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58" r:id="rId5"/>
    <p:sldId id="272" r:id="rId6"/>
    <p:sldId id="271" r:id="rId7"/>
    <p:sldId id="273" r:id="rId8"/>
    <p:sldId id="263" r:id="rId9"/>
    <p:sldId id="261" r:id="rId10"/>
    <p:sldId id="262" r:id="rId11"/>
    <p:sldId id="264" r:id="rId12"/>
    <p:sldId id="275" r:id="rId13"/>
    <p:sldId id="260" r:id="rId14"/>
    <p:sldId id="276" r:id="rId15"/>
    <p:sldId id="277" r:id="rId16"/>
    <p:sldId id="267" r:id="rId17"/>
    <p:sldId id="268" r:id="rId18"/>
    <p:sldId id="281" r:id="rId19"/>
    <p:sldId id="280" r:id="rId20"/>
    <p:sldId id="282" r:id="rId21"/>
    <p:sldId id="274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1"/>
  </p:normalViewPr>
  <p:slideViewPr>
    <p:cSldViewPr snapToGrid="0">
      <p:cViewPr varScale="1">
        <p:scale>
          <a:sx n="90" d="100"/>
          <a:sy n="90" d="100"/>
        </p:scale>
        <p:origin x="23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C5C43D-D958-0C44-9887-1117D5B12666}" type="doc">
      <dgm:prSet loTypeId="urn:microsoft.com/office/officeart/2008/layout/RadialCluster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33F8BA54-3FF0-EE40-8CAD-AC3087F82C19}">
      <dgm:prSet phldrT="[Text]"/>
      <dgm:spPr/>
      <dgm:t>
        <a:bodyPr/>
        <a:lstStyle/>
        <a:p>
          <a:r>
            <a:rPr lang="en-US" dirty="0"/>
            <a:t>Resident Assessment Instrument (RAI)</a:t>
          </a:r>
        </a:p>
      </dgm:t>
    </dgm:pt>
    <dgm:pt modelId="{AB5B8512-025B-5E47-9CEE-C9D227F571FB}" type="parTrans" cxnId="{46335153-B4BF-7F41-A91D-5F756B30909F}">
      <dgm:prSet/>
      <dgm:spPr/>
      <dgm:t>
        <a:bodyPr/>
        <a:lstStyle/>
        <a:p>
          <a:endParaRPr lang="en-US"/>
        </a:p>
      </dgm:t>
    </dgm:pt>
    <dgm:pt modelId="{305D0A8C-872A-8843-8865-5AC99B9E0FD4}" type="sibTrans" cxnId="{46335153-B4BF-7F41-A91D-5F756B30909F}">
      <dgm:prSet/>
      <dgm:spPr/>
      <dgm:t>
        <a:bodyPr/>
        <a:lstStyle/>
        <a:p>
          <a:endParaRPr lang="en-US"/>
        </a:p>
      </dgm:t>
    </dgm:pt>
    <dgm:pt modelId="{721F4E61-5700-D54F-A8EA-6E6482CECD56}">
      <dgm:prSet phldrT="[Text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Minimum Data Set (MDS)</a:t>
          </a:r>
        </a:p>
      </dgm:t>
    </dgm:pt>
    <dgm:pt modelId="{27B94866-80E3-614A-A416-ABF26229F9D4}" type="parTrans" cxnId="{BA48A693-A1BC-C347-A2DE-22E07C086CDF}">
      <dgm:prSet/>
      <dgm:spPr/>
      <dgm:t>
        <a:bodyPr/>
        <a:lstStyle/>
        <a:p>
          <a:endParaRPr lang="en-US"/>
        </a:p>
      </dgm:t>
    </dgm:pt>
    <dgm:pt modelId="{17335240-53AE-E044-9D0F-89E506028751}" type="sibTrans" cxnId="{BA48A693-A1BC-C347-A2DE-22E07C086CDF}">
      <dgm:prSet/>
      <dgm:spPr/>
      <dgm:t>
        <a:bodyPr/>
        <a:lstStyle/>
        <a:p>
          <a:endParaRPr lang="en-US"/>
        </a:p>
      </dgm:t>
    </dgm:pt>
    <dgm:pt modelId="{91940E6B-0986-804F-BC72-025311053F0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Care Area Assessment (CAA)</a:t>
          </a:r>
        </a:p>
      </dgm:t>
    </dgm:pt>
    <dgm:pt modelId="{AC1B6FAB-B89D-4143-8E8A-C51CBCEAE7AC}" type="parTrans" cxnId="{C7B28680-17ED-604C-960F-9E82965042E7}">
      <dgm:prSet/>
      <dgm:spPr/>
      <dgm:t>
        <a:bodyPr/>
        <a:lstStyle/>
        <a:p>
          <a:endParaRPr lang="en-US"/>
        </a:p>
      </dgm:t>
    </dgm:pt>
    <dgm:pt modelId="{FBA7DD09-FED3-F14B-BFB6-6AE13B061D31}" type="sibTrans" cxnId="{C7B28680-17ED-604C-960F-9E82965042E7}">
      <dgm:prSet/>
      <dgm:spPr/>
      <dgm:t>
        <a:bodyPr/>
        <a:lstStyle/>
        <a:p>
          <a:endParaRPr lang="en-US"/>
        </a:p>
      </dgm:t>
    </dgm:pt>
    <dgm:pt modelId="{80F8935F-543E-A343-A3AE-9860F21299D9}">
      <dgm:prSet phldrT="[Text]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RAI Utilization Guidelines</a:t>
          </a:r>
        </a:p>
      </dgm:t>
    </dgm:pt>
    <dgm:pt modelId="{8B4AC9EF-3989-0243-B99C-2E719D407A75}" type="parTrans" cxnId="{B1317A64-D5BA-1648-8F05-7EA653244156}">
      <dgm:prSet/>
      <dgm:spPr/>
      <dgm:t>
        <a:bodyPr/>
        <a:lstStyle/>
        <a:p>
          <a:endParaRPr lang="en-US"/>
        </a:p>
      </dgm:t>
    </dgm:pt>
    <dgm:pt modelId="{B218434B-A953-5C47-A85F-C32985DF3FAC}" type="sibTrans" cxnId="{B1317A64-D5BA-1648-8F05-7EA653244156}">
      <dgm:prSet/>
      <dgm:spPr/>
      <dgm:t>
        <a:bodyPr/>
        <a:lstStyle/>
        <a:p>
          <a:endParaRPr lang="en-US"/>
        </a:p>
      </dgm:t>
    </dgm:pt>
    <dgm:pt modelId="{F258B508-E01E-B34F-9AAC-4208DF247031}" type="pres">
      <dgm:prSet presAssocID="{77C5C43D-D958-0C44-9887-1117D5B1266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ED636D-EBB7-914B-9097-545E37E5E61B}" type="pres">
      <dgm:prSet presAssocID="{33F8BA54-3FF0-EE40-8CAD-AC3087F82C19}" presName="singleCycle" presStyleCnt="0"/>
      <dgm:spPr/>
    </dgm:pt>
    <dgm:pt modelId="{F29AEA40-4F28-C84D-8A9C-A3C9736EA1F4}" type="pres">
      <dgm:prSet presAssocID="{33F8BA54-3FF0-EE40-8CAD-AC3087F82C19}" presName="singleCenter" presStyleLbl="node1" presStyleIdx="0" presStyleCnt="4">
        <dgm:presLayoutVars>
          <dgm:chMax val="7"/>
          <dgm:chPref val="7"/>
        </dgm:presLayoutVars>
      </dgm:prSet>
      <dgm:spPr/>
    </dgm:pt>
    <dgm:pt modelId="{813736C1-6E2E-C34A-96F0-E9196B5F4611}" type="pres">
      <dgm:prSet presAssocID="{27B94866-80E3-614A-A416-ABF26229F9D4}" presName="Name56" presStyleLbl="parChTrans1D2" presStyleIdx="0" presStyleCnt="3"/>
      <dgm:spPr/>
    </dgm:pt>
    <dgm:pt modelId="{11EE1AF3-1C08-7C42-831E-4FC03DCAE37B}" type="pres">
      <dgm:prSet presAssocID="{721F4E61-5700-D54F-A8EA-6E6482CECD56}" presName="text0" presStyleLbl="node1" presStyleIdx="1" presStyleCnt="4">
        <dgm:presLayoutVars>
          <dgm:bulletEnabled val="1"/>
        </dgm:presLayoutVars>
      </dgm:prSet>
      <dgm:spPr/>
    </dgm:pt>
    <dgm:pt modelId="{211F12C4-96E1-EB44-9F3B-EAECF463AA70}" type="pres">
      <dgm:prSet presAssocID="{AC1B6FAB-B89D-4143-8E8A-C51CBCEAE7AC}" presName="Name56" presStyleLbl="parChTrans1D2" presStyleIdx="1" presStyleCnt="3"/>
      <dgm:spPr/>
    </dgm:pt>
    <dgm:pt modelId="{8A25D62E-9AF0-AC45-94E7-BE6AEAB4C226}" type="pres">
      <dgm:prSet presAssocID="{91940E6B-0986-804F-BC72-025311053F09}" presName="text0" presStyleLbl="node1" presStyleIdx="2" presStyleCnt="4">
        <dgm:presLayoutVars>
          <dgm:bulletEnabled val="1"/>
        </dgm:presLayoutVars>
      </dgm:prSet>
      <dgm:spPr/>
    </dgm:pt>
    <dgm:pt modelId="{23299F18-5ED3-3B48-A695-2A5C0625168C}" type="pres">
      <dgm:prSet presAssocID="{8B4AC9EF-3989-0243-B99C-2E719D407A75}" presName="Name56" presStyleLbl="parChTrans1D2" presStyleIdx="2" presStyleCnt="3"/>
      <dgm:spPr/>
    </dgm:pt>
    <dgm:pt modelId="{CFB2BB7E-D765-8F4E-9C4A-70FF1F87D6CD}" type="pres">
      <dgm:prSet presAssocID="{80F8935F-543E-A343-A3AE-9860F21299D9}" presName="text0" presStyleLbl="node1" presStyleIdx="3" presStyleCnt="4">
        <dgm:presLayoutVars>
          <dgm:bulletEnabled val="1"/>
        </dgm:presLayoutVars>
      </dgm:prSet>
      <dgm:spPr/>
    </dgm:pt>
  </dgm:ptLst>
  <dgm:cxnLst>
    <dgm:cxn modelId="{7080560D-2028-0A40-BC8F-193AB3380338}" type="presOf" srcId="{721F4E61-5700-D54F-A8EA-6E6482CECD56}" destId="{11EE1AF3-1C08-7C42-831E-4FC03DCAE37B}" srcOrd="0" destOrd="0" presId="urn:microsoft.com/office/officeart/2008/layout/RadialCluster"/>
    <dgm:cxn modelId="{FF386633-4319-C240-AF89-24BE4A9C1F93}" type="presOf" srcId="{8B4AC9EF-3989-0243-B99C-2E719D407A75}" destId="{23299F18-5ED3-3B48-A695-2A5C0625168C}" srcOrd="0" destOrd="0" presId="urn:microsoft.com/office/officeart/2008/layout/RadialCluster"/>
    <dgm:cxn modelId="{46335153-B4BF-7F41-A91D-5F756B30909F}" srcId="{77C5C43D-D958-0C44-9887-1117D5B12666}" destId="{33F8BA54-3FF0-EE40-8CAD-AC3087F82C19}" srcOrd="0" destOrd="0" parTransId="{AB5B8512-025B-5E47-9CEE-C9D227F571FB}" sibTransId="{305D0A8C-872A-8843-8865-5AC99B9E0FD4}"/>
    <dgm:cxn modelId="{B1317A64-D5BA-1648-8F05-7EA653244156}" srcId="{33F8BA54-3FF0-EE40-8CAD-AC3087F82C19}" destId="{80F8935F-543E-A343-A3AE-9860F21299D9}" srcOrd="2" destOrd="0" parTransId="{8B4AC9EF-3989-0243-B99C-2E719D407A75}" sibTransId="{B218434B-A953-5C47-A85F-C32985DF3FAC}"/>
    <dgm:cxn modelId="{5FD76C6A-AF35-A240-93C3-19A74B0F11CA}" type="presOf" srcId="{80F8935F-543E-A343-A3AE-9860F21299D9}" destId="{CFB2BB7E-D765-8F4E-9C4A-70FF1F87D6CD}" srcOrd="0" destOrd="0" presId="urn:microsoft.com/office/officeart/2008/layout/RadialCluster"/>
    <dgm:cxn modelId="{16EADB72-1F5A-714A-804B-27ADBB92CB59}" type="presOf" srcId="{33F8BA54-3FF0-EE40-8CAD-AC3087F82C19}" destId="{F29AEA40-4F28-C84D-8A9C-A3C9736EA1F4}" srcOrd="0" destOrd="0" presId="urn:microsoft.com/office/officeart/2008/layout/RadialCluster"/>
    <dgm:cxn modelId="{2E41A17B-F216-C14E-9420-99C4BA36DAF1}" type="presOf" srcId="{AC1B6FAB-B89D-4143-8E8A-C51CBCEAE7AC}" destId="{211F12C4-96E1-EB44-9F3B-EAECF463AA70}" srcOrd="0" destOrd="0" presId="urn:microsoft.com/office/officeart/2008/layout/RadialCluster"/>
    <dgm:cxn modelId="{C7B28680-17ED-604C-960F-9E82965042E7}" srcId="{33F8BA54-3FF0-EE40-8CAD-AC3087F82C19}" destId="{91940E6B-0986-804F-BC72-025311053F09}" srcOrd="1" destOrd="0" parTransId="{AC1B6FAB-B89D-4143-8E8A-C51CBCEAE7AC}" sibTransId="{FBA7DD09-FED3-F14B-BFB6-6AE13B061D31}"/>
    <dgm:cxn modelId="{ABA7C48A-FF7B-234B-96D3-A830258A20BD}" type="presOf" srcId="{77C5C43D-D958-0C44-9887-1117D5B12666}" destId="{F258B508-E01E-B34F-9AAC-4208DF247031}" srcOrd="0" destOrd="0" presId="urn:microsoft.com/office/officeart/2008/layout/RadialCluster"/>
    <dgm:cxn modelId="{BA48A693-A1BC-C347-A2DE-22E07C086CDF}" srcId="{33F8BA54-3FF0-EE40-8CAD-AC3087F82C19}" destId="{721F4E61-5700-D54F-A8EA-6E6482CECD56}" srcOrd="0" destOrd="0" parTransId="{27B94866-80E3-614A-A416-ABF26229F9D4}" sibTransId="{17335240-53AE-E044-9D0F-89E506028751}"/>
    <dgm:cxn modelId="{E88326BF-3055-1044-A6E8-7AC78E1A0EBF}" type="presOf" srcId="{91940E6B-0986-804F-BC72-025311053F09}" destId="{8A25D62E-9AF0-AC45-94E7-BE6AEAB4C226}" srcOrd="0" destOrd="0" presId="urn:microsoft.com/office/officeart/2008/layout/RadialCluster"/>
    <dgm:cxn modelId="{89470AD5-50AD-D542-8303-E4BD504ADCDA}" type="presOf" srcId="{27B94866-80E3-614A-A416-ABF26229F9D4}" destId="{813736C1-6E2E-C34A-96F0-E9196B5F4611}" srcOrd="0" destOrd="0" presId="urn:microsoft.com/office/officeart/2008/layout/RadialCluster"/>
    <dgm:cxn modelId="{8216A836-6F42-CB4D-A72D-B6479C9E538C}" type="presParOf" srcId="{F258B508-E01E-B34F-9AAC-4208DF247031}" destId="{BAED636D-EBB7-914B-9097-545E37E5E61B}" srcOrd="0" destOrd="0" presId="urn:microsoft.com/office/officeart/2008/layout/RadialCluster"/>
    <dgm:cxn modelId="{6B5D51D5-9614-B547-AFE2-51814C84DBDB}" type="presParOf" srcId="{BAED636D-EBB7-914B-9097-545E37E5E61B}" destId="{F29AEA40-4F28-C84D-8A9C-A3C9736EA1F4}" srcOrd="0" destOrd="0" presId="urn:microsoft.com/office/officeart/2008/layout/RadialCluster"/>
    <dgm:cxn modelId="{7053B583-D7EB-3A4E-8280-B93B832CF61F}" type="presParOf" srcId="{BAED636D-EBB7-914B-9097-545E37E5E61B}" destId="{813736C1-6E2E-C34A-96F0-E9196B5F4611}" srcOrd="1" destOrd="0" presId="urn:microsoft.com/office/officeart/2008/layout/RadialCluster"/>
    <dgm:cxn modelId="{2F8D80F9-42ED-7947-A270-EBC6F9DA106C}" type="presParOf" srcId="{BAED636D-EBB7-914B-9097-545E37E5E61B}" destId="{11EE1AF3-1C08-7C42-831E-4FC03DCAE37B}" srcOrd="2" destOrd="0" presId="urn:microsoft.com/office/officeart/2008/layout/RadialCluster"/>
    <dgm:cxn modelId="{1186030D-B674-1243-90EA-1B442C5BB4E5}" type="presParOf" srcId="{BAED636D-EBB7-914B-9097-545E37E5E61B}" destId="{211F12C4-96E1-EB44-9F3B-EAECF463AA70}" srcOrd="3" destOrd="0" presId="urn:microsoft.com/office/officeart/2008/layout/RadialCluster"/>
    <dgm:cxn modelId="{1A417294-B418-B64F-9490-74481B266E7D}" type="presParOf" srcId="{BAED636D-EBB7-914B-9097-545E37E5E61B}" destId="{8A25D62E-9AF0-AC45-94E7-BE6AEAB4C226}" srcOrd="4" destOrd="0" presId="urn:microsoft.com/office/officeart/2008/layout/RadialCluster"/>
    <dgm:cxn modelId="{64A9BB79-CF4D-BE40-BEB4-327ABF54E52F}" type="presParOf" srcId="{BAED636D-EBB7-914B-9097-545E37E5E61B}" destId="{23299F18-5ED3-3B48-A695-2A5C0625168C}" srcOrd="5" destOrd="0" presId="urn:microsoft.com/office/officeart/2008/layout/RadialCluster"/>
    <dgm:cxn modelId="{3D819383-C483-2547-AFA8-5AA411CDAD2D}" type="presParOf" srcId="{BAED636D-EBB7-914B-9097-545E37E5E61B}" destId="{CFB2BB7E-D765-8F4E-9C4A-70FF1F87D6CD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AEA40-4F28-C84D-8A9C-A3C9736EA1F4}">
      <dsp:nvSpPr>
        <dsp:cNvPr id="0" name=""/>
        <dsp:cNvSpPr/>
      </dsp:nvSpPr>
      <dsp:spPr>
        <a:xfrm>
          <a:off x="1814728" y="1392352"/>
          <a:ext cx="897839" cy="897839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Resident Assessment Instrument (RAI)</a:t>
          </a:r>
        </a:p>
      </dsp:txBody>
      <dsp:txXfrm>
        <a:off x="1858557" y="1436181"/>
        <a:ext cx="810181" cy="810181"/>
      </dsp:txXfrm>
    </dsp:sp>
    <dsp:sp modelId="{813736C1-6E2E-C34A-96F0-E9196B5F4611}">
      <dsp:nvSpPr>
        <dsp:cNvPr id="0" name=""/>
        <dsp:cNvSpPr/>
      </dsp:nvSpPr>
      <dsp:spPr>
        <a:xfrm rot="16200000">
          <a:off x="1948749" y="1077453"/>
          <a:ext cx="62979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29796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EE1AF3-1C08-7C42-831E-4FC03DCAE37B}">
      <dsp:nvSpPr>
        <dsp:cNvPr id="0" name=""/>
        <dsp:cNvSpPr/>
      </dsp:nvSpPr>
      <dsp:spPr>
        <a:xfrm>
          <a:off x="1962871" y="161003"/>
          <a:ext cx="601552" cy="601552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Minimum Data Set (MDS)</a:t>
          </a:r>
        </a:p>
      </dsp:txBody>
      <dsp:txXfrm>
        <a:off x="1992236" y="190368"/>
        <a:ext cx="542822" cy="542822"/>
      </dsp:txXfrm>
    </dsp:sp>
    <dsp:sp modelId="{211F12C4-96E1-EB44-9F3B-EAECF463AA70}">
      <dsp:nvSpPr>
        <dsp:cNvPr id="0" name=""/>
        <dsp:cNvSpPr/>
      </dsp:nvSpPr>
      <dsp:spPr>
        <a:xfrm rot="1800000">
          <a:off x="2678148" y="2228910"/>
          <a:ext cx="5138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818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5D62E-9AF0-AC45-94E7-BE6AEAB4C226}">
      <dsp:nvSpPr>
        <dsp:cNvPr id="0" name=""/>
        <dsp:cNvSpPr/>
      </dsp:nvSpPr>
      <dsp:spPr>
        <a:xfrm>
          <a:off x="3157547" y="2230241"/>
          <a:ext cx="601552" cy="601552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Care Area Assessment (CAA)</a:t>
          </a:r>
        </a:p>
      </dsp:txBody>
      <dsp:txXfrm>
        <a:off x="3186912" y="2259606"/>
        <a:ext cx="542822" cy="542822"/>
      </dsp:txXfrm>
    </dsp:sp>
    <dsp:sp modelId="{23299F18-5ED3-3B48-A695-2A5C0625168C}">
      <dsp:nvSpPr>
        <dsp:cNvPr id="0" name=""/>
        <dsp:cNvSpPr/>
      </dsp:nvSpPr>
      <dsp:spPr>
        <a:xfrm rot="9000000">
          <a:off x="1335329" y="2228910"/>
          <a:ext cx="51381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818" y="0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2BB7E-D765-8F4E-9C4A-70FF1F87D6CD}">
      <dsp:nvSpPr>
        <dsp:cNvPr id="0" name=""/>
        <dsp:cNvSpPr/>
      </dsp:nvSpPr>
      <dsp:spPr>
        <a:xfrm>
          <a:off x="768196" y="2230241"/>
          <a:ext cx="601552" cy="601552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RAI Utilization Guidelines</a:t>
          </a:r>
        </a:p>
      </dsp:txBody>
      <dsp:txXfrm>
        <a:off x="797561" y="2259606"/>
        <a:ext cx="542822" cy="5428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05F4D-FDA6-9A41-A380-98161AAE489C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9E930-1B12-D241-9774-099840208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77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FAA26C-F9F8-F643-AE7E-9B680BA4925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254831-5F60-ED49-AD37-B132F171CA2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89751322-FDCE-9F44-88B6-F74BB70B09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3400" y="763588"/>
            <a:ext cx="67056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DB1CA5B-6DD9-BC44-A10B-BAC910A3B9C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9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3">
            <a:extLst>
              <a:ext uri="{FF2B5EF4-FFF2-40B4-BE49-F238E27FC236}">
                <a16:creationId xmlns:a16="http://schemas.microsoft.com/office/drawing/2014/main" id="{D4A859EC-6F77-54BB-EEDE-63676C8D090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86573" y="226951"/>
            <a:ext cx="6605427" cy="6566024"/>
            <a:chOff x="537" y="1317"/>
            <a:chExt cx="2011" cy="1999"/>
          </a:xfrm>
          <a:solidFill>
            <a:schemeClr val="bg2"/>
          </a:solidFill>
        </p:grpSpPr>
        <p:sp>
          <p:nvSpPr>
            <p:cNvPr id="8" name="Freeform 74">
              <a:extLst>
                <a:ext uri="{FF2B5EF4-FFF2-40B4-BE49-F238E27FC236}">
                  <a16:creationId xmlns:a16="http://schemas.microsoft.com/office/drawing/2014/main" id="{2B9EC5E3-610A-74CE-AA36-484B5241B9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1501"/>
              <a:ext cx="369" cy="576"/>
            </a:xfrm>
            <a:custGeom>
              <a:avLst/>
              <a:gdLst>
                <a:gd name="T0" fmla="*/ 1 w 94"/>
                <a:gd name="T1" fmla="*/ 147 h 147"/>
                <a:gd name="T2" fmla="*/ 0 w 94"/>
                <a:gd name="T3" fmla="*/ 146 h 147"/>
                <a:gd name="T4" fmla="*/ 0 w 94"/>
                <a:gd name="T5" fmla="*/ 145 h 147"/>
                <a:gd name="T6" fmla="*/ 82 w 94"/>
                <a:gd name="T7" fmla="*/ 0 h 147"/>
                <a:gd name="T8" fmla="*/ 83 w 94"/>
                <a:gd name="T9" fmla="*/ 0 h 147"/>
                <a:gd name="T10" fmla="*/ 84 w 94"/>
                <a:gd name="T11" fmla="*/ 1 h 147"/>
                <a:gd name="T12" fmla="*/ 94 w 94"/>
                <a:gd name="T13" fmla="*/ 141 h 147"/>
                <a:gd name="T14" fmla="*/ 94 w 94"/>
                <a:gd name="T15" fmla="*/ 141 h 147"/>
                <a:gd name="T16" fmla="*/ 93 w 94"/>
                <a:gd name="T17" fmla="*/ 142 h 147"/>
                <a:gd name="T18" fmla="*/ 1 w 94"/>
                <a:gd name="T19" fmla="*/ 147 h 147"/>
                <a:gd name="T20" fmla="*/ 1 w 94"/>
                <a:gd name="T21" fmla="*/ 147 h 147"/>
                <a:gd name="T22" fmla="*/ 82 w 94"/>
                <a:gd name="T23" fmla="*/ 5 h 147"/>
                <a:gd name="T24" fmla="*/ 3 w 94"/>
                <a:gd name="T25" fmla="*/ 144 h 147"/>
                <a:gd name="T26" fmla="*/ 92 w 94"/>
                <a:gd name="T27" fmla="*/ 140 h 147"/>
                <a:gd name="T28" fmla="*/ 82 w 94"/>
                <a:gd name="T29" fmla="*/ 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47">
                  <a:moveTo>
                    <a:pt x="1" y="147"/>
                  </a:moveTo>
                  <a:cubicBezTo>
                    <a:pt x="0" y="147"/>
                    <a:pt x="0" y="146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4" y="0"/>
                    <a:pt x="84" y="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lose/>
                  <a:moveTo>
                    <a:pt x="82" y="5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92" y="140"/>
                    <a:pt x="92" y="140"/>
                    <a:pt x="92" y="140"/>
                  </a:cubicBezTo>
                  <a:lnTo>
                    <a:pt x="8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" name="Freeform 75">
              <a:extLst>
                <a:ext uri="{FF2B5EF4-FFF2-40B4-BE49-F238E27FC236}">
                  <a16:creationId xmlns:a16="http://schemas.microsoft.com/office/drawing/2014/main" id="{9D11CB6A-8C0A-64CC-A6D3-856D7A4F5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501"/>
              <a:ext cx="302" cy="557"/>
            </a:xfrm>
            <a:custGeom>
              <a:avLst/>
              <a:gdLst>
                <a:gd name="T0" fmla="*/ 11 w 77"/>
                <a:gd name="T1" fmla="*/ 142 h 142"/>
                <a:gd name="T2" fmla="*/ 11 w 77"/>
                <a:gd name="T3" fmla="*/ 142 h 142"/>
                <a:gd name="T4" fmla="*/ 10 w 77"/>
                <a:gd name="T5" fmla="*/ 141 h 142"/>
                <a:gd name="T6" fmla="*/ 0 w 77"/>
                <a:gd name="T7" fmla="*/ 1 h 142"/>
                <a:gd name="T8" fmla="*/ 1 w 77"/>
                <a:gd name="T9" fmla="*/ 0 h 142"/>
                <a:gd name="T10" fmla="*/ 2 w 77"/>
                <a:gd name="T11" fmla="*/ 0 h 142"/>
                <a:gd name="T12" fmla="*/ 77 w 77"/>
                <a:gd name="T13" fmla="*/ 74 h 142"/>
                <a:gd name="T14" fmla="*/ 77 w 77"/>
                <a:gd name="T15" fmla="*/ 75 h 142"/>
                <a:gd name="T16" fmla="*/ 12 w 77"/>
                <a:gd name="T17" fmla="*/ 141 h 142"/>
                <a:gd name="T18" fmla="*/ 11 w 77"/>
                <a:gd name="T19" fmla="*/ 142 h 142"/>
                <a:gd name="T20" fmla="*/ 2 w 77"/>
                <a:gd name="T21" fmla="*/ 4 h 142"/>
                <a:gd name="T22" fmla="*/ 12 w 77"/>
                <a:gd name="T23" fmla="*/ 138 h 142"/>
                <a:gd name="T24" fmla="*/ 75 w 77"/>
                <a:gd name="T25" fmla="*/ 75 h 142"/>
                <a:gd name="T26" fmla="*/ 2 w 77"/>
                <a:gd name="T27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42">
                  <a:moveTo>
                    <a:pt x="11" y="142"/>
                  </a:move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4"/>
                    <a:pt x="77" y="75"/>
                    <a:pt x="77" y="75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2"/>
                    <a:pt x="11" y="142"/>
                    <a:pt x="11" y="142"/>
                  </a:cubicBezTo>
                  <a:close/>
                  <a:moveTo>
                    <a:pt x="2" y="4"/>
                  </a:moveTo>
                  <a:cubicBezTo>
                    <a:pt x="12" y="138"/>
                    <a:pt x="12" y="138"/>
                    <a:pt x="12" y="138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" name="Freeform 76">
              <a:extLst>
                <a:ext uri="{FF2B5EF4-FFF2-40B4-BE49-F238E27FC236}">
                  <a16:creationId xmlns:a16="http://schemas.microsoft.com/office/drawing/2014/main" id="{DC4B5E35-332D-B42E-F06F-A128298B66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1791"/>
              <a:ext cx="279" cy="490"/>
            </a:xfrm>
            <a:custGeom>
              <a:avLst/>
              <a:gdLst>
                <a:gd name="T0" fmla="*/ 70 w 71"/>
                <a:gd name="T1" fmla="*/ 125 h 125"/>
                <a:gd name="T2" fmla="*/ 69 w 71"/>
                <a:gd name="T3" fmla="*/ 124 h 125"/>
                <a:gd name="T4" fmla="*/ 0 w 71"/>
                <a:gd name="T5" fmla="*/ 67 h 125"/>
                <a:gd name="T6" fmla="*/ 0 w 71"/>
                <a:gd name="T7" fmla="*/ 67 h 125"/>
                <a:gd name="T8" fmla="*/ 0 w 71"/>
                <a:gd name="T9" fmla="*/ 66 h 125"/>
                <a:gd name="T10" fmla="*/ 65 w 71"/>
                <a:gd name="T11" fmla="*/ 0 h 125"/>
                <a:gd name="T12" fmla="*/ 66 w 71"/>
                <a:gd name="T13" fmla="*/ 0 h 125"/>
                <a:gd name="T14" fmla="*/ 67 w 71"/>
                <a:gd name="T15" fmla="*/ 1 h 125"/>
                <a:gd name="T16" fmla="*/ 71 w 71"/>
                <a:gd name="T17" fmla="*/ 123 h 125"/>
                <a:gd name="T18" fmla="*/ 70 w 71"/>
                <a:gd name="T19" fmla="*/ 124 h 125"/>
                <a:gd name="T20" fmla="*/ 70 w 71"/>
                <a:gd name="T21" fmla="*/ 125 h 125"/>
                <a:gd name="T22" fmla="*/ 3 w 71"/>
                <a:gd name="T23" fmla="*/ 67 h 125"/>
                <a:gd name="T24" fmla="*/ 69 w 71"/>
                <a:gd name="T25" fmla="*/ 121 h 125"/>
                <a:gd name="T26" fmla="*/ 65 w 71"/>
                <a:gd name="T27" fmla="*/ 3 h 125"/>
                <a:gd name="T28" fmla="*/ 3 w 71"/>
                <a:gd name="T29" fmla="*/ 6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5">
                  <a:moveTo>
                    <a:pt x="70" y="125"/>
                  </a:moveTo>
                  <a:cubicBezTo>
                    <a:pt x="70" y="125"/>
                    <a:pt x="69" y="124"/>
                    <a:pt x="69" y="1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5"/>
                    <a:pt x="70" y="125"/>
                    <a:pt x="70" y="125"/>
                  </a:cubicBezTo>
                  <a:close/>
                  <a:moveTo>
                    <a:pt x="3" y="67"/>
                  </a:moveTo>
                  <a:cubicBezTo>
                    <a:pt x="69" y="121"/>
                    <a:pt x="69" y="121"/>
                    <a:pt x="69" y="121"/>
                  </a:cubicBezTo>
                  <a:cubicBezTo>
                    <a:pt x="65" y="3"/>
                    <a:pt x="65" y="3"/>
                    <a:pt x="65" y="3"/>
                  </a:cubicBezTo>
                  <a:lnTo>
                    <a:pt x="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" name="Freeform 77">
              <a:extLst>
                <a:ext uri="{FF2B5EF4-FFF2-40B4-BE49-F238E27FC236}">
                  <a16:creationId xmlns:a16="http://schemas.microsoft.com/office/drawing/2014/main" id="{D3DED21F-5DB2-ED7E-76EB-0EAF441435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2050"/>
              <a:ext cx="279" cy="325"/>
            </a:xfrm>
            <a:custGeom>
              <a:avLst/>
              <a:gdLst>
                <a:gd name="T0" fmla="*/ 44 w 71"/>
                <a:gd name="T1" fmla="*/ 83 h 83"/>
                <a:gd name="T2" fmla="*/ 44 w 71"/>
                <a:gd name="T3" fmla="*/ 83 h 83"/>
                <a:gd name="T4" fmla="*/ 43 w 71"/>
                <a:gd name="T5" fmla="*/ 82 h 83"/>
                <a:gd name="T6" fmla="*/ 0 w 71"/>
                <a:gd name="T7" fmla="*/ 1 h 83"/>
                <a:gd name="T8" fmla="*/ 0 w 71"/>
                <a:gd name="T9" fmla="*/ 0 h 83"/>
                <a:gd name="T10" fmla="*/ 2 w 71"/>
                <a:gd name="T11" fmla="*/ 0 h 83"/>
                <a:gd name="T12" fmla="*/ 71 w 71"/>
                <a:gd name="T13" fmla="*/ 57 h 83"/>
                <a:gd name="T14" fmla="*/ 71 w 71"/>
                <a:gd name="T15" fmla="*/ 57 h 83"/>
                <a:gd name="T16" fmla="*/ 71 w 71"/>
                <a:gd name="T17" fmla="*/ 58 h 83"/>
                <a:gd name="T18" fmla="*/ 45 w 71"/>
                <a:gd name="T19" fmla="*/ 83 h 83"/>
                <a:gd name="T20" fmla="*/ 44 w 71"/>
                <a:gd name="T21" fmla="*/ 83 h 83"/>
                <a:gd name="T22" fmla="*/ 4 w 71"/>
                <a:gd name="T23" fmla="*/ 5 h 83"/>
                <a:gd name="T24" fmla="*/ 45 w 71"/>
                <a:gd name="T25" fmla="*/ 80 h 83"/>
                <a:gd name="T26" fmla="*/ 68 w 71"/>
                <a:gd name="T27" fmla="*/ 58 h 83"/>
                <a:gd name="T28" fmla="*/ 4 w 71"/>
                <a:gd name="T2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83">
                  <a:moveTo>
                    <a:pt x="44" y="83"/>
                  </a:moveTo>
                  <a:cubicBezTo>
                    <a:pt x="44" y="83"/>
                    <a:pt x="44" y="83"/>
                    <a:pt x="44" y="83"/>
                  </a:cubicBezTo>
                  <a:cubicBezTo>
                    <a:pt x="44" y="83"/>
                    <a:pt x="44" y="83"/>
                    <a:pt x="43" y="8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4" y="83"/>
                  </a:cubicBezTo>
                  <a:close/>
                  <a:moveTo>
                    <a:pt x="4" y="5"/>
                  </a:moveTo>
                  <a:cubicBezTo>
                    <a:pt x="45" y="80"/>
                    <a:pt x="45" y="80"/>
                    <a:pt x="45" y="80"/>
                  </a:cubicBezTo>
                  <a:cubicBezTo>
                    <a:pt x="68" y="58"/>
                    <a:pt x="68" y="58"/>
                    <a:pt x="68" y="58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" name="Freeform 78">
              <a:extLst>
                <a:ext uri="{FF2B5EF4-FFF2-40B4-BE49-F238E27FC236}">
                  <a16:creationId xmlns:a16="http://schemas.microsoft.com/office/drawing/2014/main" id="{62EC5B41-F024-61ED-2595-B54A81C568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560"/>
              <a:ext cx="220" cy="380"/>
            </a:xfrm>
            <a:custGeom>
              <a:avLst/>
              <a:gdLst>
                <a:gd name="T0" fmla="*/ 55 w 56"/>
                <a:gd name="T1" fmla="*/ 97 h 97"/>
                <a:gd name="T2" fmla="*/ 55 w 56"/>
                <a:gd name="T3" fmla="*/ 97 h 97"/>
                <a:gd name="T4" fmla="*/ 1 w 56"/>
                <a:gd name="T5" fmla="*/ 36 h 97"/>
                <a:gd name="T6" fmla="*/ 1 w 56"/>
                <a:gd name="T7" fmla="*/ 35 h 97"/>
                <a:gd name="T8" fmla="*/ 1 w 56"/>
                <a:gd name="T9" fmla="*/ 34 h 97"/>
                <a:gd name="T10" fmla="*/ 55 w 56"/>
                <a:gd name="T11" fmla="*/ 0 h 97"/>
                <a:gd name="T12" fmla="*/ 56 w 56"/>
                <a:gd name="T13" fmla="*/ 0 h 97"/>
                <a:gd name="T14" fmla="*/ 56 w 56"/>
                <a:gd name="T15" fmla="*/ 1 h 97"/>
                <a:gd name="T16" fmla="*/ 56 w 56"/>
                <a:gd name="T17" fmla="*/ 96 h 97"/>
                <a:gd name="T18" fmla="*/ 56 w 56"/>
                <a:gd name="T19" fmla="*/ 97 h 97"/>
                <a:gd name="T20" fmla="*/ 55 w 56"/>
                <a:gd name="T21" fmla="*/ 97 h 97"/>
                <a:gd name="T22" fmla="*/ 3 w 56"/>
                <a:gd name="T23" fmla="*/ 35 h 97"/>
                <a:gd name="T24" fmla="*/ 54 w 56"/>
                <a:gd name="T25" fmla="*/ 94 h 97"/>
                <a:gd name="T26" fmla="*/ 54 w 56"/>
                <a:gd name="T27" fmla="*/ 3 h 97"/>
                <a:gd name="T28" fmla="*/ 3 w 56"/>
                <a:gd name="T29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97">
                  <a:moveTo>
                    <a:pt x="55" y="97"/>
                  </a:moveTo>
                  <a:cubicBezTo>
                    <a:pt x="55" y="97"/>
                    <a:pt x="55" y="97"/>
                    <a:pt x="55" y="9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1" y="35"/>
                    <a:pt x="1" y="35"/>
                    <a:pt x="1" y="3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1"/>
                    <a:pt x="56" y="1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5" y="97"/>
                    <a:pt x="55" y="97"/>
                  </a:cubicBezTo>
                  <a:close/>
                  <a:moveTo>
                    <a:pt x="3" y="35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54" y="3"/>
                    <a:pt x="54" y="3"/>
                    <a:pt x="54" y="3"/>
                  </a:cubicBezTo>
                  <a:lnTo>
                    <a:pt x="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Freeform 79">
              <a:extLst>
                <a:ext uri="{FF2B5EF4-FFF2-40B4-BE49-F238E27FC236}">
                  <a16:creationId xmlns:a16="http://schemas.microsoft.com/office/drawing/2014/main" id="{BD265BB0-18ED-3F10-354B-A682D1DFC9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560"/>
              <a:ext cx="275" cy="259"/>
            </a:xfrm>
            <a:custGeom>
              <a:avLst/>
              <a:gdLst>
                <a:gd name="T0" fmla="*/ 28 w 70"/>
                <a:gd name="T1" fmla="*/ 66 h 66"/>
                <a:gd name="T2" fmla="*/ 28 w 70"/>
                <a:gd name="T3" fmla="*/ 66 h 66"/>
                <a:gd name="T4" fmla="*/ 28 w 70"/>
                <a:gd name="T5" fmla="*/ 65 h 66"/>
                <a:gd name="T6" fmla="*/ 1 w 70"/>
                <a:gd name="T7" fmla="*/ 1 h 66"/>
                <a:gd name="T8" fmla="*/ 1 w 70"/>
                <a:gd name="T9" fmla="*/ 0 h 66"/>
                <a:gd name="T10" fmla="*/ 2 w 70"/>
                <a:gd name="T11" fmla="*/ 0 h 66"/>
                <a:gd name="T12" fmla="*/ 69 w 70"/>
                <a:gd name="T13" fmla="*/ 31 h 66"/>
                <a:gd name="T14" fmla="*/ 70 w 70"/>
                <a:gd name="T15" fmla="*/ 32 h 66"/>
                <a:gd name="T16" fmla="*/ 70 w 70"/>
                <a:gd name="T17" fmla="*/ 33 h 66"/>
                <a:gd name="T18" fmla="*/ 29 w 70"/>
                <a:gd name="T19" fmla="*/ 66 h 66"/>
                <a:gd name="T20" fmla="*/ 28 w 70"/>
                <a:gd name="T21" fmla="*/ 66 h 66"/>
                <a:gd name="T22" fmla="*/ 4 w 70"/>
                <a:gd name="T23" fmla="*/ 3 h 66"/>
                <a:gd name="T24" fmla="*/ 29 w 70"/>
                <a:gd name="T25" fmla="*/ 63 h 66"/>
                <a:gd name="T26" fmla="*/ 67 w 70"/>
                <a:gd name="T27" fmla="*/ 33 h 66"/>
                <a:gd name="T28" fmla="*/ 4 w 70"/>
                <a:gd name="T2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6">
                  <a:moveTo>
                    <a:pt x="28" y="66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8" y="66"/>
                  </a:cubicBezTo>
                  <a:close/>
                  <a:moveTo>
                    <a:pt x="4" y="3"/>
                  </a:moveTo>
                  <a:cubicBezTo>
                    <a:pt x="29" y="63"/>
                    <a:pt x="29" y="63"/>
                    <a:pt x="29" y="63"/>
                  </a:cubicBezTo>
                  <a:cubicBezTo>
                    <a:pt x="67" y="33"/>
                    <a:pt x="67" y="33"/>
                    <a:pt x="67" y="33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36346206-5E99-E7C6-8CCC-C48FCCDD6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37"/>
              <a:ext cx="153" cy="75"/>
            </a:xfrm>
            <a:custGeom>
              <a:avLst/>
              <a:gdLst>
                <a:gd name="T0" fmla="*/ 13 w 39"/>
                <a:gd name="T1" fmla="*/ 19 h 19"/>
                <a:gd name="T2" fmla="*/ 12 w 39"/>
                <a:gd name="T3" fmla="*/ 18 h 19"/>
                <a:gd name="T4" fmla="*/ 1 w 39"/>
                <a:gd name="T5" fmla="*/ 6 h 19"/>
                <a:gd name="T6" fmla="*/ 0 w 39"/>
                <a:gd name="T7" fmla="*/ 5 h 19"/>
                <a:gd name="T8" fmla="*/ 1 w 39"/>
                <a:gd name="T9" fmla="*/ 4 h 19"/>
                <a:gd name="T10" fmla="*/ 35 w 39"/>
                <a:gd name="T11" fmla="*/ 0 h 19"/>
                <a:gd name="T12" fmla="*/ 36 w 39"/>
                <a:gd name="T13" fmla="*/ 1 h 19"/>
                <a:gd name="T14" fmla="*/ 39 w 39"/>
                <a:gd name="T15" fmla="*/ 14 h 19"/>
                <a:gd name="T16" fmla="*/ 38 w 39"/>
                <a:gd name="T17" fmla="*/ 15 h 19"/>
                <a:gd name="T18" fmla="*/ 38 w 39"/>
                <a:gd name="T19" fmla="*/ 16 h 19"/>
                <a:gd name="T20" fmla="*/ 13 w 39"/>
                <a:gd name="T21" fmla="*/ 19 h 19"/>
                <a:gd name="T22" fmla="*/ 13 w 39"/>
                <a:gd name="T23" fmla="*/ 19 h 19"/>
                <a:gd name="T24" fmla="*/ 4 w 39"/>
                <a:gd name="T25" fmla="*/ 6 h 19"/>
                <a:gd name="T26" fmla="*/ 13 w 39"/>
                <a:gd name="T27" fmla="*/ 16 h 19"/>
                <a:gd name="T28" fmla="*/ 36 w 39"/>
                <a:gd name="T29" fmla="*/ 14 h 19"/>
                <a:gd name="T30" fmla="*/ 34 w 39"/>
                <a:gd name="T31" fmla="*/ 2 h 19"/>
                <a:gd name="T32" fmla="*/ 4 w 39"/>
                <a:gd name="T3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9">
                  <a:moveTo>
                    <a:pt x="13" y="19"/>
                  </a:moveTo>
                  <a:cubicBezTo>
                    <a:pt x="13" y="19"/>
                    <a:pt x="12" y="18"/>
                    <a:pt x="12" y="1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7" y="9"/>
                    <a:pt x="39" y="14"/>
                    <a:pt x="39" y="14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lose/>
                  <a:moveTo>
                    <a:pt x="4" y="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2"/>
                    <a:pt x="35" y="8"/>
                    <a:pt x="34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Freeform 81">
              <a:extLst>
                <a:ext uri="{FF2B5EF4-FFF2-40B4-BE49-F238E27FC236}">
                  <a16:creationId xmlns:a16="http://schemas.microsoft.com/office/drawing/2014/main" id="{BC30D076-CC10-08FD-31F6-0E19CAE006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1458"/>
              <a:ext cx="67" cy="51"/>
            </a:xfrm>
            <a:custGeom>
              <a:avLst/>
              <a:gdLst>
                <a:gd name="T0" fmla="*/ 16 w 17"/>
                <a:gd name="T1" fmla="*/ 13 h 13"/>
                <a:gd name="T2" fmla="*/ 16 w 17"/>
                <a:gd name="T3" fmla="*/ 13 h 13"/>
                <a:gd name="T4" fmla="*/ 1 w 17"/>
                <a:gd name="T5" fmla="*/ 9 h 13"/>
                <a:gd name="T6" fmla="*/ 0 w 17"/>
                <a:gd name="T7" fmla="*/ 8 h 13"/>
                <a:gd name="T8" fmla="*/ 0 w 17"/>
                <a:gd name="T9" fmla="*/ 7 h 13"/>
                <a:gd name="T10" fmla="*/ 10 w 17"/>
                <a:gd name="T11" fmla="*/ 0 h 13"/>
                <a:gd name="T12" fmla="*/ 11 w 17"/>
                <a:gd name="T13" fmla="*/ 0 h 13"/>
                <a:gd name="T14" fmla="*/ 12 w 17"/>
                <a:gd name="T15" fmla="*/ 0 h 13"/>
                <a:gd name="T16" fmla="*/ 17 w 17"/>
                <a:gd name="T17" fmla="*/ 12 h 13"/>
                <a:gd name="T18" fmla="*/ 17 w 17"/>
                <a:gd name="T19" fmla="*/ 13 h 13"/>
                <a:gd name="T20" fmla="*/ 16 w 17"/>
                <a:gd name="T21" fmla="*/ 13 h 13"/>
                <a:gd name="T22" fmla="*/ 3 w 17"/>
                <a:gd name="T23" fmla="*/ 8 h 13"/>
                <a:gd name="T24" fmla="*/ 14 w 17"/>
                <a:gd name="T25" fmla="*/ 10 h 13"/>
                <a:gd name="T26" fmla="*/ 10 w 17"/>
                <a:gd name="T27" fmla="*/ 2 h 13"/>
                <a:gd name="T28" fmla="*/ 3 w 17"/>
                <a:gd name="T2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3"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4" y="5"/>
                    <a:pt x="7" y="2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lose/>
                  <a:moveTo>
                    <a:pt x="3" y="8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4"/>
                    <a:pt x="6" y="6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Freeform 82">
              <a:extLst>
                <a:ext uri="{FF2B5EF4-FFF2-40B4-BE49-F238E27FC236}">
                  <a16:creationId xmlns:a16="http://schemas.microsoft.com/office/drawing/2014/main" id="{1B6958D5-13C2-AD52-0C52-F3C9AA033B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60"/>
              <a:ext cx="298" cy="380"/>
            </a:xfrm>
            <a:custGeom>
              <a:avLst/>
              <a:gdLst>
                <a:gd name="T0" fmla="*/ 1 w 76"/>
                <a:gd name="T1" fmla="*/ 97 h 97"/>
                <a:gd name="T2" fmla="*/ 1 w 76"/>
                <a:gd name="T3" fmla="*/ 97 h 97"/>
                <a:gd name="T4" fmla="*/ 0 w 76"/>
                <a:gd name="T5" fmla="*/ 96 h 97"/>
                <a:gd name="T6" fmla="*/ 0 w 76"/>
                <a:gd name="T7" fmla="*/ 1 h 97"/>
                <a:gd name="T8" fmla="*/ 1 w 76"/>
                <a:gd name="T9" fmla="*/ 0 h 97"/>
                <a:gd name="T10" fmla="*/ 2 w 76"/>
                <a:gd name="T11" fmla="*/ 0 h 97"/>
                <a:gd name="T12" fmla="*/ 69 w 76"/>
                <a:gd name="T13" fmla="*/ 76 h 97"/>
                <a:gd name="T14" fmla="*/ 69 w 76"/>
                <a:gd name="T15" fmla="*/ 77 h 97"/>
                <a:gd name="T16" fmla="*/ 70 w 76"/>
                <a:gd name="T17" fmla="*/ 81 h 97"/>
                <a:gd name="T18" fmla="*/ 70 w 76"/>
                <a:gd name="T19" fmla="*/ 90 h 97"/>
                <a:gd name="T20" fmla="*/ 75 w 76"/>
                <a:gd name="T21" fmla="*/ 95 h 97"/>
                <a:gd name="T22" fmla="*/ 76 w 76"/>
                <a:gd name="T23" fmla="*/ 96 h 97"/>
                <a:gd name="T24" fmla="*/ 75 w 76"/>
                <a:gd name="T25" fmla="*/ 97 h 97"/>
                <a:gd name="T26" fmla="*/ 1 w 76"/>
                <a:gd name="T27" fmla="*/ 97 h 97"/>
                <a:gd name="T28" fmla="*/ 1 w 76"/>
                <a:gd name="T29" fmla="*/ 97 h 97"/>
                <a:gd name="T30" fmla="*/ 2 w 76"/>
                <a:gd name="T31" fmla="*/ 4 h 97"/>
                <a:gd name="T32" fmla="*/ 2 w 76"/>
                <a:gd name="T33" fmla="*/ 95 h 97"/>
                <a:gd name="T34" fmla="*/ 72 w 76"/>
                <a:gd name="T35" fmla="*/ 95 h 97"/>
                <a:gd name="T36" fmla="*/ 68 w 76"/>
                <a:gd name="T37" fmla="*/ 91 h 97"/>
                <a:gd name="T38" fmla="*/ 68 w 76"/>
                <a:gd name="T39" fmla="*/ 90 h 97"/>
                <a:gd name="T40" fmla="*/ 68 w 76"/>
                <a:gd name="T41" fmla="*/ 82 h 97"/>
                <a:gd name="T42" fmla="*/ 67 w 76"/>
                <a:gd name="T43" fmla="*/ 77 h 97"/>
                <a:gd name="T44" fmla="*/ 2 w 76"/>
                <a:gd name="T45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97">
                  <a:moveTo>
                    <a:pt x="1" y="97"/>
                  </a:move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69" y="78"/>
                    <a:pt x="70" y="80"/>
                    <a:pt x="70" y="81"/>
                  </a:cubicBezTo>
                  <a:cubicBezTo>
                    <a:pt x="70" y="84"/>
                    <a:pt x="70" y="87"/>
                    <a:pt x="70" y="90"/>
                  </a:cubicBezTo>
                  <a:cubicBezTo>
                    <a:pt x="72" y="91"/>
                    <a:pt x="74" y="93"/>
                    <a:pt x="75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lose/>
                  <a:moveTo>
                    <a:pt x="2" y="4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1" y="94"/>
                    <a:pt x="70" y="92"/>
                    <a:pt x="68" y="91"/>
                  </a:cubicBezTo>
                  <a:cubicBezTo>
                    <a:pt x="68" y="91"/>
                    <a:pt x="68" y="91"/>
                    <a:pt x="68" y="90"/>
                  </a:cubicBezTo>
                  <a:cubicBezTo>
                    <a:pt x="68" y="87"/>
                    <a:pt x="68" y="84"/>
                    <a:pt x="68" y="82"/>
                  </a:cubicBezTo>
                  <a:cubicBezTo>
                    <a:pt x="67" y="80"/>
                    <a:pt x="67" y="79"/>
                    <a:pt x="67" y="77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E6B9E08E-2D6C-4F65-5E75-D9500797AA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" y="2367"/>
              <a:ext cx="181" cy="192"/>
            </a:xfrm>
            <a:custGeom>
              <a:avLst/>
              <a:gdLst>
                <a:gd name="T0" fmla="*/ 40 w 46"/>
                <a:gd name="T1" fmla="*/ 49 h 49"/>
                <a:gd name="T2" fmla="*/ 40 w 46"/>
                <a:gd name="T3" fmla="*/ 49 h 49"/>
                <a:gd name="T4" fmla="*/ 12 w 46"/>
                <a:gd name="T5" fmla="*/ 45 h 49"/>
                <a:gd name="T6" fmla="*/ 12 w 46"/>
                <a:gd name="T7" fmla="*/ 45 h 49"/>
                <a:gd name="T8" fmla="*/ 0 w 46"/>
                <a:gd name="T9" fmla="*/ 20 h 49"/>
                <a:gd name="T10" fmla="*/ 1 w 46"/>
                <a:gd name="T11" fmla="*/ 19 h 49"/>
                <a:gd name="T12" fmla="*/ 45 w 46"/>
                <a:gd name="T13" fmla="*/ 0 h 49"/>
                <a:gd name="T14" fmla="*/ 46 w 46"/>
                <a:gd name="T15" fmla="*/ 0 h 49"/>
                <a:gd name="T16" fmla="*/ 46 w 46"/>
                <a:gd name="T17" fmla="*/ 1 h 49"/>
                <a:gd name="T18" fmla="*/ 41 w 46"/>
                <a:gd name="T19" fmla="*/ 48 h 49"/>
                <a:gd name="T20" fmla="*/ 41 w 46"/>
                <a:gd name="T21" fmla="*/ 48 h 49"/>
                <a:gd name="T22" fmla="*/ 40 w 46"/>
                <a:gd name="T23" fmla="*/ 49 h 49"/>
                <a:gd name="T24" fmla="*/ 13 w 46"/>
                <a:gd name="T25" fmla="*/ 43 h 49"/>
                <a:gd name="T26" fmla="*/ 39 w 46"/>
                <a:gd name="T27" fmla="*/ 46 h 49"/>
                <a:gd name="T28" fmla="*/ 44 w 46"/>
                <a:gd name="T29" fmla="*/ 3 h 49"/>
                <a:gd name="T30" fmla="*/ 2 w 46"/>
                <a:gd name="T31" fmla="*/ 21 h 49"/>
                <a:gd name="T32" fmla="*/ 13 w 46"/>
                <a:gd name="T33" fmla="*/ 4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9">
                  <a:moveTo>
                    <a:pt x="40" y="49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6" y="37"/>
                    <a:pt x="3" y="29"/>
                    <a:pt x="0" y="20"/>
                  </a:cubicBezTo>
                  <a:cubicBezTo>
                    <a:pt x="0" y="20"/>
                    <a:pt x="0" y="19"/>
                    <a:pt x="1" y="19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6" y="0"/>
                    <a:pt x="46" y="1"/>
                    <a:pt x="46" y="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0" y="49"/>
                  </a:cubicBezTo>
                  <a:close/>
                  <a:moveTo>
                    <a:pt x="13" y="43"/>
                  </a:moveTo>
                  <a:cubicBezTo>
                    <a:pt x="39" y="46"/>
                    <a:pt x="39" y="46"/>
                    <a:pt x="39" y="4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5" y="29"/>
                    <a:pt x="8" y="36"/>
                    <a:pt x="1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68023162-62BA-63F8-3DE7-AC028D90D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253"/>
              <a:ext cx="12" cy="12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2 h 3"/>
                <a:gd name="T4" fmla="*/ 0 w 3"/>
                <a:gd name="T5" fmla="*/ 2 h 3"/>
                <a:gd name="T6" fmla="*/ 1 w 3"/>
                <a:gd name="T7" fmla="*/ 2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2 w 3"/>
                <a:gd name="T15" fmla="*/ 0 h 3"/>
                <a:gd name="T16" fmla="*/ 2 w 3"/>
                <a:gd name="T17" fmla="*/ 1 h 3"/>
                <a:gd name="T18" fmla="*/ 2 w 3"/>
                <a:gd name="T19" fmla="*/ 2 h 3"/>
                <a:gd name="T20" fmla="*/ 2 w 3"/>
                <a:gd name="T21" fmla="*/ 2 h 3"/>
                <a:gd name="T22" fmla="*/ 1 w 3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88B24759-FBD8-6AB3-1CAE-47A5CF84DE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501"/>
              <a:ext cx="381" cy="298"/>
            </a:xfrm>
            <a:custGeom>
              <a:avLst/>
              <a:gdLst>
                <a:gd name="T0" fmla="*/ 76 w 97"/>
                <a:gd name="T1" fmla="*/ 76 h 76"/>
                <a:gd name="T2" fmla="*/ 75 w 97"/>
                <a:gd name="T3" fmla="*/ 75 h 76"/>
                <a:gd name="T4" fmla="*/ 0 w 97"/>
                <a:gd name="T5" fmla="*/ 2 h 76"/>
                <a:gd name="T6" fmla="*/ 0 w 97"/>
                <a:gd name="T7" fmla="*/ 0 h 76"/>
                <a:gd name="T8" fmla="*/ 2 w 97"/>
                <a:gd name="T9" fmla="*/ 0 h 76"/>
                <a:gd name="T10" fmla="*/ 96 w 97"/>
                <a:gd name="T11" fmla="*/ 48 h 76"/>
                <a:gd name="T12" fmla="*/ 97 w 97"/>
                <a:gd name="T13" fmla="*/ 49 h 76"/>
                <a:gd name="T14" fmla="*/ 97 w 97"/>
                <a:gd name="T15" fmla="*/ 50 h 76"/>
                <a:gd name="T16" fmla="*/ 77 w 97"/>
                <a:gd name="T17" fmla="*/ 75 h 76"/>
                <a:gd name="T18" fmla="*/ 76 w 97"/>
                <a:gd name="T19" fmla="*/ 76 h 76"/>
                <a:gd name="T20" fmla="*/ 76 w 97"/>
                <a:gd name="T21" fmla="*/ 76 h 76"/>
                <a:gd name="T22" fmla="*/ 7 w 97"/>
                <a:gd name="T23" fmla="*/ 5 h 76"/>
                <a:gd name="T24" fmla="*/ 76 w 97"/>
                <a:gd name="T25" fmla="*/ 73 h 76"/>
                <a:gd name="T26" fmla="*/ 94 w 97"/>
                <a:gd name="T27" fmla="*/ 49 h 76"/>
                <a:gd name="T28" fmla="*/ 7 w 97"/>
                <a:gd name="T29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76">
                  <a:moveTo>
                    <a:pt x="76" y="76"/>
                  </a:moveTo>
                  <a:cubicBezTo>
                    <a:pt x="76" y="76"/>
                    <a:pt x="75" y="76"/>
                    <a:pt x="75" y="7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7" y="48"/>
                    <a:pt x="97" y="49"/>
                  </a:cubicBezTo>
                  <a:cubicBezTo>
                    <a:pt x="97" y="49"/>
                    <a:pt x="97" y="49"/>
                    <a:pt x="97" y="50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6"/>
                    <a:pt x="76" y="76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lose/>
                  <a:moveTo>
                    <a:pt x="7" y="5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94" y="49"/>
                    <a:pt x="94" y="49"/>
                    <a:pt x="94" y="49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72BAB927-AC78-E473-FA01-2752C84045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689"/>
              <a:ext cx="310" cy="130"/>
            </a:xfrm>
            <a:custGeom>
              <a:avLst/>
              <a:gdLst>
                <a:gd name="T0" fmla="*/ 1 w 79"/>
                <a:gd name="T1" fmla="*/ 28 h 33"/>
                <a:gd name="T2" fmla="*/ 0 w 79"/>
                <a:gd name="T3" fmla="*/ 27 h 33"/>
                <a:gd name="T4" fmla="*/ 0 w 79"/>
                <a:gd name="T5" fmla="*/ 26 h 33"/>
                <a:gd name="T6" fmla="*/ 20 w 79"/>
                <a:gd name="T7" fmla="*/ 0 h 33"/>
                <a:gd name="T8" fmla="*/ 21 w 79"/>
                <a:gd name="T9" fmla="*/ 0 h 33"/>
                <a:gd name="T10" fmla="*/ 78 w 79"/>
                <a:gd name="T11" fmla="*/ 31 h 33"/>
                <a:gd name="T12" fmla="*/ 79 w 79"/>
                <a:gd name="T13" fmla="*/ 32 h 33"/>
                <a:gd name="T14" fmla="*/ 77 w 79"/>
                <a:gd name="T15" fmla="*/ 33 h 33"/>
                <a:gd name="T16" fmla="*/ 1 w 79"/>
                <a:gd name="T17" fmla="*/ 28 h 33"/>
                <a:gd name="T18" fmla="*/ 1 w 79"/>
                <a:gd name="T19" fmla="*/ 28 h 33"/>
                <a:gd name="T20" fmla="*/ 21 w 79"/>
                <a:gd name="T21" fmla="*/ 2 h 33"/>
                <a:gd name="T22" fmla="*/ 3 w 79"/>
                <a:gd name="T23" fmla="*/ 26 h 33"/>
                <a:gd name="T24" fmla="*/ 73 w 79"/>
                <a:gd name="T25" fmla="*/ 31 h 33"/>
                <a:gd name="T26" fmla="*/ 21 w 79"/>
                <a:gd name="T2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33">
                  <a:moveTo>
                    <a:pt x="1" y="28"/>
                  </a:moveTo>
                  <a:cubicBezTo>
                    <a:pt x="1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9" y="32"/>
                    <a:pt x="79" y="32"/>
                  </a:cubicBezTo>
                  <a:cubicBezTo>
                    <a:pt x="78" y="33"/>
                    <a:pt x="78" y="33"/>
                    <a:pt x="77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lose/>
                  <a:moveTo>
                    <a:pt x="21" y="2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73" y="31"/>
                    <a:pt x="73" y="31"/>
                    <a:pt x="73" y="31"/>
                  </a:cubicBezTo>
                  <a:lnTo>
                    <a:pt x="2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129E2C85-285D-DFD6-72C4-1E0112C81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" y="1501"/>
              <a:ext cx="126" cy="196"/>
            </a:xfrm>
            <a:custGeom>
              <a:avLst/>
              <a:gdLst>
                <a:gd name="T0" fmla="*/ 1 w 32"/>
                <a:gd name="T1" fmla="*/ 50 h 50"/>
                <a:gd name="T2" fmla="*/ 0 w 32"/>
                <a:gd name="T3" fmla="*/ 50 h 50"/>
                <a:gd name="T4" fmla="*/ 0 w 32"/>
                <a:gd name="T5" fmla="*/ 49 h 50"/>
                <a:gd name="T6" fmla="*/ 7 w 32"/>
                <a:gd name="T7" fmla="*/ 1 h 50"/>
                <a:gd name="T8" fmla="*/ 8 w 32"/>
                <a:gd name="T9" fmla="*/ 0 h 50"/>
                <a:gd name="T10" fmla="*/ 9 w 32"/>
                <a:gd name="T11" fmla="*/ 0 h 50"/>
                <a:gd name="T12" fmla="*/ 31 w 32"/>
                <a:gd name="T13" fmla="*/ 15 h 50"/>
                <a:gd name="T14" fmla="*/ 32 w 32"/>
                <a:gd name="T15" fmla="*/ 16 h 50"/>
                <a:gd name="T16" fmla="*/ 31 w 32"/>
                <a:gd name="T17" fmla="*/ 16 h 50"/>
                <a:gd name="T18" fmla="*/ 1 w 32"/>
                <a:gd name="T19" fmla="*/ 50 h 50"/>
                <a:gd name="T20" fmla="*/ 1 w 32"/>
                <a:gd name="T21" fmla="*/ 50 h 50"/>
                <a:gd name="T22" fmla="*/ 9 w 32"/>
                <a:gd name="T23" fmla="*/ 3 h 50"/>
                <a:gd name="T24" fmla="*/ 2 w 32"/>
                <a:gd name="T25" fmla="*/ 46 h 50"/>
                <a:gd name="T26" fmla="*/ 29 w 32"/>
                <a:gd name="T27" fmla="*/ 16 h 50"/>
                <a:gd name="T28" fmla="*/ 9 w 32"/>
                <a:gd name="T2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50">
                  <a:moveTo>
                    <a:pt x="1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2" y="15"/>
                    <a:pt x="32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lose/>
                  <a:moveTo>
                    <a:pt x="9" y="3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1F2A7E3E-46CA-8717-852D-E64D15EC66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" y="1560"/>
              <a:ext cx="232" cy="259"/>
            </a:xfrm>
            <a:custGeom>
              <a:avLst/>
              <a:gdLst>
                <a:gd name="T0" fmla="*/ 57 w 59"/>
                <a:gd name="T1" fmla="*/ 66 h 66"/>
                <a:gd name="T2" fmla="*/ 57 w 59"/>
                <a:gd name="T3" fmla="*/ 66 h 66"/>
                <a:gd name="T4" fmla="*/ 0 w 59"/>
                <a:gd name="T5" fmla="*/ 35 h 66"/>
                <a:gd name="T6" fmla="*/ 0 w 59"/>
                <a:gd name="T7" fmla="*/ 34 h 66"/>
                <a:gd name="T8" fmla="*/ 0 w 59"/>
                <a:gd name="T9" fmla="*/ 33 h 66"/>
                <a:gd name="T10" fmla="*/ 30 w 59"/>
                <a:gd name="T11" fmla="*/ 0 h 66"/>
                <a:gd name="T12" fmla="*/ 31 w 59"/>
                <a:gd name="T13" fmla="*/ 0 h 66"/>
                <a:gd name="T14" fmla="*/ 32 w 59"/>
                <a:gd name="T15" fmla="*/ 0 h 66"/>
                <a:gd name="T16" fmla="*/ 58 w 59"/>
                <a:gd name="T17" fmla="*/ 65 h 66"/>
                <a:gd name="T18" fmla="*/ 58 w 59"/>
                <a:gd name="T19" fmla="*/ 66 h 66"/>
                <a:gd name="T20" fmla="*/ 57 w 59"/>
                <a:gd name="T21" fmla="*/ 66 h 66"/>
                <a:gd name="T22" fmla="*/ 2 w 59"/>
                <a:gd name="T23" fmla="*/ 34 h 66"/>
                <a:gd name="T24" fmla="*/ 55 w 59"/>
                <a:gd name="T25" fmla="*/ 63 h 66"/>
                <a:gd name="T26" fmla="*/ 30 w 59"/>
                <a:gd name="T27" fmla="*/ 3 h 66"/>
                <a:gd name="T28" fmla="*/ 2 w 59"/>
                <a:gd name="T29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6">
                  <a:moveTo>
                    <a:pt x="57" y="66"/>
                  </a:moveTo>
                  <a:cubicBezTo>
                    <a:pt x="57" y="66"/>
                    <a:pt x="57" y="66"/>
                    <a:pt x="57" y="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9" y="65"/>
                    <a:pt x="59" y="65"/>
                    <a:pt x="58" y="66"/>
                  </a:cubicBezTo>
                  <a:cubicBezTo>
                    <a:pt x="58" y="66"/>
                    <a:pt x="58" y="66"/>
                    <a:pt x="57" y="66"/>
                  </a:cubicBezTo>
                  <a:close/>
                  <a:moveTo>
                    <a:pt x="2" y="34"/>
                  </a:moveTo>
                  <a:cubicBezTo>
                    <a:pt x="55" y="63"/>
                    <a:pt x="55" y="63"/>
                    <a:pt x="55" y="63"/>
                  </a:cubicBezTo>
                  <a:cubicBezTo>
                    <a:pt x="30" y="3"/>
                    <a:pt x="30" y="3"/>
                    <a:pt x="30" y="3"/>
                  </a:cubicBez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8AC69C76-CBCB-479D-04D3-78C0C96E1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548"/>
              <a:ext cx="142" cy="129"/>
            </a:xfrm>
            <a:custGeom>
              <a:avLst/>
              <a:gdLst>
                <a:gd name="T0" fmla="*/ 23 w 36"/>
                <a:gd name="T1" fmla="*/ 33 h 33"/>
                <a:gd name="T2" fmla="*/ 23 w 36"/>
                <a:gd name="T3" fmla="*/ 33 h 33"/>
                <a:gd name="T4" fmla="*/ 18 w 36"/>
                <a:gd name="T5" fmla="*/ 32 h 33"/>
                <a:gd name="T6" fmla="*/ 18 w 36"/>
                <a:gd name="T7" fmla="*/ 31 h 33"/>
                <a:gd name="T8" fmla="*/ 0 w 36"/>
                <a:gd name="T9" fmla="*/ 2 h 33"/>
                <a:gd name="T10" fmla="*/ 1 w 36"/>
                <a:gd name="T11" fmla="*/ 1 h 33"/>
                <a:gd name="T12" fmla="*/ 2 w 36"/>
                <a:gd name="T13" fmla="*/ 1 h 33"/>
                <a:gd name="T14" fmla="*/ 35 w 36"/>
                <a:gd name="T15" fmla="*/ 12 h 33"/>
                <a:gd name="T16" fmla="*/ 36 w 36"/>
                <a:gd name="T17" fmla="*/ 12 h 33"/>
                <a:gd name="T18" fmla="*/ 36 w 36"/>
                <a:gd name="T19" fmla="*/ 13 h 33"/>
                <a:gd name="T20" fmla="*/ 24 w 36"/>
                <a:gd name="T21" fmla="*/ 33 h 33"/>
                <a:gd name="T22" fmla="*/ 23 w 36"/>
                <a:gd name="T23" fmla="*/ 33 h 33"/>
                <a:gd name="T24" fmla="*/ 19 w 36"/>
                <a:gd name="T25" fmla="*/ 30 h 33"/>
                <a:gd name="T26" fmla="*/ 23 w 36"/>
                <a:gd name="T27" fmla="*/ 31 h 33"/>
                <a:gd name="T28" fmla="*/ 34 w 36"/>
                <a:gd name="T29" fmla="*/ 13 h 33"/>
                <a:gd name="T30" fmla="*/ 4 w 36"/>
                <a:gd name="T31" fmla="*/ 3 h 33"/>
                <a:gd name="T32" fmla="*/ 19 w 36"/>
                <a:gd name="T3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3"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0" y="32"/>
                    <a:pt x="18" y="32"/>
                  </a:cubicBezTo>
                  <a:cubicBezTo>
                    <a:pt x="18" y="32"/>
                    <a:pt x="18" y="32"/>
                    <a:pt x="18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3"/>
                    <a:pt x="36" y="1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lose/>
                  <a:moveTo>
                    <a:pt x="19" y="30"/>
                  </a:moveTo>
                  <a:cubicBezTo>
                    <a:pt x="21" y="30"/>
                    <a:pt x="22" y="31"/>
                    <a:pt x="23" y="3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14E8BF49-3EDE-1D82-3B4F-E11C51DEA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932"/>
              <a:ext cx="322" cy="126"/>
            </a:xfrm>
            <a:custGeom>
              <a:avLst/>
              <a:gdLst>
                <a:gd name="T0" fmla="*/ 79 w 82"/>
                <a:gd name="T1" fmla="*/ 32 h 32"/>
                <a:gd name="T2" fmla="*/ 79 w 82"/>
                <a:gd name="T3" fmla="*/ 32 h 32"/>
                <a:gd name="T4" fmla="*/ 1 w 82"/>
                <a:gd name="T5" fmla="*/ 2 h 32"/>
                <a:gd name="T6" fmla="*/ 0 w 82"/>
                <a:gd name="T7" fmla="*/ 1 h 32"/>
                <a:gd name="T8" fmla="*/ 1 w 82"/>
                <a:gd name="T9" fmla="*/ 0 h 32"/>
                <a:gd name="T10" fmla="*/ 75 w 82"/>
                <a:gd name="T11" fmla="*/ 0 h 32"/>
                <a:gd name="T12" fmla="*/ 75 w 82"/>
                <a:gd name="T13" fmla="*/ 0 h 32"/>
                <a:gd name="T14" fmla="*/ 82 w 82"/>
                <a:gd name="T15" fmla="*/ 15 h 32"/>
                <a:gd name="T16" fmla="*/ 82 w 82"/>
                <a:gd name="T17" fmla="*/ 24 h 32"/>
                <a:gd name="T18" fmla="*/ 82 w 82"/>
                <a:gd name="T19" fmla="*/ 24 h 32"/>
                <a:gd name="T20" fmla="*/ 81 w 82"/>
                <a:gd name="T21" fmla="*/ 31 h 32"/>
                <a:gd name="T22" fmla="*/ 80 w 82"/>
                <a:gd name="T23" fmla="*/ 32 h 32"/>
                <a:gd name="T24" fmla="*/ 79 w 82"/>
                <a:gd name="T25" fmla="*/ 32 h 32"/>
                <a:gd name="T26" fmla="*/ 7 w 82"/>
                <a:gd name="T27" fmla="*/ 2 h 32"/>
                <a:gd name="T28" fmla="*/ 79 w 82"/>
                <a:gd name="T29" fmla="*/ 30 h 32"/>
                <a:gd name="T30" fmla="*/ 80 w 82"/>
                <a:gd name="T31" fmla="*/ 24 h 32"/>
                <a:gd name="T32" fmla="*/ 79 w 82"/>
                <a:gd name="T33" fmla="*/ 24 h 32"/>
                <a:gd name="T34" fmla="*/ 80 w 82"/>
                <a:gd name="T35" fmla="*/ 15 h 32"/>
                <a:gd name="T36" fmla="*/ 74 w 82"/>
                <a:gd name="T37" fmla="*/ 2 h 32"/>
                <a:gd name="T38" fmla="*/ 7 w 82"/>
                <a:gd name="T3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32">
                  <a:moveTo>
                    <a:pt x="79" y="32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9" y="4"/>
                    <a:pt x="81" y="10"/>
                    <a:pt x="82" y="15"/>
                  </a:cubicBezTo>
                  <a:cubicBezTo>
                    <a:pt x="82" y="18"/>
                    <a:pt x="82" y="21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2"/>
                    <a:pt x="80" y="32"/>
                    <a:pt x="80" y="32"/>
                  </a:cubicBezTo>
                  <a:cubicBezTo>
                    <a:pt x="80" y="32"/>
                    <a:pt x="80" y="32"/>
                    <a:pt x="79" y="32"/>
                  </a:cubicBezTo>
                  <a:close/>
                  <a:moveTo>
                    <a:pt x="7" y="2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1"/>
                    <a:pt x="80" y="18"/>
                    <a:pt x="80" y="15"/>
                  </a:cubicBezTo>
                  <a:cubicBezTo>
                    <a:pt x="79" y="10"/>
                    <a:pt x="77" y="6"/>
                    <a:pt x="74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49E4F771-5222-6024-70C9-04A7224D5D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2023"/>
              <a:ext cx="32" cy="58"/>
            </a:xfrm>
            <a:custGeom>
              <a:avLst/>
              <a:gdLst>
                <a:gd name="T0" fmla="*/ 7 w 8"/>
                <a:gd name="T1" fmla="*/ 15 h 15"/>
                <a:gd name="T2" fmla="*/ 7 w 8"/>
                <a:gd name="T3" fmla="*/ 15 h 15"/>
                <a:gd name="T4" fmla="*/ 1 w 8"/>
                <a:gd name="T5" fmla="*/ 9 h 15"/>
                <a:gd name="T6" fmla="*/ 1 w 8"/>
                <a:gd name="T7" fmla="*/ 8 h 15"/>
                <a:gd name="T8" fmla="*/ 2 w 8"/>
                <a:gd name="T9" fmla="*/ 1 h 15"/>
                <a:gd name="T10" fmla="*/ 2 w 8"/>
                <a:gd name="T11" fmla="*/ 0 h 15"/>
                <a:gd name="T12" fmla="*/ 3 w 8"/>
                <a:gd name="T13" fmla="*/ 0 h 15"/>
                <a:gd name="T14" fmla="*/ 8 w 8"/>
                <a:gd name="T15" fmla="*/ 4 h 15"/>
                <a:gd name="T16" fmla="*/ 8 w 8"/>
                <a:gd name="T17" fmla="*/ 5 h 15"/>
                <a:gd name="T18" fmla="*/ 8 w 8"/>
                <a:gd name="T19" fmla="*/ 14 h 15"/>
                <a:gd name="T20" fmla="*/ 8 w 8"/>
                <a:gd name="T21" fmla="*/ 15 h 15"/>
                <a:gd name="T22" fmla="*/ 7 w 8"/>
                <a:gd name="T23" fmla="*/ 15 h 15"/>
                <a:gd name="T24" fmla="*/ 3 w 8"/>
                <a:gd name="T25" fmla="*/ 8 h 15"/>
                <a:gd name="T26" fmla="*/ 6 w 8"/>
                <a:gd name="T27" fmla="*/ 11 h 15"/>
                <a:gd name="T28" fmla="*/ 6 w 8"/>
                <a:gd name="T29" fmla="*/ 6 h 15"/>
                <a:gd name="T30" fmla="*/ 3 w 8"/>
                <a:gd name="T31" fmla="*/ 3 h 15"/>
                <a:gd name="T32" fmla="*/ 3 w 8"/>
                <a:gd name="T3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5"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1" y="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7" y="3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lose/>
                  <a:moveTo>
                    <a:pt x="3" y="8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4" y="4"/>
                    <a:pt x="3" y="3"/>
                  </a:cubicBez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1F7112F6-662B-9451-9B46-A4A09BACA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" y="2070"/>
              <a:ext cx="177" cy="301"/>
            </a:xfrm>
            <a:custGeom>
              <a:avLst/>
              <a:gdLst>
                <a:gd name="T0" fmla="*/ 36 w 45"/>
                <a:gd name="T1" fmla="*/ 77 h 77"/>
                <a:gd name="T2" fmla="*/ 35 w 45"/>
                <a:gd name="T3" fmla="*/ 77 h 77"/>
                <a:gd name="T4" fmla="*/ 1 w 45"/>
                <a:gd name="T5" fmla="*/ 34 h 77"/>
                <a:gd name="T6" fmla="*/ 1 w 45"/>
                <a:gd name="T7" fmla="*/ 34 h 77"/>
                <a:gd name="T8" fmla="*/ 1 w 45"/>
                <a:gd name="T9" fmla="*/ 33 h 77"/>
                <a:gd name="T10" fmla="*/ 1 w 45"/>
                <a:gd name="T11" fmla="*/ 32 h 77"/>
                <a:gd name="T12" fmla="*/ 1 w 45"/>
                <a:gd name="T13" fmla="*/ 8 h 77"/>
                <a:gd name="T14" fmla="*/ 2 w 45"/>
                <a:gd name="T15" fmla="*/ 7 h 77"/>
                <a:gd name="T16" fmla="*/ 44 w 45"/>
                <a:gd name="T17" fmla="*/ 0 h 77"/>
                <a:gd name="T18" fmla="*/ 45 w 45"/>
                <a:gd name="T19" fmla="*/ 0 h 77"/>
                <a:gd name="T20" fmla="*/ 45 w 45"/>
                <a:gd name="T21" fmla="*/ 1 h 77"/>
                <a:gd name="T22" fmla="*/ 37 w 45"/>
                <a:gd name="T23" fmla="*/ 76 h 77"/>
                <a:gd name="T24" fmla="*/ 36 w 45"/>
                <a:gd name="T25" fmla="*/ 77 h 77"/>
                <a:gd name="T26" fmla="*/ 36 w 45"/>
                <a:gd name="T27" fmla="*/ 77 h 77"/>
                <a:gd name="T28" fmla="*/ 3 w 45"/>
                <a:gd name="T29" fmla="*/ 33 h 77"/>
                <a:gd name="T30" fmla="*/ 35 w 45"/>
                <a:gd name="T31" fmla="*/ 74 h 77"/>
                <a:gd name="T32" fmla="*/ 43 w 45"/>
                <a:gd name="T33" fmla="*/ 2 h 77"/>
                <a:gd name="T34" fmla="*/ 3 w 45"/>
                <a:gd name="T35" fmla="*/ 9 h 77"/>
                <a:gd name="T36" fmla="*/ 3 w 45"/>
                <a:gd name="T37" fmla="*/ 32 h 77"/>
                <a:gd name="T38" fmla="*/ 3 w 45"/>
                <a:gd name="T3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7">
                  <a:moveTo>
                    <a:pt x="36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0" y="24"/>
                    <a:pt x="0" y="16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45" y="0"/>
                    <a:pt x="45" y="0"/>
                    <a:pt x="45" y="1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3" y="33"/>
                  </a:moveTo>
                  <a:cubicBezTo>
                    <a:pt x="35" y="74"/>
                    <a:pt x="35" y="74"/>
                    <a:pt x="35" y="7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7"/>
                    <a:pt x="2" y="24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150C40E7-C311-C6DA-EC10-32F8FEA1E3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53"/>
              <a:ext cx="31" cy="63"/>
            </a:xfrm>
            <a:custGeom>
              <a:avLst/>
              <a:gdLst>
                <a:gd name="T0" fmla="*/ 1 w 8"/>
                <a:gd name="T1" fmla="*/ 16 h 16"/>
                <a:gd name="T2" fmla="*/ 0 w 8"/>
                <a:gd name="T3" fmla="*/ 16 h 16"/>
                <a:gd name="T4" fmla="*/ 0 w 8"/>
                <a:gd name="T5" fmla="*/ 15 h 16"/>
                <a:gd name="T6" fmla="*/ 0 w 8"/>
                <a:gd name="T7" fmla="*/ 2 h 16"/>
                <a:gd name="T8" fmla="*/ 1 w 8"/>
                <a:gd name="T9" fmla="*/ 1 h 16"/>
                <a:gd name="T10" fmla="*/ 1 w 8"/>
                <a:gd name="T11" fmla="*/ 0 h 16"/>
                <a:gd name="T12" fmla="*/ 2 w 8"/>
                <a:gd name="T13" fmla="*/ 0 h 16"/>
                <a:gd name="T14" fmla="*/ 2 w 8"/>
                <a:gd name="T15" fmla="*/ 1 h 16"/>
                <a:gd name="T16" fmla="*/ 8 w 8"/>
                <a:gd name="T17" fmla="*/ 14 h 16"/>
                <a:gd name="T18" fmla="*/ 8 w 8"/>
                <a:gd name="T19" fmla="*/ 15 h 16"/>
                <a:gd name="T20" fmla="*/ 7 w 8"/>
                <a:gd name="T21" fmla="*/ 15 h 16"/>
                <a:gd name="T22" fmla="*/ 1 w 8"/>
                <a:gd name="T23" fmla="*/ 16 h 16"/>
                <a:gd name="T24" fmla="*/ 1 w 8"/>
                <a:gd name="T25" fmla="*/ 16 h 16"/>
                <a:gd name="T26" fmla="*/ 2 w 8"/>
                <a:gd name="T27" fmla="*/ 6 h 16"/>
                <a:gd name="T28" fmla="*/ 2 w 8"/>
                <a:gd name="T29" fmla="*/ 14 h 16"/>
                <a:gd name="T30" fmla="*/ 6 w 8"/>
                <a:gd name="T31" fmla="*/ 13 h 16"/>
                <a:gd name="T32" fmla="*/ 2 w 8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6">
                  <a:moveTo>
                    <a:pt x="1" y="16"/>
                  </a:moveTo>
                  <a:cubicBezTo>
                    <a:pt x="1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1"/>
                    <a:pt x="0" y="6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lose/>
                  <a:moveTo>
                    <a:pt x="2" y="6"/>
                  </a:moveTo>
                  <a:cubicBezTo>
                    <a:pt x="2" y="8"/>
                    <a:pt x="2" y="11"/>
                    <a:pt x="2" y="14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4CD4357C-AF2B-A89F-66A3-B3BB5A1B02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53"/>
              <a:ext cx="55" cy="59"/>
            </a:xfrm>
            <a:custGeom>
              <a:avLst/>
              <a:gdLst>
                <a:gd name="T0" fmla="*/ 7 w 14"/>
                <a:gd name="T1" fmla="*/ 15 h 15"/>
                <a:gd name="T2" fmla="*/ 6 w 14"/>
                <a:gd name="T3" fmla="*/ 15 h 15"/>
                <a:gd name="T4" fmla="*/ 0 w 14"/>
                <a:gd name="T5" fmla="*/ 2 h 15"/>
                <a:gd name="T6" fmla="*/ 1 w 14"/>
                <a:gd name="T7" fmla="*/ 0 h 15"/>
                <a:gd name="T8" fmla="*/ 2 w 14"/>
                <a:gd name="T9" fmla="*/ 1 h 15"/>
                <a:gd name="T10" fmla="*/ 14 w 14"/>
                <a:gd name="T11" fmla="*/ 13 h 15"/>
                <a:gd name="T12" fmla="*/ 14 w 14"/>
                <a:gd name="T13" fmla="*/ 14 h 15"/>
                <a:gd name="T14" fmla="*/ 13 w 14"/>
                <a:gd name="T15" fmla="*/ 15 h 15"/>
                <a:gd name="T16" fmla="*/ 7 w 14"/>
                <a:gd name="T17" fmla="*/ 15 h 15"/>
                <a:gd name="T18" fmla="*/ 7 w 14"/>
                <a:gd name="T19" fmla="*/ 15 h 15"/>
                <a:gd name="T20" fmla="*/ 5 w 14"/>
                <a:gd name="T21" fmla="*/ 7 h 15"/>
                <a:gd name="T22" fmla="*/ 8 w 14"/>
                <a:gd name="T23" fmla="*/ 13 h 15"/>
                <a:gd name="T24" fmla="*/ 11 w 14"/>
                <a:gd name="T25" fmla="*/ 13 h 15"/>
                <a:gd name="T26" fmla="*/ 5 w 14"/>
                <a:gd name="T2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7" y="15"/>
                    <a:pt x="6" y="15"/>
                    <a:pt x="6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  <a:moveTo>
                    <a:pt x="5" y="7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3771AE28-7045-8E3E-E243-07C4CD57BA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038"/>
              <a:ext cx="27" cy="43"/>
            </a:xfrm>
            <a:custGeom>
              <a:avLst/>
              <a:gdLst>
                <a:gd name="T0" fmla="*/ 1 w 7"/>
                <a:gd name="T1" fmla="*/ 11 h 11"/>
                <a:gd name="T2" fmla="*/ 1 w 7"/>
                <a:gd name="T3" fmla="*/ 11 h 11"/>
                <a:gd name="T4" fmla="*/ 0 w 7"/>
                <a:gd name="T5" fmla="*/ 10 h 11"/>
                <a:gd name="T6" fmla="*/ 0 w 7"/>
                <a:gd name="T7" fmla="*/ 1 h 11"/>
                <a:gd name="T8" fmla="*/ 1 w 7"/>
                <a:gd name="T9" fmla="*/ 0 h 11"/>
                <a:gd name="T10" fmla="*/ 2 w 7"/>
                <a:gd name="T11" fmla="*/ 0 h 11"/>
                <a:gd name="T12" fmla="*/ 7 w 7"/>
                <a:gd name="T13" fmla="*/ 7 h 11"/>
                <a:gd name="T14" fmla="*/ 6 w 7"/>
                <a:gd name="T15" fmla="*/ 9 h 11"/>
                <a:gd name="T16" fmla="*/ 2 w 7"/>
                <a:gd name="T17" fmla="*/ 11 h 11"/>
                <a:gd name="T18" fmla="*/ 1 w 7"/>
                <a:gd name="T19" fmla="*/ 11 h 11"/>
                <a:gd name="T20" fmla="*/ 2 w 7"/>
                <a:gd name="T21" fmla="*/ 4 h 11"/>
                <a:gd name="T22" fmla="*/ 2 w 7"/>
                <a:gd name="T23" fmla="*/ 8 h 11"/>
                <a:gd name="T24" fmla="*/ 4 w 7"/>
                <a:gd name="T25" fmla="*/ 7 h 11"/>
                <a:gd name="T26" fmla="*/ 2 w 7"/>
                <a:gd name="T2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3"/>
                    <a:pt x="5" y="5"/>
                    <a:pt x="7" y="7"/>
                  </a:cubicBezTo>
                  <a:cubicBezTo>
                    <a:pt x="7" y="8"/>
                    <a:pt x="7" y="8"/>
                    <a:pt x="6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1"/>
                  </a:cubicBezTo>
                  <a:close/>
                  <a:moveTo>
                    <a:pt x="2" y="4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0" name="Freeform 96">
              <a:extLst>
                <a:ext uri="{FF2B5EF4-FFF2-40B4-BE49-F238E27FC236}">
                  <a16:creationId xmlns:a16="http://schemas.microsoft.com/office/drawing/2014/main" id="{53211351-F357-187A-B91B-1C3F60B74B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411"/>
              <a:ext cx="381" cy="286"/>
            </a:xfrm>
            <a:custGeom>
              <a:avLst/>
              <a:gdLst>
                <a:gd name="T0" fmla="*/ 96 w 97"/>
                <a:gd name="T1" fmla="*/ 73 h 73"/>
                <a:gd name="T2" fmla="*/ 95 w 97"/>
                <a:gd name="T3" fmla="*/ 73 h 73"/>
                <a:gd name="T4" fmla="*/ 1 w 97"/>
                <a:gd name="T5" fmla="*/ 25 h 73"/>
                <a:gd name="T6" fmla="*/ 0 w 97"/>
                <a:gd name="T7" fmla="*/ 24 h 73"/>
                <a:gd name="T8" fmla="*/ 1 w 97"/>
                <a:gd name="T9" fmla="*/ 23 h 73"/>
                <a:gd name="T10" fmla="*/ 73 w 97"/>
                <a:gd name="T11" fmla="*/ 0 h 73"/>
                <a:gd name="T12" fmla="*/ 74 w 97"/>
                <a:gd name="T13" fmla="*/ 0 h 73"/>
                <a:gd name="T14" fmla="*/ 75 w 97"/>
                <a:gd name="T15" fmla="*/ 1 h 73"/>
                <a:gd name="T16" fmla="*/ 97 w 97"/>
                <a:gd name="T17" fmla="*/ 72 h 73"/>
                <a:gd name="T18" fmla="*/ 96 w 97"/>
                <a:gd name="T19" fmla="*/ 73 h 73"/>
                <a:gd name="T20" fmla="*/ 96 w 97"/>
                <a:gd name="T21" fmla="*/ 73 h 73"/>
                <a:gd name="T22" fmla="*/ 4 w 97"/>
                <a:gd name="T23" fmla="*/ 24 h 73"/>
                <a:gd name="T24" fmla="*/ 94 w 97"/>
                <a:gd name="T25" fmla="*/ 70 h 73"/>
                <a:gd name="T26" fmla="*/ 73 w 97"/>
                <a:gd name="T27" fmla="*/ 3 h 73"/>
                <a:gd name="T28" fmla="*/ 4 w 97"/>
                <a:gd name="T29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73">
                  <a:moveTo>
                    <a:pt x="96" y="73"/>
                  </a:moveTo>
                  <a:cubicBezTo>
                    <a:pt x="95" y="73"/>
                    <a:pt x="95" y="73"/>
                    <a:pt x="95" y="7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1"/>
                    <a:pt x="75" y="1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97" y="72"/>
                    <a:pt x="97" y="73"/>
                    <a:pt x="96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4" y="24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3" y="3"/>
                    <a:pt x="73" y="3"/>
                    <a:pt x="73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1" name="Freeform 97">
              <a:extLst>
                <a:ext uri="{FF2B5EF4-FFF2-40B4-BE49-F238E27FC236}">
                  <a16:creationId xmlns:a16="http://schemas.microsoft.com/office/drawing/2014/main" id="{6F995C8A-BF0C-8A9C-60C9-51115F4AB7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411"/>
              <a:ext cx="121" cy="286"/>
            </a:xfrm>
            <a:custGeom>
              <a:avLst/>
              <a:gdLst>
                <a:gd name="T0" fmla="*/ 23 w 31"/>
                <a:gd name="T1" fmla="*/ 73 h 73"/>
                <a:gd name="T2" fmla="*/ 22 w 31"/>
                <a:gd name="T3" fmla="*/ 72 h 73"/>
                <a:gd name="T4" fmla="*/ 0 w 31"/>
                <a:gd name="T5" fmla="*/ 2 h 73"/>
                <a:gd name="T6" fmla="*/ 0 w 31"/>
                <a:gd name="T7" fmla="*/ 0 h 73"/>
                <a:gd name="T8" fmla="*/ 1 w 31"/>
                <a:gd name="T9" fmla="*/ 0 h 73"/>
                <a:gd name="T10" fmla="*/ 31 w 31"/>
                <a:gd name="T11" fmla="*/ 23 h 73"/>
                <a:gd name="T12" fmla="*/ 31 w 31"/>
                <a:gd name="T13" fmla="*/ 24 h 73"/>
                <a:gd name="T14" fmla="*/ 24 w 31"/>
                <a:gd name="T15" fmla="*/ 72 h 73"/>
                <a:gd name="T16" fmla="*/ 23 w 31"/>
                <a:gd name="T17" fmla="*/ 73 h 73"/>
                <a:gd name="T18" fmla="*/ 23 w 31"/>
                <a:gd name="T19" fmla="*/ 73 h 73"/>
                <a:gd name="T20" fmla="*/ 3 w 31"/>
                <a:gd name="T21" fmla="*/ 4 h 73"/>
                <a:gd name="T22" fmla="*/ 22 w 31"/>
                <a:gd name="T23" fmla="*/ 67 h 73"/>
                <a:gd name="T24" fmla="*/ 29 w 31"/>
                <a:gd name="T25" fmla="*/ 24 h 73"/>
                <a:gd name="T26" fmla="*/ 3 w 31"/>
                <a:gd name="T2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73">
                  <a:moveTo>
                    <a:pt x="23" y="73"/>
                  </a:moveTo>
                  <a:cubicBezTo>
                    <a:pt x="22" y="73"/>
                    <a:pt x="22" y="73"/>
                    <a:pt x="22" y="7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3" y="4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F2C9F8DB-7575-C0A3-0E87-908595193A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367"/>
              <a:ext cx="205" cy="192"/>
            </a:xfrm>
            <a:custGeom>
              <a:avLst/>
              <a:gdLst>
                <a:gd name="T0" fmla="*/ 1 w 52"/>
                <a:gd name="T1" fmla="*/ 49 h 49"/>
                <a:gd name="T2" fmla="*/ 1 w 52"/>
                <a:gd name="T3" fmla="*/ 48 h 49"/>
                <a:gd name="T4" fmla="*/ 0 w 52"/>
                <a:gd name="T5" fmla="*/ 47 h 49"/>
                <a:gd name="T6" fmla="*/ 5 w 52"/>
                <a:gd name="T7" fmla="*/ 1 h 49"/>
                <a:gd name="T8" fmla="*/ 6 w 52"/>
                <a:gd name="T9" fmla="*/ 0 h 49"/>
                <a:gd name="T10" fmla="*/ 7 w 52"/>
                <a:gd name="T11" fmla="*/ 0 h 49"/>
                <a:gd name="T12" fmla="*/ 51 w 52"/>
                <a:gd name="T13" fmla="*/ 36 h 49"/>
                <a:gd name="T14" fmla="*/ 52 w 52"/>
                <a:gd name="T15" fmla="*/ 37 h 49"/>
                <a:gd name="T16" fmla="*/ 51 w 52"/>
                <a:gd name="T17" fmla="*/ 38 h 49"/>
                <a:gd name="T18" fmla="*/ 2 w 52"/>
                <a:gd name="T19" fmla="*/ 49 h 49"/>
                <a:gd name="T20" fmla="*/ 1 w 52"/>
                <a:gd name="T21" fmla="*/ 49 h 49"/>
                <a:gd name="T22" fmla="*/ 7 w 52"/>
                <a:gd name="T23" fmla="*/ 3 h 49"/>
                <a:gd name="T24" fmla="*/ 3 w 52"/>
                <a:gd name="T25" fmla="*/ 46 h 49"/>
                <a:gd name="T26" fmla="*/ 48 w 52"/>
                <a:gd name="T27" fmla="*/ 36 h 49"/>
                <a:gd name="T28" fmla="*/ 7 w 52"/>
                <a:gd name="T2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9">
                  <a:moveTo>
                    <a:pt x="1" y="49"/>
                  </a:moveTo>
                  <a:cubicBezTo>
                    <a:pt x="1" y="49"/>
                    <a:pt x="1" y="49"/>
                    <a:pt x="1" y="48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7"/>
                  </a:cubicBezTo>
                  <a:cubicBezTo>
                    <a:pt x="52" y="37"/>
                    <a:pt x="51" y="38"/>
                    <a:pt x="51" y="3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9"/>
                    <a:pt x="1" y="49"/>
                    <a:pt x="1" y="49"/>
                  </a:cubicBezTo>
                  <a:close/>
                  <a:moveTo>
                    <a:pt x="7" y="3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A493F0D9-A720-0EEE-CD54-7DE173BD5D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508"/>
              <a:ext cx="205" cy="95"/>
            </a:xfrm>
            <a:custGeom>
              <a:avLst/>
              <a:gdLst>
                <a:gd name="T0" fmla="*/ 35 w 52"/>
                <a:gd name="T1" fmla="*/ 24 h 24"/>
                <a:gd name="T2" fmla="*/ 35 w 52"/>
                <a:gd name="T3" fmla="*/ 24 h 24"/>
                <a:gd name="T4" fmla="*/ 1 w 52"/>
                <a:gd name="T5" fmla="*/ 13 h 24"/>
                <a:gd name="T6" fmla="*/ 0 w 52"/>
                <a:gd name="T7" fmla="*/ 12 h 24"/>
                <a:gd name="T8" fmla="*/ 1 w 52"/>
                <a:gd name="T9" fmla="*/ 11 h 24"/>
                <a:gd name="T10" fmla="*/ 50 w 52"/>
                <a:gd name="T11" fmla="*/ 0 h 24"/>
                <a:gd name="T12" fmla="*/ 52 w 52"/>
                <a:gd name="T13" fmla="*/ 0 h 24"/>
                <a:gd name="T14" fmla="*/ 52 w 52"/>
                <a:gd name="T15" fmla="*/ 1 h 24"/>
                <a:gd name="T16" fmla="*/ 36 w 52"/>
                <a:gd name="T17" fmla="*/ 23 h 24"/>
                <a:gd name="T18" fmla="*/ 35 w 52"/>
                <a:gd name="T19" fmla="*/ 24 h 24"/>
                <a:gd name="T20" fmla="*/ 5 w 52"/>
                <a:gd name="T21" fmla="*/ 12 h 24"/>
                <a:gd name="T22" fmla="*/ 35 w 52"/>
                <a:gd name="T23" fmla="*/ 21 h 24"/>
                <a:gd name="T24" fmla="*/ 48 w 52"/>
                <a:gd name="T25" fmla="*/ 2 h 24"/>
                <a:gd name="T26" fmla="*/ 5 w 52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4">
                  <a:moveTo>
                    <a:pt x="35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2" y="1"/>
                    <a:pt x="52" y="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5" y="24"/>
                    <a:pt x="35" y="24"/>
                  </a:cubicBezTo>
                  <a:close/>
                  <a:moveTo>
                    <a:pt x="5" y="12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48" y="2"/>
                    <a:pt x="48" y="2"/>
                    <a:pt x="48" y="2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C54063D0-2FBA-2ACB-79DC-7CC2B7667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" y="2269"/>
              <a:ext cx="185" cy="247"/>
            </a:xfrm>
            <a:custGeom>
              <a:avLst/>
              <a:gdLst>
                <a:gd name="T0" fmla="*/ 46 w 47"/>
                <a:gd name="T1" fmla="*/ 63 h 63"/>
                <a:gd name="T2" fmla="*/ 45 w 47"/>
                <a:gd name="T3" fmla="*/ 62 h 63"/>
                <a:gd name="T4" fmla="*/ 1 w 47"/>
                <a:gd name="T5" fmla="*/ 27 h 63"/>
                <a:gd name="T6" fmla="*/ 0 w 47"/>
                <a:gd name="T7" fmla="*/ 26 h 63"/>
                <a:gd name="T8" fmla="*/ 1 w 47"/>
                <a:gd name="T9" fmla="*/ 25 h 63"/>
                <a:gd name="T10" fmla="*/ 26 w 47"/>
                <a:gd name="T11" fmla="*/ 1 h 63"/>
                <a:gd name="T12" fmla="*/ 27 w 47"/>
                <a:gd name="T13" fmla="*/ 0 h 63"/>
                <a:gd name="T14" fmla="*/ 28 w 47"/>
                <a:gd name="T15" fmla="*/ 1 h 63"/>
                <a:gd name="T16" fmla="*/ 47 w 47"/>
                <a:gd name="T17" fmla="*/ 61 h 63"/>
                <a:gd name="T18" fmla="*/ 46 w 47"/>
                <a:gd name="T19" fmla="*/ 62 h 63"/>
                <a:gd name="T20" fmla="*/ 46 w 47"/>
                <a:gd name="T21" fmla="*/ 63 h 63"/>
                <a:gd name="T22" fmla="*/ 3 w 47"/>
                <a:gd name="T23" fmla="*/ 26 h 63"/>
                <a:gd name="T24" fmla="*/ 44 w 47"/>
                <a:gd name="T25" fmla="*/ 59 h 63"/>
                <a:gd name="T26" fmla="*/ 26 w 47"/>
                <a:gd name="T27" fmla="*/ 3 h 63"/>
                <a:gd name="T28" fmla="*/ 3 w 47"/>
                <a:gd name="T2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3">
                  <a:moveTo>
                    <a:pt x="46" y="63"/>
                  </a:moveTo>
                  <a:cubicBezTo>
                    <a:pt x="45" y="63"/>
                    <a:pt x="45" y="63"/>
                    <a:pt x="45" y="6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5"/>
                    <a:pt x="1" y="25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2"/>
                    <a:pt x="47" y="62"/>
                    <a:pt x="46" y="62"/>
                  </a:cubicBezTo>
                  <a:cubicBezTo>
                    <a:pt x="46" y="63"/>
                    <a:pt x="46" y="63"/>
                    <a:pt x="46" y="63"/>
                  </a:cubicBezTo>
                  <a:close/>
                  <a:moveTo>
                    <a:pt x="3" y="26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F239C8D3-7255-0CB5-FA28-ED7B02151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2269"/>
              <a:ext cx="452" cy="247"/>
            </a:xfrm>
            <a:custGeom>
              <a:avLst/>
              <a:gdLst>
                <a:gd name="T0" fmla="*/ 20 w 115"/>
                <a:gd name="T1" fmla="*/ 63 h 63"/>
                <a:gd name="T2" fmla="*/ 19 w 115"/>
                <a:gd name="T3" fmla="*/ 62 h 63"/>
                <a:gd name="T4" fmla="*/ 0 w 115"/>
                <a:gd name="T5" fmla="*/ 2 h 63"/>
                <a:gd name="T6" fmla="*/ 0 w 115"/>
                <a:gd name="T7" fmla="*/ 1 h 63"/>
                <a:gd name="T8" fmla="*/ 1 w 115"/>
                <a:gd name="T9" fmla="*/ 1 h 63"/>
                <a:gd name="T10" fmla="*/ 114 w 115"/>
                <a:gd name="T11" fmla="*/ 50 h 63"/>
                <a:gd name="T12" fmla="*/ 115 w 115"/>
                <a:gd name="T13" fmla="*/ 51 h 63"/>
                <a:gd name="T14" fmla="*/ 114 w 115"/>
                <a:gd name="T15" fmla="*/ 52 h 63"/>
                <a:gd name="T16" fmla="*/ 20 w 115"/>
                <a:gd name="T17" fmla="*/ 63 h 63"/>
                <a:gd name="T18" fmla="*/ 20 w 115"/>
                <a:gd name="T19" fmla="*/ 63 h 63"/>
                <a:gd name="T20" fmla="*/ 3 w 115"/>
                <a:gd name="T21" fmla="*/ 3 h 63"/>
                <a:gd name="T22" fmla="*/ 20 w 115"/>
                <a:gd name="T23" fmla="*/ 60 h 63"/>
                <a:gd name="T24" fmla="*/ 110 w 115"/>
                <a:gd name="T25" fmla="*/ 50 h 63"/>
                <a:gd name="T26" fmla="*/ 3 w 115"/>
                <a:gd name="T2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63">
                  <a:moveTo>
                    <a:pt x="20" y="63"/>
                  </a:moveTo>
                  <a:cubicBezTo>
                    <a:pt x="19" y="63"/>
                    <a:pt x="19" y="62"/>
                    <a:pt x="19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5" y="50"/>
                    <a:pt x="115" y="50"/>
                    <a:pt x="115" y="51"/>
                  </a:cubicBezTo>
                  <a:cubicBezTo>
                    <a:pt x="115" y="51"/>
                    <a:pt x="114" y="52"/>
                    <a:pt x="114" y="5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lose/>
                  <a:moveTo>
                    <a:pt x="3" y="3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B082D09A-C48A-2F59-90EE-B5A2E8AE70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01"/>
              <a:ext cx="460" cy="576"/>
            </a:xfrm>
            <a:custGeom>
              <a:avLst/>
              <a:gdLst>
                <a:gd name="T0" fmla="*/ 34 w 117"/>
                <a:gd name="T1" fmla="*/ 147 h 147"/>
                <a:gd name="T2" fmla="*/ 33 w 117"/>
                <a:gd name="T3" fmla="*/ 147 h 147"/>
                <a:gd name="T4" fmla="*/ 0 w 117"/>
                <a:gd name="T5" fmla="*/ 131 h 147"/>
                <a:gd name="T6" fmla="*/ 0 w 117"/>
                <a:gd name="T7" fmla="*/ 131 h 147"/>
                <a:gd name="T8" fmla="*/ 0 w 117"/>
                <a:gd name="T9" fmla="*/ 130 h 147"/>
                <a:gd name="T10" fmla="*/ 4 w 117"/>
                <a:gd name="T11" fmla="*/ 122 h 147"/>
                <a:gd name="T12" fmla="*/ 37 w 117"/>
                <a:gd name="T13" fmla="*/ 61 h 147"/>
                <a:gd name="T14" fmla="*/ 56 w 117"/>
                <a:gd name="T15" fmla="*/ 27 h 147"/>
                <a:gd name="T16" fmla="*/ 57 w 117"/>
                <a:gd name="T17" fmla="*/ 27 h 147"/>
                <a:gd name="T18" fmla="*/ 116 w 117"/>
                <a:gd name="T19" fmla="*/ 0 h 147"/>
                <a:gd name="T20" fmla="*/ 117 w 117"/>
                <a:gd name="T21" fmla="*/ 0 h 147"/>
                <a:gd name="T22" fmla="*/ 117 w 117"/>
                <a:gd name="T23" fmla="*/ 2 h 147"/>
                <a:gd name="T24" fmla="*/ 35 w 117"/>
                <a:gd name="T25" fmla="*/ 146 h 147"/>
                <a:gd name="T26" fmla="*/ 34 w 117"/>
                <a:gd name="T27" fmla="*/ 147 h 147"/>
                <a:gd name="T28" fmla="*/ 2 w 117"/>
                <a:gd name="T29" fmla="*/ 130 h 147"/>
                <a:gd name="T30" fmla="*/ 33 w 117"/>
                <a:gd name="T31" fmla="*/ 144 h 147"/>
                <a:gd name="T32" fmla="*/ 114 w 117"/>
                <a:gd name="T33" fmla="*/ 3 h 147"/>
                <a:gd name="T34" fmla="*/ 58 w 117"/>
                <a:gd name="T35" fmla="*/ 29 h 147"/>
                <a:gd name="T36" fmla="*/ 39 w 117"/>
                <a:gd name="T37" fmla="*/ 62 h 147"/>
                <a:gd name="T38" fmla="*/ 39 w 117"/>
                <a:gd name="T39" fmla="*/ 62 h 147"/>
                <a:gd name="T40" fmla="*/ 6 w 117"/>
                <a:gd name="T41" fmla="*/ 123 h 147"/>
                <a:gd name="T42" fmla="*/ 6 w 117"/>
                <a:gd name="T43" fmla="*/ 123 h 147"/>
                <a:gd name="T44" fmla="*/ 2 w 117"/>
                <a:gd name="T45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47">
                  <a:moveTo>
                    <a:pt x="34" y="147"/>
                  </a:moveTo>
                  <a:cubicBezTo>
                    <a:pt x="34" y="147"/>
                    <a:pt x="33" y="147"/>
                    <a:pt x="33" y="14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27"/>
                    <a:pt x="3" y="125"/>
                    <a:pt x="4" y="122"/>
                  </a:cubicBezTo>
                  <a:cubicBezTo>
                    <a:pt x="5" y="98"/>
                    <a:pt x="18" y="75"/>
                    <a:pt x="37" y="61"/>
                  </a:cubicBezTo>
                  <a:cubicBezTo>
                    <a:pt x="41" y="48"/>
                    <a:pt x="47" y="37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7" y="0"/>
                    <a:pt x="117" y="0"/>
                  </a:cubicBezTo>
                  <a:cubicBezTo>
                    <a:pt x="117" y="1"/>
                    <a:pt x="117" y="1"/>
                    <a:pt x="117" y="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6"/>
                    <a:pt x="34" y="147"/>
                    <a:pt x="34" y="147"/>
                  </a:cubicBezTo>
                  <a:close/>
                  <a:moveTo>
                    <a:pt x="2" y="130"/>
                  </a:moveTo>
                  <a:cubicBezTo>
                    <a:pt x="33" y="144"/>
                    <a:pt x="33" y="144"/>
                    <a:pt x="33" y="14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49" y="38"/>
                    <a:pt x="43" y="49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19" y="76"/>
                    <a:pt x="7" y="99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5"/>
                    <a:pt x="3" y="127"/>
                    <a:pt x="2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B84E6A65-3AAB-C223-EAE5-4F3D5C186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" y="2007"/>
              <a:ext cx="173" cy="98"/>
            </a:xfrm>
            <a:custGeom>
              <a:avLst/>
              <a:gdLst>
                <a:gd name="T0" fmla="*/ 1 w 44"/>
                <a:gd name="T1" fmla="*/ 25 h 25"/>
                <a:gd name="T2" fmla="*/ 1 w 44"/>
                <a:gd name="T3" fmla="*/ 25 h 25"/>
                <a:gd name="T4" fmla="*/ 0 w 44"/>
                <a:gd name="T5" fmla="*/ 24 h 25"/>
                <a:gd name="T6" fmla="*/ 9 w 44"/>
                <a:gd name="T7" fmla="*/ 1 h 25"/>
                <a:gd name="T8" fmla="*/ 10 w 44"/>
                <a:gd name="T9" fmla="*/ 0 h 25"/>
                <a:gd name="T10" fmla="*/ 43 w 44"/>
                <a:gd name="T11" fmla="*/ 16 h 25"/>
                <a:gd name="T12" fmla="*/ 44 w 44"/>
                <a:gd name="T13" fmla="*/ 17 h 25"/>
                <a:gd name="T14" fmla="*/ 43 w 44"/>
                <a:gd name="T15" fmla="*/ 18 h 25"/>
                <a:gd name="T16" fmla="*/ 2 w 44"/>
                <a:gd name="T17" fmla="*/ 25 h 25"/>
                <a:gd name="T18" fmla="*/ 1 w 44"/>
                <a:gd name="T19" fmla="*/ 25 h 25"/>
                <a:gd name="T20" fmla="*/ 10 w 44"/>
                <a:gd name="T21" fmla="*/ 3 h 25"/>
                <a:gd name="T22" fmla="*/ 3 w 44"/>
                <a:gd name="T23" fmla="*/ 23 h 25"/>
                <a:gd name="T24" fmla="*/ 39 w 44"/>
                <a:gd name="T25" fmla="*/ 16 h 25"/>
                <a:gd name="T26" fmla="*/ 10 w 44"/>
                <a:gd name="T2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5"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2" y="16"/>
                    <a:pt x="5" y="8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3" y="18"/>
                    <a:pt x="43" y="1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1" y="25"/>
                    <a:pt x="1" y="25"/>
                  </a:cubicBezTo>
                  <a:close/>
                  <a:moveTo>
                    <a:pt x="10" y="3"/>
                  </a:moveTo>
                  <a:cubicBezTo>
                    <a:pt x="7" y="9"/>
                    <a:pt x="4" y="16"/>
                    <a:pt x="3" y="23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8" name="Freeform 104">
              <a:extLst>
                <a:ext uri="{FF2B5EF4-FFF2-40B4-BE49-F238E27FC236}">
                  <a16:creationId xmlns:a16="http://schemas.microsoft.com/office/drawing/2014/main" id="{8F962099-4CB3-2FE4-37AA-BCAC7CA79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2442"/>
              <a:ext cx="263" cy="376"/>
            </a:xfrm>
            <a:custGeom>
              <a:avLst/>
              <a:gdLst>
                <a:gd name="T0" fmla="*/ 66 w 67"/>
                <a:gd name="T1" fmla="*/ 96 h 96"/>
                <a:gd name="T2" fmla="*/ 65 w 67"/>
                <a:gd name="T3" fmla="*/ 96 h 96"/>
                <a:gd name="T4" fmla="*/ 1 w 67"/>
                <a:gd name="T5" fmla="*/ 7 h 96"/>
                <a:gd name="T6" fmla="*/ 1 w 67"/>
                <a:gd name="T7" fmla="*/ 6 h 96"/>
                <a:gd name="T8" fmla="*/ 1 w 67"/>
                <a:gd name="T9" fmla="*/ 5 h 96"/>
                <a:gd name="T10" fmla="*/ 31 w 67"/>
                <a:gd name="T11" fmla="*/ 1 h 96"/>
                <a:gd name="T12" fmla="*/ 32 w 67"/>
                <a:gd name="T13" fmla="*/ 1 h 96"/>
                <a:gd name="T14" fmla="*/ 67 w 67"/>
                <a:gd name="T15" fmla="*/ 95 h 96"/>
                <a:gd name="T16" fmla="*/ 66 w 67"/>
                <a:gd name="T17" fmla="*/ 96 h 96"/>
                <a:gd name="T18" fmla="*/ 66 w 67"/>
                <a:gd name="T19" fmla="*/ 96 h 96"/>
                <a:gd name="T20" fmla="*/ 3 w 67"/>
                <a:gd name="T21" fmla="*/ 7 h 96"/>
                <a:gd name="T22" fmla="*/ 62 w 67"/>
                <a:gd name="T23" fmla="*/ 88 h 96"/>
                <a:gd name="T24" fmla="*/ 31 w 67"/>
                <a:gd name="T25" fmla="*/ 3 h 96"/>
                <a:gd name="T26" fmla="*/ 3 w 67"/>
                <a:gd name="T2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6">
                  <a:moveTo>
                    <a:pt x="66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2" y="1"/>
                    <a:pt x="32" y="1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6"/>
                    <a:pt x="66" y="96"/>
                  </a:cubicBezTo>
                  <a:cubicBezTo>
                    <a:pt x="66" y="96"/>
                    <a:pt x="66" y="96"/>
                    <a:pt x="66" y="96"/>
                  </a:cubicBezTo>
                  <a:close/>
                  <a:moveTo>
                    <a:pt x="3" y="7"/>
                  </a:moveTo>
                  <a:cubicBezTo>
                    <a:pt x="62" y="88"/>
                    <a:pt x="62" y="88"/>
                    <a:pt x="62" y="88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101F355B-EADB-4C5F-E204-00F68BE5C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2442"/>
              <a:ext cx="145" cy="376"/>
            </a:xfrm>
            <a:custGeom>
              <a:avLst/>
              <a:gdLst>
                <a:gd name="T0" fmla="*/ 36 w 37"/>
                <a:gd name="T1" fmla="*/ 96 h 96"/>
                <a:gd name="T2" fmla="*/ 35 w 37"/>
                <a:gd name="T3" fmla="*/ 95 h 96"/>
                <a:gd name="T4" fmla="*/ 1 w 37"/>
                <a:gd name="T5" fmla="*/ 2 h 96"/>
                <a:gd name="T6" fmla="*/ 1 w 37"/>
                <a:gd name="T7" fmla="*/ 1 h 96"/>
                <a:gd name="T8" fmla="*/ 2 w 37"/>
                <a:gd name="T9" fmla="*/ 1 h 96"/>
                <a:gd name="T10" fmla="*/ 34 w 37"/>
                <a:gd name="T11" fmla="*/ 10 h 96"/>
                <a:gd name="T12" fmla="*/ 35 w 37"/>
                <a:gd name="T13" fmla="*/ 11 h 96"/>
                <a:gd name="T14" fmla="*/ 37 w 37"/>
                <a:gd name="T15" fmla="*/ 95 h 96"/>
                <a:gd name="T16" fmla="*/ 36 w 37"/>
                <a:gd name="T17" fmla="*/ 96 h 96"/>
                <a:gd name="T18" fmla="*/ 36 w 37"/>
                <a:gd name="T19" fmla="*/ 96 h 96"/>
                <a:gd name="T20" fmla="*/ 3 w 37"/>
                <a:gd name="T21" fmla="*/ 3 h 96"/>
                <a:gd name="T22" fmla="*/ 35 w 37"/>
                <a:gd name="T23" fmla="*/ 89 h 96"/>
                <a:gd name="T24" fmla="*/ 33 w 37"/>
                <a:gd name="T25" fmla="*/ 12 h 96"/>
                <a:gd name="T26" fmla="*/ 3 w 37"/>
                <a:gd name="T2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96">
                  <a:moveTo>
                    <a:pt x="36" y="96"/>
                  </a:moveTo>
                  <a:cubicBezTo>
                    <a:pt x="35" y="96"/>
                    <a:pt x="35" y="96"/>
                    <a:pt x="35" y="9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lose/>
                  <a:moveTo>
                    <a:pt x="3" y="3"/>
                  </a:moveTo>
                  <a:cubicBezTo>
                    <a:pt x="35" y="89"/>
                    <a:pt x="35" y="89"/>
                    <a:pt x="35" y="89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0" name="Freeform 106">
              <a:extLst>
                <a:ext uri="{FF2B5EF4-FFF2-40B4-BE49-F238E27FC236}">
                  <a16:creationId xmlns:a16="http://schemas.microsoft.com/office/drawing/2014/main" id="{955131DB-0038-A567-A5C5-78FD2DBA96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317"/>
              <a:ext cx="243" cy="192"/>
            </a:xfrm>
            <a:custGeom>
              <a:avLst/>
              <a:gdLst>
                <a:gd name="T0" fmla="*/ 30 w 62"/>
                <a:gd name="T1" fmla="*/ 49 h 49"/>
                <a:gd name="T2" fmla="*/ 29 w 62"/>
                <a:gd name="T3" fmla="*/ 49 h 49"/>
                <a:gd name="T4" fmla="*/ 0 w 62"/>
                <a:gd name="T5" fmla="*/ 26 h 49"/>
                <a:gd name="T6" fmla="*/ 0 w 62"/>
                <a:gd name="T7" fmla="*/ 25 h 49"/>
                <a:gd name="T8" fmla="*/ 0 w 62"/>
                <a:gd name="T9" fmla="*/ 24 h 49"/>
                <a:gd name="T10" fmla="*/ 39 w 62"/>
                <a:gd name="T11" fmla="*/ 1 h 49"/>
                <a:gd name="T12" fmla="*/ 39 w 62"/>
                <a:gd name="T13" fmla="*/ 1 h 49"/>
                <a:gd name="T14" fmla="*/ 40 w 62"/>
                <a:gd name="T15" fmla="*/ 1 h 49"/>
                <a:gd name="T16" fmla="*/ 41 w 62"/>
                <a:gd name="T17" fmla="*/ 1 h 49"/>
                <a:gd name="T18" fmla="*/ 61 w 62"/>
                <a:gd name="T19" fmla="*/ 3 h 49"/>
                <a:gd name="T20" fmla="*/ 62 w 62"/>
                <a:gd name="T21" fmla="*/ 3 h 49"/>
                <a:gd name="T22" fmla="*/ 62 w 62"/>
                <a:gd name="T23" fmla="*/ 4 h 49"/>
                <a:gd name="T24" fmla="*/ 31 w 62"/>
                <a:gd name="T25" fmla="*/ 48 h 49"/>
                <a:gd name="T26" fmla="*/ 30 w 62"/>
                <a:gd name="T27" fmla="*/ 49 h 49"/>
                <a:gd name="T28" fmla="*/ 30 w 62"/>
                <a:gd name="T29" fmla="*/ 49 h 49"/>
                <a:gd name="T30" fmla="*/ 3 w 62"/>
                <a:gd name="T31" fmla="*/ 25 h 49"/>
                <a:gd name="T32" fmla="*/ 30 w 62"/>
                <a:gd name="T33" fmla="*/ 46 h 49"/>
                <a:gd name="T34" fmla="*/ 59 w 62"/>
                <a:gd name="T35" fmla="*/ 4 h 49"/>
                <a:gd name="T36" fmla="*/ 41 w 62"/>
                <a:gd name="T37" fmla="*/ 3 h 49"/>
                <a:gd name="T38" fmla="*/ 40 w 62"/>
                <a:gd name="T39" fmla="*/ 3 h 49"/>
                <a:gd name="T40" fmla="*/ 40 w 62"/>
                <a:gd name="T41" fmla="*/ 3 h 49"/>
                <a:gd name="T42" fmla="*/ 3 w 62"/>
                <a:gd name="T4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49">
                  <a:moveTo>
                    <a:pt x="30" y="49"/>
                  </a:moveTo>
                  <a:cubicBezTo>
                    <a:pt x="30" y="49"/>
                    <a:pt x="30" y="49"/>
                    <a:pt x="29" y="4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8" y="0"/>
                    <a:pt x="55" y="1"/>
                    <a:pt x="61" y="3"/>
                  </a:cubicBezTo>
                  <a:cubicBezTo>
                    <a:pt x="61" y="3"/>
                    <a:pt x="62" y="3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0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3" y="25"/>
                  </a:moveTo>
                  <a:cubicBezTo>
                    <a:pt x="30" y="46"/>
                    <a:pt x="30" y="46"/>
                    <a:pt x="30" y="46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3" y="3"/>
                    <a:pt x="47" y="2"/>
                    <a:pt x="41" y="3"/>
                  </a:cubicBezTo>
                  <a:cubicBezTo>
                    <a:pt x="41" y="3"/>
                    <a:pt x="41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1" name="Freeform 107">
              <a:extLst>
                <a:ext uri="{FF2B5EF4-FFF2-40B4-BE49-F238E27FC236}">
                  <a16:creationId xmlns:a16="http://schemas.microsoft.com/office/drawing/2014/main" id="{33CBEA21-FFBE-B19F-3581-61D1081FF4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" y="2591"/>
              <a:ext cx="133" cy="98"/>
            </a:xfrm>
            <a:custGeom>
              <a:avLst/>
              <a:gdLst>
                <a:gd name="T0" fmla="*/ 14 w 34"/>
                <a:gd name="T1" fmla="*/ 24 h 25"/>
                <a:gd name="T2" fmla="*/ 14 w 34"/>
                <a:gd name="T3" fmla="*/ 24 h 25"/>
                <a:gd name="T4" fmla="*/ 1 w 34"/>
                <a:gd name="T5" fmla="*/ 22 h 25"/>
                <a:gd name="T6" fmla="*/ 1 w 34"/>
                <a:gd name="T7" fmla="*/ 22 h 25"/>
                <a:gd name="T8" fmla="*/ 1 w 34"/>
                <a:gd name="T9" fmla="*/ 21 h 25"/>
                <a:gd name="T10" fmla="*/ 12 w 34"/>
                <a:gd name="T11" fmla="*/ 1 h 25"/>
                <a:gd name="T12" fmla="*/ 13 w 34"/>
                <a:gd name="T13" fmla="*/ 1 h 25"/>
                <a:gd name="T14" fmla="*/ 14 w 34"/>
                <a:gd name="T15" fmla="*/ 1 h 25"/>
                <a:gd name="T16" fmla="*/ 33 w 34"/>
                <a:gd name="T17" fmla="*/ 22 h 25"/>
                <a:gd name="T18" fmla="*/ 33 w 34"/>
                <a:gd name="T19" fmla="*/ 23 h 25"/>
                <a:gd name="T20" fmla="*/ 33 w 34"/>
                <a:gd name="T21" fmla="*/ 24 h 25"/>
                <a:gd name="T22" fmla="*/ 32 w 34"/>
                <a:gd name="T23" fmla="*/ 24 h 25"/>
                <a:gd name="T24" fmla="*/ 31 w 34"/>
                <a:gd name="T25" fmla="*/ 24 h 25"/>
                <a:gd name="T26" fmla="*/ 14 w 34"/>
                <a:gd name="T27" fmla="*/ 24 h 25"/>
                <a:gd name="T28" fmla="*/ 3 w 34"/>
                <a:gd name="T29" fmla="*/ 20 h 25"/>
                <a:gd name="T30" fmla="*/ 30 w 34"/>
                <a:gd name="T31" fmla="*/ 22 h 25"/>
                <a:gd name="T32" fmla="*/ 13 w 34"/>
                <a:gd name="T33" fmla="*/ 3 h 25"/>
                <a:gd name="T34" fmla="*/ 3 w 34"/>
                <a:gd name="T3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5"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0" y="24"/>
                    <a:pt x="5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4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1" y="24"/>
                    <a:pt x="31" y="24"/>
                  </a:cubicBezTo>
                  <a:cubicBezTo>
                    <a:pt x="25" y="24"/>
                    <a:pt x="19" y="25"/>
                    <a:pt x="14" y="24"/>
                  </a:cubicBezTo>
                  <a:close/>
                  <a:moveTo>
                    <a:pt x="3" y="20"/>
                  </a:moveTo>
                  <a:cubicBezTo>
                    <a:pt x="12" y="22"/>
                    <a:pt x="21" y="23"/>
                    <a:pt x="30" y="22"/>
                  </a:cubicBezTo>
                  <a:cubicBezTo>
                    <a:pt x="13" y="3"/>
                    <a:pt x="13" y="3"/>
                    <a:pt x="13" y="3"/>
                  </a:cubicBezTo>
                  <a:lnTo>
                    <a:pt x="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2" name="Freeform 108">
              <a:extLst>
                <a:ext uri="{FF2B5EF4-FFF2-40B4-BE49-F238E27FC236}">
                  <a16:creationId xmlns:a16="http://schemas.microsoft.com/office/drawing/2014/main" id="{7E47F649-5360-7083-1320-498D69E520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" y="2508"/>
              <a:ext cx="165" cy="177"/>
            </a:xfrm>
            <a:custGeom>
              <a:avLst/>
              <a:gdLst>
                <a:gd name="T0" fmla="*/ 20 w 42"/>
                <a:gd name="T1" fmla="*/ 45 h 45"/>
                <a:gd name="T2" fmla="*/ 20 w 42"/>
                <a:gd name="T3" fmla="*/ 44 h 45"/>
                <a:gd name="T4" fmla="*/ 0 w 42"/>
                <a:gd name="T5" fmla="*/ 23 h 45"/>
                <a:gd name="T6" fmla="*/ 0 w 42"/>
                <a:gd name="T7" fmla="*/ 22 h 45"/>
                <a:gd name="T8" fmla="*/ 16 w 42"/>
                <a:gd name="T9" fmla="*/ 0 h 45"/>
                <a:gd name="T10" fmla="*/ 17 w 42"/>
                <a:gd name="T11" fmla="*/ 0 h 45"/>
                <a:gd name="T12" fmla="*/ 18 w 42"/>
                <a:gd name="T13" fmla="*/ 0 h 45"/>
                <a:gd name="T14" fmla="*/ 41 w 42"/>
                <a:gd name="T15" fmla="*/ 38 h 45"/>
                <a:gd name="T16" fmla="*/ 41 w 42"/>
                <a:gd name="T17" fmla="*/ 39 h 45"/>
                <a:gd name="T18" fmla="*/ 41 w 42"/>
                <a:gd name="T19" fmla="*/ 39 h 45"/>
                <a:gd name="T20" fmla="*/ 21 w 42"/>
                <a:gd name="T21" fmla="*/ 45 h 45"/>
                <a:gd name="T22" fmla="*/ 20 w 42"/>
                <a:gd name="T23" fmla="*/ 45 h 45"/>
                <a:gd name="T24" fmla="*/ 2 w 42"/>
                <a:gd name="T25" fmla="*/ 22 h 45"/>
                <a:gd name="T26" fmla="*/ 21 w 42"/>
                <a:gd name="T27" fmla="*/ 42 h 45"/>
                <a:gd name="T28" fmla="*/ 39 w 42"/>
                <a:gd name="T29" fmla="*/ 38 h 45"/>
                <a:gd name="T30" fmla="*/ 17 w 42"/>
                <a:gd name="T31" fmla="*/ 2 h 45"/>
                <a:gd name="T32" fmla="*/ 2 w 42"/>
                <a:gd name="T3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20" y="45"/>
                  </a:moveTo>
                  <a:cubicBezTo>
                    <a:pt x="20" y="45"/>
                    <a:pt x="20" y="44"/>
                    <a:pt x="20" y="4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2" y="38"/>
                    <a:pt x="42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4" y="42"/>
                    <a:pt x="28" y="44"/>
                    <a:pt x="21" y="45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2" y="2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7" y="42"/>
                    <a:pt x="33" y="40"/>
                    <a:pt x="39" y="38"/>
                  </a:cubicBezTo>
                  <a:cubicBezTo>
                    <a:pt x="17" y="2"/>
                    <a:pt x="17" y="2"/>
                    <a:pt x="17" y="2"/>
                  </a:cubicBezTo>
                  <a:lnTo>
                    <a:pt x="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3" name="Freeform 109">
              <a:extLst>
                <a:ext uri="{FF2B5EF4-FFF2-40B4-BE49-F238E27FC236}">
                  <a16:creationId xmlns:a16="http://schemas.microsoft.com/office/drawing/2014/main" id="{666B1857-7B74-6EAA-7AE7-77AEA5F5A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" y="2465"/>
              <a:ext cx="377" cy="228"/>
            </a:xfrm>
            <a:custGeom>
              <a:avLst/>
              <a:gdLst>
                <a:gd name="T0" fmla="*/ 88 w 96"/>
                <a:gd name="T1" fmla="*/ 58 h 58"/>
                <a:gd name="T2" fmla="*/ 88 w 96"/>
                <a:gd name="T3" fmla="*/ 58 h 58"/>
                <a:gd name="T4" fmla="*/ 57 w 96"/>
                <a:gd name="T5" fmla="*/ 28 h 58"/>
                <a:gd name="T6" fmla="*/ 25 w 96"/>
                <a:gd name="T7" fmla="*/ 50 h 58"/>
                <a:gd name="T8" fmla="*/ 24 w 96"/>
                <a:gd name="T9" fmla="*/ 50 h 58"/>
                <a:gd name="T10" fmla="*/ 0 w 96"/>
                <a:gd name="T11" fmla="*/ 12 h 58"/>
                <a:gd name="T12" fmla="*/ 0 w 96"/>
                <a:gd name="T13" fmla="*/ 11 h 58"/>
                <a:gd name="T14" fmla="*/ 1 w 96"/>
                <a:gd name="T15" fmla="*/ 11 h 58"/>
                <a:gd name="T16" fmla="*/ 95 w 96"/>
                <a:gd name="T17" fmla="*/ 0 h 58"/>
                <a:gd name="T18" fmla="*/ 96 w 96"/>
                <a:gd name="T19" fmla="*/ 0 h 58"/>
                <a:gd name="T20" fmla="*/ 96 w 96"/>
                <a:gd name="T21" fmla="*/ 1 h 58"/>
                <a:gd name="T22" fmla="*/ 89 w 96"/>
                <a:gd name="T23" fmla="*/ 57 h 58"/>
                <a:gd name="T24" fmla="*/ 89 w 96"/>
                <a:gd name="T25" fmla="*/ 58 h 58"/>
                <a:gd name="T26" fmla="*/ 88 w 96"/>
                <a:gd name="T27" fmla="*/ 58 h 58"/>
                <a:gd name="T28" fmla="*/ 57 w 96"/>
                <a:gd name="T29" fmla="*/ 25 h 58"/>
                <a:gd name="T30" fmla="*/ 57 w 96"/>
                <a:gd name="T31" fmla="*/ 25 h 58"/>
                <a:gd name="T32" fmla="*/ 58 w 96"/>
                <a:gd name="T33" fmla="*/ 25 h 58"/>
                <a:gd name="T34" fmla="*/ 87 w 96"/>
                <a:gd name="T35" fmla="*/ 56 h 58"/>
                <a:gd name="T36" fmla="*/ 94 w 96"/>
                <a:gd name="T37" fmla="*/ 2 h 58"/>
                <a:gd name="T38" fmla="*/ 2 w 96"/>
                <a:gd name="T39" fmla="*/ 12 h 58"/>
                <a:gd name="T40" fmla="*/ 25 w 96"/>
                <a:gd name="T41" fmla="*/ 48 h 58"/>
                <a:gd name="T42" fmla="*/ 56 w 96"/>
                <a:gd name="T43" fmla="*/ 25 h 58"/>
                <a:gd name="T44" fmla="*/ 57 w 96"/>
                <a:gd name="T4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58">
                  <a:moveTo>
                    <a:pt x="88" y="58"/>
                  </a:moveTo>
                  <a:cubicBezTo>
                    <a:pt x="88" y="58"/>
                    <a:pt x="88" y="58"/>
                    <a:pt x="88" y="58"/>
                  </a:cubicBezTo>
                  <a:cubicBezTo>
                    <a:pt x="73" y="53"/>
                    <a:pt x="62" y="42"/>
                    <a:pt x="57" y="28"/>
                  </a:cubicBezTo>
                  <a:cubicBezTo>
                    <a:pt x="48" y="38"/>
                    <a:pt x="37" y="45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6" y="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8" y="58"/>
                    <a:pt x="88" y="58"/>
                    <a:pt x="88" y="58"/>
                  </a:cubicBezTo>
                  <a:close/>
                  <a:moveTo>
                    <a:pt x="57" y="25"/>
                  </a:moveTo>
                  <a:cubicBezTo>
                    <a:pt x="57" y="25"/>
                    <a:pt x="57" y="25"/>
                    <a:pt x="57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3" y="39"/>
                    <a:pt x="74" y="50"/>
                    <a:pt x="87" y="56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7" y="43"/>
                    <a:pt x="48" y="35"/>
                    <a:pt x="56" y="25"/>
                  </a:cubicBezTo>
                  <a:cubicBezTo>
                    <a:pt x="56" y="25"/>
                    <a:pt x="57" y="25"/>
                    <a:pt x="5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4" name="Freeform 110">
              <a:extLst>
                <a:ext uri="{FF2B5EF4-FFF2-40B4-BE49-F238E27FC236}">
                  <a16:creationId xmlns:a16="http://schemas.microsoft.com/office/drawing/2014/main" id="{7CF3125B-A119-014D-0AC2-21B82E276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253"/>
              <a:ext cx="12" cy="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1 h 2"/>
                <a:gd name="T8" fmla="*/ 1 w 3"/>
                <a:gd name="T9" fmla="*/ 0 h 2"/>
                <a:gd name="T10" fmla="*/ 2 w 3"/>
                <a:gd name="T11" fmla="*/ 0 h 2"/>
                <a:gd name="T12" fmla="*/ 2 w 3"/>
                <a:gd name="T13" fmla="*/ 1 h 2"/>
                <a:gd name="T14" fmla="*/ 2 w 3"/>
                <a:gd name="T15" fmla="*/ 2 h 2"/>
                <a:gd name="T16" fmla="*/ 1 w 3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5" name="Freeform 111">
              <a:extLst>
                <a:ext uri="{FF2B5EF4-FFF2-40B4-BE49-F238E27FC236}">
                  <a16:creationId xmlns:a16="http://schemas.microsoft.com/office/drawing/2014/main" id="{A4C18CC0-057E-B551-E041-8C534B9D15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" y="2461"/>
              <a:ext cx="110" cy="267"/>
            </a:xfrm>
            <a:custGeom>
              <a:avLst/>
              <a:gdLst>
                <a:gd name="T0" fmla="*/ 10 w 28"/>
                <a:gd name="T1" fmla="*/ 68 h 68"/>
                <a:gd name="T2" fmla="*/ 9 w 28"/>
                <a:gd name="T3" fmla="*/ 67 h 68"/>
                <a:gd name="T4" fmla="*/ 6 w 28"/>
                <a:gd name="T5" fmla="*/ 61 h 68"/>
                <a:gd name="T6" fmla="*/ 1 w 28"/>
                <a:gd name="T7" fmla="*/ 59 h 68"/>
                <a:gd name="T8" fmla="*/ 0 w 28"/>
                <a:gd name="T9" fmla="*/ 58 h 68"/>
                <a:gd name="T10" fmla="*/ 7 w 28"/>
                <a:gd name="T11" fmla="*/ 1 h 68"/>
                <a:gd name="T12" fmla="*/ 8 w 28"/>
                <a:gd name="T13" fmla="*/ 1 h 68"/>
                <a:gd name="T14" fmla="*/ 27 w 28"/>
                <a:gd name="T15" fmla="*/ 0 h 68"/>
                <a:gd name="T16" fmla="*/ 27 w 28"/>
                <a:gd name="T17" fmla="*/ 1 h 68"/>
                <a:gd name="T18" fmla="*/ 28 w 28"/>
                <a:gd name="T19" fmla="*/ 2 h 68"/>
                <a:gd name="T20" fmla="*/ 11 w 28"/>
                <a:gd name="T21" fmla="*/ 67 h 68"/>
                <a:gd name="T22" fmla="*/ 10 w 28"/>
                <a:gd name="T23" fmla="*/ 68 h 68"/>
                <a:gd name="T24" fmla="*/ 10 w 28"/>
                <a:gd name="T25" fmla="*/ 68 h 68"/>
                <a:gd name="T26" fmla="*/ 2 w 28"/>
                <a:gd name="T27" fmla="*/ 57 h 68"/>
                <a:gd name="T28" fmla="*/ 7 w 28"/>
                <a:gd name="T29" fmla="*/ 59 h 68"/>
                <a:gd name="T30" fmla="*/ 8 w 28"/>
                <a:gd name="T31" fmla="*/ 60 h 68"/>
                <a:gd name="T32" fmla="*/ 9 w 28"/>
                <a:gd name="T33" fmla="*/ 63 h 68"/>
                <a:gd name="T34" fmla="*/ 25 w 28"/>
                <a:gd name="T35" fmla="*/ 2 h 68"/>
                <a:gd name="T36" fmla="*/ 9 w 28"/>
                <a:gd name="T37" fmla="*/ 3 h 68"/>
                <a:gd name="T38" fmla="*/ 2 w 28"/>
                <a:gd name="T3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68">
                  <a:moveTo>
                    <a:pt x="10" y="68"/>
                  </a:moveTo>
                  <a:cubicBezTo>
                    <a:pt x="9" y="68"/>
                    <a:pt x="9" y="67"/>
                    <a:pt x="9" y="67"/>
                  </a:cubicBezTo>
                  <a:cubicBezTo>
                    <a:pt x="8" y="65"/>
                    <a:pt x="7" y="63"/>
                    <a:pt x="6" y="61"/>
                  </a:cubicBezTo>
                  <a:cubicBezTo>
                    <a:pt x="4" y="60"/>
                    <a:pt x="2" y="60"/>
                    <a:pt x="1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7"/>
                    <a:pt x="10" y="6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lose/>
                  <a:moveTo>
                    <a:pt x="2" y="57"/>
                  </a:moveTo>
                  <a:cubicBezTo>
                    <a:pt x="4" y="58"/>
                    <a:pt x="6" y="59"/>
                    <a:pt x="7" y="59"/>
                  </a:cubicBezTo>
                  <a:cubicBezTo>
                    <a:pt x="8" y="59"/>
                    <a:pt x="8" y="59"/>
                    <a:pt x="8" y="60"/>
                  </a:cubicBezTo>
                  <a:cubicBezTo>
                    <a:pt x="8" y="61"/>
                    <a:pt x="9" y="62"/>
                    <a:pt x="9" y="6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94E10FEE-C6BD-0C70-7E54-37B1424FB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693"/>
              <a:ext cx="224" cy="310"/>
            </a:xfrm>
            <a:custGeom>
              <a:avLst/>
              <a:gdLst>
                <a:gd name="T0" fmla="*/ 42 w 57"/>
                <a:gd name="T1" fmla="*/ 79 h 79"/>
                <a:gd name="T2" fmla="*/ 42 w 57"/>
                <a:gd name="T3" fmla="*/ 79 h 79"/>
                <a:gd name="T4" fmla="*/ 41 w 57"/>
                <a:gd name="T5" fmla="*/ 79 h 79"/>
                <a:gd name="T6" fmla="*/ 1 w 57"/>
                <a:gd name="T7" fmla="*/ 2 h 79"/>
                <a:gd name="T8" fmla="*/ 1 w 57"/>
                <a:gd name="T9" fmla="*/ 0 h 79"/>
                <a:gd name="T10" fmla="*/ 2 w 57"/>
                <a:gd name="T11" fmla="*/ 1 h 79"/>
                <a:gd name="T12" fmla="*/ 56 w 57"/>
                <a:gd name="T13" fmla="*/ 62 h 79"/>
                <a:gd name="T14" fmla="*/ 56 w 57"/>
                <a:gd name="T15" fmla="*/ 63 h 79"/>
                <a:gd name="T16" fmla="*/ 43 w 57"/>
                <a:gd name="T17" fmla="*/ 79 h 79"/>
                <a:gd name="T18" fmla="*/ 42 w 57"/>
                <a:gd name="T19" fmla="*/ 79 h 79"/>
                <a:gd name="T20" fmla="*/ 7 w 57"/>
                <a:gd name="T21" fmla="*/ 9 h 79"/>
                <a:gd name="T22" fmla="*/ 43 w 57"/>
                <a:gd name="T23" fmla="*/ 76 h 79"/>
                <a:gd name="T24" fmla="*/ 54 w 57"/>
                <a:gd name="T25" fmla="*/ 62 h 79"/>
                <a:gd name="T26" fmla="*/ 7 w 57"/>
                <a:gd name="T2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9">
                  <a:moveTo>
                    <a:pt x="42" y="79"/>
                  </a:move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1" y="7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2"/>
                    <a:pt x="57" y="63"/>
                    <a:pt x="56" y="63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79"/>
                    <a:pt x="43" y="79"/>
                    <a:pt x="42" y="79"/>
                  </a:cubicBezTo>
                  <a:close/>
                  <a:moveTo>
                    <a:pt x="7" y="9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54" y="62"/>
                    <a:pt x="54" y="62"/>
                    <a:pt x="54" y="62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7" name="Freeform 113">
              <a:extLst>
                <a:ext uri="{FF2B5EF4-FFF2-40B4-BE49-F238E27FC236}">
                  <a16:creationId xmlns:a16="http://schemas.microsoft.com/office/drawing/2014/main" id="{F226F11A-D0C8-7F61-15B3-B806020AC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481"/>
              <a:ext cx="208" cy="349"/>
            </a:xfrm>
            <a:custGeom>
              <a:avLst/>
              <a:gdLst>
                <a:gd name="T0" fmla="*/ 37 w 53"/>
                <a:gd name="T1" fmla="*/ 89 h 89"/>
                <a:gd name="T2" fmla="*/ 37 w 53"/>
                <a:gd name="T3" fmla="*/ 89 h 89"/>
                <a:gd name="T4" fmla="*/ 3 w 53"/>
                <a:gd name="T5" fmla="*/ 86 h 89"/>
                <a:gd name="T6" fmla="*/ 2 w 53"/>
                <a:gd name="T7" fmla="*/ 85 h 89"/>
                <a:gd name="T8" fmla="*/ 0 w 53"/>
                <a:gd name="T9" fmla="*/ 1 h 89"/>
                <a:gd name="T10" fmla="*/ 1 w 53"/>
                <a:gd name="T11" fmla="*/ 0 h 89"/>
                <a:gd name="T12" fmla="*/ 2 w 53"/>
                <a:gd name="T13" fmla="*/ 1 h 89"/>
                <a:gd name="T14" fmla="*/ 52 w 53"/>
                <a:gd name="T15" fmla="*/ 79 h 89"/>
                <a:gd name="T16" fmla="*/ 52 w 53"/>
                <a:gd name="T17" fmla="*/ 80 h 89"/>
                <a:gd name="T18" fmla="*/ 37 w 53"/>
                <a:gd name="T19" fmla="*/ 89 h 89"/>
                <a:gd name="T20" fmla="*/ 37 w 53"/>
                <a:gd name="T21" fmla="*/ 89 h 89"/>
                <a:gd name="T22" fmla="*/ 4 w 53"/>
                <a:gd name="T23" fmla="*/ 84 h 89"/>
                <a:gd name="T24" fmla="*/ 36 w 53"/>
                <a:gd name="T25" fmla="*/ 87 h 89"/>
                <a:gd name="T26" fmla="*/ 50 w 53"/>
                <a:gd name="T27" fmla="*/ 79 h 89"/>
                <a:gd name="T28" fmla="*/ 2 w 53"/>
                <a:gd name="T29" fmla="*/ 5 h 89"/>
                <a:gd name="T30" fmla="*/ 4 w 53"/>
                <a:gd name="T3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89">
                  <a:moveTo>
                    <a:pt x="37" y="89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2" y="86"/>
                    <a:pt x="2" y="85"/>
                    <a:pt x="2" y="8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3" y="79"/>
                    <a:pt x="53" y="80"/>
                    <a:pt x="52" y="80"/>
                  </a:cubicBezTo>
                  <a:cubicBezTo>
                    <a:pt x="47" y="84"/>
                    <a:pt x="42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4" y="84"/>
                  </a:moveTo>
                  <a:cubicBezTo>
                    <a:pt x="36" y="87"/>
                    <a:pt x="36" y="87"/>
                    <a:pt x="36" y="87"/>
                  </a:cubicBezTo>
                  <a:cubicBezTo>
                    <a:pt x="41" y="85"/>
                    <a:pt x="46" y="82"/>
                    <a:pt x="50" y="79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8" name="Freeform 114">
              <a:extLst>
                <a:ext uri="{FF2B5EF4-FFF2-40B4-BE49-F238E27FC236}">
                  <a16:creationId xmlns:a16="http://schemas.microsoft.com/office/drawing/2014/main" id="{9C9E5785-B09F-467E-89FE-0B7B69077F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414"/>
              <a:ext cx="220" cy="385"/>
            </a:xfrm>
            <a:custGeom>
              <a:avLst/>
              <a:gdLst>
                <a:gd name="T0" fmla="*/ 51 w 56"/>
                <a:gd name="T1" fmla="*/ 98 h 98"/>
                <a:gd name="T2" fmla="*/ 51 w 56"/>
                <a:gd name="T3" fmla="*/ 98 h 98"/>
                <a:gd name="T4" fmla="*/ 51 w 56"/>
                <a:gd name="T5" fmla="*/ 97 h 98"/>
                <a:gd name="T6" fmla="*/ 0 w 56"/>
                <a:gd name="T7" fmla="*/ 19 h 98"/>
                <a:gd name="T8" fmla="*/ 0 w 56"/>
                <a:gd name="T9" fmla="*/ 18 h 98"/>
                <a:gd name="T10" fmla="*/ 0 w 56"/>
                <a:gd name="T11" fmla="*/ 17 h 98"/>
                <a:gd name="T12" fmla="*/ 35 w 56"/>
                <a:gd name="T13" fmla="*/ 0 h 98"/>
                <a:gd name="T14" fmla="*/ 36 w 56"/>
                <a:gd name="T15" fmla="*/ 0 h 98"/>
                <a:gd name="T16" fmla="*/ 37 w 56"/>
                <a:gd name="T17" fmla="*/ 1 h 98"/>
                <a:gd name="T18" fmla="*/ 56 w 56"/>
                <a:gd name="T19" fmla="*/ 93 h 98"/>
                <a:gd name="T20" fmla="*/ 56 w 56"/>
                <a:gd name="T21" fmla="*/ 94 h 98"/>
                <a:gd name="T22" fmla="*/ 52 w 56"/>
                <a:gd name="T23" fmla="*/ 97 h 98"/>
                <a:gd name="T24" fmla="*/ 51 w 56"/>
                <a:gd name="T25" fmla="*/ 98 h 98"/>
                <a:gd name="T26" fmla="*/ 2 w 56"/>
                <a:gd name="T27" fmla="*/ 19 h 98"/>
                <a:gd name="T28" fmla="*/ 52 w 56"/>
                <a:gd name="T29" fmla="*/ 95 h 98"/>
                <a:gd name="T30" fmla="*/ 54 w 56"/>
                <a:gd name="T31" fmla="*/ 93 h 98"/>
                <a:gd name="T32" fmla="*/ 35 w 56"/>
                <a:gd name="T33" fmla="*/ 3 h 98"/>
                <a:gd name="T34" fmla="*/ 2 w 56"/>
                <a:gd name="T35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8"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51" y="97"/>
                    <a:pt x="51" y="9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5"/>
                    <a:pt x="53" y="96"/>
                    <a:pt x="52" y="97"/>
                  </a:cubicBezTo>
                  <a:cubicBezTo>
                    <a:pt x="52" y="98"/>
                    <a:pt x="52" y="98"/>
                    <a:pt x="51" y="98"/>
                  </a:cubicBezTo>
                  <a:close/>
                  <a:moveTo>
                    <a:pt x="2" y="19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4"/>
                    <a:pt x="53" y="94"/>
                    <a:pt x="54" y="93"/>
                  </a:cubicBezTo>
                  <a:cubicBezTo>
                    <a:pt x="35" y="3"/>
                    <a:pt x="35" y="3"/>
                    <a:pt x="35" y="3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9" name="Freeform 115">
              <a:extLst>
                <a:ext uri="{FF2B5EF4-FFF2-40B4-BE49-F238E27FC236}">
                  <a16:creationId xmlns:a16="http://schemas.microsoft.com/office/drawing/2014/main" id="{EF6BF038-DBFA-3875-8E32-1FCAC34E41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414"/>
              <a:ext cx="239" cy="373"/>
            </a:xfrm>
            <a:custGeom>
              <a:avLst/>
              <a:gdLst>
                <a:gd name="T0" fmla="*/ 20 w 61"/>
                <a:gd name="T1" fmla="*/ 94 h 95"/>
                <a:gd name="T2" fmla="*/ 20 w 61"/>
                <a:gd name="T3" fmla="*/ 94 h 95"/>
                <a:gd name="T4" fmla="*/ 19 w 61"/>
                <a:gd name="T5" fmla="*/ 94 h 95"/>
                <a:gd name="T6" fmla="*/ 0 w 61"/>
                <a:gd name="T7" fmla="*/ 2 h 95"/>
                <a:gd name="T8" fmla="*/ 0 w 61"/>
                <a:gd name="T9" fmla="*/ 1 h 95"/>
                <a:gd name="T10" fmla="*/ 1 w 61"/>
                <a:gd name="T11" fmla="*/ 0 h 95"/>
                <a:gd name="T12" fmla="*/ 60 w 61"/>
                <a:gd name="T13" fmla="*/ 4 h 95"/>
                <a:gd name="T14" fmla="*/ 61 w 61"/>
                <a:gd name="T15" fmla="*/ 4 h 95"/>
                <a:gd name="T16" fmla="*/ 61 w 61"/>
                <a:gd name="T17" fmla="*/ 5 h 95"/>
                <a:gd name="T18" fmla="*/ 42 w 61"/>
                <a:gd name="T19" fmla="*/ 56 h 95"/>
                <a:gd name="T20" fmla="*/ 42 w 61"/>
                <a:gd name="T21" fmla="*/ 57 h 95"/>
                <a:gd name="T22" fmla="*/ 39 w 61"/>
                <a:gd name="T23" fmla="*/ 58 h 95"/>
                <a:gd name="T24" fmla="*/ 38 w 61"/>
                <a:gd name="T25" fmla="*/ 59 h 95"/>
                <a:gd name="T26" fmla="*/ 21 w 61"/>
                <a:gd name="T27" fmla="*/ 94 h 95"/>
                <a:gd name="T28" fmla="*/ 20 w 61"/>
                <a:gd name="T29" fmla="*/ 94 h 95"/>
                <a:gd name="T30" fmla="*/ 2 w 61"/>
                <a:gd name="T31" fmla="*/ 2 h 95"/>
                <a:gd name="T32" fmla="*/ 21 w 61"/>
                <a:gd name="T33" fmla="*/ 91 h 95"/>
                <a:gd name="T34" fmla="*/ 36 w 61"/>
                <a:gd name="T35" fmla="*/ 58 h 95"/>
                <a:gd name="T36" fmla="*/ 36 w 61"/>
                <a:gd name="T37" fmla="*/ 57 h 95"/>
                <a:gd name="T38" fmla="*/ 37 w 61"/>
                <a:gd name="T39" fmla="*/ 57 h 95"/>
                <a:gd name="T40" fmla="*/ 38 w 61"/>
                <a:gd name="T41" fmla="*/ 56 h 95"/>
                <a:gd name="T42" fmla="*/ 41 w 61"/>
                <a:gd name="T43" fmla="*/ 55 h 95"/>
                <a:gd name="T44" fmla="*/ 59 w 61"/>
                <a:gd name="T45" fmla="*/ 6 h 95"/>
                <a:gd name="T46" fmla="*/ 2 w 61"/>
                <a:gd name="T4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95">
                  <a:moveTo>
                    <a:pt x="20" y="94"/>
                  </a:moveTo>
                  <a:cubicBezTo>
                    <a:pt x="20" y="94"/>
                    <a:pt x="20" y="94"/>
                    <a:pt x="20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7"/>
                    <a:pt x="42" y="57"/>
                  </a:cubicBezTo>
                  <a:cubicBezTo>
                    <a:pt x="41" y="57"/>
                    <a:pt x="40" y="58"/>
                    <a:pt x="39" y="58"/>
                  </a:cubicBezTo>
                  <a:cubicBezTo>
                    <a:pt x="39" y="59"/>
                    <a:pt x="38" y="59"/>
                    <a:pt x="38" y="59"/>
                  </a:cubicBezTo>
                  <a:cubicBezTo>
                    <a:pt x="37" y="72"/>
                    <a:pt x="31" y="85"/>
                    <a:pt x="21" y="94"/>
                  </a:cubicBezTo>
                  <a:cubicBezTo>
                    <a:pt x="21" y="94"/>
                    <a:pt x="20" y="95"/>
                    <a:pt x="20" y="94"/>
                  </a:cubicBezTo>
                  <a:close/>
                  <a:moveTo>
                    <a:pt x="2" y="2"/>
                  </a:moveTo>
                  <a:cubicBezTo>
                    <a:pt x="21" y="91"/>
                    <a:pt x="21" y="91"/>
                    <a:pt x="21" y="91"/>
                  </a:cubicBezTo>
                  <a:cubicBezTo>
                    <a:pt x="30" y="82"/>
                    <a:pt x="35" y="71"/>
                    <a:pt x="36" y="58"/>
                  </a:cubicBezTo>
                  <a:cubicBezTo>
                    <a:pt x="36" y="58"/>
                    <a:pt x="36" y="57"/>
                    <a:pt x="36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8" y="57"/>
                    <a:pt x="38" y="56"/>
                  </a:cubicBezTo>
                  <a:cubicBezTo>
                    <a:pt x="39" y="56"/>
                    <a:pt x="40" y="56"/>
                    <a:pt x="41" y="55"/>
                  </a:cubicBezTo>
                  <a:cubicBezTo>
                    <a:pt x="59" y="6"/>
                    <a:pt x="59" y="6"/>
                    <a:pt x="59" y="6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0" name="Freeform 116">
              <a:extLst>
                <a:ext uri="{FF2B5EF4-FFF2-40B4-BE49-F238E27FC236}">
                  <a16:creationId xmlns:a16="http://schemas.microsoft.com/office/drawing/2014/main" id="{E152F9B2-1095-BEE6-C32A-E24EE62EA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5" y="2430"/>
              <a:ext cx="106" cy="208"/>
            </a:xfrm>
            <a:custGeom>
              <a:avLst/>
              <a:gdLst>
                <a:gd name="T0" fmla="*/ 1 w 27"/>
                <a:gd name="T1" fmla="*/ 53 h 53"/>
                <a:gd name="T2" fmla="*/ 1 w 27"/>
                <a:gd name="T3" fmla="*/ 53 h 53"/>
                <a:gd name="T4" fmla="*/ 0 w 27"/>
                <a:gd name="T5" fmla="*/ 51 h 53"/>
                <a:gd name="T6" fmla="*/ 19 w 27"/>
                <a:gd name="T7" fmla="*/ 0 h 53"/>
                <a:gd name="T8" fmla="*/ 20 w 27"/>
                <a:gd name="T9" fmla="*/ 0 h 53"/>
                <a:gd name="T10" fmla="*/ 21 w 27"/>
                <a:gd name="T11" fmla="*/ 0 h 53"/>
                <a:gd name="T12" fmla="*/ 27 w 27"/>
                <a:gd name="T13" fmla="*/ 20 h 53"/>
                <a:gd name="T14" fmla="*/ 27 w 27"/>
                <a:gd name="T15" fmla="*/ 21 h 53"/>
                <a:gd name="T16" fmla="*/ 2 w 27"/>
                <a:gd name="T17" fmla="*/ 53 h 53"/>
                <a:gd name="T18" fmla="*/ 1 w 27"/>
                <a:gd name="T19" fmla="*/ 53 h 53"/>
                <a:gd name="T20" fmla="*/ 20 w 27"/>
                <a:gd name="T21" fmla="*/ 4 h 53"/>
                <a:gd name="T22" fmla="*/ 3 w 27"/>
                <a:gd name="T23" fmla="*/ 49 h 53"/>
                <a:gd name="T24" fmla="*/ 25 w 27"/>
                <a:gd name="T25" fmla="*/ 21 h 53"/>
                <a:gd name="T26" fmla="*/ 20 w 27"/>
                <a:gd name="T2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3"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34"/>
                    <a:pt x="14" y="46"/>
                    <a:pt x="2" y="53"/>
                  </a:cubicBezTo>
                  <a:cubicBezTo>
                    <a:pt x="2" y="53"/>
                    <a:pt x="2" y="53"/>
                    <a:pt x="1" y="53"/>
                  </a:cubicBezTo>
                  <a:close/>
                  <a:moveTo>
                    <a:pt x="20" y="4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4" y="43"/>
                    <a:pt x="21" y="33"/>
                    <a:pt x="25" y="21"/>
                  </a:cubicBez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1" name="Freeform 117">
              <a:extLst>
                <a:ext uri="{FF2B5EF4-FFF2-40B4-BE49-F238E27FC236}">
                  <a16:creationId xmlns:a16="http://schemas.microsoft.com/office/drawing/2014/main" id="{5B452D7F-FD2A-BA82-BD2B-17D490103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791"/>
              <a:ext cx="259" cy="490"/>
            </a:xfrm>
            <a:custGeom>
              <a:avLst/>
              <a:gdLst>
                <a:gd name="T0" fmla="*/ 5 w 66"/>
                <a:gd name="T1" fmla="*/ 125 h 125"/>
                <a:gd name="T2" fmla="*/ 5 w 66"/>
                <a:gd name="T3" fmla="*/ 125 h 125"/>
                <a:gd name="T4" fmla="*/ 4 w 66"/>
                <a:gd name="T5" fmla="*/ 124 h 125"/>
                <a:gd name="T6" fmla="*/ 0 w 66"/>
                <a:gd name="T7" fmla="*/ 1 h 125"/>
                <a:gd name="T8" fmla="*/ 0 w 66"/>
                <a:gd name="T9" fmla="*/ 0 h 125"/>
                <a:gd name="T10" fmla="*/ 2 w 66"/>
                <a:gd name="T11" fmla="*/ 0 h 125"/>
                <a:gd name="T12" fmla="*/ 65 w 66"/>
                <a:gd name="T13" fmla="*/ 39 h 125"/>
                <a:gd name="T14" fmla="*/ 66 w 66"/>
                <a:gd name="T15" fmla="*/ 40 h 125"/>
                <a:gd name="T16" fmla="*/ 65 w 66"/>
                <a:gd name="T17" fmla="*/ 41 h 125"/>
                <a:gd name="T18" fmla="*/ 6 w 66"/>
                <a:gd name="T19" fmla="*/ 124 h 125"/>
                <a:gd name="T20" fmla="*/ 5 w 66"/>
                <a:gd name="T21" fmla="*/ 125 h 125"/>
                <a:gd name="T22" fmla="*/ 2 w 66"/>
                <a:gd name="T23" fmla="*/ 3 h 125"/>
                <a:gd name="T24" fmla="*/ 6 w 66"/>
                <a:gd name="T25" fmla="*/ 120 h 125"/>
                <a:gd name="T26" fmla="*/ 63 w 66"/>
                <a:gd name="T27" fmla="*/ 40 h 125"/>
                <a:gd name="T28" fmla="*/ 2 w 66"/>
                <a:gd name="T2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125"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6" y="39"/>
                    <a:pt x="66" y="40"/>
                  </a:cubicBezTo>
                  <a:cubicBezTo>
                    <a:pt x="66" y="40"/>
                    <a:pt x="66" y="40"/>
                    <a:pt x="65" y="41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6" y="124"/>
                    <a:pt x="5" y="125"/>
                    <a:pt x="5" y="125"/>
                  </a:cubicBezTo>
                  <a:close/>
                  <a:moveTo>
                    <a:pt x="2" y="3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63" y="40"/>
                    <a:pt x="63" y="40"/>
                    <a:pt x="63" y="4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2" name="Freeform 118">
              <a:extLst>
                <a:ext uri="{FF2B5EF4-FFF2-40B4-BE49-F238E27FC236}">
                  <a16:creationId xmlns:a16="http://schemas.microsoft.com/office/drawing/2014/main" id="{1716A71D-6D1C-2919-C645-7B1354C24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791"/>
              <a:ext cx="310" cy="161"/>
            </a:xfrm>
            <a:custGeom>
              <a:avLst/>
              <a:gdLst>
                <a:gd name="T0" fmla="*/ 65 w 79"/>
                <a:gd name="T1" fmla="*/ 41 h 41"/>
                <a:gd name="T2" fmla="*/ 64 w 79"/>
                <a:gd name="T3" fmla="*/ 41 h 41"/>
                <a:gd name="T4" fmla="*/ 0 w 79"/>
                <a:gd name="T5" fmla="*/ 2 h 41"/>
                <a:gd name="T6" fmla="*/ 0 w 79"/>
                <a:gd name="T7" fmla="*/ 0 h 41"/>
                <a:gd name="T8" fmla="*/ 1 w 79"/>
                <a:gd name="T9" fmla="*/ 0 h 41"/>
                <a:gd name="T10" fmla="*/ 78 w 79"/>
                <a:gd name="T11" fmla="*/ 5 h 41"/>
                <a:gd name="T12" fmla="*/ 78 w 79"/>
                <a:gd name="T13" fmla="*/ 5 h 41"/>
                <a:gd name="T14" fmla="*/ 79 w 79"/>
                <a:gd name="T15" fmla="*/ 6 h 41"/>
                <a:gd name="T16" fmla="*/ 66 w 79"/>
                <a:gd name="T17" fmla="*/ 40 h 41"/>
                <a:gd name="T18" fmla="*/ 65 w 79"/>
                <a:gd name="T19" fmla="*/ 41 h 41"/>
                <a:gd name="T20" fmla="*/ 65 w 79"/>
                <a:gd name="T21" fmla="*/ 41 h 41"/>
                <a:gd name="T22" fmla="*/ 5 w 79"/>
                <a:gd name="T23" fmla="*/ 2 h 41"/>
                <a:gd name="T24" fmla="*/ 64 w 79"/>
                <a:gd name="T25" fmla="*/ 38 h 41"/>
                <a:gd name="T26" fmla="*/ 76 w 79"/>
                <a:gd name="T27" fmla="*/ 7 h 41"/>
                <a:gd name="T28" fmla="*/ 5 w 79"/>
                <a:gd name="T2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41">
                  <a:moveTo>
                    <a:pt x="65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lose/>
                  <a:moveTo>
                    <a:pt x="5" y="2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76" y="7"/>
                    <a:pt x="76" y="7"/>
                    <a:pt x="76" y="7"/>
                  </a:cubicBez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3" name="Freeform 119">
              <a:extLst>
                <a:ext uri="{FF2B5EF4-FFF2-40B4-BE49-F238E27FC236}">
                  <a16:creationId xmlns:a16="http://schemas.microsoft.com/office/drawing/2014/main" id="{A62E59D8-67D8-C5FD-30CD-926B086BA8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1944"/>
              <a:ext cx="515" cy="337"/>
            </a:xfrm>
            <a:custGeom>
              <a:avLst/>
              <a:gdLst>
                <a:gd name="T0" fmla="*/ 1 w 131"/>
                <a:gd name="T1" fmla="*/ 86 h 86"/>
                <a:gd name="T2" fmla="*/ 0 w 131"/>
                <a:gd name="T3" fmla="*/ 85 h 86"/>
                <a:gd name="T4" fmla="*/ 0 w 131"/>
                <a:gd name="T5" fmla="*/ 84 h 86"/>
                <a:gd name="T6" fmla="*/ 60 w 131"/>
                <a:gd name="T7" fmla="*/ 0 h 86"/>
                <a:gd name="T8" fmla="*/ 61 w 131"/>
                <a:gd name="T9" fmla="*/ 0 h 86"/>
                <a:gd name="T10" fmla="*/ 131 w 131"/>
                <a:gd name="T11" fmla="*/ 29 h 86"/>
                <a:gd name="T12" fmla="*/ 131 w 131"/>
                <a:gd name="T13" fmla="*/ 30 h 86"/>
                <a:gd name="T14" fmla="*/ 131 w 131"/>
                <a:gd name="T15" fmla="*/ 31 h 86"/>
                <a:gd name="T16" fmla="*/ 1 w 131"/>
                <a:gd name="T17" fmla="*/ 85 h 86"/>
                <a:gd name="T18" fmla="*/ 1 w 131"/>
                <a:gd name="T19" fmla="*/ 86 h 86"/>
                <a:gd name="T20" fmla="*/ 61 w 131"/>
                <a:gd name="T21" fmla="*/ 2 h 86"/>
                <a:gd name="T22" fmla="*/ 4 w 131"/>
                <a:gd name="T23" fmla="*/ 82 h 86"/>
                <a:gd name="T24" fmla="*/ 128 w 131"/>
                <a:gd name="T25" fmla="*/ 30 h 86"/>
                <a:gd name="T26" fmla="*/ 61 w 131"/>
                <a:gd name="T27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86">
                  <a:moveTo>
                    <a:pt x="1" y="86"/>
                  </a:moveTo>
                  <a:cubicBezTo>
                    <a:pt x="1" y="86"/>
                    <a:pt x="0" y="85"/>
                    <a:pt x="0" y="85"/>
                  </a:cubicBezTo>
                  <a:cubicBezTo>
                    <a:pt x="0" y="85"/>
                    <a:pt x="0" y="84"/>
                    <a:pt x="0" y="8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1" y="86"/>
                    <a:pt x="1" y="86"/>
                  </a:cubicBezTo>
                  <a:close/>
                  <a:moveTo>
                    <a:pt x="61" y="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128" y="30"/>
                    <a:pt x="128" y="30"/>
                    <a:pt x="128" y="30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4" name="Freeform 120">
              <a:extLst>
                <a:ext uri="{FF2B5EF4-FFF2-40B4-BE49-F238E27FC236}">
                  <a16:creationId xmlns:a16="http://schemas.microsoft.com/office/drawing/2014/main" id="{550D5BF6-31B8-CA13-AD36-6FFC2E74EB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2058"/>
              <a:ext cx="515" cy="415"/>
            </a:xfrm>
            <a:custGeom>
              <a:avLst/>
              <a:gdLst>
                <a:gd name="T0" fmla="*/ 114 w 131"/>
                <a:gd name="T1" fmla="*/ 106 h 106"/>
                <a:gd name="T2" fmla="*/ 113 w 131"/>
                <a:gd name="T3" fmla="*/ 106 h 106"/>
                <a:gd name="T4" fmla="*/ 1 w 131"/>
                <a:gd name="T5" fmla="*/ 56 h 106"/>
                <a:gd name="T6" fmla="*/ 0 w 131"/>
                <a:gd name="T7" fmla="*/ 55 h 106"/>
                <a:gd name="T8" fmla="*/ 1 w 131"/>
                <a:gd name="T9" fmla="*/ 55 h 106"/>
                <a:gd name="T10" fmla="*/ 130 w 131"/>
                <a:gd name="T11" fmla="*/ 0 h 106"/>
                <a:gd name="T12" fmla="*/ 131 w 131"/>
                <a:gd name="T13" fmla="*/ 1 h 106"/>
                <a:gd name="T14" fmla="*/ 131 w 131"/>
                <a:gd name="T15" fmla="*/ 2 h 106"/>
                <a:gd name="T16" fmla="*/ 115 w 131"/>
                <a:gd name="T17" fmla="*/ 105 h 106"/>
                <a:gd name="T18" fmla="*/ 114 w 131"/>
                <a:gd name="T19" fmla="*/ 106 h 106"/>
                <a:gd name="T20" fmla="*/ 114 w 131"/>
                <a:gd name="T21" fmla="*/ 106 h 106"/>
                <a:gd name="T22" fmla="*/ 4 w 131"/>
                <a:gd name="T23" fmla="*/ 56 h 106"/>
                <a:gd name="T24" fmla="*/ 113 w 131"/>
                <a:gd name="T25" fmla="*/ 103 h 106"/>
                <a:gd name="T26" fmla="*/ 129 w 131"/>
                <a:gd name="T27" fmla="*/ 3 h 106"/>
                <a:gd name="T28" fmla="*/ 4 w 131"/>
                <a:gd name="T29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6">
                  <a:moveTo>
                    <a:pt x="114" y="106"/>
                  </a:moveTo>
                  <a:cubicBezTo>
                    <a:pt x="114" y="106"/>
                    <a:pt x="113" y="106"/>
                    <a:pt x="113" y="10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5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31" y="0"/>
                    <a:pt x="131" y="1"/>
                  </a:cubicBezTo>
                  <a:cubicBezTo>
                    <a:pt x="131" y="1"/>
                    <a:pt x="131" y="1"/>
                    <a:pt x="131" y="2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5" y="105"/>
                    <a:pt x="115" y="105"/>
                    <a:pt x="114" y="106"/>
                  </a:cubicBezTo>
                  <a:cubicBezTo>
                    <a:pt x="114" y="106"/>
                    <a:pt x="114" y="106"/>
                    <a:pt x="114" y="106"/>
                  </a:cubicBezTo>
                  <a:close/>
                  <a:moveTo>
                    <a:pt x="4" y="56"/>
                  </a:moveTo>
                  <a:cubicBezTo>
                    <a:pt x="113" y="103"/>
                    <a:pt x="113" y="103"/>
                    <a:pt x="113" y="103"/>
                  </a:cubicBezTo>
                  <a:cubicBezTo>
                    <a:pt x="129" y="3"/>
                    <a:pt x="129" y="3"/>
                    <a:pt x="129" y="3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5" name="Freeform 121">
              <a:extLst>
                <a:ext uri="{FF2B5EF4-FFF2-40B4-BE49-F238E27FC236}">
                  <a16:creationId xmlns:a16="http://schemas.microsoft.com/office/drawing/2014/main" id="{84287D6E-1C3B-934F-83F1-1D3FD45F5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0" y="1811"/>
              <a:ext cx="283" cy="259"/>
            </a:xfrm>
            <a:custGeom>
              <a:avLst/>
              <a:gdLst>
                <a:gd name="T0" fmla="*/ 71 w 72"/>
                <a:gd name="T1" fmla="*/ 65 h 66"/>
                <a:gd name="T2" fmla="*/ 71 w 72"/>
                <a:gd name="T3" fmla="*/ 65 h 66"/>
                <a:gd name="T4" fmla="*/ 1 w 72"/>
                <a:gd name="T5" fmla="*/ 36 h 66"/>
                <a:gd name="T6" fmla="*/ 1 w 72"/>
                <a:gd name="T7" fmla="*/ 35 h 66"/>
                <a:gd name="T8" fmla="*/ 14 w 72"/>
                <a:gd name="T9" fmla="*/ 1 h 66"/>
                <a:gd name="T10" fmla="*/ 14 w 72"/>
                <a:gd name="T11" fmla="*/ 0 h 66"/>
                <a:gd name="T12" fmla="*/ 15 w 72"/>
                <a:gd name="T13" fmla="*/ 0 h 66"/>
                <a:gd name="T14" fmla="*/ 72 w 72"/>
                <a:gd name="T15" fmla="*/ 64 h 66"/>
                <a:gd name="T16" fmla="*/ 72 w 72"/>
                <a:gd name="T17" fmla="*/ 65 h 66"/>
                <a:gd name="T18" fmla="*/ 71 w 72"/>
                <a:gd name="T19" fmla="*/ 65 h 66"/>
                <a:gd name="T20" fmla="*/ 3 w 72"/>
                <a:gd name="T21" fmla="*/ 34 h 66"/>
                <a:gd name="T22" fmla="*/ 67 w 72"/>
                <a:gd name="T23" fmla="*/ 62 h 66"/>
                <a:gd name="T24" fmla="*/ 15 w 72"/>
                <a:gd name="T25" fmla="*/ 3 h 66"/>
                <a:gd name="T26" fmla="*/ 3 w 72"/>
                <a:gd name="T2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6">
                  <a:moveTo>
                    <a:pt x="71" y="65"/>
                  </a:moveTo>
                  <a:cubicBezTo>
                    <a:pt x="71" y="65"/>
                    <a:pt x="71" y="65"/>
                    <a:pt x="71" y="6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2" y="65"/>
                    <a:pt x="72" y="66"/>
                    <a:pt x="71" y="65"/>
                  </a:cubicBezTo>
                  <a:close/>
                  <a:moveTo>
                    <a:pt x="3" y="34"/>
                  </a:moveTo>
                  <a:cubicBezTo>
                    <a:pt x="67" y="62"/>
                    <a:pt x="67" y="62"/>
                    <a:pt x="67" y="62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6" name="Freeform 122">
              <a:extLst>
                <a:ext uri="{FF2B5EF4-FFF2-40B4-BE49-F238E27FC236}">
                  <a16:creationId xmlns:a16="http://schemas.microsoft.com/office/drawing/2014/main" id="{97F98426-A86E-C02A-9C38-B3B5479332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1" y="1682"/>
              <a:ext cx="232" cy="388"/>
            </a:xfrm>
            <a:custGeom>
              <a:avLst/>
              <a:gdLst>
                <a:gd name="T0" fmla="*/ 58 w 59"/>
                <a:gd name="T1" fmla="*/ 98 h 99"/>
                <a:gd name="T2" fmla="*/ 57 w 59"/>
                <a:gd name="T3" fmla="*/ 98 h 99"/>
                <a:gd name="T4" fmla="*/ 1 w 59"/>
                <a:gd name="T5" fmla="*/ 35 h 99"/>
                <a:gd name="T6" fmla="*/ 0 w 59"/>
                <a:gd name="T7" fmla="*/ 34 h 99"/>
                <a:gd name="T8" fmla="*/ 1 w 59"/>
                <a:gd name="T9" fmla="*/ 33 h 99"/>
                <a:gd name="T10" fmla="*/ 41 w 59"/>
                <a:gd name="T11" fmla="*/ 1 h 99"/>
                <a:gd name="T12" fmla="*/ 42 w 59"/>
                <a:gd name="T13" fmla="*/ 0 h 99"/>
                <a:gd name="T14" fmla="*/ 43 w 59"/>
                <a:gd name="T15" fmla="*/ 1 h 99"/>
                <a:gd name="T16" fmla="*/ 59 w 59"/>
                <a:gd name="T17" fmla="*/ 97 h 99"/>
                <a:gd name="T18" fmla="*/ 59 w 59"/>
                <a:gd name="T19" fmla="*/ 98 h 99"/>
                <a:gd name="T20" fmla="*/ 58 w 59"/>
                <a:gd name="T21" fmla="*/ 98 h 99"/>
                <a:gd name="T22" fmla="*/ 3 w 59"/>
                <a:gd name="T23" fmla="*/ 34 h 99"/>
                <a:gd name="T24" fmla="*/ 57 w 59"/>
                <a:gd name="T25" fmla="*/ 94 h 99"/>
                <a:gd name="T26" fmla="*/ 41 w 59"/>
                <a:gd name="T27" fmla="*/ 3 h 99"/>
                <a:gd name="T28" fmla="*/ 3 w 59"/>
                <a:gd name="T29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99">
                  <a:moveTo>
                    <a:pt x="58" y="98"/>
                  </a:moveTo>
                  <a:cubicBezTo>
                    <a:pt x="58" y="98"/>
                    <a:pt x="58" y="98"/>
                    <a:pt x="57" y="9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4"/>
                    <a:pt x="0" y="34"/>
                  </a:cubicBezTo>
                  <a:cubicBezTo>
                    <a:pt x="1" y="34"/>
                    <a:pt x="1" y="33"/>
                    <a:pt x="1" y="3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8" y="99"/>
                    <a:pt x="58" y="98"/>
                  </a:cubicBezTo>
                  <a:close/>
                  <a:moveTo>
                    <a:pt x="3" y="34"/>
                  </a:moveTo>
                  <a:cubicBezTo>
                    <a:pt x="57" y="94"/>
                    <a:pt x="57" y="94"/>
                    <a:pt x="57" y="94"/>
                  </a:cubicBezTo>
                  <a:cubicBezTo>
                    <a:pt x="41" y="3"/>
                    <a:pt x="41" y="3"/>
                    <a:pt x="41" y="3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F78A5436-39F5-CC81-403C-D970EA5E5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2058"/>
              <a:ext cx="83" cy="415"/>
            </a:xfrm>
            <a:custGeom>
              <a:avLst/>
              <a:gdLst>
                <a:gd name="T0" fmla="*/ 1 w 21"/>
                <a:gd name="T1" fmla="*/ 106 h 106"/>
                <a:gd name="T2" fmla="*/ 0 w 21"/>
                <a:gd name="T3" fmla="*/ 105 h 106"/>
                <a:gd name="T4" fmla="*/ 0 w 21"/>
                <a:gd name="T5" fmla="*/ 104 h 106"/>
                <a:gd name="T6" fmla="*/ 16 w 21"/>
                <a:gd name="T7" fmla="*/ 1 h 106"/>
                <a:gd name="T8" fmla="*/ 17 w 21"/>
                <a:gd name="T9" fmla="*/ 0 h 106"/>
                <a:gd name="T10" fmla="*/ 17 w 21"/>
                <a:gd name="T11" fmla="*/ 0 h 106"/>
                <a:gd name="T12" fmla="*/ 18 w 21"/>
                <a:gd name="T13" fmla="*/ 1 h 106"/>
                <a:gd name="T14" fmla="*/ 21 w 21"/>
                <a:gd name="T15" fmla="*/ 104 h 106"/>
                <a:gd name="T16" fmla="*/ 20 w 21"/>
                <a:gd name="T17" fmla="*/ 105 h 106"/>
                <a:gd name="T18" fmla="*/ 20 w 21"/>
                <a:gd name="T19" fmla="*/ 105 h 106"/>
                <a:gd name="T20" fmla="*/ 1 w 21"/>
                <a:gd name="T21" fmla="*/ 106 h 106"/>
                <a:gd name="T22" fmla="*/ 1 w 21"/>
                <a:gd name="T23" fmla="*/ 106 h 106"/>
                <a:gd name="T24" fmla="*/ 16 w 21"/>
                <a:gd name="T25" fmla="*/ 13 h 106"/>
                <a:gd name="T26" fmla="*/ 2 w 21"/>
                <a:gd name="T27" fmla="*/ 104 h 106"/>
                <a:gd name="T28" fmla="*/ 19 w 21"/>
                <a:gd name="T29" fmla="*/ 103 h 106"/>
                <a:gd name="T30" fmla="*/ 16 w 21"/>
                <a:gd name="T31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106">
                  <a:moveTo>
                    <a:pt x="1" y="106"/>
                  </a:moveTo>
                  <a:cubicBezTo>
                    <a:pt x="0" y="106"/>
                    <a:pt x="0" y="106"/>
                    <a:pt x="0" y="105"/>
                  </a:cubicBezTo>
                  <a:cubicBezTo>
                    <a:pt x="0" y="105"/>
                    <a:pt x="0" y="105"/>
                    <a:pt x="0" y="10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lose/>
                  <a:moveTo>
                    <a:pt x="16" y="13"/>
                  </a:moveTo>
                  <a:cubicBezTo>
                    <a:pt x="2" y="104"/>
                    <a:pt x="2" y="104"/>
                    <a:pt x="2" y="104"/>
                  </a:cubicBezTo>
                  <a:cubicBezTo>
                    <a:pt x="19" y="103"/>
                    <a:pt x="19" y="103"/>
                    <a:pt x="19" y="103"/>
                  </a:cubicBezTo>
                  <a:lnTo>
                    <a:pt x="1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8" name="Freeform 124">
              <a:extLst>
                <a:ext uri="{FF2B5EF4-FFF2-40B4-BE49-F238E27FC236}">
                  <a16:creationId xmlns:a16="http://schemas.microsoft.com/office/drawing/2014/main" id="{503C263F-8A1C-82CB-A140-8916EEE875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058"/>
              <a:ext cx="137" cy="411"/>
            </a:xfrm>
            <a:custGeom>
              <a:avLst/>
              <a:gdLst>
                <a:gd name="T0" fmla="*/ 3 w 35"/>
                <a:gd name="T1" fmla="*/ 105 h 105"/>
                <a:gd name="T2" fmla="*/ 3 w 35"/>
                <a:gd name="T3" fmla="*/ 105 h 105"/>
                <a:gd name="T4" fmla="*/ 3 w 35"/>
                <a:gd name="T5" fmla="*/ 104 h 105"/>
                <a:gd name="T6" fmla="*/ 0 w 35"/>
                <a:gd name="T7" fmla="*/ 1 h 105"/>
                <a:gd name="T8" fmla="*/ 1 w 35"/>
                <a:gd name="T9" fmla="*/ 0 h 105"/>
                <a:gd name="T10" fmla="*/ 2 w 35"/>
                <a:gd name="T11" fmla="*/ 1 h 105"/>
                <a:gd name="T12" fmla="*/ 35 w 35"/>
                <a:gd name="T13" fmla="*/ 99 h 105"/>
                <a:gd name="T14" fmla="*/ 34 w 35"/>
                <a:gd name="T15" fmla="*/ 100 h 105"/>
                <a:gd name="T16" fmla="*/ 34 w 35"/>
                <a:gd name="T17" fmla="*/ 101 h 105"/>
                <a:gd name="T18" fmla="*/ 4 w 35"/>
                <a:gd name="T19" fmla="*/ 105 h 105"/>
                <a:gd name="T20" fmla="*/ 3 w 35"/>
                <a:gd name="T21" fmla="*/ 105 h 105"/>
                <a:gd name="T22" fmla="*/ 2 w 35"/>
                <a:gd name="T23" fmla="*/ 8 h 105"/>
                <a:gd name="T24" fmla="*/ 5 w 35"/>
                <a:gd name="T25" fmla="*/ 103 h 105"/>
                <a:gd name="T26" fmla="*/ 32 w 35"/>
                <a:gd name="T27" fmla="*/ 99 h 105"/>
                <a:gd name="T28" fmla="*/ 2 w 35"/>
                <a:gd name="T29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05">
                  <a:moveTo>
                    <a:pt x="3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100"/>
                    <a:pt x="35" y="100"/>
                    <a:pt x="34" y="100"/>
                  </a:cubicBezTo>
                  <a:cubicBezTo>
                    <a:pt x="34" y="100"/>
                    <a:pt x="34" y="101"/>
                    <a:pt x="34" y="101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3" y="105"/>
                  </a:cubicBezTo>
                  <a:close/>
                  <a:moveTo>
                    <a:pt x="2" y="8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32" y="99"/>
                    <a:pt x="32" y="99"/>
                    <a:pt x="32" y="99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9" name="Freeform 125">
              <a:extLst>
                <a:ext uri="{FF2B5EF4-FFF2-40B4-BE49-F238E27FC236}">
                  <a16:creationId xmlns:a16="http://schemas.microsoft.com/office/drawing/2014/main" id="{D149FFC1-A3E3-BD8E-DA41-F9F88D7451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1682"/>
              <a:ext cx="196" cy="388"/>
            </a:xfrm>
            <a:custGeom>
              <a:avLst/>
              <a:gdLst>
                <a:gd name="T0" fmla="*/ 17 w 50"/>
                <a:gd name="T1" fmla="*/ 98 h 99"/>
                <a:gd name="T2" fmla="*/ 16 w 50"/>
                <a:gd name="T3" fmla="*/ 98 h 99"/>
                <a:gd name="T4" fmla="*/ 0 w 50"/>
                <a:gd name="T5" fmla="*/ 2 h 99"/>
                <a:gd name="T6" fmla="*/ 0 w 50"/>
                <a:gd name="T7" fmla="*/ 1 h 99"/>
                <a:gd name="T8" fmla="*/ 1 w 50"/>
                <a:gd name="T9" fmla="*/ 0 h 99"/>
                <a:gd name="T10" fmla="*/ 49 w 50"/>
                <a:gd name="T11" fmla="*/ 3 h 99"/>
                <a:gd name="T12" fmla="*/ 49 w 50"/>
                <a:gd name="T13" fmla="*/ 4 h 99"/>
                <a:gd name="T14" fmla="*/ 50 w 50"/>
                <a:gd name="T15" fmla="*/ 5 h 99"/>
                <a:gd name="T16" fmla="*/ 18 w 50"/>
                <a:gd name="T17" fmla="*/ 98 h 99"/>
                <a:gd name="T18" fmla="*/ 17 w 50"/>
                <a:gd name="T19" fmla="*/ 98 h 99"/>
                <a:gd name="T20" fmla="*/ 2 w 50"/>
                <a:gd name="T21" fmla="*/ 2 h 99"/>
                <a:gd name="T22" fmla="*/ 18 w 50"/>
                <a:gd name="T23" fmla="*/ 93 h 99"/>
                <a:gd name="T24" fmla="*/ 47 w 50"/>
                <a:gd name="T25" fmla="*/ 5 h 99"/>
                <a:gd name="T26" fmla="*/ 2 w 50"/>
                <a:gd name="T27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99">
                  <a:moveTo>
                    <a:pt x="17" y="98"/>
                  </a:moveTo>
                  <a:cubicBezTo>
                    <a:pt x="17" y="98"/>
                    <a:pt x="16" y="98"/>
                    <a:pt x="16" y="9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4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8"/>
                    <a:pt x="18" y="99"/>
                    <a:pt x="17" y="98"/>
                  </a:cubicBezTo>
                  <a:close/>
                  <a:moveTo>
                    <a:pt x="2" y="2"/>
                  </a:moveTo>
                  <a:cubicBezTo>
                    <a:pt x="18" y="93"/>
                    <a:pt x="18" y="93"/>
                    <a:pt x="18" y="93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0" name="Freeform 126">
              <a:extLst>
                <a:ext uri="{FF2B5EF4-FFF2-40B4-BE49-F238E27FC236}">
                  <a16:creationId xmlns:a16="http://schemas.microsoft.com/office/drawing/2014/main" id="{3B705701-115B-7A03-98C9-7F55BA7D7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1693"/>
              <a:ext cx="291" cy="373"/>
            </a:xfrm>
            <a:custGeom>
              <a:avLst/>
              <a:gdLst>
                <a:gd name="T0" fmla="*/ 1 w 74"/>
                <a:gd name="T1" fmla="*/ 95 h 95"/>
                <a:gd name="T2" fmla="*/ 0 w 74"/>
                <a:gd name="T3" fmla="*/ 95 h 95"/>
                <a:gd name="T4" fmla="*/ 0 w 74"/>
                <a:gd name="T5" fmla="*/ 94 h 95"/>
                <a:gd name="T6" fmla="*/ 32 w 74"/>
                <a:gd name="T7" fmla="*/ 1 h 95"/>
                <a:gd name="T8" fmla="*/ 32 w 74"/>
                <a:gd name="T9" fmla="*/ 0 h 95"/>
                <a:gd name="T10" fmla="*/ 33 w 74"/>
                <a:gd name="T11" fmla="*/ 1 h 95"/>
                <a:gd name="T12" fmla="*/ 74 w 74"/>
                <a:gd name="T13" fmla="*/ 78 h 95"/>
                <a:gd name="T14" fmla="*/ 74 w 74"/>
                <a:gd name="T15" fmla="*/ 79 h 95"/>
                <a:gd name="T16" fmla="*/ 74 w 74"/>
                <a:gd name="T17" fmla="*/ 79 h 95"/>
                <a:gd name="T18" fmla="*/ 1 w 74"/>
                <a:gd name="T19" fmla="*/ 95 h 95"/>
                <a:gd name="T20" fmla="*/ 1 w 74"/>
                <a:gd name="T21" fmla="*/ 95 h 95"/>
                <a:gd name="T22" fmla="*/ 33 w 74"/>
                <a:gd name="T23" fmla="*/ 4 h 95"/>
                <a:gd name="T24" fmla="*/ 3 w 74"/>
                <a:gd name="T25" fmla="*/ 93 h 95"/>
                <a:gd name="T26" fmla="*/ 72 w 74"/>
                <a:gd name="T27" fmla="*/ 78 h 95"/>
                <a:gd name="T28" fmla="*/ 33 w 74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95">
                  <a:moveTo>
                    <a:pt x="1" y="95"/>
                  </a:moveTo>
                  <a:cubicBezTo>
                    <a:pt x="1" y="95"/>
                    <a:pt x="1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lose/>
                  <a:moveTo>
                    <a:pt x="33" y="4"/>
                  </a:moveTo>
                  <a:cubicBezTo>
                    <a:pt x="3" y="93"/>
                    <a:pt x="3" y="93"/>
                    <a:pt x="3" y="93"/>
                  </a:cubicBezTo>
                  <a:cubicBezTo>
                    <a:pt x="72" y="78"/>
                    <a:pt x="72" y="78"/>
                    <a:pt x="72" y="78"/>
                  </a:cubicBezTo>
                  <a:lnTo>
                    <a:pt x="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1" name="Freeform 127">
              <a:extLst>
                <a:ext uri="{FF2B5EF4-FFF2-40B4-BE49-F238E27FC236}">
                  <a16:creationId xmlns:a16="http://schemas.microsoft.com/office/drawing/2014/main" id="{D335EF89-D95E-DC7E-81C4-E6E964FA70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" y="1419"/>
              <a:ext cx="102" cy="90"/>
            </a:xfrm>
            <a:custGeom>
              <a:avLst/>
              <a:gdLst>
                <a:gd name="T0" fmla="*/ 6 w 26"/>
                <a:gd name="T1" fmla="*/ 23 h 23"/>
                <a:gd name="T2" fmla="*/ 6 w 26"/>
                <a:gd name="T3" fmla="*/ 23 h 23"/>
                <a:gd name="T4" fmla="*/ 5 w 26"/>
                <a:gd name="T5" fmla="*/ 22 h 23"/>
                <a:gd name="T6" fmla="*/ 0 w 26"/>
                <a:gd name="T7" fmla="*/ 11 h 23"/>
                <a:gd name="T8" fmla="*/ 0 w 26"/>
                <a:gd name="T9" fmla="*/ 10 h 23"/>
                <a:gd name="T10" fmla="*/ 24 w 26"/>
                <a:gd name="T11" fmla="*/ 0 h 23"/>
                <a:gd name="T12" fmla="*/ 25 w 26"/>
                <a:gd name="T13" fmla="*/ 0 h 23"/>
                <a:gd name="T14" fmla="*/ 25 w 26"/>
                <a:gd name="T15" fmla="*/ 1 h 23"/>
                <a:gd name="T16" fmla="*/ 7 w 26"/>
                <a:gd name="T17" fmla="*/ 23 h 23"/>
                <a:gd name="T18" fmla="*/ 6 w 26"/>
                <a:gd name="T19" fmla="*/ 23 h 23"/>
                <a:gd name="T20" fmla="*/ 2 w 26"/>
                <a:gd name="T21" fmla="*/ 11 h 23"/>
                <a:gd name="T22" fmla="*/ 6 w 26"/>
                <a:gd name="T23" fmla="*/ 20 h 23"/>
                <a:gd name="T24" fmla="*/ 22 w 26"/>
                <a:gd name="T25" fmla="*/ 3 h 23"/>
                <a:gd name="T26" fmla="*/ 2 w 26"/>
                <a:gd name="T2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8" y="5"/>
                    <a:pt x="16" y="2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6" y="23"/>
                    <a:pt x="6" y="23"/>
                  </a:cubicBezTo>
                  <a:close/>
                  <a:moveTo>
                    <a:pt x="2" y="1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4"/>
                    <a:pt x="8" y="7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475F1F38-B749-7F97-8578-8A005E726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352"/>
              <a:ext cx="302" cy="157"/>
            </a:xfrm>
            <a:custGeom>
              <a:avLst/>
              <a:gdLst>
                <a:gd name="T0" fmla="*/ 1 w 77"/>
                <a:gd name="T1" fmla="*/ 40 h 40"/>
                <a:gd name="T2" fmla="*/ 0 w 77"/>
                <a:gd name="T3" fmla="*/ 40 h 40"/>
                <a:gd name="T4" fmla="*/ 0 w 77"/>
                <a:gd name="T5" fmla="*/ 38 h 40"/>
                <a:gd name="T6" fmla="*/ 19 w 77"/>
                <a:gd name="T7" fmla="*/ 17 h 40"/>
                <a:gd name="T8" fmla="*/ 19 w 77"/>
                <a:gd name="T9" fmla="*/ 17 h 40"/>
                <a:gd name="T10" fmla="*/ 28 w 77"/>
                <a:gd name="T11" fmla="*/ 15 h 40"/>
                <a:gd name="T12" fmla="*/ 32 w 77"/>
                <a:gd name="T13" fmla="*/ 15 h 40"/>
                <a:gd name="T14" fmla="*/ 70 w 77"/>
                <a:gd name="T15" fmla="*/ 0 h 40"/>
                <a:gd name="T16" fmla="*/ 75 w 77"/>
                <a:gd name="T17" fmla="*/ 0 h 40"/>
                <a:gd name="T18" fmla="*/ 76 w 77"/>
                <a:gd name="T19" fmla="*/ 0 h 40"/>
                <a:gd name="T20" fmla="*/ 77 w 77"/>
                <a:gd name="T21" fmla="*/ 1 h 40"/>
                <a:gd name="T22" fmla="*/ 75 w 77"/>
                <a:gd name="T23" fmla="*/ 16 h 40"/>
                <a:gd name="T24" fmla="*/ 74 w 77"/>
                <a:gd name="T25" fmla="*/ 17 h 40"/>
                <a:gd name="T26" fmla="*/ 1 w 77"/>
                <a:gd name="T27" fmla="*/ 40 h 40"/>
                <a:gd name="T28" fmla="*/ 1 w 77"/>
                <a:gd name="T29" fmla="*/ 40 h 40"/>
                <a:gd name="T30" fmla="*/ 20 w 77"/>
                <a:gd name="T31" fmla="*/ 19 h 40"/>
                <a:gd name="T32" fmla="*/ 4 w 77"/>
                <a:gd name="T33" fmla="*/ 37 h 40"/>
                <a:gd name="T34" fmla="*/ 73 w 77"/>
                <a:gd name="T35" fmla="*/ 15 h 40"/>
                <a:gd name="T36" fmla="*/ 74 w 77"/>
                <a:gd name="T37" fmla="*/ 2 h 40"/>
                <a:gd name="T38" fmla="*/ 70 w 77"/>
                <a:gd name="T39" fmla="*/ 2 h 40"/>
                <a:gd name="T40" fmla="*/ 33 w 77"/>
                <a:gd name="T41" fmla="*/ 17 h 40"/>
                <a:gd name="T42" fmla="*/ 33 w 77"/>
                <a:gd name="T43" fmla="*/ 17 h 40"/>
                <a:gd name="T44" fmla="*/ 28 w 77"/>
                <a:gd name="T45" fmla="*/ 17 h 40"/>
                <a:gd name="T46" fmla="*/ 20 w 77"/>
                <a:gd name="T47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40">
                  <a:moveTo>
                    <a:pt x="1" y="40"/>
                  </a:moveTo>
                  <a:cubicBezTo>
                    <a:pt x="1" y="40"/>
                    <a:pt x="0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29" y="15"/>
                    <a:pt x="31" y="15"/>
                    <a:pt x="32" y="15"/>
                  </a:cubicBezTo>
                  <a:cubicBezTo>
                    <a:pt x="43" y="7"/>
                    <a:pt x="56" y="2"/>
                    <a:pt x="70" y="0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lose/>
                  <a:moveTo>
                    <a:pt x="20" y="19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2"/>
                    <a:pt x="71" y="2"/>
                    <a:pt x="70" y="2"/>
                  </a:cubicBezTo>
                  <a:cubicBezTo>
                    <a:pt x="57" y="4"/>
                    <a:pt x="44" y="9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7"/>
                    <a:pt x="30" y="17"/>
                    <a:pt x="28" y="17"/>
                  </a:cubicBezTo>
                  <a:cubicBezTo>
                    <a:pt x="26" y="18"/>
                    <a:pt x="23" y="18"/>
                    <a:pt x="2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2AE46295-2C73-45EB-5903-6510CB31E9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321"/>
              <a:ext cx="161" cy="98"/>
            </a:xfrm>
            <a:custGeom>
              <a:avLst/>
              <a:gdLst>
                <a:gd name="T0" fmla="*/ 1 w 41"/>
                <a:gd name="T1" fmla="*/ 25 h 25"/>
                <a:gd name="T2" fmla="*/ 0 w 41"/>
                <a:gd name="T3" fmla="*/ 25 h 25"/>
                <a:gd name="T4" fmla="*/ 0 w 41"/>
                <a:gd name="T5" fmla="*/ 24 h 25"/>
                <a:gd name="T6" fmla="*/ 1 w 41"/>
                <a:gd name="T7" fmla="*/ 8 h 25"/>
                <a:gd name="T8" fmla="*/ 2 w 41"/>
                <a:gd name="T9" fmla="*/ 8 h 25"/>
                <a:gd name="T10" fmla="*/ 18 w 41"/>
                <a:gd name="T11" fmla="*/ 9 h 25"/>
                <a:gd name="T12" fmla="*/ 39 w 41"/>
                <a:gd name="T13" fmla="*/ 0 h 25"/>
                <a:gd name="T14" fmla="*/ 40 w 41"/>
                <a:gd name="T15" fmla="*/ 1 h 25"/>
                <a:gd name="T16" fmla="*/ 40 w 41"/>
                <a:gd name="T17" fmla="*/ 2 h 25"/>
                <a:gd name="T18" fmla="*/ 1 w 41"/>
                <a:gd name="T19" fmla="*/ 25 h 25"/>
                <a:gd name="T20" fmla="*/ 1 w 41"/>
                <a:gd name="T21" fmla="*/ 25 h 25"/>
                <a:gd name="T22" fmla="*/ 3 w 41"/>
                <a:gd name="T23" fmla="*/ 10 h 25"/>
                <a:gd name="T24" fmla="*/ 2 w 41"/>
                <a:gd name="T25" fmla="*/ 22 h 25"/>
                <a:gd name="T26" fmla="*/ 33 w 41"/>
                <a:gd name="T27" fmla="*/ 3 h 25"/>
                <a:gd name="T28" fmla="*/ 19 w 41"/>
                <a:gd name="T29" fmla="*/ 10 h 25"/>
                <a:gd name="T30" fmla="*/ 19 w 41"/>
                <a:gd name="T31" fmla="*/ 11 h 25"/>
                <a:gd name="T32" fmla="*/ 3 w 41"/>
                <a:gd name="T3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5">
                  <a:moveTo>
                    <a:pt x="1" y="25"/>
                  </a:move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8" y="7"/>
                    <a:pt x="13" y="8"/>
                    <a:pt x="18" y="9"/>
                  </a:cubicBezTo>
                  <a:cubicBezTo>
                    <a:pt x="25" y="4"/>
                    <a:pt x="32" y="1"/>
                    <a:pt x="39" y="0"/>
                  </a:cubicBezTo>
                  <a:cubicBezTo>
                    <a:pt x="40" y="0"/>
                    <a:pt x="40" y="0"/>
                    <a:pt x="40" y="1"/>
                  </a:cubicBezTo>
                  <a:cubicBezTo>
                    <a:pt x="41" y="1"/>
                    <a:pt x="40" y="2"/>
                    <a:pt x="40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lose/>
                  <a:moveTo>
                    <a:pt x="3" y="10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8" y="5"/>
                    <a:pt x="24" y="7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4" y="10"/>
                    <a:pt x="8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BBB566AD-1257-0ED7-23D9-E98BA289A2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" y="2363"/>
              <a:ext cx="228" cy="106"/>
            </a:xfrm>
            <a:custGeom>
              <a:avLst/>
              <a:gdLst>
                <a:gd name="T0" fmla="*/ 40 w 58"/>
                <a:gd name="T1" fmla="*/ 27 h 27"/>
                <a:gd name="T2" fmla="*/ 40 w 58"/>
                <a:gd name="T3" fmla="*/ 27 h 27"/>
                <a:gd name="T4" fmla="*/ 1 w 58"/>
                <a:gd name="T5" fmla="*/ 11 h 27"/>
                <a:gd name="T6" fmla="*/ 0 w 58"/>
                <a:gd name="T7" fmla="*/ 9 h 27"/>
                <a:gd name="T8" fmla="*/ 5 w 58"/>
                <a:gd name="T9" fmla="*/ 1 h 27"/>
                <a:gd name="T10" fmla="*/ 6 w 58"/>
                <a:gd name="T11" fmla="*/ 0 h 27"/>
                <a:gd name="T12" fmla="*/ 58 w 58"/>
                <a:gd name="T13" fmla="*/ 23 h 27"/>
                <a:gd name="T14" fmla="*/ 58 w 58"/>
                <a:gd name="T15" fmla="*/ 25 h 27"/>
                <a:gd name="T16" fmla="*/ 57 w 58"/>
                <a:gd name="T17" fmla="*/ 25 h 27"/>
                <a:gd name="T18" fmla="*/ 40 w 58"/>
                <a:gd name="T19" fmla="*/ 27 h 27"/>
                <a:gd name="T20" fmla="*/ 40 w 58"/>
                <a:gd name="T21" fmla="*/ 27 h 27"/>
                <a:gd name="T22" fmla="*/ 3 w 58"/>
                <a:gd name="T23" fmla="*/ 10 h 27"/>
                <a:gd name="T24" fmla="*/ 40 w 58"/>
                <a:gd name="T25" fmla="*/ 25 h 27"/>
                <a:gd name="T26" fmla="*/ 53 w 58"/>
                <a:gd name="T27" fmla="*/ 24 h 27"/>
                <a:gd name="T28" fmla="*/ 6 w 58"/>
                <a:gd name="T29" fmla="*/ 3 h 27"/>
                <a:gd name="T30" fmla="*/ 3 w 58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27">
                  <a:moveTo>
                    <a:pt x="40" y="27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26" y="25"/>
                    <a:pt x="12" y="20"/>
                    <a:pt x="1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5"/>
                  </a:cubicBezTo>
                  <a:cubicBezTo>
                    <a:pt x="58" y="25"/>
                    <a:pt x="58" y="25"/>
                    <a:pt x="57" y="2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lose/>
                  <a:moveTo>
                    <a:pt x="3" y="10"/>
                  </a:moveTo>
                  <a:cubicBezTo>
                    <a:pt x="14" y="18"/>
                    <a:pt x="27" y="23"/>
                    <a:pt x="40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5" name="Freeform 131">
              <a:extLst>
                <a:ext uri="{FF2B5EF4-FFF2-40B4-BE49-F238E27FC236}">
                  <a16:creationId xmlns:a16="http://schemas.microsoft.com/office/drawing/2014/main" id="{ABAEFA74-1F23-CB7D-E4CD-85F980C65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" y="2454"/>
              <a:ext cx="75" cy="19"/>
            </a:xfrm>
            <a:custGeom>
              <a:avLst/>
              <a:gdLst>
                <a:gd name="T0" fmla="*/ 4 w 19"/>
                <a:gd name="T1" fmla="*/ 4 h 5"/>
                <a:gd name="T2" fmla="*/ 4 w 19"/>
                <a:gd name="T3" fmla="*/ 4 h 5"/>
                <a:gd name="T4" fmla="*/ 1 w 19"/>
                <a:gd name="T5" fmla="*/ 4 h 5"/>
                <a:gd name="T6" fmla="*/ 0 w 19"/>
                <a:gd name="T7" fmla="*/ 3 h 5"/>
                <a:gd name="T8" fmla="*/ 1 w 19"/>
                <a:gd name="T9" fmla="*/ 2 h 5"/>
                <a:gd name="T10" fmla="*/ 18 w 19"/>
                <a:gd name="T11" fmla="*/ 0 h 5"/>
                <a:gd name="T12" fmla="*/ 19 w 19"/>
                <a:gd name="T13" fmla="*/ 1 h 5"/>
                <a:gd name="T14" fmla="*/ 19 w 19"/>
                <a:gd name="T15" fmla="*/ 2 h 5"/>
                <a:gd name="T16" fmla="*/ 18 w 19"/>
                <a:gd name="T17" fmla="*/ 4 h 5"/>
                <a:gd name="T18" fmla="*/ 18 w 19"/>
                <a:gd name="T19" fmla="*/ 4 h 5"/>
                <a:gd name="T20" fmla="*/ 4 w 19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3" y="5"/>
                    <a:pt x="9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6" name="Freeform 132">
              <a:extLst>
                <a:ext uri="{FF2B5EF4-FFF2-40B4-BE49-F238E27FC236}">
                  <a16:creationId xmlns:a16="http://schemas.microsoft.com/office/drawing/2014/main" id="{8E625793-DA74-DCBB-09E2-3161271546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" y="2070"/>
              <a:ext cx="209" cy="391"/>
            </a:xfrm>
            <a:custGeom>
              <a:avLst/>
              <a:gdLst>
                <a:gd name="T0" fmla="*/ 52 w 53"/>
                <a:gd name="T1" fmla="*/ 100 h 100"/>
                <a:gd name="T2" fmla="*/ 52 w 53"/>
                <a:gd name="T3" fmla="*/ 100 h 100"/>
                <a:gd name="T4" fmla="*/ 0 w 53"/>
                <a:gd name="T5" fmla="*/ 77 h 100"/>
                <a:gd name="T6" fmla="*/ 0 w 53"/>
                <a:gd name="T7" fmla="*/ 76 h 100"/>
                <a:gd name="T8" fmla="*/ 8 w 53"/>
                <a:gd name="T9" fmla="*/ 1 h 100"/>
                <a:gd name="T10" fmla="*/ 9 w 53"/>
                <a:gd name="T11" fmla="*/ 0 h 100"/>
                <a:gd name="T12" fmla="*/ 10 w 53"/>
                <a:gd name="T13" fmla="*/ 0 h 100"/>
                <a:gd name="T14" fmla="*/ 53 w 53"/>
                <a:gd name="T15" fmla="*/ 99 h 100"/>
                <a:gd name="T16" fmla="*/ 53 w 53"/>
                <a:gd name="T17" fmla="*/ 100 h 100"/>
                <a:gd name="T18" fmla="*/ 52 w 53"/>
                <a:gd name="T19" fmla="*/ 100 h 100"/>
                <a:gd name="T20" fmla="*/ 2 w 53"/>
                <a:gd name="T21" fmla="*/ 76 h 100"/>
                <a:gd name="T22" fmla="*/ 50 w 53"/>
                <a:gd name="T23" fmla="*/ 97 h 100"/>
                <a:gd name="T24" fmla="*/ 9 w 53"/>
                <a:gd name="T25" fmla="*/ 5 h 100"/>
                <a:gd name="T26" fmla="*/ 2 w 53"/>
                <a:gd name="T27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00">
                  <a:moveTo>
                    <a:pt x="52" y="100"/>
                  </a:moveTo>
                  <a:cubicBezTo>
                    <a:pt x="52" y="100"/>
                    <a:pt x="52" y="100"/>
                    <a:pt x="52" y="10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100"/>
                    <a:pt x="53" y="100"/>
                  </a:cubicBezTo>
                  <a:cubicBezTo>
                    <a:pt x="53" y="100"/>
                    <a:pt x="52" y="100"/>
                    <a:pt x="52" y="100"/>
                  </a:cubicBezTo>
                  <a:close/>
                  <a:moveTo>
                    <a:pt x="2" y="76"/>
                  </a:moveTo>
                  <a:cubicBezTo>
                    <a:pt x="50" y="97"/>
                    <a:pt x="50" y="97"/>
                    <a:pt x="50" y="97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7" name="Freeform 133">
              <a:extLst>
                <a:ext uri="{FF2B5EF4-FFF2-40B4-BE49-F238E27FC236}">
                  <a16:creationId xmlns:a16="http://schemas.microsoft.com/office/drawing/2014/main" id="{DE7C8645-009B-B0DE-1A65-B1D8A6BBCE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2050"/>
              <a:ext cx="369" cy="411"/>
            </a:xfrm>
            <a:custGeom>
              <a:avLst/>
              <a:gdLst>
                <a:gd name="T0" fmla="*/ 44 w 94"/>
                <a:gd name="T1" fmla="*/ 105 h 105"/>
                <a:gd name="T2" fmla="*/ 43 w 94"/>
                <a:gd name="T3" fmla="*/ 105 h 105"/>
                <a:gd name="T4" fmla="*/ 0 w 94"/>
                <a:gd name="T5" fmla="*/ 6 h 105"/>
                <a:gd name="T6" fmla="*/ 0 w 94"/>
                <a:gd name="T7" fmla="*/ 5 h 105"/>
                <a:gd name="T8" fmla="*/ 1 w 94"/>
                <a:gd name="T9" fmla="*/ 5 h 105"/>
                <a:gd name="T10" fmla="*/ 93 w 94"/>
                <a:gd name="T11" fmla="*/ 0 h 105"/>
                <a:gd name="T12" fmla="*/ 94 w 94"/>
                <a:gd name="T13" fmla="*/ 0 h 105"/>
                <a:gd name="T14" fmla="*/ 94 w 94"/>
                <a:gd name="T15" fmla="*/ 1 h 105"/>
                <a:gd name="T16" fmla="*/ 45 w 94"/>
                <a:gd name="T17" fmla="*/ 105 h 105"/>
                <a:gd name="T18" fmla="*/ 44 w 94"/>
                <a:gd name="T19" fmla="*/ 105 h 105"/>
                <a:gd name="T20" fmla="*/ 44 w 94"/>
                <a:gd name="T21" fmla="*/ 105 h 105"/>
                <a:gd name="T22" fmla="*/ 2 w 94"/>
                <a:gd name="T23" fmla="*/ 7 h 105"/>
                <a:gd name="T24" fmla="*/ 44 w 94"/>
                <a:gd name="T25" fmla="*/ 102 h 105"/>
                <a:gd name="T26" fmla="*/ 91 w 94"/>
                <a:gd name="T27" fmla="*/ 2 h 105"/>
                <a:gd name="T28" fmla="*/ 2 w 94"/>
                <a:gd name="T2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05">
                  <a:moveTo>
                    <a:pt x="44" y="105"/>
                  </a:moveTo>
                  <a:cubicBezTo>
                    <a:pt x="44" y="105"/>
                    <a:pt x="43" y="105"/>
                    <a:pt x="43" y="1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4" y="105"/>
                  </a:cubicBezTo>
                  <a:cubicBezTo>
                    <a:pt x="44" y="105"/>
                    <a:pt x="44" y="105"/>
                    <a:pt x="44" y="105"/>
                  </a:cubicBezTo>
                  <a:close/>
                  <a:moveTo>
                    <a:pt x="2" y="7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91" y="2"/>
                    <a:pt x="91" y="2"/>
                    <a:pt x="91" y="2"/>
                  </a:cubicBezTo>
                  <a:lnTo>
                    <a:pt x="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8" name="Freeform 134">
              <a:extLst>
                <a:ext uri="{FF2B5EF4-FFF2-40B4-BE49-F238E27FC236}">
                  <a16:creationId xmlns:a16="http://schemas.microsoft.com/office/drawing/2014/main" id="{62F3A0D3-5C42-2A38-65E4-57B07FC3C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454"/>
              <a:ext cx="16" cy="15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4 h 4"/>
                <a:gd name="T4" fmla="*/ 0 w 4"/>
                <a:gd name="T5" fmla="*/ 3 h 4"/>
                <a:gd name="T6" fmla="*/ 1 w 4"/>
                <a:gd name="T7" fmla="*/ 1 h 4"/>
                <a:gd name="T8" fmla="*/ 2 w 4"/>
                <a:gd name="T9" fmla="*/ 0 h 4"/>
                <a:gd name="T10" fmla="*/ 3 w 4"/>
                <a:gd name="T11" fmla="*/ 1 h 4"/>
                <a:gd name="T12" fmla="*/ 4 w 4"/>
                <a:gd name="T13" fmla="*/ 3 h 4"/>
                <a:gd name="T14" fmla="*/ 4 w 4"/>
                <a:gd name="T15" fmla="*/ 4 h 4"/>
                <a:gd name="T16" fmla="*/ 3 w 4"/>
                <a:gd name="T17" fmla="*/ 4 h 4"/>
                <a:gd name="T18" fmla="*/ 2 w 4"/>
                <a:gd name="T19" fmla="*/ 4 h 4"/>
                <a:gd name="T20" fmla="*/ 2 w 4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9" name="Freeform 135">
              <a:extLst>
                <a:ext uri="{FF2B5EF4-FFF2-40B4-BE49-F238E27FC236}">
                  <a16:creationId xmlns:a16="http://schemas.microsoft.com/office/drawing/2014/main" id="{01E6AD11-4F76-C3F2-6B50-8DBE7964EE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" y="2367"/>
              <a:ext cx="189" cy="83"/>
            </a:xfrm>
            <a:custGeom>
              <a:avLst/>
              <a:gdLst>
                <a:gd name="T0" fmla="*/ 3 w 48"/>
                <a:gd name="T1" fmla="*/ 21 h 21"/>
                <a:gd name="T2" fmla="*/ 3 w 48"/>
                <a:gd name="T3" fmla="*/ 21 h 21"/>
                <a:gd name="T4" fmla="*/ 2 w 48"/>
                <a:gd name="T5" fmla="*/ 20 h 21"/>
                <a:gd name="T6" fmla="*/ 0 w 48"/>
                <a:gd name="T7" fmla="*/ 12 h 21"/>
                <a:gd name="T8" fmla="*/ 1 w 48"/>
                <a:gd name="T9" fmla="*/ 11 h 21"/>
                <a:gd name="T10" fmla="*/ 47 w 48"/>
                <a:gd name="T11" fmla="*/ 0 h 21"/>
                <a:gd name="T12" fmla="*/ 48 w 48"/>
                <a:gd name="T13" fmla="*/ 1 h 21"/>
                <a:gd name="T14" fmla="*/ 48 w 48"/>
                <a:gd name="T15" fmla="*/ 2 h 21"/>
                <a:gd name="T16" fmla="*/ 3 w 48"/>
                <a:gd name="T17" fmla="*/ 21 h 21"/>
                <a:gd name="T18" fmla="*/ 3 w 48"/>
                <a:gd name="T19" fmla="*/ 21 h 21"/>
                <a:gd name="T20" fmla="*/ 2 w 48"/>
                <a:gd name="T21" fmla="*/ 13 h 21"/>
                <a:gd name="T22" fmla="*/ 4 w 48"/>
                <a:gd name="T23" fmla="*/ 19 h 21"/>
                <a:gd name="T24" fmla="*/ 35 w 48"/>
                <a:gd name="T25" fmla="*/ 5 h 21"/>
                <a:gd name="T26" fmla="*/ 2 w 48"/>
                <a:gd name="T2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1"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1" y="18"/>
                    <a:pt x="1" y="15"/>
                    <a:pt x="0" y="12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13"/>
                  </a:moveTo>
                  <a:cubicBezTo>
                    <a:pt x="3" y="15"/>
                    <a:pt x="3" y="17"/>
                    <a:pt x="4" y="19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0" name="Freeform 136">
              <a:extLst>
                <a:ext uri="{FF2B5EF4-FFF2-40B4-BE49-F238E27FC236}">
                  <a16:creationId xmlns:a16="http://schemas.microsoft.com/office/drawing/2014/main" id="{31093162-0ECE-B1C8-694D-3FBAC3BFFC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" y="2426"/>
              <a:ext cx="129" cy="43"/>
            </a:xfrm>
            <a:custGeom>
              <a:avLst/>
              <a:gdLst>
                <a:gd name="T0" fmla="*/ 2 w 33"/>
                <a:gd name="T1" fmla="*/ 11 h 11"/>
                <a:gd name="T2" fmla="*/ 1 w 33"/>
                <a:gd name="T3" fmla="*/ 11 h 11"/>
                <a:gd name="T4" fmla="*/ 0 w 33"/>
                <a:gd name="T5" fmla="*/ 9 h 11"/>
                <a:gd name="T6" fmla="*/ 0 w 33"/>
                <a:gd name="T7" fmla="*/ 8 h 11"/>
                <a:gd name="T8" fmla="*/ 1 w 33"/>
                <a:gd name="T9" fmla="*/ 7 h 11"/>
                <a:gd name="T10" fmla="*/ 32 w 33"/>
                <a:gd name="T11" fmla="*/ 0 h 11"/>
                <a:gd name="T12" fmla="*/ 33 w 33"/>
                <a:gd name="T13" fmla="*/ 1 h 11"/>
                <a:gd name="T14" fmla="*/ 32 w 33"/>
                <a:gd name="T15" fmla="*/ 2 h 11"/>
                <a:gd name="T16" fmla="*/ 3 w 33"/>
                <a:gd name="T17" fmla="*/ 11 h 11"/>
                <a:gd name="T18" fmla="*/ 2 w 33"/>
                <a:gd name="T19" fmla="*/ 11 h 11"/>
                <a:gd name="T20" fmla="*/ 2 w 33"/>
                <a:gd name="T21" fmla="*/ 11 h 11"/>
                <a:gd name="T22" fmla="*/ 22 w 33"/>
                <a:gd name="T23" fmla="*/ 4 h 11"/>
                <a:gd name="T24" fmla="*/ 3 w 33"/>
                <a:gd name="T25" fmla="*/ 9 h 11"/>
                <a:gd name="T26" fmla="*/ 3 w 33"/>
                <a:gd name="T27" fmla="*/ 9 h 11"/>
                <a:gd name="T28" fmla="*/ 22 w 33"/>
                <a:gd name="T2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1"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2"/>
                    <a:pt x="32" y="2"/>
                  </a:cubicBezTo>
                  <a:cubicBezTo>
                    <a:pt x="23" y="7"/>
                    <a:pt x="14" y="10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lose/>
                  <a:moveTo>
                    <a:pt x="22" y="4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9" y="8"/>
                    <a:pt x="16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1" name="Freeform 137">
              <a:extLst>
                <a:ext uri="{FF2B5EF4-FFF2-40B4-BE49-F238E27FC236}">
                  <a16:creationId xmlns:a16="http://schemas.microsoft.com/office/drawing/2014/main" id="{781F173F-2E9D-A17C-AADF-AD49B0CF2E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" y="2050"/>
              <a:ext cx="369" cy="411"/>
            </a:xfrm>
            <a:custGeom>
              <a:avLst/>
              <a:gdLst>
                <a:gd name="T0" fmla="*/ 1 w 94"/>
                <a:gd name="T1" fmla="*/ 105 h 105"/>
                <a:gd name="T2" fmla="*/ 0 w 94"/>
                <a:gd name="T3" fmla="*/ 105 h 105"/>
                <a:gd name="T4" fmla="*/ 0 w 94"/>
                <a:gd name="T5" fmla="*/ 104 h 105"/>
                <a:gd name="T6" fmla="*/ 49 w 94"/>
                <a:gd name="T7" fmla="*/ 0 h 105"/>
                <a:gd name="T8" fmla="*/ 50 w 94"/>
                <a:gd name="T9" fmla="*/ 0 h 105"/>
                <a:gd name="T10" fmla="*/ 51 w 94"/>
                <a:gd name="T11" fmla="*/ 0 h 105"/>
                <a:gd name="T12" fmla="*/ 94 w 94"/>
                <a:gd name="T13" fmla="*/ 81 h 105"/>
                <a:gd name="T14" fmla="*/ 94 w 94"/>
                <a:gd name="T15" fmla="*/ 82 h 105"/>
                <a:gd name="T16" fmla="*/ 94 w 94"/>
                <a:gd name="T17" fmla="*/ 83 h 105"/>
                <a:gd name="T18" fmla="*/ 47 w 94"/>
                <a:gd name="T19" fmla="*/ 94 h 105"/>
                <a:gd name="T20" fmla="*/ 47 w 94"/>
                <a:gd name="T21" fmla="*/ 94 h 105"/>
                <a:gd name="T22" fmla="*/ 46 w 94"/>
                <a:gd name="T23" fmla="*/ 93 h 105"/>
                <a:gd name="T24" fmla="*/ 45 w 94"/>
                <a:gd name="T25" fmla="*/ 89 h 105"/>
                <a:gd name="T26" fmla="*/ 32 w 94"/>
                <a:gd name="T27" fmla="*/ 98 h 105"/>
                <a:gd name="T28" fmla="*/ 32 w 94"/>
                <a:gd name="T29" fmla="*/ 98 h 105"/>
                <a:gd name="T30" fmla="*/ 1 w 94"/>
                <a:gd name="T31" fmla="*/ 105 h 105"/>
                <a:gd name="T32" fmla="*/ 1 w 94"/>
                <a:gd name="T33" fmla="*/ 105 h 105"/>
                <a:gd name="T34" fmla="*/ 50 w 94"/>
                <a:gd name="T35" fmla="*/ 3 h 105"/>
                <a:gd name="T36" fmla="*/ 3 w 94"/>
                <a:gd name="T37" fmla="*/ 103 h 105"/>
                <a:gd name="T38" fmla="*/ 31 w 94"/>
                <a:gd name="T39" fmla="*/ 96 h 105"/>
                <a:gd name="T40" fmla="*/ 45 w 94"/>
                <a:gd name="T41" fmla="*/ 86 h 105"/>
                <a:gd name="T42" fmla="*/ 46 w 94"/>
                <a:gd name="T43" fmla="*/ 86 h 105"/>
                <a:gd name="T44" fmla="*/ 47 w 94"/>
                <a:gd name="T45" fmla="*/ 87 h 105"/>
                <a:gd name="T46" fmla="*/ 48 w 94"/>
                <a:gd name="T47" fmla="*/ 92 h 105"/>
                <a:gd name="T48" fmla="*/ 92 w 94"/>
                <a:gd name="T49" fmla="*/ 81 h 105"/>
                <a:gd name="T50" fmla="*/ 50 w 94"/>
                <a:gd name="T5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105">
                  <a:moveTo>
                    <a:pt x="1" y="105"/>
                  </a:moveTo>
                  <a:cubicBezTo>
                    <a:pt x="1" y="105"/>
                    <a:pt x="1" y="105"/>
                    <a:pt x="0" y="105"/>
                  </a:cubicBezTo>
                  <a:cubicBezTo>
                    <a:pt x="0" y="105"/>
                    <a:pt x="0" y="104"/>
                    <a:pt x="0" y="10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1" y="0"/>
                    <a:pt x="51" y="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6" y="94"/>
                    <a:pt x="46" y="94"/>
                    <a:pt x="46" y="93"/>
                  </a:cubicBezTo>
                  <a:cubicBezTo>
                    <a:pt x="46" y="92"/>
                    <a:pt x="45" y="90"/>
                    <a:pt x="45" y="89"/>
                  </a:cubicBezTo>
                  <a:cubicBezTo>
                    <a:pt x="41" y="92"/>
                    <a:pt x="37" y="95"/>
                    <a:pt x="32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lose/>
                  <a:moveTo>
                    <a:pt x="50" y="3"/>
                  </a:moveTo>
                  <a:cubicBezTo>
                    <a:pt x="3" y="103"/>
                    <a:pt x="3" y="103"/>
                    <a:pt x="3" y="103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6" y="93"/>
                    <a:pt x="41" y="90"/>
                    <a:pt x="45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7" y="86"/>
                    <a:pt x="47" y="86"/>
                    <a:pt x="47" y="87"/>
                  </a:cubicBezTo>
                  <a:cubicBezTo>
                    <a:pt x="47" y="88"/>
                    <a:pt x="48" y="90"/>
                    <a:pt x="48" y="92"/>
                  </a:cubicBezTo>
                  <a:cubicBezTo>
                    <a:pt x="92" y="81"/>
                    <a:pt x="92" y="81"/>
                    <a:pt x="92" y="81"/>
                  </a:cubicBez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2" name="Freeform 138">
              <a:extLst>
                <a:ext uri="{FF2B5EF4-FFF2-40B4-BE49-F238E27FC236}">
                  <a16:creationId xmlns:a16="http://schemas.microsoft.com/office/drawing/2014/main" id="{FD792BEE-B347-BC0B-B7D2-924B05F3A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9" y="1321"/>
              <a:ext cx="196" cy="247"/>
            </a:xfrm>
            <a:custGeom>
              <a:avLst/>
              <a:gdLst>
                <a:gd name="T0" fmla="*/ 23 w 50"/>
                <a:gd name="T1" fmla="*/ 63 h 63"/>
                <a:gd name="T2" fmla="*/ 23 w 50"/>
                <a:gd name="T3" fmla="*/ 63 h 63"/>
                <a:gd name="T4" fmla="*/ 0 w 50"/>
                <a:gd name="T5" fmla="*/ 48 h 63"/>
                <a:gd name="T6" fmla="*/ 0 w 50"/>
                <a:gd name="T7" fmla="*/ 47 h 63"/>
                <a:gd name="T8" fmla="*/ 0 w 50"/>
                <a:gd name="T9" fmla="*/ 46 h 63"/>
                <a:gd name="T10" fmla="*/ 36 w 50"/>
                <a:gd name="T11" fmla="*/ 4 h 63"/>
                <a:gd name="T12" fmla="*/ 37 w 50"/>
                <a:gd name="T13" fmla="*/ 4 h 63"/>
                <a:gd name="T14" fmla="*/ 38 w 50"/>
                <a:gd name="T15" fmla="*/ 4 h 63"/>
                <a:gd name="T16" fmla="*/ 38 w 50"/>
                <a:gd name="T17" fmla="*/ 4 h 63"/>
                <a:gd name="T18" fmla="*/ 48 w 50"/>
                <a:gd name="T19" fmla="*/ 0 h 63"/>
                <a:gd name="T20" fmla="*/ 49 w 50"/>
                <a:gd name="T21" fmla="*/ 1 h 63"/>
                <a:gd name="T22" fmla="*/ 50 w 50"/>
                <a:gd name="T23" fmla="*/ 2 h 63"/>
                <a:gd name="T24" fmla="*/ 25 w 50"/>
                <a:gd name="T25" fmla="*/ 62 h 63"/>
                <a:gd name="T26" fmla="*/ 24 w 50"/>
                <a:gd name="T27" fmla="*/ 63 h 63"/>
                <a:gd name="T28" fmla="*/ 23 w 50"/>
                <a:gd name="T29" fmla="*/ 63 h 63"/>
                <a:gd name="T30" fmla="*/ 3 w 50"/>
                <a:gd name="T31" fmla="*/ 47 h 63"/>
                <a:gd name="T32" fmla="*/ 23 w 50"/>
                <a:gd name="T33" fmla="*/ 60 h 63"/>
                <a:gd name="T34" fmla="*/ 47 w 50"/>
                <a:gd name="T35" fmla="*/ 3 h 63"/>
                <a:gd name="T36" fmla="*/ 38 w 50"/>
                <a:gd name="T37" fmla="*/ 6 h 63"/>
                <a:gd name="T38" fmla="*/ 37 w 50"/>
                <a:gd name="T39" fmla="*/ 6 h 63"/>
                <a:gd name="T40" fmla="*/ 37 w 50"/>
                <a:gd name="T41" fmla="*/ 6 h 63"/>
                <a:gd name="T42" fmla="*/ 3 w 50"/>
                <a:gd name="T43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63">
                  <a:moveTo>
                    <a:pt x="23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2"/>
                    <a:pt x="45" y="1"/>
                    <a:pt x="48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50" y="1"/>
                    <a:pt x="50" y="1"/>
                    <a:pt x="50" y="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3"/>
                    <a:pt x="24" y="63"/>
                    <a:pt x="23" y="63"/>
                  </a:cubicBezTo>
                  <a:close/>
                  <a:moveTo>
                    <a:pt x="3" y="47"/>
                  </a:moveTo>
                  <a:cubicBezTo>
                    <a:pt x="23" y="60"/>
                    <a:pt x="23" y="60"/>
                    <a:pt x="23" y="6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4" y="4"/>
                    <a:pt x="41" y="5"/>
                    <a:pt x="38" y="6"/>
                  </a:cubicBezTo>
                  <a:cubicBezTo>
                    <a:pt x="38" y="6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lnTo>
                    <a:pt x="3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3" name="Freeform 139">
              <a:extLst>
                <a:ext uri="{FF2B5EF4-FFF2-40B4-BE49-F238E27FC236}">
                  <a16:creationId xmlns:a16="http://schemas.microsoft.com/office/drawing/2014/main" id="{6CA8FAA7-0EBD-CFAC-11EC-D1B6A091F0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9" y="1325"/>
              <a:ext cx="149" cy="184"/>
            </a:xfrm>
            <a:custGeom>
              <a:avLst/>
              <a:gdLst>
                <a:gd name="T0" fmla="*/ 1 w 38"/>
                <a:gd name="T1" fmla="*/ 47 h 47"/>
                <a:gd name="T2" fmla="*/ 0 w 38"/>
                <a:gd name="T3" fmla="*/ 47 h 47"/>
                <a:gd name="T4" fmla="*/ 0 w 38"/>
                <a:gd name="T5" fmla="*/ 45 h 47"/>
                <a:gd name="T6" fmla="*/ 31 w 38"/>
                <a:gd name="T7" fmla="*/ 1 h 47"/>
                <a:gd name="T8" fmla="*/ 32 w 38"/>
                <a:gd name="T9" fmla="*/ 1 h 47"/>
                <a:gd name="T10" fmla="*/ 37 w 38"/>
                <a:gd name="T11" fmla="*/ 3 h 47"/>
                <a:gd name="T12" fmla="*/ 38 w 38"/>
                <a:gd name="T13" fmla="*/ 3 h 47"/>
                <a:gd name="T14" fmla="*/ 38 w 38"/>
                <a:gd name="T15" fmla="*/ 4 h 47"/>
                <a:gd name="T16" fmla="*/ 2 w 38"/>
                <a:gd name="T17" fmla="*/ 46 h 47"/>
                <a:gd name="T18" fmla="*/ 1 w 38"/>
                <a:gd name="T19" fmla="*/ 47 h 47"/>
                <a:gd name="T20" fmla="*/ 32 w 38"/>
                <a:gd name="T21" fmla="*/ 3 h 47"/>
                <a:gd name="T22" fmla="*/ 14 w 38"/>
                <a:gd name="T23" fmla="*/ 29 h 47"/>
                <a:gd name="T24" fmla="*/ 35 w 38"/>
                <a:gd name="T25" fmla="*/ 4 h 47"/>
                <a:gd name="T26" fmla="*/ 32 w 38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7">
                  <a:moveTo>
                    <a:pt x="1" y="47"/>
                  </a:moveTo>
                  <a:cubicBezTo>
                    <a:pt x="1" y="47"/>
                    <a:pt x="1" y="47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2" y="0"/>
                    <a:pt x="32" y="1"/>
                  </a:cubicBezTo>
                  <a:cubicBezTo>
                    <a:pt x="34" y="1"/>
                    <a:pt x="36" y="2"/>
                    <a:pt x="37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1" y="47"/>
                    <a:pt x="1" y="47"/>
                  </a:cubicBezTo>
                  <a:close/>
                  <a:moveTo>
                    <a:pt x="32" y="3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4" name="Freeform 140">
              <a:extLst>
                <a:ext uri="{FF2B5EF4-FFF2-40B4-BE49-F238E27FC236}">
                  <a16:creationId xmlns:a16="http://schemas.microsoft.com/office/drawing/2014/main" id="{5FD2A79B-188F-5D38-767D-1CED1D5C31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29"/>
              <a:ext cx="94" cy="74"/>
            </a:xfrm>
            <a:custGeom>
              <a:avLst/>
              <a:gdLst>
                <a:gd name="T0" fmla="*/ 23 w 24"/>
                <a:gd name="T1" fmla="*/ 19 h 19"/>
                <a:gd name="T2" fmla="*/ 23 w 24"/>
                <a:gd name="T3" fmla="*/ 19 h 19"/>
                <a:gd name="T4" fmla="*/ 1 w 24"/>
                <a:gd name="T5" fmla="*/ 10 h 19"/>
                <a:gd name="T6" fmla="*/ 0 w 24"/>
                <a:gd name="T7" fmla="*/ 9 h 19"/>
                <a:gd name="T8" fmla="*/ 0 w 24"/>
                <a:gd name="T9" fmla="*/ 9 h 19"/>
                <a:gd name="T10" fmla="*/ 5 w 24"/>
                <a:gd name="T11" fmla="*/ 1 h 19"/>
                <a:gd name="T12" fmla="*/ 6 w 24"/>
                <a:gd name="T13" fmla="*/ 0 h 19"/>
                <a:gd name="T14" fmla="*/ 24 w 24"/>
                <a:gd name="T15" fmla="*/ 18 h 19"/>
                <a:gd name="T16" fmla="*/ 24 w 24"/>
                <a:gd name="T17" fmla="*/ 19 h 19"/>
                <a:gd name="T18" fmla="*/ 23 w 24"/>
                <a:gd name="T19" fmla="*/ 19 h 19"/>
                <a:gd name="T20" fmla="*/ 3 w 24"/>
                <a:gd name="T21" fmla="*/ 9 h 19"/>
                <a:gd name="T22" fmla="*/ 21 w 24"/>
                <a:gd name="T23" fmla="*/ 16 h 19"/>
                <a:gd name="T24" fmla="*/ 6 w 24"/>
                <a:gd name="T25" fmla="*/ 2 h 19"/>
                <a:gd name="T26" fmla="*/ 3 w 24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9"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14" y="3"/>
                    <a:pt x="21" y="10"/>
                    <a:pt x="24" y="18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lose/>
                  <a:moveTo>
                    <a:pt x="3" y="9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18" y="10"/>
                    <a:pt x="12" y="5"/>
                    <a:pt x="6" y="2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5" name="Freeform 141">
              <a:extLst>
                <a:ext uri="{FF2B5EF4-FFF2-40B4-BE49-F238E27FC236}">
                  <a16:creationId xmlns:a16="http://schemas.microsoft.com/office/drawing/2014/main" id="{E1DEB171-1571-E179-2974-197BFC0034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60"/>
              <a:ext cx="271" cy="306"/>
            </a:xfrm>
            <a:custGeom>
              <a:avLst/>
              <a:gdLst>
                <a:gd name="T0" fmla="*/ 68 w 69"/>
                <a:gd name="T1" fmla="*/ 78 h 78"/>
                <a:gd name="T2" fmla="*/ 67 w 69"/>
                <a:gd name="T3" fmla="*/ 78 h 78"/>
                <a:gd name="T4" fmla="*/ 1 w 69"/>
                <a:gd name="T5" fmla="*/ 2 h 78"/>
                <a:gd name="T6" fmla="*/ 0 w 69"/>
                <a:gd name="T7" fmla="*/ 0 h 78"/>
                <a:gd name="T8" fmla="*/ 2 w 69"/>
                <a:gd name="T9" fmla="*/ 0 h 78"/>
                <a:gd name="T10" fmla="*/ 24 w 69"/>
                <a:gd name="T11" fmla="*/ 9 h 78"/>
                <a:gd name="T12" fmla="*/ 24 w 69"/>
                <a:gd name="T13" fmla="*/ 10 h 78"/>
                <a:gd name="T14" fmla="*/ 26 w 69"/>
                <a:gd name="T15" fmla="*/ 15 h 78"/>
                <a:gd name="T16" fmla="*/ 49 w 69"/>
                <a:gd name="T17" fmla="*/ 47 h 78"/>
                <a:gd name="T18" fmla="*/ 49 w 69"/>
                <a:gd name="T19" fmla="*/ 50 h 78"/>
                <a:gd name="T20" fmla="*/ 69 w 69"/>
                <a:gd name="T21" fmla="*/ 77 h 78"/>
                <a:gd name="T22" fmla="*/ 68 w 69"/>
                <a:gd name="T23" fmla="*/ 78 h 78"/>
                <a:gd name="T24" fmla="*/ 68 w 69"/>
                <a:gd name="T25" fmla="*/ 78 h 78"/>
                <a:gd name="T26" fmla="*/ 5 w 69"/>
                <a:gd name="T27" fmla="*/ 4 h 78"/>
                <a:gd name="T28" fmla="*/ 66 w 69"/>
                <a:gd name="T29" fmla="*/ 73 h 78"/>
                <a:gd name="T30" fmla="*/ 48 w 69"/>
                <a:gd name="T31" fmla="*/ 52 h 78"/>
                <a:gd name="T32" fmla="*/ 47 w 69"/>
                <a:gd name="T33" fmla="*/ 51 h 78"/>
                <a:gd name="T34" fmla="*/ 47 w 69"/>
                <a:gd name="T35" fmla="*/ 47 h 78"/>
                <a:gd name="T36" fmla="*/ 25 w 69"/>
                <a:gd name="T37" fmla="*/ 16 h 78"/>
                <a:gd name="T38" fmla="*/ 24 w 69"/>
                <a:gd name="T39" fmla="*/ 16 h 78"/>
                <a:gd name="T40" fmla="*/ 22 w 69"/>
                <a:gd name="T41" fmla="*/ 11 h 78"/>
                <a:gd name="T42" fmla="*/ 5 w 69"/>
                <a:gd name="T43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8">
                  <a:moveTo>
                    <a:pt x="68" y="78"/>
                  </a:moveTo>
                  <a:cubicBezTo>
                    <a:pt x="68" y="78"/>
                    <a:pt x="67" y="78"/>
                    <a:pt x="67" y="7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5" y="11"/>
                    <a:pt x="26" y="13"/>
                    <a:pt x="26" y="15"/>
                  </a:cubicBezTo>
                  <a:cubicBezTo>
                    <a:pt x="39" y="21"/>
                    <a:pt x="47" y="33"/>
                    <a:pt x="49" y="47"/>
                  </a:cubicBezTo>
                  <a:cubicBezTo>
                    <a:pt x="49" y="48"/>
                    <a:pt x="49" y="49"/>
                    <a:pt x="49" y="50"/>
                  </a:cubicBezTo>
                  <a:cubicBezTo>
                    <a:pt x="59" y="56"/>
                    <a:pt x="66" y="66"/>
                    <a:pt x="69" y="77"/>
                  </a:cubicBezTo>
                  <a:cubicBezTo>
                    <a:pt x="69" y="77"/>
                    <a:pt x="69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lose/>
                  <a:moveTo>
                    <a:pt x="5" y="4"/>
                  </a:moveTo>
                  <a:cubicBezTo>
                    <a:pt x="66" y="73"/>
                    <a:pt x="66" y="73"/>
                    <a:pt x="66" y="73"/>
                  </a:cubicBezTo>
                  <a:cubicBezTo>
                    <a:pt x="62" y="64"/>
                    <a:pt x="56" y="56"/>
                    <a:pt x="48" y="52"/>
                  </a:cubicBezTo>
                  <a:cubicBezTo>
                    <a:pt x="47" y="52"/>
                    <a:pt x="47" y="51"/>
                    <a:pt x="47" y="51"/>
                  </a:cubicBezTo>
                  <a:cubicBezTo>
                    <a:pt x="47" y="50"/>
                    <a:pt x="47" y="49"/>
                    <a:pt x="47" y="47"/>
                  </a:cubicBezTo>
                  <a:cubicBezTo>
                    <a:pt x="45" y="34"/>
                    <a:pt x="37" y="22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4"/>
                    <a:pt x="23" y="12"/>
                    <a:pt x="22" y="1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6" name="Freeform 142">
              <a:extLst>
                <a:ext uri="{FF2B5EF4-FFF2-40B4-BE49-F238E27FC236}">
                  <a16:creationId xmlns:a16="http://schemas.microsoft.com/office/drawing/2014/main" id="{09632C34-FD7B-AC83-662F-2836325D9F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" y="2297"/>
              <a:ext cx="110" cy="110"/>
            </a:xfrm>
            <a:custGeom>
              <a:avLst/>
              <a:gdLst>
                <a:gd name="T0" fmla="*/ 22 w 28"/>
                <a:gd name="T1" fmla="*/ 28 h 28"/>
                <a:gd name="T2" fmla="*/ 22 w 28"/>
                <a:gd name="T3" fmla="*/ 28 h 28"/>
                <a:gd name="T4" fmla="*/ 0 w 28"/>
                <a:gd name="T5" fmla="*/ 2 h 28"/>
                <a:gd name="T6" fmla="*/ 0 w 28"/>
                <a:gd name="T7" fmla="*/ 1 h 28"/>
                <a:gd name="T8" fmla="*/ 2 w 28"/>
                <a:gd name="T9" fmla="*/ 0 h 28"/>
                <a:gd name="T10" fmla="*/ 27 w 28"/>
                <a:gd name="T11" fmla="*/ 17 h 28"/>
                <a:gd name="T12" fmla="*/ 28 w 28"/>
                <a:gd name="T13" fmla="*/ 19 h 28"/>
                <a:gd name="T14" fmla="*/ 23 w 28"/>
                <a:gd name="T15" fmla="*/ 27 h 28"/>
                <a:gd name="T16" fmla="*/ 23 w 28"/>
                <a:gd name="T17" fmla="*/ 28 h 28"/>
                <a:gd name="T18" fmla="*/ 22 w 28"/>
                <a:gd name="T19" fmla="*/ 28 h 28"/>
                <a:gd name="T20" fmla="*/ 4 w 28"/>
                <a:gd name="T21" fmla="*/ 5 h 28"/>
                <a:gd name="T22" fmla="*/ 22 w 28"/>
                <a:gd name="T23" fmla="*/ 25 h 28"/>
                <a:gd name="T24" fmla="*/ 25 w 28"/>
                <a:gd name="T25" fmla="*/ 19 h 28"/>
                <a:gd name="T26" fmla="*/ 4 w 28"/>
                <a:gd name="T2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8">
                  <a:moveTo>
                    <a:pt x="22" y="28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13" y="21"/>
                    <a:pt x="5" y="1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18"/>
                    <a:pt x="28" y="19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2" y="28"/>
                    <a:pt x="22" y="28"/>
                  </a:cubicBezTo>
                  <a:close/>
                  <a:moveTo>
                    <a:pt x="4" y="5"/>
                  </a:moveTo>
                  <a:cubicBezTo>
                    <a:pt x="9" y="12"/>
                    <a:pt x="15" y="20"/>
                    <a:pt x="22" y="25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7" name="Freeform 143">
              <a:extLst>
                <a:ext uri="{FF2B5EF4-FFF2-40B4-BE49-F238E27FC236}">
                  <a16:creationId xmlns:a16="http://schemas.microsoft.com/office/drawing/2014/main" id="{91E083E6-9830-1EB1-5871-AD7387219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" y="2199"/>
              <a:ext cx="141" cy="172"/>
            </a:xfrm>
            <a:custGeom>
              <a:avLst/>
              <a:gdLst>
                <a:gd name="T0" fmla="*/ 35 w 36"/>
                <a:gd name="T1" fmla="*/ 44 h 44"/>
                <a:gd name="T2" fmla="*/ 34 w 36"/>
                <a:gd name="T3" fmla="*/ 44 h 44"/>
                <a:gd name="T4" fmla="*/ 8 w 36"/>
                <a:gd name="T5" fmla="*/ 27 h 44"/>
                <a:gd name="T6" fmla="*/ 8 w 36"/>
                <a:gd name="T7" fmla="*/ 27 h 44"/>
                <a:gd name="T8" fmla="*/ 0 w 36"/>
                <a:gd name="T9" fmla="*/ 1 h 44"/>
                <a:gd name="T10" fmla="*/ 0 w 36"/>
                <a:gd name="T11" fmla="*/ 0 h 44"/>
                <a:gd name="T12" fmla="*/ 2 w 36"/>
                <a:gd name="T13" fmla="*/ 0 h 44"/>
                <a:gd name="T14" fmla="*/ 36 w 36"/>
                <a:gd name="T15" fmla="*/ 43 h 44"/>
                <a:gd name="T16" fmla="*/ 36 w 36"/>
                <a:gd name="T17" fmla="*/ 44 h 44"/>
                <a:gd name="T18" fmla="*/ 35 w 36"/>
                <a:gd name="T19" fmla="*/ 44 h 44"/>
                <a:gd name="T20" fmla="*/ 10 w 36"/>
                <a:gd name="T21" fmla="*/ 26 h 44"/>
                <a:gd name="T22" fmla="*/ 30 w 36"/>
                <a:gd name="T23" fmla="*/ 39 h 44"/>
                <a:gd name="T24" fmla="*/ 3 w 36"/>
                <a:gd name="T25" fmla="*/ 5 h 44"/>
                <a:gd name="T26" fmla="*/ 10 w 36"/>
                <a:gd name="T27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4">
                  <a:moveTo>
                    <a:pt x="35" y="44"/>
                  </a:moveTo>
                  <a:cubicBezTo>
                    <a:pt x="35" y="44"/>
                    <a:pt x="34" y="44"/>
                    <a:pt x="34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19"/>
                    <a:pt x="1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4"/>
                    <a:pt x="36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10" y="26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12"/>
                    <a:pt x="6" y="19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8" name="Freeform 144">
              <a:extLst>
                <a:ext uri="{FF2B5EF4-FFF2-40B4-BE49-F238E27FC236}">
                  <a16:creationId xmlns:a16="http://schemas.microsoft.com/office/drawing/2014/main" id="{678699F6-249C-B29F-28E9-182CE12E36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529"/>
              <a:ext cx="220" cy="172"/>
            </a:xfrm>
            <a:custGeom>
              <a:avLst/>
              <a:gdLst>
                <a:gd name="T0" fmla="*/ 1 w 56"/>
                <a:gd name="T1" fmla="*/ 44 h 44"/>
                <a:gd name="T2" fmla="*/ 1 w 56"/>
                <a:gd name="T3" fmla="*/ 44 h 44"/>
                <a:gd name="T4" fmla="*/ 1 w 56"/>
                <a:gd name="T5" fmla="*/ 43 h 44"/>
                <a:gd name="T6" fmla="*/ 13 w 56"/>
                <a:gd name="T7" fmla="*/ 1 h 44"/>
                <a:gd name="T8" fmla="*/ 14 w 56"/>
                <a:gd name="T9" fmla="*/ 0 h 44"/>
                <a:gd name="T10" fmla="*/ 55 w 56"/>
                <a:gd name="T11" fmla="*/ 8 h 44"/>
                <a:gd name="T12" fmla="*/ 56 w 56"/>
                <a:gd name="T13" fmla="*/ 9 h 44"/>
                <a:gd name="T14" fmla="*/ 56 w 56"/>
                <a:gd name="T15" fmla="*/ 10 h 44"/>
                <a:gd name="T16" fmla="*/ 2 w 56"/>
                <a:gd name="T17" fmla="*/ 44 h 44"/>
                <a:gd name="T18" fmla="*/ 1 w 56"/>
                <a:gd name="T19" fmla="*/ 44 h 44"/>
                <a:gd name="T20" fmla="*/ 15 w 56"/>
                <a:gd name="T21" fmla="*/ 3 h 44"/>
                <a:gd name="T22" fmla="*/ 3 w 56"/>
                <a:gd name="T23" fmla="*/ 41 h 44"/>
                <a:gd name="T24" fmla="*/ 53 w 56"/>
                <a:gd name="T25" fmla="*/ 10 h 44"/>
                <a:gd name="T26" fmla="*/ 15 w 56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44"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43"/>
                    <a:pt x="1" y="4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6" y="8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1" y="44"/>
                  </a:cubicBezTo>
                  <a:close/>
                  <a:moveTo>
                    <a:pt x="15" y="3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53" y="10"/>
                    <a:pt x="53" y="10"/>
                    <a:pt x="53" y="10"/>
                  </a:cubicBez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9" name="Freeform 145">
              <a:extLst>
                <a:ext uri="{FF2B5EF4-FFF2-40B4-BE49-F238E27FC236}">
                  <a16:creationId xmlns:a16="http://schemas.microsoft.com/office/drawing/2014/main" id="{A53DF53E-904D-2D39-9A1C-9723541CE0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1419"/>
              <a:ext cx="122" cy="121"/>
            </a:xfrm>
            <a:custGeom>
              <a:avLst/>
              <a:gdLst>
                <a:gd name="T0" fmla="*/ 4 w 31"/>
                <a:gd name="T1" fmla="*/ 31 h 31"/>
                <a:gd name="T2" fmla="*/ 4 w 31"/>
                <a:gd name="T3" fmla="*/ 30 h 31"/>
                <a:gd name="T4" fmla="*/ 3 w 31"/>
                <a:gd name="T5" fmla="*/ 30 h 31"/>
                <a:gd name="T6" fmla="*/ 0 w 31"/>
                <a:gd name="T7" fmla="*/ 1 h 31"/>
                <a:gd name="T8" fmla="*/ 0 w 31"/>
                <a:gd name="T9" fmla="*/ 0 h 31"/>
                <a:gd name="T10" fmla="*/ 2 w 31"/>
                <a:gd name="T11" fmla="*/ 0 h 31"/>
                <a:gd name="T12" fmla="*/ 2 w 31"/>
                <a:gd name="T13" fmla="*/ 0 h 31"/>
                <a:gd name="T14" fmla="*/ 31 w 31"/>
                <a:gd name="T15" fmla="*/ 20 h 31"/>
                <a:gd name="T16" fmla="*/ 31 w 31"/>
                <a:gd name="T17" fmla="*/ 21 h 31"/>
                <a:gd name="T18" fmla="*/ 31 w 31"/>
                <a:gd name="T19" fmla="*/ 22 h 31"/>
                <a:gd name="T20" fmla="*/ 5 w 31"/>
                <a:gd name="T21" fmla="*/ 31 h 31"/>
                <a:gd name="T22" fmla="*/ 4 w 31"/>
                <a:gd name="T23" fmla="*/ 31 h 31"/>
                <a:gd name="T24" fmla="*/ 2 w 31"/>
                <a:gd name="T25" fmla="*/ 2 h 31"/>
                <a:gd name="T26" fmla="*/ 5 w 31"/>
                <a:gd name="T27" fmla="*/ 28 h 31"/>
                <a:gd name="T28" fmla="*/ 29 w 31"/>
                <a:gd name="T29" fmla="*/ 20 h 31"/>
                <a:gd name="T30" fmla="*/ 2 w 31"/>
                <a:gd name="T3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1">
                  <a:moveTo>
                    <a:pt x="4" y="31"/>
                  </a:moveTo>
                  <a:cubicBezTo>
                    <a:pt x="4" y="31"/>
                    <a:pt x="4" y="30"/>
                    <a:pt x="4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26" y="8"/>
                    <a:pt x="31" y="20"/>
                  </a:cubicBezTo>
                  <a:cubicBezTo>
                    <a:pt x="31" y="20"/>
                    <a:pt x="31" y="21"/>
                    <a:pt x="31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  <a:moveTo>
                    <a:pt x="2" y="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4" y="10"/>
                    <a:pt x="14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0" name="Freeform 146">
              <a:extLst>
                <a:ext uri="{FF2B5EF4-FFF2-40B4-BE49-F238E27FC236}">
                  <a16:creationId xmlns:a16="http://schemas.microsoft.com/office/drawing/2014/main" id="{5FB49947-E1F2-4439-4A2E-FE70DC7264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8" y="1525"/>
              <a:ext cx="188" cy="43"/>
            </a:xfrm>
            <a:custGeom>
              <a:avLst/>
              <a:gdLst>
                <a:gd name="T0" fmla="*/ 42 w 48"/>
                <a:gd name="T1" fmla="*/ 11 h 11"/>
                <a:gd name="T2" fmla="*/ 42 w 48"/>
                <a:gd name="T3" fmla="*/ 11 h 11"/>
                <a:gd name="T4" fmla="*/ 1 w 48"/>
                <a:gd name="T5" fmla="*/ 4 h 11"/>
                <a:gd name="T6" fmla="*/ 0 w 48"/>
                <a:gd name="T7" fmla="*/ 2 h 11"/>
                <a:gd name="T8" fmla="*/ 1 w 48"/>
                <a:gd name="T9" fmla="*/ 1 h 11"/>
                <a:gd name="T10" fmla="*/ 43 w 48"/>
                <a:gd name="T11" fmla="*/ 0 h 11"/>
                <a:gd name="T12" fmla="*/ 44 w 48"/>
                <a:gd name="T13" fmla="*/ 0 h 11"/>
                <a:gd name="T14" fmla="*/ 47 w 48"/>
                <a:gd name="T15" fmla="*/ 1 h 11"/>
                <a:gd name="T16" fmla="*/ 47 w 48"/>
                <a:gd name="T17" fmla="*/ 2 h 11"/>
                <a:gd name="T18" fmla="*/ 47 w 48"/>
                <a:gd name="T19" fmla="*/ 3 h 11"/>
                <a:gd name="T20" fmla="*/ 43 w 48"/>
                <a:gd name="T21" fmla="*/ 11 h 11"/>
                <a:gd name="T22" fmla="*/ 42 w 48"/>
                <a:gd name="T23" fmla="*/ 11 h 11"/>
                <a:gd name="T24" fmla="*/ 11 w 48"/>
                <a:gd name="T25" fmla="*/ 3 h 11"/>
                <a:gd name="T26" fmla="*/ 42 w 48"/>
                <a:gd name="T27" fmla="*/ 9 h 11"/>
                <a:gd name="T28" fmla="*/ 45 w 48"/>
                <a:gd name="T29" fmla="*/ 3 h 11"/>
                <a:gd name="T30" fmla="*/ 43 w 48"/>
                <a:gd name="T31" fmla="*/ 2 h 11"/>
                <a:gd name="T32" fmla="*/ 11 w 48"/>
                <a:gd name="T3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1">
                  <a:moveTo>
                    <a:pt x="42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8" y="2"/>
                    <a:pt x="48" y="2"/>
                    <a:pt x="47" y="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2" y="11"/>
                  </a:cubicBezTo>
                  <a:close/>
                  <a:moveTo>
                    <a:pt x="11" y="3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2"/>
                    <a:pt x="43" y="2"/>
                  </a:cubicBez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1" name="Freeform 147">
              <a:extLst>
                <a:ext uri="{FF2B5EF4-FFF2-40B4-BE49-F238E27FC236}">
                  <a16:creationId xmlns:a16="http://schemas.microsoft.com/office/drawing/2014/main" id="{217952F4-5F75-AC71-9B06-B1EDDDCC47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8" y="1493"/>
              <a:ext cx="176" cy="47"/>
            </a:xfrm>
            <a:custGeom>
              <a:avLst/>
              <a:gdLst>
                <a:gd name="T0" fmla="*/ 1 w 45"/>
                <a:gd name="T1" fmla="*/ 12 h 12"/>
                <a:gd name="T2" fmla="*/ 0 w 45"/>
                <a:gd name="T3" fmla="*/ 11 h 12"/>
                <a:gd name="T4" fmla="*/ 1 w 45"/>
                <a:gd name="T5" fmla="*/ 10 h 12"/>
                <a:gd name="T6" fmla="*/ 27 w 45"/>
                <a:gd name="T7" fmla="*/ 1 h 12"/>
                <a:gd name="T8" fmla="*/ 28 w 45"/>
                <a:gd name="T9" fmla="*/ 1 h 12"/>
                <a:gd name="T10" fmla="*/ 30 w 45"/>
                <a:gd name="T11" fmla="*/ 7 h 12"/>
                <a:gd name="T12" fmla="*/ 32 w 45"/>
                <a:gd name="T13" fmla="*/ 7 h 12"/>
                <a:gd name="T14" fmla="*/ 44 w 45"/>
                <a:gd name="T15" fmla="*/ 8 h 12"/>
                <a:gd name="T16" fmla="*/ 45 w 45"/>
                <a:gd name="T17" fmla="*/ 9 h 12"/>
                <a:gd name="T18" fmla="*/ 43 w 45"/>
                <a:gd name="T19" fmla="*/ 10 h 12"/>
                <a:gd name="T20" fmla="*/ 1 w 45"/>
                <a:gd name="T21" fmla="*/ 12 h 12"/>
                <a:gd name="T22" fmla="*/ 1 w 45"/>
                <a:gd name="T23" fmla="*/ 12 h 12"/>
                <a:gd name="T24" fmla="*/ 27 w 45"/>
                <a:gd name="T25" fmla="*/ 3 h 12"/>
                <a:gd name="T26" fmla="*/ 8 w 45"/>
                <a:gd name="T27" fmla="*/ 9 h 12"/>
                <a:gd name="T28" fmla="*/ 28 w 45"/>
                <a:gd name="T29" fmla="*/ 9 h 12"/>
                <a:gd name="T30" fmla="*/ 27 w 45"/>
                <a:gd name="T3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12">
                  <a:moveTo>
                    <a:pt x="1" y="12"/>
                  </a:moveTo>
                  <a:cubicBezTo>
                    <a:pt x="1" y="12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9" y="3"/>
                    <a:pt x="30" y="5"/>
                    <a:pt x="30" y="7"/>
                  </a:cubicBezTo>
                  <a:cubicBezTo>
                    <a:pt x="31" y="7"/>
                    <a:pt x="31" y="7"/>
                    <a:pt x="32" y="7"/>
                  </a:cubicBezTo>
                  <a:cubicBezTo>
                    <a:pt x="36" y="7"/>
                    <a:pt x="40" y="7"/>
                    <a:pt x="44" y="8"/>
                  </a:cubicBezTo>
                  <a:cubicBezTo>
                    <a:pt x="44" y="8"/>
                    <a:pt x="45" y="9"/>
                    <a:pt x="45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  <a:moveTo>
                    <a:pt x="27" y="3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7"/>
                    <a:pt x="27" y="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2" name="Freeform 148">
              <a:extLst>
                <a:ext uri="{FF2B5EF4-FFF2-40B4-BE49-F238E27FC236}">
                  <a16:creationId xmlns:a16="http://schemas.microsoft.com/office/drawing/2014/main" id="{683DA09E-3E69-4F79-3C98-0D0E2143DF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317"/>
              <a:ext cx="401" cy="251"/>
            </a:xfrm>
            <a:custGeom>
              <a:avLst/>
              <a:gdLst>
                <a:gd name="T0" fmla="*/ 1 w 102"/>
                <a:gd name="T1" fmla="*/ 64 h 64"/>
                <a:gd name="T2" fmla="*/ 1 w 102"/>
                <a:gd name="T3" fmla="*/ 63 h 64"/>
                <a:gd name="T4" fmla="*/ 1 w 102"/>
                <a:gd name="T5" fmla="*/ 62 h 64"/>
                <a:gd name="T6" fmla="*/ 26 w 102"/>
                <a:gd name="T7" fmla="*/ 2 h 64"/>
                <a:gd name="T8" fmla="*/ 26 w 102"/>
                <a:gd name="T9" fmla="*/ 1 h 64"/>
                <a:gd name="T10" fmla="*/ 30 w 102"/>
                <a:gd name="T11" fmla="*/ 1 h 64"/>
                <a:gd name="T12" fmla="*/ 59 w 102"/>
                <a:gd name="T13" fmla="*/ 6 h 64"/>
                <a:gd name="T14" fmla="*/ 59 w 102"/>
                <a:gd name="T15" fmla="*/ 6 h 64"/>
                <a:gd name="T16" fmla="*/ 102 w 102"/>
                <a:gd name="T17" fmla="*/ 52 h 64"/>
                <a:gd name="T18" fmla="*/ 102 w 102"/>
                <a:gd name="T19" fmla="*/ 53 h 64"/>
                <a:gd name="T20" fmla="*/ 101 w 102"/>
                <a:gd name="T21" fmla="*/ 53 h 64"/>
                <a:gd name="T22" fmla="*/ 2 w 102"/>
                <a:gd name="T23" fmla="*/ 64 h 64"/>
                <a:gd name="T24" fmla="*/ 1 w 102"/>
                <a:gd name="T25" fmla="*/ 64 h 64"/>
                <a:gd name="T26" fmla="*/ 27 w 102"/>
                <a:gd name="T27" fmla="*/ 3 h 64"/>
                <a:gd name="T28" fmla="*/ 3 w 102"/>
                <a:gd name="T29" fmla="*/ 61 h 64"/>
                <a:gd name="T30" fmla="*/ 99 w 102"/>
                <a:gd name="T31" fmla="*/ 52 h 64"/>
                <a:gd name="T32" fmla="*/ 58 w 102"/>
                <a:gd name="T33" fmla="*/ 8 h 64"/>
                <a:gd name="T34" fmla="*/ 31 w 102"/>
                <a:gd name="T35" fmla="*/ 3 h 64"/>
                <a:gd name="T36" fmla="*/ 27 w 102"/>
                <a:gd name="T37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64">
                  <a:moveTo>
                    <a:pt x="1" y="64"/>
                  </a:moveTo>
                  <a:cubicBezTo>
                    <a:pt x="1" y="64"/>
                    <a:pt x="1" y="64"/>
                    <a:pt x="1" y="63"/>
                  </a:cubicBezTo>
                  <a:cubicBezTo>
                    <a:pt x="0" y="63"/>
                    <a:pt x="0" y="63"/>
                    <a:pt x="1" y="6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6" y="1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40" y="0"/>
                    <a:pt x="50" y="1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3"/>
                  </a:cubicBezTo>
                  <a:cubicBezTo>
                    <a:pt x="102" y="53"/>
                    <a:pt x="101" y="53"/>
                    <a:pt x="101" y="5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1" y="64"/>
                  </a:cubicBezTo>
                  <a:close/>
                  <a:moveTo>
                    <a:pt x="27" y="3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0" y="4"/>
                    <a:pt x="40" y="2"/>
                    <a:pt x="31" y="3"/>
                  </a:cubicBezTo>
                  <a:cubicBezTo>
                    <a:pt x="30" y="3"/>
                    <a:pt x="28" y="3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3" name="Freeform 149">
              <a:extLst>
                <a:ext uri="{FF2B5EF4-FFF2-40B4-BE49-F238E27FC236}">
                  <a16:creationId xmlns:a16="http://schemas.microsoft.com/office/drawing/2014/main" id="{AC8047A9-E652-825D-BFD5-AC25B1FC08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517"/>
              <a:ext cx="401" cy="172"/>
            </a:xfrm>
            <a:custGeom>
              <a:avLst/>
              <a:gdLst>
                <a:gd name="T0" fmla="*/ 69 w 102"/>
                <a:gd name="T1" fmla="*/ 44 h 44"/>
                <a:gd name="T2" fmla="*/ 68 w 102"/>
                <a:gd name="T3" fmla="*/ 44 h 44"/>
                <a:gd name="T4" fmla="*/ 1 w 102"/>
                <a:gd name="T5" fmla="*/ 13 h 44"/>
                <a:gd name="T6" fmla="*/ 1 w 102"/>
                <a:gd name="T7" fmla="*/ 11 h 44"/>
                <a:gd name="T8" fmla="*/ 1 w 102"/>
                <a:gd name="T9" fmla="*/ 11 h 44"/>
                <a:gd name="T10" fmla="*/ 101 w 102"/>
                <a:gd name="T11" fmla="*/ 0 h 44"/>
                <a:gd name="T12" fmla="*/ 102 w 102"/>
                <a:gd name="T13" fmla="*/ 1 h 44"/>
                <a:gd name="T14" fmla="*/ 102 w 102"/>
                <a:gd name="T15" fmla="*/ 2 h 44"/>
                <a:gd name="T16" fmla="*/ 70 w 102"/>
                <a:gd name="T17" fmla="*/ 44 h 44"/>
                <a:gd name="T18" fmla="*/ 69 w 102"/>
                <a:gd name="T19" fmla="*/ 44 h 44"/>
                <a:gd name="T20" fmla="*/ 5 w 102"/>
                <a:gd name="T21" fmla="*/ 12 h 44"/>
                <a:gd name="T22" fmla="*/ 69 w 102"/>
                <a:gd name="T23" fmla="*/ 42 h 44"/>
                <a:gd name="T24" fmla="*/ 99 w 102"/>
                <a:gd name="T25" fmla="*/ 3 h 44"/>
                <a:gd name="T26" fmla="*/ 5 w 102"/>
                <a:gd name="T27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44">
                  <a:moveTo>
                    <a:pt x="69" y="44"/>
                  </a:moveTo>
                  <a:cubicBezTo>
                    <a:pt x="69" y="44"/>
                    <a:pt x="69" y="44"/>
                    <a:pt x="68" y="4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1"/>
                  </a:cubicBezTo>
                  <a:cubicBezTo>
                    <a:pt x="102" y="1"/>
                    <a:pt x="102" y="2"/>
                    <a:pt x="102" y="2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lose/>
                  <a:moveTo>
                    <a:pt x="5" y="12"/>
                  </a:moveTo>
                  <a:cubicBezTo>
                    <a:pt x="69" y="42"/>
                    <a:pt x="69" y="42"/>
                    <a:pt x="69" y="42"/>
                  </a:cubicBezTo>
                  <a:cubicBezTo>
                    <a:pt x="99" y="3"/>
                    <a:pt x="99" y="3"/>
                    <a:pt x="99" y="3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4" name="Freeform 150">
              <a:extLst>
                <a:ext uri="{FF2B5EF4-FFF2-40B4-BE49-F238E27FC236}">
                  <a16:creationId xmlns:a16="http://schemas.microsoft.com/office/drawing/2014/main" id="{15A024D4-0427-0C69-9A46-5E376436F8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" y="1333"/>
              <a:ext cx="188" cy="192"/>
            </a:xfrm>
            <a:custGeom>
              <a:avLst/>
              <a:gdLst>
                <a:gd name="T0" fmla="*/ 44 w 48"/>
                <a:gd name="T1" fmla="*/ 49 h 49"/>
                <a:gd name="T2" fmla="*/ 43 w 48"/>
                <a:gd name="T3" fmla="*/ 49 h 49"/>
                <a:gd name="T4" fmla="*/ 1 w 48"/>
                <a:gd name="T5" fmla="*/ 4 h 49"/>
                <a:gd name="T6" fmla="*/ 0 w 48"/>
                <a:gd name="T7" fmla="*/ 3 h 49"/>
                <a:gd name="T8" fmla="*/ 1 w 48"/>
                <a:gd name="T9" fmla="*/ 2 h 49"/>
                <a:gd name="T10" fmla="*/ 8 w 48"/>
                <a:gd name="T11" fmla="*/ 1 h 49"/>
                <a:gd name="T12" fmla="*/ 29 w 48"/>
                <a:gd name="T13" fmla="*/ 5 h 49"/>
                <a:gd name="T14" fmla="*/ 29 w 48"/>
                <a:gd name="T15" fmla="*/ 5 h 49"/>
                <a:gd name="T16" fmla="*/ 47 w 48"/>
                <a:gd name="T17" fmla="*/ 8 h 49"/>
                <a:gd name="T18" fmla="*/ 48 w 48"/>
                <a:gd name="T19" fmla="*/ 9 h 49"/>
                <a:gd name="T20" fmla="*/ 45 w 48"/>
                <a:gd name="T21" fmla="*/ 48 h 49"/>
                <a:gd name="T22" fmla="*/ 44 w 48"/>
                <a:gd name="T23" fmla="*/ 49 h 49"/>
                <a:gd name="T24" fmla="*/ 44 w 48"/>
                <a:gd name="T25" fmla="*/ 49 h 49"/>
                <a:gd name="T26" fmla="*/ 3 w 48"/>
                <a:gd name="T27" fmla="*/ 4 h 49"/>
                <a:gd name="T28" fmla="*/ 43 w 48"/>
                <a:gd name="T29" fmla="*/ 46 h 49"/>
                <a:gd name="T30" fmla="*/ 46 w 48"/>
                <a:gd name="T31" fmla="*/ 10 h 49"/>
                <a:gd name="T32" fmla="*/ 29 w 48"/>
                <a:gd name="T33" fmla="*/ 7 h 49"/>
                <a:gd name="T34" fmla="*/ 29 w 48"/>
                <a:gd name="T35" fmla="*/ 7 h 49"/>
                <a:gd name="T36" fmla="*/ 28 w 48"/>
                <a:gd name="T37" fmla="*/ 7 h 49"/>
                <a:gd name="T38" fmla="*/ 8 w 48"/>
                <a:gd name="T39" fmla="*/ 3 h 49"/>
                <a:gd name="T40" fmla="*/ 3 w 48"/>
                <a:gd name="T4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9">
                  <a:moveTo>
                    <a:pt x="44" y="49"/>
                  </a:moveTo>
                  <a:cubicBezTo>
                    <a:pt x="44" y="49"/>
                    <a:pt x="43" y="49"/>
                    <a:pt x="43" y="4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15" y="0"/>
                    <a:pt x="23" y="1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5" y="5"/>
                    <a:pt x="42" y="6"/>
                    <a:pt x="47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9"/>
                    <a:pt x="45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lose/>
                  <a:moveTo>
                    <a:pt x="3" y="4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1" y="8"/>
                    <a:pt x="35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8" y="7"/>
                    <a:pt x="28" y="7"/>
                  </a:cubicBezTo>
                  <a:cubicBezTo>
                    <a:pt x="22" y="3"/>
                    <a:pt x="15" y="2"/>
                    <a:pt x="8" y="3"/>
                  </a:cubicBezTo>
                  <a:cubicBezTo>
                    <a:pt x="7" y="3"/>
                    <a:pt x="5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5" name="Freeform 151">
              <a:extLst>
                <a:ext uri="{FF2B5EF4-FFF2-40B4-BE49-F238E27FC236}">
                  <a16:creationId xmlns:a16="http://schemas.microsoft.com/office/drawing/2014/main" id="{626226F8-D311-8909-49ED-8B8E854AB9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1517"/>
              <a:ext cx="196" cy="184"/>
            </a:xfrm>
            <a:custGeom>
              <a:avLst/>
              <a:gdLst>
                <a:gd name="T0" fmla="*/ 1 w 50"/>
                <a:gd name="T1" fmla="*/ 44 h 47"/>
                <a:gd name="T2" fmla="*/ 0 w 50"/>
                <a:gd name="T3" fmla="*/ 44 h 47"/>
                <a:gd name="T4" fmla="*/ 0 w 50"/>
                <a:gd name="T5" fmla="*/ 43 h 47"/>
                <a:gd name="T6" fmla="*/ 32 w 50"/>
                <a:gd name="T7" fmla="*/ 1 h 47"/>
                <a:gd name="T8" fmla="*/ 33 w 50"/>
                <a:gd name="T9" fmla="*/ 0 h 47"/>
                <a:gd name="T10" fmla="*/ 34 w 50"/>
                <a:gd name="T11" fmla="*/ 1 h 47"/>
                <a:gd name="T12" fmla="*/ 50 w 50"/>
                <a:gd name="T13" fmla="*/ 46 h 47"/>
                <a:gd name="T14" fmla="*/ 49 w 50"/>
                <a:gd name="T15" fmla="*/ 47 h 47"/>
                <a:gd name="T16" fmla="*/ 48 w 50"/>
                <a:gd name="T17" fmla="*/ 47 h 47"/>
                <a:gd name="T18" fmla="*/ 1 w 50"/>
                <a:gd name="T19" fmla="*/ 44 h 47"/>
                <a:gd name="T20" fmla="*/ 1 w 50"/>
                <a:gd name="T21" fmla="*/ 44 h 47"/>
                <a:gd name="T22" fmla="*/ 33 w 50"/>
                <a:gd name="T23" fmla="*/ 4 h 47"/>
                <a:gd name="T24" fmla="*/ 3 w 50"/>
                <a:gd name="T25" fmla="*/ 42 h 47"/>
                <a:gd name="T26" fmla="*/ 47 w 50"/>
                <a:gd name="T27" fmla="*/ 45 h 47"/>
                <a:gd name="T28" fmla="*/ 33 w 50"/>
                <a:gd name="T2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47">
                  <a:moveTo>
                    <a:pt x="1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3" y="0"/>
                    <a:pt x="34" y="1"/>
                    <a:pt x="34" y="1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7"/>
                    <a:pt x="49" y="47"/>
                  </a:cubicBezTo>
                  <a:cubicBezTo>
                    <a:pt x="49" y="47"/>
                    <a:pt x="49" y="47"/>
                    <a:pt x="48" y="4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lose/>
                  <a:moveTo>
                    <a:pt x="33" y="4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6" name="Freeform 152">
              <a:extLst>
                <a:ext uri="{FF2B5EF4-FFF2-40B4-BE49-F238E27FC236}">
                  <a16:creationId xmlns:a16="http://schemas.microsoft.com/office/drawing/2014/main" id="{F62B3F8F-89B9-B0B5-EAB1-E52CBCFB3A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8" y="1517"/>
              <a:ext cx="118" cy="184"/>
            </a:xfrm>
            <a:custGeom>
              <a:avLst/>
              <a:gdLst>
                <a:gd name="T0" fmla="*/ 16 w 30"/>
                <a:gd name="T1" fmla="*/ 47 h 47"/>
                <a:gd name="T2" fmla="*/ 16 w 30"/>
                <a:gd name="T3" fmla="*/ 47 h 47"/>
                <a:gd name="T4" fmla="*/ 0 w 30"/>
                <a:gd name="T5" fmla="*/ 2 h 47"/>
                <a:gd name="T6" fmla="*/ 0 w 30"/>
                <a:gd name="T7" fmla="*/ 1 h 47"/>
                <a:gd name="T8" fmla="*/ 1 w 30"/>
                <a:gd name="T9" fmla="*/ 0 h 47"/>
                <a:gd name="T10" fmla="*/ 29 w 30"/>
                <a:gd name="T11" fmla="*/ 3 h 47"/>
                <a:gd name="T12" fmla="*/ 30 w 30"/>
                <a:gd name="T13" fmla="*/ 4 h 47"/>
                <a:gd name="T14" fmla="*/ 30 w 30"/>
                <a:gd name="T15" fmla="*/ 5 h 47"/>
                <a:gd name="T16" fmla="*/ 18 w 30"/>
                <a:gd name="T17" fmla="*/ 47 h 47"/>
                <a:gd name="T18" fmla="*/ 17 w 30"/>
                <a:gd name="T19" fmla="*/ 47 h 47"/>
                <a:gd name="T20" fmla="*/ 16 w 30"/>
                <a:gd name="T21" fmla="*/ 47 h 47"/>
                <a:gd name="T22" fmla="*/ 2 w 30"/>
                <a:gd name="T23" fmla="*/ 3 h 47"/>
                <a:gd name="T24" fmla="*/ 16 w 30"/>
                <a:gd name="T25" fmla="*/ 43 h 47"/>
                <a:gd name="T26" fmla="*/ 28 w 30"/>
                <a:gd name="T27" fmla="*/ 5 h 47"/>
                <a:gd name="T28" fmla="*/ 2 w 30"/>
                <a:gd name="T2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7">
                  <a:moveTo>
                    <a:pt x="16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5"/>
                    <a:pt x="30" y="5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6" y="47"/>
                  </a:cubicBezTo>
                  <a:close/>
                  <a:moveTo>
                    <a:pt x="2" y="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7" name="Freeform 153">
              <a:extLst>
                <a:ext uri="{FF2B5EF4-FFF2-40B4-BE49-F238E27FC236}">
                  <a16:creationId xmlns:a16="http://schemas.microsoft.com/office/drawing/2014/main" id="{EF5AF079-B226-3C5F-61DC-2E5C234D20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8" y="1364"/>
              <a:ext cx="118" cy="176"/>
            </a:xfrm>
            <a:custGeom>
              <a:avLst/>
              <a:gdLst>
                <a:gd name="T0" fmla="*/ 29 w 30"/>
                <a:gd name="T1" fmla="*/ 45 h 45"/>
                <a:gd name="T2" fmla="*/ 29 w 30"/>
                <a:gd name="T3" fmla="*/ 45 h 45"/>
                <a:gd name="T4" fmla="*/ 1 w 30"/>
                <a:gd name="T5" fmla="*/ 41 h 45"/>
                <a:gd name="T6" fmla="*/ 0 w 30"/>
                <a:gd name="T7" fmla="*/ 40 h 45"/>
                <a:gd name="T8" fmla="*/ 3 w 30"/>
                <a:gd name="T9" fmla="*/ 1 h 45"/>
                <a:gd name="T10" fmla="*/ 3 w 30"/>
                <a:gd name="T11" fmla="*/ 0 h 45"/>
                <a:gd name="T12" fmla="*/ 4 w 30"/>
                <a:gd name="T13" fmla="*/ 0 h 45"/>
                <a:gd name="T14" fmla="*/ 7 w 30"/>
                <a:gd name="T15" fmla="*/ 2 h 45"/>
                <a:gd name="T16" fmla="*/ 27 w 30"/>
                <a:gd name="T17" fmla="*/ 14 h 45"/>
                <a:gd name="T18" fmla="*/ 27 w 30"/>
                <a:gd name="T19" fmla="*/ 15 h 45"/>
                <a:gd name="T20" fmla="*/ 30 w 30"/>
                <a:gd name="T21" fmla="*/ 43 h 45"/>
                <a:gd name="T22" fmla="*/ 30 w 30"/>
                <a:gd name="T23" fmla="*/ 44 h 45"/>
                <a:gd name="T24" fmla="*/ 29 w 30"/>
                <a:gd name="T25" fmla="*/ 45 h 45"/>
                <a:gd name="T26" fmla="*/ 2 w 30"/>
                <a:gd name="T27" fmla="*/ 39 h 45"/>
                <a:gd name="T28" fmla="*/ 28 w 30"/>
                <a:gd name="T29" fmla="*/ 42 h 45"/>
                <a:gd name="T30" fmla="*/ 25 w 30"/>
                <a:gd name="T31" fmla="*/ 15 h 45"/>
                <a:gd name="T32" fmla="*/ 7 w 30"/>
                <a:gd name="T33" fmla="*/ 4 h 45"/>
                <a:gd name="T34" fmla="*/ 6 w 30"/>
                <a:gd name="T35" fmla="*/ 4 h 45"/>
                <a:gd name="T36" fmla="*/ 5 w 30"/>
                <a:gd name="T37" fmla="*/ 3 h 45"/>
                <a:gd name="T38" fmla="*/ 2 w 30"/>
                <a:gd name="T3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45">
                  <a:moveTo>
                    <a:pt x="29" y="45"/>
                  </a:moveTo>
                  <a:cubicBezTo>
                    <a:pt x="29" y="45"/>
                    <a:pt x="29" y="45"/>
                    <a:pt x="29" y="45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1"/>
                    <a:pt x="6" y="1"/>
                    <a:pt x="7" y="2"/>
                  </a:cubicBezTo>
                  <a:cubicBezTo>
                    <a:pt x="15" y="3"/>
                    <a:pt x="22" y="8"/>
                    <a:pt x="27" y="14"/>
                  </a:cubicBezTo>
                  <a:cubicBezTo>
                    <a:pt x="27" y="14"/>
                    <a:pt x="27" y="14"/>
                    <a:pt x="27" y="1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5"/>
                    <a:pt x="29" y="45"/>
                  </a:cubicBezTo>
                  <a:close/>
                  <a:moveTo>
                    <a:pt x="2" y="39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9"/>
                    <a:pt x="14" y="5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lnTo>
                    <a:pt x="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8" name="Freeform 154">
              <a:extLst>
                <a:ext uri="{FF2B5EF4-FFF2-40B4-BE49-F238E27FC236}">
                  <a16:creationId xmlns:a16="http://schemas.microsoft.com/office/drawing/2014/main" id="{D90DF807-A15E-C00C-65D1-8DA0CFC323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0" y="2461"/>
              <a:ext cx="287" cy="479"/>
            </a:xfrm>
            <a:custGeom>
              <a:avLst/>
              <a:gdLst>
                <a:gd name="T0" fmla="*/ 32 w 73"/>
                <a:gd name="T1" fmla="*/ 122 h 122"/>
                <a:gd name="T2" fmla="*/ 31 w 73"/>
                <a:gd name="T3" fmla="*/ 121 h 122"/>
                <a:gd name="T4" fmla="*/ 17 w 73"/>
                <a:gd name="T5" fmla="*/ 87 h 122"/>
                <a:gd name="T6" fmla="*/ 0 w 73"/>
                <a:gd name="T7" fmla="*/ 67 h 122"/>
                <a:gd name="T8" fmla="*/ 0 w 73"/>
                <a:gd name="T9" fmla="*/ 66 h 122"/>
                <a:gd name="T10" fmla="*/ 17 w 73"/>
                <a:gd name="T11" fmla="*/ 1 h 122"/>
                <a:gd name="T12" fmla="*/ 17 w 73"/>
                <a:gd name="T13" fmla="*/ 0 h 122"/>
                <a:gd name="T14" fmla="*/ 19 w 73"/>
                <a:gd name="T15" fmla="*/ 1 h 122"/>
                <a:gd name="T16" fmla="*/ 73 w 73"/>
                <a:gd name="T17" fmla="*/ 107 h 122"/>
                <a:gd name="T18" fmla="*/ 73 w 73"/>
                <a:gd name="T19" fmla="*/ 108 h 122"/>
                <a:gd name="T20" fmla="*/ 73 w 73"/>
                <a:gd name="T21" fmla="*/ 109 h 122"/>
                <a:gd name="T22" fmla="*/ 73 w 73"/>
                <a:gd name="T23" fmla="*/ 110 h 122"/>
                <a:gd name="T24" fmla="*/ 33 w 73"/>
                <a:gd name="T25" fmla="*/ 122 h 122"/>
                <a:gd name="T26" fmla="*/ 32 w 73"/>
                <a:gd name="T27" fmla="*/ 122 h 122"/>
                <a:gd name="T28" fmla="*/ 2 w 73"/>
                <a:gd name="T29" fmla="*/ 66 h 122"/>
                <a:gd name="T30" fmla="*/ 19 w 73"/>
                <a:gd name="T31" fmla="*/ 86 h 122"/>
                <a:gd name="T32" fmla="*/ 19 w 73"/>
                <a:gd name="T33" fmla="*/ 86 h 122"/>
                <a:gd name="T34" fmla="*/ 33 w 73"/>
                <a:gd name="T35" fmla="*/ 119 h 122"/>
                <a:gd name="T36" fmla="*/ 71 w 73"/>
                <a:gd name="T37" fmla="*/ 108 h 122"/>
                <a:gd name="T38" fmla="*/ 71 w 73"/>
                <a:gd name="T39" fmla="*/ 108 h 122"/>
                <a:gd name="T40" fmla="*/ 18 w 73"/>
                <a:gd name="T41" fmla="*/ 4 h 122"/>
                <a:gd name="T42" fmla="*/ 2 w 73"/>
                <a:gd name="T43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2">
                  <a:moveTo>
                    <a:pt x="32" y="122"/>
                  </a:moveTo>
                  <a:cubicBezTo>
                    <a:pt x="32" y="122"/>
                    <a:pt x="32" y="121"/>
                    <a:pt x="31" y="121"/>
                  </a:cubicBezTo>
                  <a:cubicBezTo>
                    <a:pt x="28" y="109"/>
                    <a:pt x="23" y="97"/>
                    <a:pt x="17" y="87"/>
                  </a:cubicBezTo>
                  <a:cubicBezTo>
                    <a:pt x="10" y="82"/>
                    <a:pt x="4" y="75"/>
                    <a:pt x="0" y="67"/>
                  </a:cubicBezTo>
                  <a:cubicBezTo>
                    <a:pt x="0" y="67"/>
                    <a:pt x="0" y="67"/>
                    <a:pt x="0" y="6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8" y="0"/>
                    <a:pt x="18" y="1"/>
                    <a:pt x="19" y="1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7"/>
                    <a:pt x="73" y="107"/>
                    <a:pt x="73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3" y="109"/>
                    <a:pt x="73" y="110"/>
                    <a:pt x="73" y="110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2" y="122"/>
                    <a:pt x="32" y="122"/>
                  </a:cubicBezTo>
                  <a:close/>
                  <a:moveTo>
                    <a:pt x="2" y="66"/>
                  </a:moveTo>
                  <a:cubicBezTo>
                    <a:pt x="6" y="74"/>
                    <a:pt x="12" y="81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4" y="96"/>
                    <a:pt x="29" y="107"/>
                    <a:pt x="33" y="119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9" name="Freeform 155">
              <a:extLst>
                <a:ext uri="{FF2B5EF4-FFF2-40B4-BE49-F238E27FC236}">
                  <a16:creationId xmlns:a16="http://schemas.microsoft.com/office/drawing/2014/main" id="{4F0EE810-3E76-6801-E1FD-A0FF75C30E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2885"/>
              <a:ext cx="165" cy="376"/>
            </a:xfrm>
            <a:custGeom>
              <a:avLst/>
              <a:gdLst>
                <a:gd name="T0" fmla="*/ 13 w 42"/>
                <a:gd name="T1" fmla="*/ 96 h 96"/>
                <a:gd name="T2" fmla="*/ 13 w 42"/>
                <a:gd name="T3" fmla="*/ 96 h 96"/>
                <a:gd name="T4" fmla="*/ 12 w 42"/>
                <a:gd name="T5" fmla="*/ 96 h 96"/>
                <a:gd name="T6" fmla="*/ 12 w 42"/>
                <a:gd name="T7" fmla="*/ 95 h 96"/>
                <a:gd name="T8" fmla="*/ 0 w 42"/>
                <a:gd name="T9" fmla="*/ 13 h 96"/>
                <a:gd name="T10" fmla="*/ 1 w 42"/>
                <a:gd name="T11" fmla="*/ 12 h 96"/>
                <a:gd name="T12" fmla="*/ 1 w 42"/>
                <a:gd name="T13" fmla="*/ 12 h 96"/>
                <a:gd name="T14" fmla="*/ 41 w 42"/>
                <a:gd name="T15" fmla="*/ 0 h 96"/>
                <a:gd name="T16" fmla="*/ 42 w 42"/>
                <a:gd name="T17" fmla="*/ 0 h 96"/>
                <a:gd name="T18" fmla="*/ 42 w 42"/>
                <a:gd name="T19" fmla="*/ 1 h 96"/>
                <a:gd name="T20" fmla="*/ 42 w 42"/>
                <a:gd name="T21" fmla="*/ 3 h 96"/>
                <a:gd name="T22" fmla="*/ 14 w 42"/>
                <a:gd name="T23" fmla="*/ 96 h 96"/>
                <a:gd name="T24" fmla="*/ 14 w 42"/>
                <a:gd name="T25" fmla="*/ 96 h 96"/>
                <a:gd name="T26" fmla="*/ 13 w 42"/>
                <a:gd name="T27" fmla="*/ 96 h 96"/>
                <a:gd name="T28" fmla="*/ 3 w 42"/>
                <a:gd name="T29" fmla="*/ 13 h 96"/>
                <a:gd name="T30" fmla="*/ 14 w 42"/>
                <a:gd name="T31" fmla="*/ 89 h 96"/>
                <a:gd name="T32" fmla="*/ 40 w 42"/>
                <a:gd name="T33" fmla="*/ 3 h 96"/>
                <a:gd name="T34" fmla="*/ 40 w 42"/>
                <a:gd name="T35" fmla="*/ 2 h 96"/>
                <a:gd name="T36" fmla="*/ 3 w 42"/>
                <a:gd name="T37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96">
                  <a:moveTo>
                    <a:pt x="13" y="96"/>
                  </a:moveTo>
                  <a:cubicBezTo>
                    <a:pt x="13" y="96"/>
                    <a:pt x="13" y="96"/>
                    <a:pt x="13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65"/>
                    <a:pt x="8" y="37"/>
                    <a:pt x="0" y="13"/>
                  </a:cubicBezTo>
                  <a:cubicBezTo>
                    <a:pt x="0" y="13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6"/>
                    <a:pt x="13" y="96"/>
                    <a:pt x="13" y="96"/>
                  </a:cubicBezTo>
                  <a:close/>
                  <a:moveTo>
                    <a:pt x="3" y="13"/>
                  </a:moveTo>
                  <a:cubicBezTo>
                    <a:pt x="10" y="36"/>
                    <a:pt x="13" y="62"/>
                    <a:pt x="14" y="8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0" name="Freeform 156">
              <a:extLst>
                <a:ext uri="{FF2B5EF4-FFF2-40B4-BE49-F238E27FC236}">
                  <a16:creationId xmlns:a16="http://schemas.microsoft.com/office/drawing/2014/main" id="{5657134C-CA9F-86D9-2F02-06957B6964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2461"/>
              <a:ext cx="263" cy="424"/>
            </a:xfrm>
            <a:custGeom>
              <a:avLst/>
              <a:gdLst>
                <a:gd name="T0" fmla="*/ 56 w 67"/>
                <a:gd name="T1" fmla="*/ 108 h 108"/>
                <a:gd name="T2" fmla="*/ 55 w 67"/>
                <a:gd name="T3" fmla="*/ 108 h 108"/>
                <a:gd name="T4" fmla="*/ 1 w 67"/>
                <a:gd name="T5" fmla="*/ 2 h 108"/>
                <a:gd name="T6" fmla="*/ 1 w 67"/>
                <a:gd name="T7" fmla="*/ 0 h 108"/>
                <a:gd name="T8" fmla="*/ 2 w 67"/>
                <a:gd name="T9" fmla="*/ 1 h 108"/>
                <a:gd name="T10" fmla="*/ 67 w 67"/>
                <a:gd name="T11" fmla="*/ 89 h 108"/>
                <a:gd name="T12" fmla="*/ 67 w 67"/>
                <a:gd name="T13" fmla="*/ 90 h 108"/>
                <a:gd name="T14" fmla="*/ 65 w 67"/>
                <a:gd name="T15" fmla="*/ 93 h 108"/>
                <a:gd name="T16" fmla="*/ 64 w 67"/>
                <a:gd name="T17" fmla="*/ 94 h 108"/>
                <a:gd name="T18" fmla="*/ 59 w 67"/>
                <a:gd name="T19" fmla="*/ 92 h 108"/>
                <a:gd name="T20" fmla="*/ 57 w 67"/>
                <a:gd name="T21" fmla="*/ 107 h 108"/>
                <a:gd name="T22" fmla="*/ 57 w 67"/>
                <a:gd name="T23" fmla="*/ 108 h 108"/>
                <a:gd name="T24" fmla="*/ 56 w 67"/>
                <a:gd name="T25" fmla="*/ 108 h 108"/>
                <a:gd name="T26" fmla="*/ 56 w 67"/>
                <a:gd name="T27" fmla="*/ 108 h 108"/>
                <a:gd name="T28" fmla="*/ 9 w 67"/>
                <a:gd name="T29" fmla="*/ 13 h 108"/>
                <a:gd name="T30" fmla="*/ 56 w 67"/>
                <a:gd name="T31" fmla="*/ 104 h 108"/>
                <a:gd name="T32" fmla="*/ 57 w 67"/>
                <a:gd name="T33" fmla="*/ 90 h 108"/>
                <a:gd name="T34" fmla="*/ 58 w 67"/>
                <a:gd name="T35" fmla="*/ 89 h 108"/>
                <a:gd name="T36" fmla="*/ 59 w 67"/>
                <a:gd name="T37" fmla="*/ 89 h 108"/>
                <a:gd name="T38" fmla="*/ 64 w 67"/>
                <a:gd name="T39" fmla="*/ 91 h 108"/>
                <a:gd name="T40" fmla="*/ 65 w 67"/>
                <a:gd name="T41" fmla="*/ 90 h 108"/>
                <a:gd name="T42" fmla="*/ 9 w 67"/>
                <a:gd name="T43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8">
                  <a:moveTo>
                    <a:pt x="56" y="108"/>
                  </a:moveTo>
                  <a:cubicBezTo>
                    <a:pt x="56" y="108"/>
                    <a:pt x="56" y="108"/>
                    <a:pt x="55" y="10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4" y="94"/>
                  </a:cubicBezTo>
                  <a:cubicBezTo>
                    <a:pt x="62" y="93"/>
                    <a:pt x="61" y="92"/>
                    <a:pt x="59" y="92"/>
                  </a:cubicBezTo>
                  <a:cubicBezTo>
                    <a:pt x="59" y="97"/>
                    <a:pt x="58" y="102"/>
                    <a:pt x="57" y="107"/>
                  </a:cubicBezTo>
                  <a:cubicBezTo>
                    <a:pt x="57" y="107"/>
                    <a:pt x="57" y="107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9" y="13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99"/>
                    <a:pt x="57" y="94"/>
                    <a:pt x="57" y="90"/>
                  </a:cubicBezTo>
                  <a:cubicBezTo>
                    <a:pt x="58" y="90"/>
                    <a:pt x="58" y="89"/>
                    <a:pt x="58" y="89"/>
                  </a:cubicBezTo>
                  <a:cubicBezTo>
                    <a:pt x="58" y="89"/>
                    <a:pt x="59" y="89"/>
                    <a:pt x="59" y="89"/>
                  </a:cubicBezTo>
                  <a:cubicBezTo>
                    <a:pt x="61" y="90"/>
                    <a:pt x="62" y="91"/>
                    <a:pt x="64" y="91"/>
                  </a:cubicBezTo>
                  <a:cubicBezTo>
                    <a:pt x="65" y="90"/>
                    <a:pt x="65" y="90"/>
                    <a:pt x="65" y="90"/>
                  </a:cubicBezTo>
                  <a:lnTo>
                    <a:pt x="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1" name="Freeform 157">
              <a:extLst>
                <a:ext uri="{FF2B5EF4-FFF2-40B4-BE49-F238E27FC236}">
                  <a16:creationId xmlns:a16="http://schemas.microsoft.com/office/drawing/2014/main" id="{99168978-73F5-3FFF-FE04-0F2E2291F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2893"/>
              <a:ext cx="141" cy="368"/>
            </a:xfrm>
            <a:custGeom>
              <a:avLst/>
              <a:gdLst>
                <a:gd name="T0" fmla="*/ 1 w 36"/>
                <a:gd name="T1" fmla="*/ 94 h 94"/>
                <a:gd name="T2" fmla="*/ 1 w 36"/>
                <a:gd name="T3" fmla="*/ 94 h 94"/>
                <a:gd name="T4" fmla="*/ 0 w 36"/>
                <a:gd name="T5" fmla="*/ 93 h 94"/>
                <a:gd name="T6" fmla="*/ 28 w 36"/>
                <a:gd name="T7" fmla="*/ 1 h 94"/>
                <a:gd name="T8" fmla="*/ 29 w 36"/>
                <a:gd name="T9" fmla="*/ 0 h 94"/>
                <a:gd name="T10" fmla="*/ 30 w 36"/>
                <a:gd name="T11" fmla="*/ 1 h 94"/>
                <a:gd name="T12" fmla="*/ 36 w 36"/>
                <a:gd name="T13" fmla="*/ 89 h 94"/>
                <a:gd name="T14" fmla="*/ 36 w 36"/>
                <a:gd name="T15" fmla="*/ 90 h 94"/>
                <a:gd name="T16" fmla="*/ 35 w 36"/>
                <a:gd name="T17" fmla="*/ 90 h 94"/>
                <a:gd name="T18" fmla="*/ 2 w 36"/>
                <a:gd name="T19" fmla="*/ 94 h 94"/>
                <a:gd name="T20" fmla="*/ 1 w 36"/>
                <a:gd name="T21" fmla="*/ 94 h 94"/>
                <a:gd name="T22" fmla="*/ 28 w 36"/>
                <a:gd name="T23" fmla="*/ 10 h 94"/>
                <a:gd name="T24" fmla="*/ 3 w 36"/>
                <a:gd name="T25" fmla="*/ 92 h 94"/>
                <a:gd name="T26" fmla="*/ 34 w 36"/>
                <a:gd name="T27" fmla="*/ 88 h 94"/>
                <a:gd name="T28" fmla="*/ 28 w 36"/>
                <a:gd name="T2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94">
                  <a:moveTo>
                    <a:pt x="1" y="94"/>
                  </a:move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28" y="35"/>
                    <a:pt x="33" y="71"/>
                    <a:pt x="36" y="89"/>
                  </a:cubicBezTo>
                  <a:cubicBezTo>
                    <a:pt x="36" y="89"/>
                    <a:pt x="36" y="89"/>
                    <a:pt x="36" y="90"/>
                  </a:cubicBezTo>
                  <a:cubicBezTo>
                    <a:pt x="36" y="90"/>
                    <a:pt x="35" y="90"/>
                    <a:pt x="35" y="90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1" y="94"/>
                    <a:pt x="1" y="94"/>
                  </a:cubicBezTo>
                  <a:close/>
                  <a:moveTo>
                    <a:pt x="28" y="10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1" y="71"/>
                    <a:pt x="27" y="4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2" name="Freeform 158">
              <a:extLst>
                <a:ext uri="{FF2B5EF4-FFF2-40B4-BE49-F238E27FC236}">
                  <a16:creationId xmlns:a16="http://schemas.microsoft.com/office/drawing/2014/main" id="{49A03273-E485-DB33-1471-30DE0B6788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810"/>
              <a:ext cx="149" cy="32"/>
            </a:xfrm>
            <a:custGeom>
              <a:avLst/>
              <a:gdLst>
                <a:gd name="T0" fmla="*/ 15 w 38"/>
                <a:gd name="T1" fmla="*/ 8 h 8"/>
                <a:gd name="T2" fmla="*/ 15 w 38"/>
                <a:gd name="T3" fmla="*/ 8 h 8"/>
                <a:gd name="T4" fmla="*/ 1 w 38"/>
                <a:gd name="T5" fmla="*/ 5 h 8"/>
                <a:gd name="T6" fmla="*/ 0 w 38"/>
                <a:gd name="T7" fmla="*/ 4 h 8"/>
                <a:gd name="T8" fmla="*/ 1 w 38"/>
                <a:gd name="T9" fmla="*/ 3 h 8"/>
                <a:gd name="T10" fmla="*/ 2 w 38"/>
                <a:gd name="T11" fmla="*/ 0 h 8"/>
                <a:gd name="T12" fmla="*/ 3 w 38"/>
                <a:gd name="T13" fmla="*/ 0 h 8"/>
                <a:gd name="T14" fmla="*/ 3 w 38"/>
                <a:gd name="T15" fmla="*/ 0 h 8"/>
                <a:gd name="T16" fmla="*/ 37 w 38"/>
                <a:gd name="T17" fmla="*/ 3 h 8"/>
                <a:gd name="T18" fmla="*/ 38 w 38"/>
                <a:gd name="T19" fmla="*/ 4 h 8"/>
                <a:gd name="T20" fmla="*/ 37 w 38"/>
                <a:gd name="T21" fmla="*/ 5 h 8"/>
                <a:gd name="T22" fmla="*/ 25 w 38"/>
                <a:gd name="T23" fmla="*/ 7 h 8"/>
                <a:gd name="T24" fmla="*/ 15 w 38"/>
                <a:gd name="T25" fmla="*/ 8 h 8"/>
                <a:gd name="T26" fmla="*/ 3 w 38"/>
                <a:gd name="T27" fmla="*/ 3 h 8"/>
                <a:gd name="T28" fmla="*/ 15 w 38"/>
                <a:gd name="T29" fmla="*/ 6 h 8"/>
                <a:gd name="T30" fmla="*/ 15 w 38"/>
                <a:gd name="T31" fmla="*/ 6 h 8"/>
                <a:gd name="T32" fmla="*/ 25 w 38"/>
                <a:gd name="T33" fmla="*/ 5 h 8"/>
                <a:gd name="T34" fmla="*/ 31 w 38"/>
                <a:gd name="T35" fmla="*/ 4 h 8"/>
                <a:gd name="T36" fmla="*/ 3 w 38"/>
                <a:gd name="T37" fmla="*/ 2 h 8"/>
                <a:gd name="T38" fmla="*/ 3 w 38"/>
                <a:gd name="T3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8"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0" y="7"/>
                    <a:pt x="6" y="6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3"/>
                    <a:pt x="38" y="4"/>
                  </a:cubicBezTo>
                  <a:cubicBezTo>
                    <a:pt x="38" y="4"/>
                    <a:pt x="37" y="5"/>
                    <a:pt x="37" y="5"/>
                  </a:cubicBezTo>
                  <a:cubicBezTo>
                    <a:pt x="33" y="6"/>
                    <a:pt x="29" y="7"/>
                    <a:pt x="25" y="7"/>
                  </a:cubicBezTo>
                  <a:cubicBezTo>
                    <a:pt x="22" y="8"/>
                    <a:pt x="18" y="8"/>
                    <a:pt x="15" y="8"/>
                  </a:cubicBezTo>
                  <a:close/>
                  <a:moveTo>
                    <a:pt x="3" y="3"/>
                  </a:moveTo>
                  <a:cubicBezTo>
                    <a:pt x="7" y="4"/>
                    <a:pt x="11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8" y="6"/>
                    <a:pt x="22" y="6"/>
                    <a:pt x="25" y="5"/>
                  </a:cubicBezTo>
                  <a:cubicBezTo>
                    <a:pt x="27" y="5"/>
                    <a:pt x="29" y="5"/>
                    <a:pt x="31" y="4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3" name="Freeform 159">
              <a:extLst>
                <a:ext uri="{FF2B5EF4-FFF2-40B4-BE49-F238E27FC236}">
                  <a16:creationId xmlns:a16="http://schemas.microsoft.com/office/drawing/2014/main" id="{27F25C56-6918-3DE7-A912-30B38609FA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" y="2536"/>
              <a:ext cx="118" cy="59"/>
            </a:xfrm>
            <a:custGeom>
              <a:avLst/>
              <a:gdLst>
                <a:gd name="T0" fmla="*/ 13 w 30"/>
                <a:gd name="T1" fmla="*/ 15 h 15"/>
                <a:gd name="T2" fmla="*/ 12 w 30"/>
                <a:gd name="T3" fmla="*/ 15 h 15"/>
                <a:gd name="T4" fmla="*/ 1 w 30"/>
                <a:gd name="T5" fmla="*/ 2 h 15"/>
                <a:gd name="T6" fmla="*/ 1 w 30"/>
                <a:gd name="T7" fmla="*/ 1 h 15"/>
                <a:gd name="T8" fmla="*/ 2 w 30"/>
                <a:gd name="T9" fmla="*/ 0 h 15"/>
                <a:gd name="T10" fmla="*/ 29 w 30"/>
                <a:gd name="T11" fmla="*/ 4 h 15"/>
                <a:gd name="T12" fmla="*/ 30 w 30"/>
                <a:gd name="T13" fmla="*/ 4 h 15"/>
                <a:gd name="T14" fmla="*/ 30 w 30"/>
                <a:gd name="T15" fmla="*/ 5 h 15"/>
                <a:gd name="T16" fmla="*/ 13 w 30"/>
                <a:gd name="T17" fmla="*/ 15 h 15"/>
                <a:gd name="T18" fmla="*/ 13 w 30"/>
                <a:gd name="T19" fmla="*/ 15 h 15"/>
                <a:gd name="T20" fmla="*/ 4 w 30"/>
                <a:gd name="T21" fmla="*/ 2 h 15"/>
                <a:gd name="T22" fmla="*/ 13 w 30"/>
                <a:gd name="T23" fmla="*/ 13 h 15"/>
                <a:gd name="T24" fmla="*/ 26 w 30"/>
                <a:gd name="T25" fmla="*/ 5 h 15"/>
                <a:gd name="T26" fmla="*/ 4 w 30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5">
                  <a:moveTo>
                    <a:pt x="13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8" y="11"/>
                    <a:pt x="4" y="6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lose/>
                  <a:moveTo>
                    <a:pt x="4" y="2"/>
                  </a:moveTo>
                  <a:cubicBezTo>
                    <a:pt x="6" y="6"/>
                    <a:pt x="10" y="10"/>
                    <a:pt x="13" y="13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4" name="Freeform 160">
              <a:extLst>
                <a:ext uri="{FF2B5EF4-FFF2-40B4-BE49-F238E27FC236}">
                  <a16:creationId xmlns:a16="http://schemas.microsoft.com/office/drawing/2014/main" id="{801B37A1-25EC-01CE-33AA-F8DFA6AC04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4" y="2548"/>
              <a:ext cx="141" cy="125"/>
            </a:xfrm>
            <a:custGeom>
              <a:avLst/>
              <a:gdLst>
                <a:gd name="T0" fmla="*/ 35 w 36"/>
                <a:gd name="T1" fmla="*/ 32 h 32"/>
                <a:gd name="T2" fmla="*/ 34 w 36"/>
                <a:gd name="T3" fmla="*/ 32 h 32"/>
                <a:gd name="T4" fmla="*/ 0 w 36"/>
                <a:gd name="T5" fmla="*/ 12 h 32"/>
                <a:gd name="T6" fmla="*/ 0 w 36"/>
                <a:gd name="T7" fmla="*/ 11 h 32"/>
                <a:gd name="T8" fmla="*/ 0 w 36"/>
                <a:gd name="T9" fmla="*/ 10 h 32"/>
                <a:gd name="T10" fmla="*/ 17 w 36"/>
                <a:gd name="T11" fmla="*/ 1 h 32"/>
                <a:gd name="T12" fmla="*/ 18 w 36"/>
                <a:gd name="T13" fmla="*/ 1 h 32"/>
                <a:gd name="T14" fmla="*/ 36 w 36"/>
                <a:gd name="T15" fmla="*/ 30 h 32"/>
                <a:gd name="T16" fmla="*/ 36 w 36"/>
                <a:gd name="T17" fmla="*/ 31 h 32"/>
                <a:gd name="T18" fmla="*/ 35 w 36"/>
                <a:gd name="T19" fmla="*/ 32 h 32"/>
                <a:gd name="T20" fmla="*/ 2 w 36"/>
                <a:gd name="T21" fmla="*/ 11 h 32"/>
                <a:gd name="T22" fmla="*/ 32 w 36"/>
                <a:gd name="T23" fmla="*/ 29 h 32"/>
                <a:gd name="T24" fmla="*/ 17 w 36"/>
                <a:gd name="T25" fmla="*/ 3 h 32"/>
                <a:gd name="T26" fmla="*/ 2 w 36"/>
                <a:gd name="T2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35" y="32"/>
                  </a:moveTo>
                  <a:cubicBezTo>
                    <a:pt x="35" y="32"/>
                    <a:pt x="35" y="32"/>
                    <a:pt x="34" y="32"/>
                  </a:cubicBezTo>
                  <a:cubicBezTo>
                    <a:pt x="22" y="28"/>
                    <a:pt x="10" y="21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lose/>
                  <a:moveTo>
                    <a:pt x="2" y="11"/>
                  </a:moveTo>
                  <a:cubicBezTo>
                    <a:pt x="11" y="19"/>
                    <a:pt x="21" y="25"/>
                    <a:pt x="32" y="29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5" name="Freeform 161">
              <a:extLst>
                <a:ext uri="{FF2B5EF4-FFF2-40B4-BE49-F238E27FC236}">
                  <a16:creationId xmlns:a16="http://schemas.microsoft.com/office/drawing/2014/main" id="{18668315-E2D2-4FB8-DE6B-63D386D2D5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058"/>
              <a:ext cx="397" cy="396"/>
            </a:xfrm>
            <a:custGeom>
              <a:avLst/>
              <a:gdLst>
                <a:gd name="T0" fmla="*/ 33 w 101"/>
                <a:gd name="T1" fmla="*/ 101 h 101"/>
                <a:gd name="T2" fmla="*/ 33 w 101"/>
                <a:gd name="T3" fmla="*/ 101 h 101"/>
                <a:gd name="T4" fmla="*/ 33 w 101"/>
                <a:gd name="T5" fmla="*/ 100 h 101"/>
                <a:gd name="T6" fmla="*/ 0 w 101"/>
                <a:gd name="T7" fmla="*/ 2 h 101"/>
                <a:gd name="T8" fmla="*/ 1 w 101"/>
                <a:gd name="T9" fmla="*/ 1 h 101"/>
                <a:gd name="T10" fmla="*/ 2 w 101"/>
                <a:gd name="T11" fmla="*/ 0 h 101"/>
                <a:gd name="T12" fmla="*/ 101 w 101"/>
                <a:gd name="T13" fmla="*/ 43 h 101"/>
                <a:gd name="T14" fmla="*/ 101 w 101"/>
                <a:gd name="T15" fmla="*/ 44 h 101"/>
                <a:gd name="T16" fmla="*/ 101 w 101"/>
                <a:gd name="T17" fmla="*/ 45 h 101"/>
                <a:gd name="T18" fmla="*/ 34 w 101"/>
                <a:gd name="T19" fmla="*/ 100 h 101"/>
                <a:gd name="T20" fmla="*/ 33 w 101"/>
                <a:gd name="T21" fmla="*/ 101 h 101"/>
                <a:gd name="T22" fmla="*/ 3 w 101"/>
                <a:gd name="T23" fmla="*/ 3 h 101"/>
                <a:gd name="T24" fmla="*/ 34 w 101"/>
                <a:gd name="T25" fmla="*/ 98 h 101"/>
                <a:gd name="T26" fmla="*/ 98 w 101"/>
                <a:gd name="T27" fmla="*/ 44 h 101"/>
                <a:gd name="T28" fmla="*/ 3 w 101"/>
                <a:gd name="T2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01"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3"/>
                    <a:pt x="101" y="43"/>
                    <a:pt x="101" y="44"/>
                  </a:cubicBezTo>
                  <a:cubicBezTo>
                    <a:pt x="101" y="44"/>
                    <a:pt x="101" y="44"/>
                    <a:pt x="101" y="45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1"/>
                    <a:pt x="34" y="101"/>
                    <a:pt x="33" y="101"/>
                  </a:cubicBezTo>
                  <a:close/>
                  <a:moveTo>
                    <a:pt x="3" y="3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98" y="44"/>
                    <a:pt x="98" y="44"/>
                    <a:pt x="98" y="44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6" name="Freeform 162">
              <a:extLst>
                <a:ext uri="{FF2B5EF4-FFF2-40B4-BE49-F238E27FC236}">
                  <a16:creationId xmlns:a16="http://schemas.microsoft.com/office/drawing/2014/main" id="{BF564DF0-1DB1-646E-B111-E7142E8AE0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1995"/>
              <a:ext cx="397" cy="239"/>
            </a:xfrm>
            <a:custGeom>
              <a:avLst/>
              <a:gdLst>
                <a:gd name="T0" fmla="*/ 100 w 101"/>
                <a:gd name="T1" fmla="*/ 61 h 61"/>
                <a:gd name="T2" fmla="*/ 100 w 101"/>
                <a:gd name="T3" fmla="*/ 61 h 61"/>
                <a:gd name="T4" fmla="*/ 1 w 101"/>
                <a:gd name="T5" fmla="*/ 18 h 61"/>
                <a:gd name="T6" fmla="*/ 0 w 101"/>
                <a:gd name="T7" fmla="*/ 17 h 61"/>
                <a:gd name="T8" fmla="*/ 1 w 101"/>
                <a:gd name="T9" fmla="*/ 16 h 61"/>
                <a:gd name="T10" fmla="*/ 73 w 101"/>
                <a:gd name="T11" fmla="*/ 0 h 61"/>
                <a:gd name="T12" fmla="*/ 74 w 101"/>
                <a:gd name="T13" fmla="*/ 1 h 61"/>
                <a:gd name="T14" fmla="*/ 101 w 101"/>
                <a:gd name="T15" fmla="*/ 59 h 61"/>
                <a:gd name="T16" fmla="*/ 101 w 101"/>
                <a:gd name="T17" fmla="*/ 60 h 61"/>
                <a:gd name="T18" fmla="*/ 100 w 101"/>
                <a:gd name="T19" fmla="*/ 61 h 61"/>
                <a:gd name="T20" fmla="*/ 5 w 101"/>
                <a:gd name="T21" fmla="*/ 18 h 61"/>
                <a:gd name="T22" fmla="*/ 98 w 101"/>
                <a:gd name="T23" fmla="*/ 58 h 61"/>
                <a:gd name="T24" fmla="*/ 73 w 101"/>
                <a:gd name="T25" fmla="*/ 2 h 61"/>
                <a:gd name="T26" fmla="*/ 5 w 101"/>
                <a:gd name="T2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61">
                  <a:moveTo>
                    <a:pt x="100" y="61"/>
                  </a:moveTo>
                  <a:cubicBezTo>
                    <a:pt x="100" y="61"/>
                    <a:pt x="100" y="61"/>
                    <a:pt x="100" y="6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1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1" y="61"/>
                    <a:pt x="100" y="61"/>
                  </a:cubicBezTo>
                  <a:close/>
                  <a:moveTo>
                    <a:pt x="5" y="18"/>
                  </a:moveTo>
                  <a:cubicBezTo>
                    <a:pt x="98" y="58"/>
                    <a:pt x="98" y="58"/>
                    <a:pt x="98" y="58"/>
                  </a:cubicBezTo>
                  <a:cubicBezTo>
                    <a:pt x="73" y="2"/>
                    <a:pt x="73" y="2"/>
                    <a:pt x="73" y="2"/>
                  </a:cubicBezTo>
                  <a:lnTo>
                    <a:pt x="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7" name="Freeform 163">
              <a:extLst>
                <a:ext uri="{FF2B5EF4-FFF2-40B4-BE49-F238E27FC236}">
                  <a16:creationId xmlns:a16="http://schemas.microsoft.com/office/drawing/2014/main" id="{23F47817-357E-90E9-AD40-447700BA30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2226"/>
              <a:ext cx="271" cy="263"/>
            </a:xfrm>
            <a:custGeom>
              <a:avLst/>
              <a:gdLst>
                <a:gd name="T0" fmla="*/ 34 w 69"/>
                <a:gd name="T1" fmla="*/ 67 h 67"/>
                <a:gd name="T2" fmla="*/ 34 w 69"/>
                <a:gd name="T3" fmla="*/ 67 h 67"/>
                <a:gd name="T4" fmla="*/ 1 w 69"/>
                <a:gd name="T5" fmla="*/ 58 h 67"/>
                <a:gd name="T6" fmla="*/ 0 w 69"/>
                <a:gd name="T7" fmla="*/ 57 h 67"/>
                <a:gd name="T8" fmla="*/ 1 w 69"/>
                <a:gd name="T9" fmla="*/ 56 h 67"/>
                <a:gd name="T10" fmla="*/ 68 w 69"/>
                <a:gd name="T11" fmla="*/ 0 h 67"/>
                <a:gd name="T12" fmla="*/ 69 w 69"/>
                <a:gd name="T13" fmla="*/ 0 h 67"/>
                <a:gd name="T14" fmla="*/ 69 w 69"/>
                <a:gd name="T15" fmla="*/ 1 h 67"/>
                <a:gd name="T16" fmla="*/ 35 w 69"/>
                <a:gd name="T17" fmla="*/ 67 h 67"/>
                <a:gd name="T18" fmla="*/ 34 w 69"/>
                <a:gd name="T19" fmla="*/ 67 h 67"/>
                <a:gd name="T20" fmla="*/ 4 w 69"/>
                <a:gd name="T21" fmla="*/ 56 h 67"/>
                <a:gd name="T22" fmla="*/ 33 w 69"/>
                <a:gd name="T23" fmla="*/ 65 h 67"/>
                <a:gd name="T24" fmla="*/ 65 w 69"/>
                <a:gd name="T25" fmla="*/ 5 h 67"/>
                <a:gd name="T26" fmla="*/ 4 w 69"/>
                <a:gd name="T27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67">
                  <a:moveTo>
                    <a:pt x="34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0" y="57"/>
                  </a:cubicBezTo>
                  <a:cubicBezTo>
                    <a:pt x="0" y="56"/>
                    <a:pt x="1" y="56"/>
                    <a:pt x="1" y="5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4" y="67"/>
                    <a:pt x="34" y="67"/>
                  </a:cubicBezTo>
                  <a:close/>
                  <a:moveTo>
                    <a:pt x="4" y="5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65" y="5"/>
                    <a:pt x="65" y="5"/>
                    <a:pt x="65" y="5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8" name="Freeform 164">
              <a:extLst>
                <a:ext uri="{FF2B5EF4-FFF2-40B4-BE49-F238E27FC236}">
                  <a16:creationId xmlns:a16="http://schemas.microsoft.com/office/drawing/2014/main" id="{8D5C3B54-5EDF-84F7-33B5-7BD4414AC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226"/>
              <a:ext cx="146" cy="263"/>
            </a:xfrm>
            <a:custGeom>
              <a:avLst/>
              <a:gdLst>
                <a:gd name="T0" fmla="*/ 1 w 37"/>
                <a:gd name="T1" fmla="*/ 67 h 67"/>
                <a:gd name="T2" fmla="*/ 0 w 37"/>
                <a:gd name="T3" fmla="*/ 67 h 67"/>
                <a:gd name="T4" fmla="*/ 0 w 37"/>
                <a:gd name="T5" fmla="*/ 66 h 67"/>
                <a:gd name="T6" fmla="*/ 34 w 37"/>
                <a:gd name="T7" fmla="*/ 0 h 67"/>
                <a:gd name="T8" fmla="*/ 36 w 37"/>
                <a:gd name="T9" fmla="*/ 0 h 67"/>
                <a:gd name="T10" fmla="*/ 36 w 37"/>
                <a:gd name="T11" fmla="*/ 1 h 67"/>
                <a:gd name="T12" fmla="*/ 37 w 37"/>
                <a:gd name="T13" fmla="*/ 49 h 67"/>
                <a:gd name="T14" fmla="*/ 36 w 37"/>
                <a:gd name="T15" fmla="*/ 50 h 67"/>
                <a:gd name="T16" fmla="*/ 1 w 37"/>
                <a:gd name="T17" fmla="*/ 67 h 67"/>
                <a:gd name="T18" fmla="*/ 1 w 37"/>
                <a:gd name="T19" fmla="*/ 67 h 67"/>
                <a:gd name="T20" fmla="*/ 34 w 37"/>
                <a:gd name="T21" fmla="*/ 5 h 67"/>
                <a:gd name="T22" fmla="*/ 3 w 37"/>
                <a:gd name="T23" fmla="*/ 64 h 67"/>
                <a:gd name="T24" fmla="*/ 35 w 37"/>
                <a:gd name="T25" fmla="*/ 49 h 67"/>
                <a:gd name="T26" fmla="*/ 34 w 37"/>
                <a:gd name="T2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6"/>
                    <a:pt x="0" y="6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0"/>
                    <a:pt x="37" y="50"/>
                    <a:pt x="36" y="5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lose/>
                  <a:moveTo>
                    <a:pt x="34" y="5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5" y="49"/>
                    <a:pt x="35" y="49"/>
                    <a:pt x="35" y="49"/>
                  </a:cubicBezTo>
                  <a:lnTo>
                    <a:pt x="3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9" name="Freeform 165">
              <a:extLst>
                <a:ext uri="{FF2B5EF4-FFF2-40B4-BE49-F238E27FC236}">
                  <a16:creationId xmlns:a16="http://schemas.microsoft.com/office/drawing/2014/main" id="{02628CA1-2059-1DEC-59FA-1B25133D5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8" y="1932"/>
              <a:ext cx="114" cy="302"/>
            </a:xfrm>
            <a:custGeom>
              <a:avLst/>
              <a:gdLst>
                <a:gd name="T0" fmla="*/ 28 w 29"/>
                <a:gd name="T1" fmla="*/ 77 h 77"/>
                <a:gd name="T2" fmla="*/ 27 w 29"/>
                <a:gd name="T3" fmla="*/ 76 h 77"/>
                <a:gd name="T4" fmla="*/ 0 w 29"/>
                <a:gd name="T5" fmla="*/ 18 h 77"/>
                <a:gd name="T6" fmla="*/ 1 w 29"/>
                <a:gd name="T7" fmla="*/ 17 h 77"/>
                <a:gd name="T8" fmla="*/ 14 w 29"/>
                <a:gd name="T9" fmla="*/ 1 h 77"/>
                <a:gd name="T10" fmla="*/ 15 w 29"/>
                <a:gd name="T11" fmla="*/ 0 h 77"/>
                <a:gd name="T12" fmla="*/ 15 w 29"/>
                <a:gd name="T13" fmla="*/ 1 h 77"/>
                <a:gd name="T14" fmla="*/ 29 w 29"/>
                <a:gd name="T15" fmla="*/ 76 h 77"/>
                <a:gd name="T16" fmla="*/ 29 w 29"/>
                <a:gd name="T17" fmla="*/ 77 h 77"/>
                <a:gd name="T18" fmla="*/ 28 w 29"/>
                <a:gd name="T19" fmla="*/ 77 h 77"/>
                <a:gd name="T20" fmla="*/ 3 w 29"/>
                <a:gd name="T21" fmla="*/ 17 h 77"/>
                <a:gd name="T22" fmla="*/ 26 w 29"/>
                <a:gd name="T23" fmla="*/ 68 h 77"/>
                <a:gd name="T24" fmla="*/ 14 w 29"/>
                <a:gd name="T25" fmla="*/ 4 h 77"/>
                <a:gd name="T26" fmla="*/ 3 w 29"/>
                <a:gd name="T2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77">
                  <a:moveTo>
                    <a:pt x="28" y="77"/>
                  </a:moveTo>
                  <a:cubicBezTo>
                    <a:pt x="28" y="77"/>
                    <a:pt x="28" y="77"/>
                    <a:pt x="27" y="7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" y="17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0" name="Freeform 166">
              <a:extLst>
                <a:ext uri="{FF2B5EF4-FFF2-40B4-BE49-F238E27FC236}">
                  <a16:creationId xmlns:a16="http://schemas.microsoft.com/office/drawing/2014/main" id="{631B2A90-3EC2-0239-1ECA-1B53A52406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932"/>
              <a:ext cx="318" cy="302"/>
            </a:xfrm>
            <a:custGeom>
              <a:avLst/>
              <a:gdLst>
                <a:gd name="T0" fmla="*/ 15 w 81"/>
                <a:gd name="T1" fmla="*/ 77 h 77"/>
                <a:gd name="T2" fmla="*/ 15 w 81"/>
                <a:gd name="T3" fmla="*/ 77 h 77"/>
                <a:gd name="T4" fmla="*/ 14 w 81"/>
                <a:gd name="T5" fmla="*/ 76 h 77"/>
                <a:gd name="T6" fmla="*/ 0 w 81"/>
                <a:gd name="T7" fmla="*/ 2 h 77"/>
                <a:gd name="T8" fmla="*/ 1 w 81"/>
                <a:gd name="T9" fmla="*/ 1 h 77"/>
                <a:gd name="T10" fmla="*/ 2 w 81"/>
                <a:gd name="T11" fmla="*/ 0 h 77"/>
                <a:gd name="T12" fmla="*/ 80 w 81"/>
                <a:gd name="T13" fmla="*/ 30 h 77"/>
                <a:gd name="T14" fmla="*/ 81 w 81"/>
                <a:gd name="T15" fmla="*/ 31 h 77"/>
                <a:gd name="T16" fmla="*/ 80 w 81"/>
                <a:gd name="T17" fmla="*/ 32 h 77"/>
                <a:gd name="T18" fmla="*/ 16 w 81"/>
                <a:gd name="T19" fmla="*/ 77 h 77"/>
                <a:gd name="T20" fmla="*/ 15 w 81"/>
                <a:gd name="T21" fmla="*/ 77 h 77"/>
                <a:gd name="T22" fmla="*/ 3 w 81"/>
                <a:gd name="T23" fmla="*/ 3 h 77"/>
                <a:gd name="T24" fmla="*/ 16 w 81"/>
                <a:gd name="T25" fmla="*/ 74 h 77"/>
                <a:gd name="T26" fmla="*/ 77 w 81"/>
                <a:gd name="T27" fmla="*/ 31 h 77"/>
                <a:gd name="T28" fmla="*/ 3 w 81"/>
                <a:gd name="T29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77">
                  <a:moveTo>
                    <a:pt x="15" y="77"/>
                  </a:move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4" y="76"/>
                    <a:pt x="14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1" y="31"/>
                    <a:pt x="81" y="31"/>
                  </a:cubicBezTo>
                  <a:cubicBezTo>
                    <a:pt x="81" y="31"/>
                    <a:pt x="80" y="32"/>
                    <a:pt x="80" y="32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5" y="77"/>
                    <a:pt x="15" y="77"/>
                  </a:cubicBezTo>
                  <a:close/>
                  <a:moveTo>
                    <a:pt x="3" y="3"/>
                  </a:moveTo>
                  <a:cubicBezTo>
                    <a:pt x="16" y="74"/>
                    <a:pt x="16" y="74"/>
                    <a:pt x="16" y="74"/>
                  </a:cubicBezTo>
                  <a:cubicBezTo>
                    <a:pt x="77" y="31"/>
                    <a:pt x="77" y="31"/>
                    <a:pt x="77" y="31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1" name="Freeform 167">
              <a:extLst>
                <a:ext uri="{FF2B5EF4-FFF2-40B4-BE49-F238E27FC236}">
                  <a16:creationId xmlns:a16="http://schemas.microsoft.com/office/drawing/2014/main" id="{1B22A300-6924-D505-9625-4FFA800D70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226"/>
              <a:ext cx="243" cy="212"/>
            </a:xfrm>
            <a:custGeom>
              <a:avLst/>
              <a:gdLst>
                <a:gd name="T0" fmla="*/ 2 w 62"/>
                <a:gd name="T1" fmla="*/ 50 h 54"/>
                <a:gd name="T2" fmla="*/ 1 w 62"/>
                <a:gd name="T3" fmla="*/ 49 h 54"/>
                <a:gd name="T4" fmla="*/ 0 w 62"/>
                <a:gd name="T5" fmla="*/ 1 h 54"/>
                <a:gd name="T6" fmla="*/ 1 w 62"/>
                <a:gd name="T7" fmla="*/ 0 h 54"/>
                <a:gd name="T8" fmla="*/ 2 w 62"/>
                <a:gd name="T9" fmla="*/ 0 h 54"/>
                <a:gd name="T10" fmla="*/ 62 w 62"/>
                <a:gd name="T11" fmla="*/ 52 h 54"/>
                <a:gd name="T12" fmla="*/ 62 w 62"/>
                <a:gd name="T13" fmla="*/ 53 h 54"/>
                <a:gd name="T14" fmla="*/ 61 w 62"/>
                <a:gd name="T15" fmla="*/ 54 h 54"/>
                <a:gd name="T16" fmla="*/ 2 w 62"/>
                <a:gd name="T17" fmla="*/ 50 h 54"/>
                <a:gd name="T18" fmla="*/ 2 w 62"/>
                <a:gd name="T19" fmla="*/ 50 h 54"/>
                <a:gd name="T20" fmla="*/ 2 w 62"/>
                <a:gd name="T21" fmla="*/ 3 h 54"/>
                <a:gd name="T22" fmla="*/ 3 w 62"/>
                <a:gd name="T23" fmla="*/ 48 h 54"/>
                <a:gd name="T24" fmla="*/ 58 w 62"/>
                <a:gd name="T25" fmla="*/ 52 h 54"/>
                <a:gd name="T26" fmla="*/ 2 w 62"/>
                <a:gd name="T27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54">
                  <a:moveTo>
                    <a:pt x="2" y="50"/>
                  </a:moveTo>
                  <a:cubicBezTo>
                    <a:pt x="1" y="50"/>
                    <a:pt x="1" y="50"/>
                    <a:pt x="1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ubicBezTo>
                    <a:pt x="62" y="54"/>
                    <a:pt x="62" y="54"/>
                    <a:pt x="61" y="54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lose/>
                  <a:moveTo>
                    <a:pt x="2" y="3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58" y="52"/>
                    <a:pt x="58" y="52"/>
                    <a:pt x="58" y="5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2" name="Freeform 168">
              <a:extLst>
                <a:ext uri="{FF2B5EF4-FFF2-40B4-BE49-F238E27FC236}">
                  <a16:creationId xmlns:a16="http://schemas.microsoft.com/office/drawing/2014/main" id="{FFD51A89-8FB2-AE2A-0FBB-E81F85882D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073"/>
              <a:ext cx="283" cy="365"/>
            </a:xfrm>
            <a:custGeom>
              <a:avLst/>
              <a:gdLst>
                <a:gd name="T0" fmla="*/ 61 w 72"/>
                <a:gd name="T1" fmla="*/ 93 h 93"/>
                <a:gd name="T2" fmla="*/ 61 w 72"/>
                <a:gd name="T3" fmla="*/ 93 h 93"/>
                <a:gd name="T4" fmla="*/ 1 w 72"/>
                <a:gd name="T5" fmla="*/ 41 h 93"/>
                <a:gd name="T6" fmla="*/ 0 w 72"/>
                <a:gd name="T7" fmla="*/ 40 h 93"/>
                <a:gd name="T8" fmla="*/ 1 w 72"/>
                <a:gd name="T9" fmla="*/ 39 h 93"/>
                <a:gd name="T10" fmla="*/ 71 w 72"/>
                <a:gd name="T11" fmla="*/ 0 h 93"/>
                <a:gd name="T12" fmla="*/ 72 w 72"/>
                <a:gd name="T13" fmla="*/ 0 h 93"/>
                <a:gd name="T14" fmla="*/ 72 w 72"/>
                <a:gd name="T15" fmla="*/ 1 h 93"/>
                <a:gd name="T16" fmla="*/ 66 w 72"/>
                <a:gd name="T17" fmla="*/ 58 h 93"/>
                <a:gd name="T18" fmla="*/ 66 w 72"/>
                <a:gd name="T19" fmla="*/ 59 h 93"/>
                <a:gd name="T20" fmla="*/ 58 w 72"/>
                <a:gd name="T21" fmla="*/ 63 h 93"/>
                <a:gd name="T22" fmla="*/ 64 w 72"/>
                <a:gd name="T23" fmla="*/ 73 h 93"/>
                <a:gd name="T24" fmla="*/ 64 w 72"/>
                <a:gd name="T25" fmla="*/ 73 h 93"/>
                <a:gd name="T26" fmla="*/ 62 w 72"/>
                <a:gd name="T27" fmla="*/ 92 h 93"/>
                <a:gd name="T28" fmla="*/ 62 w 72"/>
                <a:gd name="T29" fmla="*/ 93 h 93"/>
                <a:gd name="T30" fmla="*/ 61 w 72"/>
                <a:gd name="T31" fmla="*/ 93 h 93"/>
                <a:gd name="T32" fmla="*/ 3 w 72"/>
                <a:gd name="T33" fmla="*/ 40 h 93"/>
                <a:gd name="T34" fmla="*/ 60 w 72"/>
                <a:gd name="T35" fmla="*/ 90 h 93"/>
                <a:gd name="T36" fmla="*/ 62 w 72"/>
                <a:gd name="T37" fmla="*/ 73 h 93"/>
                <a:gd name="T38" fmla="*/ 55 w 72"/>
                <a:gd name="T39" fmla="*/ 63 h 93"/>
                <a:gd name="T40" fmla="*/ 55 w 72"/>
                <a:gd name="T41" fmla="*/ 62 h 93"/>
                <a:gd name="T42" fmla="*/ 56 w 72"/>
                <a:gd name="T43" fmla="*/ 61 h 93"/>
                <a:gd name="T44" fmla="*/ 64 w 72"/>
                <a:gd name="T45" fmla="*/ 58 h 93"/>
                <a:gd name="T46" fmla="*/ 70 w 72"/>
                <a:gd name="T47" fmla="*/ 3 h 93"/>
                <a:gd name="T48" fmla="*/ 3 w 72"/>
                <a:gd name="T49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93">
                  <a:moveTo>
                    <a:pt x="61" y="93"/>
                  </a:moveTo>
                  <a:cubicBezTo>
                    <a:pt x="61" y="93"/>
                    <a:pt x="61" y="93"/>
                    <a:pt x="61" y="9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2" y="0"/>
                    <a:pt x="72" y="1"/>
                    <a:pt x="72" y="1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3" y="61"/>
                    <a:pt x="61" y="62"/>
                    <a:pt x="58" y="63"/>
                  </a:cubicBezTo>
                  <a:cubicBezTo>
                    <a:pt x="60" y="66"/>
                    <a:pt x="62" y="69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3"/>
                    <a:pt x="62" y="93"/>
                  </a:cubicBezTo>
                  <a:cubicBezTo>
                    <a:pt x="61" y="93"/>
                    <a:pt x="61" y="93"/>
                    <a:pt x="61" y="93"/>
                  </a:cubicBezTo>
                  <a:close/>
                  <a:moveTo>
                    <a:pt x="3" y="40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0" y="69"/>
                    <a:pt x="58" y="66"/>
                    <a:pt x="55" y="63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1"/>
                    <a:pt x="55" y="61"/>
                    <a:pt x="56" y="61"/>
                  </a:cubicBezTo>
                  <a:cubicBezTo>
                    <a:pt x="59" y="60"/>
                    <a:pt x="61" y="59"/>
                    <a:pt x="64" y="58"/>
                  </a:cubicBezTo>
                  <a:cubicBezTo>
                    <a:pt x="70" y="3"/>
                    <a:pt x="70" y="3"/>
                    <a:pt x="70" y="3"/>
                  </a:cubicBezTo>
                  <a:lnTo>
                    <a:pt x="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3" name="Freeform 169">
              <a:extLst>
                <a:ext uri="{FF2B5EF4-FFF2-40B4-BE49-F238E27FC236}">
                  <a16:creationId xmlns:a16="http://schemas.microsoft.com/office/drawing/2014/main" id="{CF8377AF-6C10-A969-2894-EE192ED500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050"/>
              <a:ext cx="283" cy="184"/>
            </a:xfrm>
            <a:custGeom>
              <a:avLst/>
              <a:gdLst>
                <a:gd name="T0" fmla="*/ 1 w 72"/>
                <a:gd name="T1" fmla="*/ 47 h 47"/>
                <a:gd name="T2" fmla="*/ 0 w 72"/>
                <a:gd name="T3" fmla="*/ 46 h 47"/>
                <a:gd name="T4" fmla="*/ 1 w 72"/>
                <a:gd name="T5" fmla="*/ 45 h 47"/>
                <a:gd name="T6" fmla="*/ 65 w 72"/>
                <a:gd name="T7" fmla="*/ 0 h 47"/>
                <a:gd name="T8" fmla="*/ 66 w 72"/>
                <a:gd name="T9" fmla="*/ 0 h 47"/>
                <a:gd name="T10" fmla="*/ 72 w 72"/>
                <a:gd name="T11" fmla="*/ 6 h 47"/>
                <a:gd name="T12" fmla="*/ 72 w 72"/>
                <a:gd name="T13" fmla="*/ 7 h 47"/>
                <a:gd name="T14" fmla="*/ 72 w 72"/>
                <a:gd name="T15" fmla="*/ 8 h 47"/>
                <a:gd name="T16" fmla="*/ 2 w 72"/>
                <a:gd name="T17" fmla="*/ 47 h 47"/>
                <a:gd name="T18" fmla="*/ 1 w 72"/>
                <a:gd name="T19" fmla="*/ 47 h 47"/>
                <a:gd name="T20" fmla="*/ 65 w 72"/>
                <a:gd name="T21" fmla="*/ 3 h 47"/>
                <a:gd name="T22" fmla="*/ 19 w 72"/>
                <a:gd name="T23" fmla="*/ 35 h 47"/>
                <a:gd name="T24" fmla="*/ 70 w 72"/>
                <a:gd name="T25" fmla="*/ 7 h 47"/>
                <a:gd name="T26" fmla="*/ 65 w 72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47">
                  <a:moveTo>
                    <a:pt x="1" y="47"/>
                  </a:moveTo>
                  <a:cubicBezTo>
                    <a:pt x="1" y="47"/>
                    <a:pt x="1" y="47"/>
                    <a:pt x="0" y="46"/>
                  </a:cubicBezTo>
                  <a:cubicBezTo>
                    <a:pt x="0" y="46"/>
                    <a:pt x="0" y="45"/>
                    <a:pt x="1" y="4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lose/>
                  <a:moveTo>
                    <a:pt x="65" y="3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70" y="7"/>
                    <a:pt x="70" y="7"/>
                    <a:pt x="70" y="7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4" name="Freeform 170">
              <a:extLst>
                <a:ext uri="{FF2B5EF4-FFF2-40B4-BE49-F238E27FC236}">
                  <a16:creationId xmlns:a16="http://schemas.microsoft.com/office/drawing/2014/main" id="{25392A9D-BF42-5610-5922-BECE38EEF6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2066"/>
              <a:ext cx="63" cy="239"/>
            </a:xfrm>
            <a:custGeom>
              <a:avLst/>
              <a:gdLst>
                <a:gd name="T0" fmla="*/ 1 w 16"/>
                <a:gd name="T1" fmla="*/ 61 h 61"/>
                <a:gd name="T2" fmla="*/ 0 w 16"/>
                <a:gd name="T3" fmla="*/ 61 h 61"/>
                <a:gd name="T4" fmla="*/ 0 w 16"/>
                <a:gd name="T5" fmla="*/ 60 h 61"/>
                <a:gd name="T6" fmla="*/ 6 w 16"/>
                <a:gd name="T7" fmla="*/ 3 h 61"/>
                <a:gd name="T8" fmla="*/ 7 w 16"/>
                <a:gd name="T9" fmla="*/ 2 h 61"/>
                <a:gd name="T10" fmla="*/ 11 w 16"/>
                <a:gd name="T11" fmla="*/ 0 h 61"/>
                <a:gd name="T12" fmla="*/ 13 w 16"/>
                <a:gd name="T13" fmla="*/ 1 h 61"/>
                <a:gd name="T14" fmla="*/ 15 w 16"/>
                <a:gd name="T15" fmla="*/ 9 h 61"/>
                <a:gd name="T16" fmla="*/ 12 w 16"/>
                <a:gd name="T17" fmla="*/ 25 h 61"/>
                <a:gd name="T18" fmla="*/ 15 w 16"/>
                <a:gd name="T19" fmla="*/ 34 h 61"/>
                <a:gd name="T20" fmla="*/ 2 w 16"/>
                <a:gd name="T21" fmla="*/ 61 h 61"/>
                <a:gd name="T22" fmla="*/ 1 w 16"/>
                <a:gd name="T23" fmla="*/ 61 h 61"/>
                <a:gd name="T24" fmla="*/ 8 w 16"/>
                <a:gd name="T25" fmla="*/ 4 h 61"/>
                <a:gd name="T26" fmla="*/ 2 w 16"/>
                <a:gd name="T27" fmla="*/ 58 h 61"/>
                <a:gd name="T28" fmla="*/ 13 w 16"/>
                <a:gd name="T29" fmla="*/ 34 h 61"/>
                <a:gd name="T30" fmla="*/ 10 w 16"/>
                <a:gd name="T31" fmla="*/ 26 h 61"/>
                <a:gd name="T32" fmla="*/ 10 w 16"/>
                <a:gd name="T33" fmla="*/ 25 h 61"/>
                <a:gd name="T34" fmla="*/ 13 w 16"/>
                <a:gd name="T35" fmla="*/ 9 h 61"/>
                <a:gd name="T36" fmla="*/ 11 w 16"/>
                <a:gd name="T37" fmla="*/ 3 h 61"/>
                <a:gd name="T38" fmla="*/ 8 w 16"/>
                <a:gd name="T3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61">
                  <a:moveTo>
                    <a:pt x="1" y="61"/>
                  </a:moveTo>
                  <a:cubicBezTo>
                    <a:pt x="1" y="61"/>
                    <a:pt x="1" y="61"/>
                    <a:pt x="0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4"/>
                    <a:pt x="15" y="6"/>
                    <a:pt x="15" y="9"/>
                  </a:cubicBezTo>
                  <a:cubicBezTo>
                    <a:pt x="16" y="15"/>
                    <a:pt x="15" y="20"/>
                    <a:pt x="12" y="25"/>
                  </a:cubicBezTo>
                  <a:cubicBezTo>
                    <a:pt x="14" y="28"/>
                    <a:pt x="14" y="31"/>
                    <a:pt x="15" y="34"/>
                  </a:cubicBezTo>
                  <a:cubicBezTo>
                    <a:pt x="16" y="45"/>
                    <a:pt x="11" y="55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lose/>
                  <a:moveTo>
                    <a:pt x="8" y="4"/>
                  </a:moveTo>
                  <a:cubicBezTo>
                    <a:pt x="2" y="58"/>
                    <a:pt x="2" y="58"/>
                    <a:pt x="2" y="58"/>
                  </a:cubicBezTo>
                  <a:cubicBezTo>
                    <a:pt x="10" y="53"/>
                    <a:pt x="14" y="43"/>
                    <a:pt x="13" y="34"/>
                  </a:cubicBezTo>
                  <a:cubicBezTo>
                    <a:pt x="12" y="31"/>
                    <a:pt x="11" y="28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20"/>
                    <a:pt x="14" y="15"/>
                    <a:pt x="13" y="9"/>
                  </a:cubicBezTo>
                  <a:cubicBezTo>
                    <a:pt x="13" y="7"/>
                    <a:pt x="12" y="5"/>
                    <a:pt x="11" y="3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5C340ACC-70B4-AB70-3073-A4F79217BF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2356"/>
              <a:ext cx="32" cy="82"/>
            </a:xfrm>
            <a:custGeom>
              <a:avLst/>
              <a:gdLst>
                <a:gd name="T0" fmla="*/ 1 w 8"/>
                <a:gd name="T1" fmla="*/ 21 h 21"/>
                <a:gd name="T2" fmla="*/ 1 w 8"/>
                <a:gd name="T3" fmla="*/ 21 h 21"/>
                <a:gd name="T4" fmla="*/ 0 w 8"/>
                <a:gd name="T5" fmla="*/ 20 h 21"/>
                <a:gd name="T6" fmla="*/ 2 w 8"/>
                <a:gd name="T7" fmla="*/ 1 h 21"/>
                <a:gd name="T8" fmla="*/ 3 w 8"/>
                <a:gd name="T9" fmla="*/ 0 h 21"/>
                <a:gd name="T10" fmla="*/ 4 w 8"/>
                <a:gd name="T11" fmla="*/ 1 h 21"/>
                <a:gd name="T12" fmla="*/ 5 w 8"/>
                <a:gd name="T13" fmla="*/ 1 h 21"/>
                <a:gd name="T14" fmla="*/ 8 w 8"/>
                <a:gd name="T15" fmla="*/ 10 h 21"/>
                <a:gd name="T16" fmla="*/ 8 w 8"/>
                <a:gd name="T17" fmla="*/ 11 h 21"/>
                <a:gd name="T18" fmla="*/ 2 w 8"/>
                <a:gd name="T19" fmla="*/ 20 h 21"/>
                <a:gd name="T20" fmla="*/ 1 w 8"/>
                <a:gd name="T21" fmla="*/ 21 h 21"/>
                <a:gd name="T22" fmla="*/ 4 w 8"/>
                <a:gd name="T23" fmla="*/ 5 h 21"/>
                <a:gd name="T24" fmla="*/ 3 w 8"/>
                <a:gd name="T25" fmla="*/ 15 h 21"/>
                <a:gd name="T26" fmla="*/ 6 w 8"/>
                <a:gd name="T27" fmla="*/ 10 h 21"/>
                <a:gd name="T28" fmla="*/ 4 w 8"/>
                <a:gd name="T2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1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4"/>
                    <a:pt x="7" y="7"/>
                    <a:pt x="8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1" y="21"/>
                  </a:cubicBezTo>
                  <a:close/>
                  <a:moveTo>
                    <a:pt x="4" y="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05831A2A-3792-79C4-18FD-12369AD42D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2395"/>
              <a:ext cx="44" cy="121"/>
            </a:xfrm>
            <a:custGeom>
              <a:avLst/>
              <a:gdLst>
                <a:gd name="T0" fmla="*/ 7 w 11"/>
                <a:gd name="T1" fmla="*/ 31 h 31"/>
                <a:gd name="T2" fmla="*/ 6 w 11"/>
                <a:gd name="T3" fmla="*/ 30 h 31"/>
                <a:gd name="T4" fmla="*/ 0 w 11"/>
                <a:gd name="T5" fmla="*/ 10 h 31"/>
                <a:gd name="T6" fmla="*/ 0 w 11"/>
                <a:gd name="T7" fmla="*/ 9 h 31"/>
                <a:gd name="T8" fmla="*/ 6 w 11"/>
                <a:gd name="T9" fmla="*/ 0 h 31"/>
                <a:gd name="T10" fmla="*/ 7 w 11"/>
                <a:gd name="T11" fmla="*/ 0 h 31"/>
                <a:gd name="T12" fmla="*/ 8 w 11"/>
                <a:gd name="T13" fmla="*/ 0 h 31"/>
                <a:gd name="T14" fmla="*/ 8 w 11"/>
                <a:gd name="T15" fmla="*/ 30 h 31"/>
                <a:gd name="T16" fmla="*/ 7 w 11"/>
                <a:gd name="T17" fmla="*/ 31 h 31"/>
                <a:gd name="T18" fmla="*/ 7 w 11"/>
                <a:gd name="T19" fmla="*/ 31 h 31"/>
                <a:gd name="T20" fmla="*/ 2 w 11"/>
                <a:gd name="T21" fmla="*/ 10 h 31"/>
                <a:gd name="T22" fmla="*/ 7 w 11"/>
                <a:gd name="T23" fmla="*/ 26 h 31"/>
                <a:gd name="T24" fmla="*/ 7 w 11"/>
                <a:gd name="T25" fmla="*/ 3 h 31"/>
                <a:gd name="T26" fmla="*/ 2 w 11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31">
                  <a:moveTo>
                    <a:pt x="7" y="31"/>
                  </a:moveTo>
                  <a:cubicBezTo>
                    <a:pt x="6" y="31"/>
                    <a:pt x="6" y="30"/>
                    <a:pt x="6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10"/>
                    <a:pt x="11" y="20"/>
                    <a:pt x="8" y="30"/>
                  </a:cubicBezTo>
                  <a:cubicBezTo>
                    <a:pt x="8" y="30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lose/>
                  <a:moveTo>
                    <a:pt x="2" y="1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8" y="18"/>
                    <a:pt x="8" y="11"/>
                    <a:pt x="7" y="3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6C3E677C-4163-1AF1-535A-28A2B0938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066"/>
              <a:ext cx="27" cy="15"/>
            </a:xfrm>
            <a:custGeom>
              <a:avLst/>
              <a:gdLst>
                <a:gd name="T0" fmla="*/ 1 w 7"/>
                <a:gd name="T1" fmla="*/ 4 h 4"/>
                <a:gd name="T2" fmla="*/ 0 w 7"/>
                <a:gd name="T3" fmla="*/ 3 h 4"/>
                <a:gd name="T4" fmla="*/ 1 w 7"/>
                <a:gd name="T5" fmla="*/ 2 h 4"/>
                <a:gd name="T6" fmla="*/ 5 w 7"/>
                <a:gd name="T7" fmla="*/ 0 h 4"/>
                <a:gd name="T8" fmla="*/ 6 w 7"/>
                <a:gd name="T9" fmla="*/ 0 h 4"/>
                <a:gd name="T10" fmla="*/ 7 w 7"/>
                <a:gd name="T11" fmla="*/ 0 h 4"/>
                <a:gd name="T12" fmla="*/ 7 w 7"/>
                <a:gd name="T13" fmla="*/ 1 h 4"/>
                <a:gd name="T14" fmla="*/ 7 w 7"/>
                <a:gd name="T15" fmla="*/ 2 h 4"/>
                <a:gd name="T16" fmla="*/ 6 w 7"/>
                <a:gd name="T17" fmla="*/ 2 h 4"/>
                <a:gd name="T18" fmla="*/ 2 w 7"/>
                <a:gd name="T19" fmla="*/ 4 h 4"/>
                <a:gd name="T20" fmla="*/ 1 w 7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8" name="Freeform 174">
              <a:extLst>
                <a:ext uri="{FF2B5EF4-FFF2-40B4-BE49-F238E27FC236}">
                  <a16:creationId xmlns:a16="http://schemas.microsoft.com/office/drawing/2014/main" id="{5996D3C5-63B7-B929-2446-BE3D523B72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" y="1486"/>
              <a:ext cx="110" cy="47"/>
            </a:xfrm>
            <a:custGeom>
              <a:avLst/>
              <a:gdLst>
                <a:gd name="T0" fmla="*/ 2 w 28"/>
                <a:gd name="T1" fmla="*/ 12 h 12"/>
                <a:gd name="T2" fmla="*/ 1 w 28"/>
                <a:gd name="T3" fmla="*/ 11 h 12"/>
                <a:gd name="T4" fmla="*/ 1 w 28"/>
                <a:gd name="T5" fmla="*/ 10 h 12"/>
                <a:gd name="T6" fmla="*/ 2 w 28"/>
                <a:gd name="T7" fmla="*/ 9 h 12"/>
                <a:gd name="T8" fmla="*/ 3 w 28"/>
                <a:gd name="T9" fmla="*/ 9 h 12"/>
                <a:gd name="T10" fmla="*/ 11 w 28"/>
                <a:gd name="T11" fmla="*/ 0 h 12"/>
                <a:gd name="T12" fmla="*/ 12 w 28"/>
                <a:gd name="T13" fmla="*/ 0 h 12"/>
                <a:gd name="T14" fmla="*/ 27 w 28"/>
                <a:gd name="T15" fmla="*/ 4 h 12"/>
                <a:gd name="T16" fmla="*/ 28 w 28"/>
                <a:gd name="T17" fmla="*/ 5 h 12"/>
                <a:gd name="T18" fmla="*/ 27 w 28"/>
                <a:gd name="T19" fmla="*/ 6 h 12"/>
                <a:gd name="T20" fmla="*/ 2 w 28"/>
                <a:gd name="T21" fmla="*/ 12 h 12"/>
                <a:gd name="T22" fmla="*/ 2 w 28"/>
                <a:gd name="T23" fmla="*/ 12 h 12"/>
                <a:gd name="T24" fmla="*/ 12 w 28"/>
                <a:gd name="T25" fmla="*/ 2 h 12"/>
                <a:gd name="T26" fmla="*/ 6 w 28"/>
                <a:gd name="T27" fmla="*/ 8 h 12"/>
                <a:gd name="T28" fmla="*/ 23 w 28"/>
                <a:gd name="T29" fmla="*/ 5 h 12"/>
                <a:gd name="T30" fmla="*/ 12 w 28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6" y="6"/>
                    <a:pt x="8" y="3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8" y="5"/>
                    <a:pt x="28" y="5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12" y="2"/>
                  </a:moveTo>
                  <a:cubicBezTo>
                    <a:pt x="10" y="4"/>
                    <a:pt x="8" y="6"/>
                    <a:pt x="6" y="8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9" name="Freeform 175">
              <a:extLst>
                <a:ext uri="{FF2B5EF4-FFF2-40B4-BE49-F238E27FC236}">
                  <a16:creationId xmlns:a16="http://schemas.microsoft.com/office/drawing/2014/main" id="{661BACDF-EB84-4E22-CFBE-7154A07B75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" y="1501"/>
              <a:ext cx="240" cy="114"/>
            </a:xfrm>
            <a:custGeom>
              <a:avLst/>
              <a:gdLst>
                <a:gd name="T0" fmla="*/ 1 w 61"/>
                <a:gd name="T1" fmla="*/ 29 h 29"/>
                <a:gd name="T2" fmla="*/ 0 w 61"/>
                <a:gd name="T3" fmla="*/ 28 h 29"/>
                <a:gd name="T4" fmla="*/ 0 w 61"/>
                <a:gd name="T5" fmla="*/ 27 h 29"/>
                <a:gd name="T6" fmla="*/ 34 w 61"/>
                <a:gd name="T7" fmla="*/ 6 h 29"/>
                <a:gd name="T8" fmla="*/ 60 w 61"/>
                <a:gd name="T9" fmla="*/ 0 h 29"/>
                <a:gd name="T10" fmla="*/ 61 w 61"/>
                <a:gd name="T11" fmla="*/ 1 h 29"/>
                <a:gd name="T12" fmla="*/ 61 w 61"/>
                <a:gd name="T13" fmla="*/ 2 h 29"/>
                <a:gd name="T14" fmla="*/ 2 w 61"/>
                <a:gd name="T15" fmla="*/ 29 h 29"/>
                <a:gd name="T16" fmla="*/ 1 w 61"/>
                <a:gd name="T17" fmla="*/ 29 h 29"/>
                <a:gd name="T18" fmla="*/ 51 w 61"/>
                <a:gd name="T19" fmla="*/ 4 h 29"/>
                <a:gd name="T20" fmla="*/ 35 w 61"/>
                <a:gd name="T21" fmla="*/ 8 h 29"/>
                <a:gd name="T22" fmla="*/ 6 w 61"/>
                <a:gd name="T23" fmla="*/ 24 h 29"/>
                <a:gd name="T24" fmla="*/ 51 w 61"/>
                <a:gd name="T2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9">
                  <a:moveTo>
                    <a:pt x="1" y="29"/>
                  </a:moveTo>
                  <a:cubicBezTo>
                    <a:pt x="1" y="29"/>
                    <a:pt x="1" y="29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10" y="17"/>
                    <a:pt x="21" y="10"/>
                    <a:pt x="34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1" y="0"/>
                    <a:pt x="61" y="1"/>
                  </a:cubicBezTo>
                  <a:cubicBezTo>
                    <a:pt x="61" y="1"/>
                    <a:pt x="61" y="2"/>
                    <a:pt x="61" y="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1" y="29"/>
                    <a:pt x="1" y="29"/>
                  </a:cubicBezTo>
                  <a:close/>
                  <a:moveTo>
                    <a:pt x="51" y="4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4" y="11"/>
                    <a:pt x="14" y="17"/>
                    <a:pt x="6" y="24"/>
                  </a:cubicBezTo>
                  <a:lnTo>
                    <a:pt x="5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0" name="Freeform 176">
              <a:extLst>
                <a:ext uri="{FF2B5EF4-FFF2-40B4-BE49-F238E27FC236}">
                  <a16:creationId xmlns:a16="http://schemas.microsoft.com/office/drawing/2014/main" id="{17F31361-725C-16C1-EAAB-15FAE7A80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1760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2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1" name="Freeform 177">
              <a:extLst>
                <a:ext uri="{FF2B5EF4-FFF2-40B4-BE49-F238E27FC236}">
                  <a16:creationId xmlns:a16="http://schemas.microsoft.com/office/drawing/2014/main" id="{4309A51D-A553-1675-91CF-896E75188D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3" y="1752"/>
              <a:ext cx="79" cy="75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1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3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2" name="Freeform 178">
              <a:extLst>
                <a:ext uri="{FF2B5EF4-FFF2-40B4-BE49-F238E27FC236}">
                  <a16:creationId xmlns:a16="http://schemas.microsoft.com/office/drawing/2014/main" id="{167A1290-EDDD-A8C9-A86A-22D2CA02B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" y="1533"/>
              <a:ext cx="59" cy="5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3" name="Freeform 179">
              <a:extLst>
                <a:ext uri="{FF2B5EF4-FFF2-40B4-BE49-F238E27FC236}">
                  <a16:creationId xmlns:a16="http://schemas.microsoft.com/office/drawing/2014/main" id="{034E2CFB-8A69-E115-87CB-3E4A499C1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525"/>
              <a:ext cx="74" cy="74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6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4" name="Freeform 180">
              <a:extLst>
                <a:ext uri="{FF2B5EF4-FFF2-40B4-BE49-F238E27FC236}">
                  <a16:creationId xmlns:a16="http://schemas.microsoft.com/office/drawing/2014/main" id="{A1DF2577-4496-3225-338F-92A446F85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489"/>
              <a:ext cx="39" cy="40"/>
            </a:xfrm>
            <a:custGeom>
              <a:avLst/>
              <a:gdLst>
                <a:gd name="T0" fmla="*/ 9 w 10"/>
                <a:gd name="T1" fmla="*/ 5 h 10"/>
                <a:gd name="T2" fmla="*/ 4 w 10"/>
                <a:gd name="T3" fmla="*/ 10 h 10"/>
                <a:gd name="T4" fmla="*/ 0 w 10"/>
                <a:gd name="T5" fmla="*/ 4 h 10"/>
                <a:gd name="T6" fmla="*/ 5 w 10"/>
                <a:gd name="T7" fmla="*/ 0 h 10"/>
                <a:gd name="T8" fmla="*/ 9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5"/>
                  </a:move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3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5" name="Freeform 181">
              <a:extLst>
                <a:ext uri="{FF2B5EF4-FFF2-40B4-BE49-F238E27FC236}">
                  <a16:creationId xmlns:a16="http://schemas.microsoft.com/office/drawing/2014/main" id="{02D7BBAE-652F-8B21-5FD6-20FB20C969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" y="1482"/>
              <a:ext cx="55" cy="55"/>
            </a:xfrm>
            <a:custGeom>
              <a:avLst/>
              <a:gdLst>
                <a:gd name="T0" fmla="*/ 6 w 14"/>
                <a:gd name="T1" fmla="*/ 14 h 14"/>
                <a:gd name="T2" fmla="*/ 0 w 14"/>
                <a:gd name="T3" fmla="*/ 6 h 14"/>
                <a:gd name="T4" fmla="*/ 7 w 14"/>
                <a:gd name="T5" fmla="*/ 0 h 14"/>
                <a:gd name="T6" fmla="*/ 14 w 14"/>
                <a:gd name="T7" fmla="*/ 7 h 14"/>
                <a:gd name="T8" fmla="*/ 6 w 14"/>
                <a:gd name="T9" fmla="*/ 14 h 14"/>
                <a:gd name="T10" fmla="*/ 7 w 14"/>
                <a:gd name="T11" fmla="*/ 4 h 14"/>
                <a:gd name="T12" fmla="*/ 4 w 14"/>
                <a:gd name="T13" fmla="*/ 7 h 14"/>
                <a:gd name="T14" fmla="*/ 7 w 14"/>
                <a:gd name="T15" fmla="*/ 9 h 14"/>
                <a:gd name="T16" fmla="*/ 9 w 14"/>
                <a:gd name="T17" fmla="*/ 7 h 14"/>
                <a:gd name="T18" fmla="*/ 7 w 14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  <a:moveTo>
                    <a:pt x="7" y="4"/>
                  </a:moveTo>
                  <a:cubicBezTo>
                    <a:pt x="6" y="4"/>
                    <a:pt x="4" y="5"/>
                    <a:pt x="4" y="7"/>
                  </a:cubicBezTo>
                  <a:cubicBezTo>
                    <a:pt x="4" y="8"/>
                    <a:pt x="5" y="9"/>
                    <a:pt x="7" y="9"/>
                  </a:cubicBezTo>
                  <a:cubicBezTo>
                    <a:pt x="8" y="10"/>
                    <a:pt x="9" y="8"/>
                    <a:pt x="9" y="7"/>
                  </a:cubicBezTo>
                  <a:cubicBezTo>
                    <a:pt x="10" y="6"/>
                    <a:pt x="8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6" name="Freeform 182">
              <a:extLst>
                <a:ext uri="{FF2B5EF4-FFF2-40B4-BE49-F238E27FC236}">
                  <a16:creationId xmlns:a16="http://schemas.microsoft.com/office/drawing/2014/main" id="{214F9449-CF55-B7EC-5CB7-3DAD9433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509"/>
              <a:ext cx="47" cy="47"/>
            </a:xfrm>
            <a:custGeom>
              <a:avLst/>
              <a:gdLst>
                <a:gd name="T0" fmla="*/ 12 w 12"/>
                <a:gd name="T1" fmla="*/ 7 h 12"/>
                <a:gd name="T2" fmla="*/ 6 w 12"/>
                <a:gd name="T3" fmla="*/ 12 h 12"/>
                <a:gd name="T4" fmla="*/ 0 w 12"/>
                <a:gd name="T5" fmla="*/ 6 h 12"/>
                <a:gd name="T6" fmla="*/ 7 w 12"/>
                <a:gd name="T7" fmla="*/ 0 h 12"/>
                <a:gd name="T8" fmla="*/ 12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7"/>
                  </a:moveTo>
                  <a:cubicBezTo>
                    <a:pt x="12" y="10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0" y="1"/>
                    <a:pt x="12" y="4"/>
                    <a:pt x="1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7" name="Freeform 183">
              <a:extLst>
                <a:ext uri="{FF2B5EF4-FFF2-40B4-BE49-F238E27FC236}">
                  <a16:creationId xmlns:a16="http://schemas.microsoft.com/office/drawing/2014/main" id="{63ECD9FA-36DA-534F-6862-B5D490E94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" y="1501"/>
              <a:ext cx="63" cy="63"/>
            </a:xfrm>
            <a:custGeom>
              <a:avLst/>
              <a:gdLst>
                <a:gd name="T0" fmla="*/ 7 w 16"/>
                <a:gd name="T1" fmla="*/ 16 h 16"/>
                <a:gd name="T2" fmla="*/ 0 w 16"/>
                <a:gd name="T3" fmla="*/ 8 h 16"/>
                <a:gd name="T4" fmla="*/ 9 w 16"/>
                <a:gd name="T5" fmla="*/ 0 h 16"/>
                <a:gd name="T6" fmla="*/ 16 w 16"/>
                <a:gd name="T7" fmla="*/ 9 h 16"/>
                <a:gd name="T8" fmla="*/ 7 w 16"/>
                <a:gd name="T9" fmla="*/ 16 h 16"/>
                <a:gd name="T10" fmla="*/ 8 w 16"/>
                <a:gd name="T11" fmla="*/ 5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1"/>
                    <a:pt x="16" y="5"/>
                    <a:pt x="16" y="9"/>
                  </a:cubicBezTo>
                  <a:cubicBezTo>
                    <a:pt x="16" y="13"/>
                    <a:pt x="12" y="16"/>
                    <a:pt x="7" y="16"/>
                  </a:cubicBezTo>
                  <a:close/>
                  <a:moveTo>
                    <a:pt x="8" y="5"/>
                  </a:moveTo>
                  <a:cubicBezTo>
                    <a:pt x="6" y="4"/>
                    <a:pt x="5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8" name="Freeform 184">
              <a:extLst>
                <a:ext uri="{FF2B5EF4-FFF2-40B4-BE49-F238E27FC236}">
                  <a16:creationId xmlns:a16="http://schemas.microsoft.com/office/drawing/2014/main" id="{A82C5CE4-65AD-0561-9774-65D596D70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1493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9" name="Freeform 185">
              <a:extLst>
                <a:ext uri="{FF2B5EF4-FFF2-40B4-BE49-F238E27FC236}">
                  <a16:creationId xmlns:a16="http://schemas.microsoft.com/office/drawing/2014/main" id="{1B0D34E9-075E-DE44-C141-227A10A15C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2" y="1486"/>
              <a:ext cx="79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9"/>
                  </a:cubicBezTo>
                  <a:cubicBezTo>
                    <a:pt x="4" y="12"/>
                    <a:pt x="7" y="14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0" name="Freeform 186">
              <a:extLst>
                <a:ext uri="{FF2B5EF4-FFF2-40B4-BE49-F238E27FC236}">
                  <a16:creationId xmlns:a16="http://schemas.microsoft.com/office/drawing/2014/main" id="{077667D0-C3D9-3A95-16CC-E04A8DC00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1658"/>
              <a:ext cx="58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1" name="Freeform 187">
              <a:extLst>
                <a:ext uri="{FF2B5EF4-FFF2-40B4-BE49-F238E27FC236}">
                  <a16:creationId xmlns:a16="http://schemas.microsoft.com/office/drawing/2014/main" id="{EA35788E-14DA-EF0C-CA3C-BFFA5D5075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1650"/>
              <a:ext cx="78" cy="75"/>
            </a:xfrm>
            <a:custGeom>
              <a:avLst/>
              <a:gdLst>
                <a:gd name="T0" fmla="*/ 9 w 20"/>
                <a:gd name="T1" fmla="*/ 19 h 19"/>
                <a:gd name="T2" fmla="*/ 0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9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1" y="3"/>
                    <a:pt x="5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9"/>
                  </a:cubicBezTo>
                  <a:cubicBezTo>
                    <a:pt x="4" y="12"/>
                    <a:pt x="7" y="14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2" name="Freeform 188">
              <a:extLst>
                <a:ext uri="{FF2B5EF4-FFF2-40B4-BE49-F238E27FC236}">
                  <a16:creationId xmlns:a16="http://schemas.microsoft.com/office/drawing/2014/main" id="{D2B2FE16-C859-80E7-78CE-ED6D45944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2026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3" name="Freeform 189">
              <a:extLst>
                <a:ext uri="{FF2B5EF4-FFF2-40B4-BE49-F238E27FC236}">
                  <a16:creationId xmlns:a16="http://schemas.microsoft.com/office/drawing/2014/main" id="{274144D3-889B-5ACB-3803-22B49E90DF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0" y="2019"/>
              <a:ext cx="78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20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4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4" name="Freeform 190">
              <a:extLst>
                <a:ext uri="{FF2B5EF4-FFF2-40B4-BE49-F238E27FC236}">
                  <a16:creationId xmlns:a16="http://schemas.microsoft.com/office/drawing/2014/main" id="{ACB91364-11E9-5ECF-0E67-8E654726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" y="2195"/>
              <a:ext cx="59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5" name="Freeform 191">
              <a:extLst>
                <a:ext uri="{FF2B5EF4-FFF2-40B4-BE49-F238E27FC236}">
                  <a16:creationId xmlns:a16="http://schemas.microsoft.com/office/drawing/2014/main" id="{28726E55-9DE7-E254-1D9A-43832CD762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8" y="2187"/>
              <a:ext cx="75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8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6" name="Freeform 192">
              <a:extLst>
                <a:ext uri="{FF2B5EF4-FFF2-40B4-BE49-F238E27FC236}">
                  <a16:creationId xmlns:a16="http://schemas.microsoft.com/office/drawing/2014/main" id="{3F2D145A-7329-357D-81EF-75649FFB9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1913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7" name="Freeform 193">
              <a:extLst>
                <a:ext uri="{FF2B5EF4-FFF2-40B4-BE49-F238E27FC236}">
                  <a16:creationId xmlns:a16="http://schemas.microsoft.com/office/drawing/2014/main" id="{9FE695C8-526C-BFD0-9515-11858BE26E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1905"/>
              <a:ext cx="75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0 h 20"/>
                <a:gd name="T6" fmla="*/ 19 w 19"/>
                <a:gd name="T7" fmla="*/ 10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8" name="Freeform 194">
              <a:extLst>
                <a:ext uri="{FF2B5EF4-FFF2-40B4-BE49-F238E27FC236}">
                  <a16:creationId xmlns:a16="http://schemas.microsoft.com/office/drawing/2014/main" id="{85455E92-9F68-297D-1AF3-FD7F53D5D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917"/>
              <a:ext cx="59" cy="6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9" name="Freeform 195">
              <a:extLst>
                <a:ext uri="{FF2B5EF4-FFF2-40B4-BE49-F238E27FC236}">
                  <a16:creationId xmlns:a16="http://schemas.microsoft.com/office/drawing/2014/main" id="{B074DC0C-CACA-DB85-663D-9AD89BE18D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1909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6" y="1"/>
                    <a:pt x="19" y="6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5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8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0" name="Freeform 196">
              <a:extLst>
                <a:ext uri="{FF2B5EF4-FFF2-40B4-BE49-F238E27FC236}">
                  <a16:creationId xmlns:a16="http://schemas.microsoft.com/office/drawing/2014/main" id="{8C214D58-0DD2-0F11-1263-D34D9C875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670"/>
              <a:ext cx="59" cy="59"/>
            </a:xfrm>
            <a:custGeom>
              <a:avLst/>
              <a:gdLst>
                <a:gd name="T0" fmla="*/ 14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1" name="Freeform 197">
              <a:extLst>
                <a:ext uri="{FF2B5EF4-FFF2-40B4-BE49-F238E27FC236}">
                  <a16:creationId xmlns:a16="http://schemas.microsoft.com/office/drawing/2014/main" id="{8E93615F-D44E-9462-0BAF-5E5F9E9B1F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" y="1662"/>
              <a:ext cx="79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20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3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2" name="Freeform 198">
              <a:extLst>
                <a:ext uri="{FF2B5EF4-FFF2-40B4-BE49-F238E27FC236}">
                  <a16:creationId xmlns:a16="http://schemas.microsoft.com/office/drawing/2014/main" id="{0C8000D4-405C-41AD-C81E-8CFE40A72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1544"/>
              <a:ext cx="51" cy="51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1 w 13"/>
                <a:gd name="T5" fmla="*/ 6 h 13"/>
                <a:gd name="T6" fmla="*/ 7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3" name="Freeform 199">
              <a:extLst>
                <a:ext uri="{FF2B5EF4-FFF2-40B4-BE49-F238E27FC236}">
                  <a16:creationId xmlns:a16="http://schemas.microsoft.com/office/drawing/2014/main" id="{475AB119-2161-B6BD-CEC6-E744102C25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1" y="1537"/>
              <a:ext cx="71" cy="66"/>
            </a:xfrm>
            <a:custGeom>
              <a:avLst/>
              <a:gdLst>
                <a:gd name="T0" fmla="*/ 8 w 18"/>
                <a:gd name="T1" fmla="*/ 17 h 17"/>
                <a:gd name="T2" fmla="*/ 1 w 18"/>
                <a:gd name="T3" fmla="*/ 8 h 17"/>
                <a:gd name="T4" fmla="*/ 10 w 18"/>
                <a:gd name="T5" fmla="*/ 0 h 17"/>
                <a:gd name="T6" fmla="*/ 17 w 18"/>
                <a:gd name="T7" fmla="*/ 9 h 17"/>
                <a:gd name="T8" fmla="*/ 8 w 18"/>
                <a:gd name="T9" fmla="*/ 17 h 17"/>
                <a:gd name="T10" fmla="*/ 9 w 18"/>
                <a:gd name="T11" fmla="*/ 4 h 17"/>
                <a:gd name="T12" fmla="*/ 5 w 18"/>
                <a:gd name="T13" fmla="*/ 8 h 17"/>
                <a:gd name="T14" fmla="*/ 9 w 18"/>
                <a:gd name="T15" fmla="*/ 13 h 17"/>
                <a:gd name="T16" fmla="*/ 13 w 18"/>
                <a:gd name="T17" fmla="*/ 9 h 17"/>
                <a:gd name="T18" fmla="*/ 9 w 18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8" y="17"/>
                  </a:moveTo>
                  <a:cubicBezTo>
                    <a:pt x="4" y="16"/>
                    <a:pt x="0" y="12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8" y="4"/>
                    <a:pt x="17" y="9"/>
                  </a:cubicBezTo>
                  <a:cubicBezTo>
                    <a:pt x="17" y="14"/>
                    <a:pt x="13" y="17"/>
                    <a:pt x="8" y="17"/>
                  </a:cubicBezTo>
                  <a:close/>
                  <a:moveTo>
                    <a:pt x="9" y="4"/>
                  </a:moveTo>
                  <a:cubicBezTo>
                    <a:pt x="7" y="4"/>
                    <a:pt x="5" y="6"/>
                    <a:pt x="5" y="8"/>
                  </a:cubicBezTo>
                  <a:cubicBezTo>
                    <a:pt x="5" y="10"/>
                    <a:pt x="6" y="12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6"/>
                    <a:pt x="12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4" name="Freeform 200">
              <a:extLst>
                <a:ext uri="{FF2B5EF4-FFF2-40B4-BE49-F238E27FC236}">
                  <a16:creationId xmlns:a16="http://schemas.microsoft.com/office/drawing/2014/main" id="{5FA039A2-7B93-6F88-651A-5EA978E3C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1384"/>
              <a:ext cx="59" cy="5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5" name="Freeform 201">
              <a:extLst>
                <a:ext uri="{FF2B5EF4-FFF2-40B4-BE49-F238E27FC236}">
                  <a16:creationId xmlns:a16="http://schemas.microsoft.com/office/drawing/2014/main" id="{1A40E8BC-A26B-8DF8-C33C-A8682E5FD3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372"/>
              <a:ext cx="79" cy="78"/>
            </a:xfrm>
            <a:custGeom>
              <a:avLst/>
              <a:gdLst>
                <a:gd name="T0" fmla="*/ 10 w 20"/>
                <a:gd name="T1" fmla="*/ 20 h 20"/>
                <a:gd name="T2" fmla="*/ 1 w 20"/>
                <a:gd name="T3" fmla="*/ 9 h 20"/>
                <a:gd name="T4" fmla="*/ 11 w 20"/>
                <a:gd name="T5" fmla="*/ 1 h 20"/>
                <a:gd name="T6" fmla="*/ 20 w 20"/>
                <a:gd name="T7" fmla="*/ 11 h 20"/>
                <a:gd name="T8" fmla="*/ 10 w 20"/>
                <a:gd name="T9" fmla="*/ 20 h 20"/>
                <a:gd name="T10" fmla="*/ 11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1 h 20"/>
                <a:gd name="T18" fmla="*/ 11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19"/>
                    <a:pt x="0" y="15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20" y="11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1" y="5"/>
                  </a:moveTo>
                  <a:cubicBezTo>
                    <a:pt x="8" y="5"/>
                    <a:pt x="5" y="7"/>
                    <a:pt x="5" y="10"/>
                  </a:cubicBezTo>
                  <a:cubicBezTo>
                    <a:pt x="5" y="13"/>
                    <a:pt x="7" y="15"/>
                    <a:pt x="10" y="15"/>
                  </a:cubicBezTo>
                  <a:cubicBezTo>
                    <a:pt x="13" y="16"/>
                    <a:pt x="15" y="13"/>
                    <a:pt x="15" y="11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6" name="Freeform 202">
              <a:extLst>
                <a:ext uri="{FF2B5EF4-FFF2-40B4-BE49-F238E27FC236}">
                  <a16:creationId xmlns:a16="http://schemas.microsoft.com/office/drawing/2014/main" id="{96EDF4CF-9B7D-FB86-4343-601880B421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658"/>
              <a:ext cx="58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7" name="Freeform 203">
              <a:extLst>
                <a:ext uri="{FF2B5EF4-FFF2-40B4-BE49-F238E27FC236}">
                  <a16:creationId xmlns:a16="http://schemas.microsoft.com/office/drawing/2014/main" id="{EBC6B117-65DA-7A62-7EC1-B5790A9D30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2" y="1650"/>
              <a:ext cx="78" cy="79"/>
            </a:xfrm>
            <a:custGeom>
              <a:avLst/>
              <a:gdLst>
                <a:gd name="T0" fmla="*/ 9 w 20"/>
                <a:gd name="T1" fmla="*/ 19 h 20"/>
                <a:gd name="T2" fmla="*/ 1 w 20"/>
                <a:gd name="T3" fmla="*/ 9 h 20"/>
                <a:gd name="T4" fmla="*/ 11 w 20"/>
                <a:gd name="T5" fmla="*/ 1 h 20"/>
                <a:gd name="T6" fmla="*/ 20 w 20"/>
                <a:gd name="T7" fmla="*/ 11 h 20"/>
                <a:gd name="T8" fmla="*/ 9 w 20"/>
                <a:gd name="T9" fmla="*/ 19 h 20"/>
                <a:gd name="T10" fmla="*/ 11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0 h 20"/>
                <a:gd name="T18" fmla="*/ 11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9" y="19"/>
                  </a:moveTo>
                  <a:cubicBezTo>
                    <a:pt x="4" y="19"/>
                    <a:pt x="0" y="14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20" y="11"/>
                  </a:cubicBezTo>
                  <a:cubicBezTo>
                    <a:pt x="19" y="16"/>
                    <a:pt x="15" y="20"/>
                    <a:pt x="9" y="19"/>
                  </a:cubicBezTo>
                  <a:close/>
                  <a:moveTo>
                    <a:pt x="11" y="5"/>
                  </a:moveTo>
                  <a:cubicBezTo>
                    <a:pt x="8" y="5"/>
                    <a:pt x="5" y="7"/>
                    <a:pt x="5" y="10"/>
                  </a:cubicBezTo>
                  <a:cubicBezTo>
                    <a:pt x="5" y="12"/>
                    <a:pt x="7" y="15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8" name="Freeform 204">
              <a:extLst>
                <a:ext uri="{FF2B5EF4-FFF2-40B4-BE49-F238E27FC236}">
                  <a16:creationId xmlns:a16="http://schemas.microsoft.com/office/drawing/2014/main" id="{DA446C39-5D6D-81D5-C44A-A3A79F94D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418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9" name="Freeform 205">
              <a:extLst>
                <a:ext uri="{FF2B5EF4-FFF2-40B4-BE49-F238E27FC236}">
                  <a16:creationId xmlns:a16="http://schemas.microsoft.com/office/drawing/2014/main" id="{5FB301C0-DC74-36DB-2D57-7EC6BA03C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9" y="2411"/>
              <a:ext cx="75" cy="74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0" name="Freeform 206">
              <a:extLst>
                <a:ext uri="{FF2B5EF4-FFF2-40B4-BE49-F238E27FC236}">
                  <a16:creationId xmlns:a16="http://schemas.microsoft.com/office/drawing/2014/main" id="{EE8E761B-9DA7-6562-9C2C-FB171A3F4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2434"/>
              <a:ext cx="62" cy="63"/>
            </a:xfrm>
            <a:custGeom>
              <a:avLst/>
              <a:gdLst>
                <a:gd name="T0" fmla="*/ 15 w 16"/>
                <a:gd name="T1" fmla="*/ 9 h 16"/>
                <a:gd name="T2" fmla="*/ 7 w 16"/>
                <a:gd name="T3" fmla="*/ 15 h 16"/>
                <a:gd name="T4" fmla="*/ 1 w 16"/>
                <a:gd name="T5" fmla="*/ 7 h 16"/>
                <a:gd name="T6" fmla="*/ 9 w 16"/>
                <a:gd name="T7" fmla="*/ 1 h 16"/>
                <a:gd name="T8" fmla="*/ 15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4" y="0"/>
                    <a:pt x="9" y="1"/>
                  </a:cubicBezTo>
                  <a:cubicBezTo>
                    <a:pt x="13" y="1"/>
                    <a:pt x="16" y="4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75A187ED-E003-A373-5C63-7F3C671139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" y="2426"/>
              <a:ext cx="78" cy="79"/>
            </a:xfrm>
            <a:custGeom>
              <a:avLst/>
              <a:gdLst>
                <a:gd name="T0" fmla="*/ 9 w 20"/>
                <a:gd name="T1" fmla="*/ 19 h 20"/>
                <a:gd name="T2" fmla="*/ 1 w 20"/>
                <a:gd name="T3" fmla="*/ 9 h 20"/>
                <a:gd name="T4" fmla="*/ 11 w 20"/>
                <a:gd name="T5" fmla="*/ 1 h 20"/>
                <a:gd name="T6" fmla="*/ 19 w 20"/>
                <a:gd name="T7" fmla="*/ 11 h 20"/>
                <a:gd name="T8" fmla="*/ 9 w 20"/>
                <a:gd name="T9" fmla="*/ 19 h 20"/>
                <a:gd name="T10" fmla="*/ 10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0 h 20"/>
                <a:gd name="T18" fmla="*/ 10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9" y="19"/>
                  </a:moveTo>
                  <a:cubicBezTo>
                    <a:pt x="4" y="19"/>
                    <a:pt x="0" y="14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4" y="12"/>
                    <a:pt x="7" y="15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2" name="Freeform 208">
              <a:extLst>
                <a:ext uri="{FF2B5EF4-FFF2-40B4-BE49-F238E27FC236}">
                  <a16:creationId xmlns:a16="http://schemas.microsoft.com/office/drawing/2014/main" id="{3E390E5D-4F8F-D526-90EB-4385357D5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" y="2481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3" name="Freeform 209">
              <a:extLst>
                <a:ext uri="{FF2B5EF4-FFF2-40B4-BE49-F238E27FC236}">
                  <a16:creationId xmlns:a16="http://schemas.microsoft.com/office/drawing/2014/main" id="{0D24B9E3-30C6-83FC-9F1F-1942ABD63C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" y="2473"/>
              <a:ext cx="75" cy="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6" y="1"/>
                    <a:pt x="19" y="5"/>
                    <a:pt x="19" y="10"/>
                  </a:cubicBezTo>
                  <a:cubicBezTo>
                    <a:pt x="19" y="16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4" name="Freeform 210">
              <a:extLst>
                <a:ext uri="{FF2B5EF4-FFF2-40B4-BE49-F238E27FC236}">
                  <a16:creationId xmlns:a16="http://schemas.microsoft.com/office/drawing/2014/main" id="{608FECF6-E8E5-36D4-2B4B-88BECA035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2391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5" name="Freeform 211">
              <a:extLst>
                <a:ext uri="{FF2B5EF4-FFF2-40B4-BE49-F238E27FC236}">
                  <a16:creationId xmlns:a16="http://schemas.microsoft.com/office/drawing/2014/main" id="{8E2221D6-22F1-19C0-0B94-EE3457B52B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2" y="2383"/>
              <a:ext cx="79" cy="75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6" name="Freeform 212">
              <a:extLst>
                <a:ext uri="{FF2B5EF4-FFF2-40B4-BE49-F238E27FC236}">
                  <a16:creationId xmlns:a16="http://schemas.microsoft.com/office/drawing/2014/main" id="{715C9D1D-0588-2709-A254-4CEB1DBC3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2344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7" name="Freeform 213">
              <a:extLst>
                <a:ext uri="{FF2B5EF4-FFF2-40B4-BE49-F238E27FC236}">
                  <a16:creationId xmlns:a16="http://schemas.microsoft.com/office/drawing/2014/main" id="{D9DAB8FB-CE96-522A-3429-BF09FA68C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1" y="2336"/>
              <a:ext cx="74" cy="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6" y="14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8" name="Freeform 214">
              <a:extLst>
                <a:ext uri="{FF2B5EF4-FFF2-40B4-BE49-F238E27FC236}">
                  <a16:creationId xmlns:a16="http://schemas.microsoft.com/office/drawing/2014/main" id="{3BBB8933-480C-0CE0-DAFC-96EBCA219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38"/>
              <a:ext cx="59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4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9" name="Freeform 215">
              <a:extLst>
                <a:ext uri="{FF2B5EF4-FFF2-40B4-BE49-F238E27FC236}">
                  <a16:creationId xmlns:a16="http://schemas.microsoft.com/office/drawing/2014/main" id="{9517A824-EEB1-6216-5030-7F0F2F3B4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230"/>
              <a:ext cx="74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0" name="Freeform 216">
              <a:extLst>
                <a:ext uri="{FF2B5EF4-FFF2-40B4-BE49-F238E27FC236}">
                  <a16:creationId xmlns:a16="http://schemas.microsoft.com/office/drawing/2014/main" id="{AD6A488E-90E6-94FA-830F-F33A810D5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2019"/>
              <a:ext cx="59" cy="6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1" name="Freeform 217">
              <a:extLst>
                <a:ext uri="{FF2B5EF4-FFF2-40B4-BE49-F238E27FC236}">
                  <a16:creationId xmlns:a16="http://schemas.microsoft.com/office/drawing/2014/main" id="{612CA646-ECC7-CD51-6261-BE2FCF080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" y="2011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2" name="Freeform 218">
              <a:extLst>
                <a:ext uri="{FF2B5EF4-FFF2-40B4-BE49-F238E27FC236}">
                  <a16:creationId xmlns:a16="http://schemas.microsoft.com/office/drawing/2014/main" id="{C26708BD-85BE-BD45-508C-F02511BDF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042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3" name="Freeform 219">
              <a:extLst>
                <a:ext uri="{FF2B5EF4-FFF2-40B4-BE49-F238E27FC236}">
                  <a16:creationId xmlns:a16="http://schemas.microsoft.com/office/drawing/2014/main" id="{5E11D638-5612-7516-59D6-8D86E81488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" y="2034"/>
              <a:ext cx="74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0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1"/>
                    <a:pt x="19" y="5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4" name="Freeform 220">
              <a:extLst>
                <a:ext uri="{FF2B5EF4-FFF2-40B4-BE49-F238E27FC236}">
                  <a16:creationId xmlns:a16="http://schemas.microsoft.com/office/drawing/2014/main" id="{CA15B21A-47D7-4FC8-84BD-549779C13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" y="1474"/>
              <a:ext cx="59" cy="63"/>
            </a:xfrm>
            <a:custGeom>
              <a:avLst/>
              <a:gdLst>
                <a:gd name="T0" fmla="*/ 15 w 15"/>
                <a:gd name="T1" fmla="*/ 8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5" name="Freeform 221">
              <a:extLst>
                <a:ext uri="{FF2B5EF4-FFF2-40B4-BE49-F238E27FC236}">
                  <a16:creationId xmlns:a16="http://schemas.microsoft.com/office/drawing/2014/main" id="{E4F8E425-492F-0062-0C03-74AF482B40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" y="1466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6" y="1"/>
                    <a:pt x="19" y="5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E610E4-485B-3BA0-20CD-88F8B3267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0A33F-D7F2-BA07-22EE-6B573B717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10B1-2154-766A-97A1-B98B53A1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EFEC-E234-D393-E600-036698E1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9262B-3C01-8B3B-E4F4-75066597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A27D-DF90-9974-2BF8-1CB08364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AE2EC-E612-59E5-1BF1-A4444F9CE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EC66-AB0B-5827-4EAB-7AF98B38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41606-788E-02F3-9BD2-47DB7624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EF2F-43AD-FB30-4324-17873139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924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BD789-8FAE-5FDF-F516-AD60C5AED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B01C8-2A51-BBEF-F989-8457C2E1E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F464-5CFA-1BFD-D0D7-36861DD5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24A-A590-729F-BC3B-BA960BB7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D168-AB76-2F07-F856-512BE5ED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1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24BA-A177-D7A3-9CF1-085C30BA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8AB9F-FB61-CE55-37E1-190ED6BA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D546-49D4-27D7-34A9-F8F7C650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7734-D0F3-B9F2-8654-6EA48441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51A6-2712-03B7-DC41-CD2FD4AD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73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3">
            <a:extLst>
              <a:ext uri="{FF2B5EF4-FFF2-40B4-BE49-F238E27FC236}">
                <a16:creationId xmlns:a16="http://schemas.microsoft.com/office/drawing/2014/main" id="{4B4A4291-12FD-91F2-031B-3FC51F0E468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586573" y="226951"/>
            <a:ext cx="6605427" cy="6566024"/>
            <a:chOff x="537" y="1317"/>
            <a:chExt cx="2011" cy="1999"/>
          </a:xfrm>
          <a:solidFill>
            <a:schemeClr val="bg2"/>
          </a:solidFill>
        </p:grpSpPr>
        <p:sp>
          <p:nvSpPr>
            <p:cNvPr id="8" name="Freeform 74">
              <a:extLst>
                <a:ext uri="{FF2B5EF4-FFF2-40B4-BE49-F238E27FC236}">
                  <a16:creationId xmlns:a16="http://schemas.microsoft.com/office/drawing/2014/main" id="{024B067B-EE94-6455-FB31-4842395697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1501"/>
              <a:ext cx="369" cy="576"/>
            </a:xfrm>
            <a:custGeom>
              <a:avLst/>
              <a:gdLst>
                <a:gd name="T0" fmla="*/ 1 w 94"/>
                <a:gd name="T1" fmla="*/ 147 h 147"/>
                <a:gd name="T2" fmla="*/ 0 w 94"/>
                <a:gd name="T3" fmla="*/ 146 h 147"/>
                <a:gd name="T4" fmla="*/ 0 w 94"/>
                <a:gd name="T5" fmla="*/ 145 h 147"/>
                <a:gd name="T6" fmla="*/ 82 w 94"/>
                <a:gd name="T7" fmla="*/ 0 h 147"/>
                <a:gd name="T8" fmla="*/ 83 w 94"/>
                <a:gd name="T9" fmla="*/ 0 h 147"/>
                <a:gd name="T10" fmla="*/ 84 w 94"/>
                <a:gd name="T11" fmla="*/ 1 h 147"/>
                <a:gd name="T12" fmla="*/ 94 w 94"/>
                <a:gd name="T13" fmla="*/ 141 h 147"/>
                <a:gd name="T14" fmla="*/ 94 w 94"/>
                <a:gd name="T15" fmla="*/ 141 h 147"/>
                <a:gd name="T16" fmla="*/ 93 w 94"/>
                <a:gd name="T17" fmla="*/ 142 h 147"/>
                <a:gd name="T18" fmla="*/ 1 w 94"/>
                <a:gd name="T19" fmla="*/ 147 h 147"/>
                <a:gd name="T20" fmla="*/ 1 w 94"/>
                <a:gd name="T21" fmla="*/ 147 h 147"/>
                <a:gd name="T22" fmla="*/ 82 w 94"/>
                <a:gd name="T23" fmla="*/ 5 h 147"/>
                <a:gd name="T24" fmla="*/ 3 w 94"/>
                <a:gd name="T25" fmla="*/ 144 h 147"/>
                <a:gd name="T26" fmla="*/ 92 w 94"/>
                <a:gd name="T27" fmla="*/ 140 h 147"/>
                <a:gd name="T28" fmla="*/ 82 w 94"/>
                <a:gd name="T29" fmla="*/ 5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47">
                  <a:moveTo>
                    <a:pt x="1" y="147"/>
                  </a:moveTo>
                  <a:cubicBezTo>
                    <a:pt x="0" y="147"/>
                    <a:pt x="0" y="146"/>
                    <a:pt x="0" y="146"/>
                  </a:cubicBezTo>
                  <a:cubicBezTo>
                    <a:pt x="0" y="146"/>
                    <a:pt x="0" y="145"/>
                    <a:pt x="0" y="145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84" y="0"/>
                    <a:pt x="84" y="0"/>
                    <a:pt x="84" y="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1"/>
                    <a:pt x="94" y="141"/>
                    <a:pt x="94" y="141"/>
                  </a:cubicBezTo>
                  <a:cubicBezTo>
                    <a:pt x="94" y="142"/>
                    <a:pt x="93" y="142"/>
                    <a:pt x="93" y="142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lose/>
                  <a:moveTo>
                    <a:pt x="82" y="5"/>
                  </a:moveTo>
                  <a:cubicBezTo>
                    <a:pt x="3" y="144"/>
                    <a:pt x="3" y="144"/>
                    <a:pt x="3" y="144"/>
                  </a:cubicBezTo>
                  <a:cubicBezTo>
                    <a:pt x="92" y="140"/>
                    <a:pt x="92" y="140"/>
                    <a:pt x="92" y="140"/>
                  </a:cubicBezTo>
                  <a:lnTo>
                    <a:pt x="82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" name="Freeform 75">
              <a:extLst>
                <a:ext uri="{FF2B5EF4-FFF2-40B4-BE49-F238E27FC236}">
                  <a16:creationId xmlns:a16="http://schemas.microsoft.com/office/drawing/2014/main" id="{16184A41-472E-71EA-50FD-0F19B24ED1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501"/>
              <a:ext cx="302" cy="557"/>
            </a:xfrm>
            <a:custGeom>
              <a:avLst/>
              <a:gdLst>
                <a:gd name="T0" fmla="*/ 11 w 77"/>
                <a:gd name="T1" fmla="*/ 142 h 142"/>
                <a:gd name="T2" fmla="*/ 11 w 77"/>
                <a:gd name="T3" fmla="*/ 142 h 142"/>
                <a:gd name="T4" fmla="*/ 10 w 77"/>
                <a:gd name="T5" fmla="*/ 141 h 142"/>
                <a:gd name="T6" fmla="*/ 0 w 77"/>
                <a:gd name="T7" fmla="*/ 1 h 142"/>
                <a:gd name="T8" fmla="*/ 1 w 77"/>
                <a:gd name="T9" fmla="*/ 0 h 142"/>
                <a:gd name="T10" fmla="*/ 2 w 77"/>
                <a:gd name="T11" fmla="*/ 0 h 142"/>
                <a:gd name="T12" fmla="*/ 77 w 77"/>
                <a:gd name="T13" fmla="*/ 74 h 142"/>
                <a:gd name="T14" fmla="*/ 77 w 77"/>
                <a:gd name="T15" fmla="*/ 75 h 142"/>
                <a:gd name="T16" fmla="*/ 12 w 77"/>
                <a:gd name="T17" fmla="*/ 141 h 142"/>
                <a:gd name="T18" fmla="*/ 11 w 77"/>
                <a:gd name="T19" fmla="*/ 142 h 142"/>
                <a:gd name="T20" fmla="*/ 2 w 77"/>
                <a:gd name="T21" fmla="*/ 4 h 142"/>
                <a:gd name="T22" fmla="*/ 12 w 77"/>
                <a:gd name="T23" fmla="*/ 138 h 142"/>
                <a:gd name="T24" fmla="*/ 75 w 77"/>
                <a:gd name="T25" fmla="*/ 75 h 142"/>
                <a:gd name="T26" fmla="*/ 2 w 77"/>
                <a:gd name="T27" fmla="*/ 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" h="142">
                  <a:moveTo>
                    <a:pt x="11" y="142"/>
                  </a:moveTo>
                  <a:cubicBezTo>
                    <a:pt x="11" y="142"/>
                    <a:pt x="11" y="142"/>
                    <a:pt x="11" y="142"/>
                  </a:cubicBezTo>
                  <a:cubicBezTo>
                    <a:pt x="10" y="142"/>
                    <a:pt x="10" y="141"/>
                    <a:pt x="10" y="14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7" y="74"/>
                    <a:pt x="77" y="75"/>
                    <a:pt x="77" y="75"/>
                  </a:cubicBezTo>
                  <a:cubicBezTo>
                    <a:pt x="12" y="141"/>
                    <a:pt x="12" y="141"/>
                    <a:pt x="12" y="141"/>
                  </a:cubicBezTo>
                  <a:cubicBezTo>
                    <a:pt x="12" y="142"/>
                    <a:pt x="11" y="142"/>
                    <a:pt x="11" y="142"/>
                  </a:cubicBezTo>
                  <a:close/>
                  <a:moveTo>
                    <a:pt x="2" y="4"/>
                  </a:moveTo>
                  <a:cubicBezTo>
                    <a:pt x="12" y="138"/>
                    <a:pt x="12" y="138"/>
                    <a:pt x="12" y="138"/>
                  </a:cubicBezTo>
                  <a:cubicBezTo>
                    <a:pt x="75" y="75"/>
                    <a:pt x="75" y="75"/>
                    <a:pt x="75" y="75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" name="Freeform 76">
              <a:extLst>
                <a:ext uri="{FF2B5EF4-FFF2-40B4-BE49-F238E27FC236}">
                  <a16:creationId xmlns:a16="http://schemas.microsoft.com/office/drawing/2014/main" id="{2563954C-5BFD-6191-FF34-43789ABA0E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1791"/>
              <a:ext cx="279" cy="490"/>
            </a:xfrm>
            <a:custGeom>
              <a:avLst/>
              <a:gdLst>
                <a:gd name="T0" fmla="*/ 70 w 71"/>
                <a:gd name="T1" fmla="*/ 125 h 125"/>
                <a:gd name="T2" fmla="*/ 69 w 71"/>
                <a:gd name="T3" fmla="*/ 124 h 125"/>
                <a:gd name="T4" fmla="*/ 0 w 71"/>
                <a:gd name="T5" fmla="*/ 67 h 125"/>
                <a:gd name="T6" fmla="*/ 0 w 71"/>
                <a:gd name="T7" fmla="*/ 67 h 125"/>
                <a:gd name="T8" fmla="*/ 0 w 71"/>
                <a:gd name="T9" fmla="*/ 66 h 125"/>
                <a:gd name="T10" fmla="*/ 65 w 71"/>
                <a:gd name="T11" fmla="*/ 0 h 125"/>
                <a:gd name="T12" fmla="*/ 66 w 71"/>
                <a:gd name="T13" fmla="*/ 0 h 125"/>
                <a:gd name="T14" fmla="*/ 67 w 71"/>
                <a:gd name="T15" fmla="*/ 1 h 125"/>
                <a:gd name="T16" fmla="*/ 71 w 71"/>
                <a:gd name="T17" fmla="*/ 123 h 125"/>
                <a:gd name="T18" fmla="*/ 70 w 71"/>
                <a:gd name="T19" fmla="*/ 124 h 125"/>
                <a:gd name="T20" fmla="*/ 70 w 71"/>
                <a:gd name="T21" fmla="*/ 125 h 125"/>
                <a:gd name="T22" fmla="*/ 3 w 71"/>
                <a:gd name="T23" fmla="*/ 67 h 125"/>
                <a:gd name="T24" fmla="*/ 69 w 71"/>
                <a:gd name="T25" fmla="*/ 121 h 125"/>
                <a:gd name="T26" fmla="*/ 65 w 71"/>
                <a:gd name="T27" fmla="*/ 3 h 125"/>
                <a:gd name="T28" fmla="*/ 3 w 71"/>
                <a:gd name="T29" fmla="*/ 6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125">
                  <a:moveTo>
                    <a:pt x="70" y="125"/>
                  </a:moveTo>
                  <a:cubicBezTo>
                    <a:pt x="70" y="125"/>
                    <a:pt x="69" y="124"/>
                    <a:pt x="69" y="124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0"/>
                    <a:pt x="67" y="1"/>
                  </a:cubicBezTo>
                  <a:cubicBezTo>
                    <a:pt x="71" y="123"/>
                    <a:pt x="71" y="123"/>
                    <a:pt x="71" y="123"/>
                  </a:cubicBezTo>
                  <a:cubicBezTo>
                    <a:pt x="71" y="124"/>
                    <a:pt x="71" y="124"/>
                    <a:pt x="70" y="124"/>
                  </a:cubicBezTo>
                  <a:cubicBezTo>
                    <a:pt x="70" y="125"/>
                    <a:pt x="70" y="125"/>
                    <a:pt x="70" y="125"/>
                  </a:cubicBezTo>
                  <a:close/>
                  <a:moveTo>
                    <a:pt x="3" y="67"/>
                  </a:moveTo>
                  <a:cubicBezTo>
                    <a:pt x="69" y="121"/>
                    <a:pt x="69" y="121"/>
                    <a:pt x="69" y="121"/>
                  </a:cubicBezTo>
                  <a:cubicBezTo>
                    <a:pt x="65" y="3"/>
                    <a:pt x="65" y="3"/>
                    <a:pt x="65" y="3"/>
                  </a:cubicBezTo>
                  <a:lnTo>
                    <a:pt x="3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" name="Freeform 77">
              <a:extLst>
                <a:ext uri="{FF2B5EF4-FFF2-40B4-BE49-F238E27FC236}">
                  <a16:creationId xmlns:a16="http://schemas.microsoft.com/office/drawing/2014/main" id="{2D8E47BD-1283-446A-5404-7C0351C00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7" y="2050"/>
              <a:ext cx="279" cy="325"/>
            </a:xfrm>
            <a:custGeom>
              <a:avLst/>
              <a:gdLst>
                <a:gd name="T0" fmla="*/ 44 w 71"/>
                <a:gd name="T1" fmla="*/ 83 h 83"/>
                <a:gd name="T2" fmla="*/ 44 w 71"/>
                <a:gd name="T3" fmla="*/ 83 h 83"/>
                <a:gd name="T4" fmla="*/ 43 w 71"/>
                <a:gd name="T5" fmla="*/ 82 h 83"/>
                <a:gd name="T6" fmla="*/ 0 w 71"/>
                <a:gd name="T7" fmla="*/ 1 h 83"/>
                <a:gd name="T8" fmla="*/ 0 w 71"/>
                <a:gd name="T9" fmla="*/ 0 h 83"/>
                <a:gd name="T10" fmla="*/ 2 w 71"/>
                <a:gd name="T11" fmla="*/ 0 h 83"/>
                <a:gd name="T12" fmla="*/ 71 w 71"/>
                <a:gd name="T13" fmla="*/ 57 h 83"/>
                <a:gd name="T14" fmla="*/ 71 w 71"/>
                <a:gd name="T15" fmla="*/ 57 h 83"/>
                <a:gd name="T16" fmla="*/ 71 w 71"/>
                <a:gd name="T17" fmla="*/ 58 h 83"/>
                <a:gd name="T18" fmla="*/ 45 w 71"/>
                <a:gd name="T19" fmla="*/ 83 h 83"/>
                <a:gd name="T20" fmla="*/ 44 w 71"/>
                <a:gd name="T21" fmla="*/ 83 h 83"/>
                <a:gd name="T22" fmla="*/ 4 w 71"/>
                <a:gd name="T23" fmla="*/ 5 h 83"/>
                <a:gd name="T24" fmla="*/ 45 w 71"/>
                <a:gd name="T25" fmla="*/ 80 h 83"/>
                <a:gd name="T26" fmla="*/ 68 w 71"/>
                <a:gd name="T27" fmla="*/ 58 h 83"/>
                <a:gd name="T28" fmla="*/ 4 w 71"/>
                <a:gd name="T29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" h="83">
                  <a:moveTo>
                    <a:pt x="44" y="83"/>
                  </a:moveTo>
                  <a:cubicBezTo>
                    <a:pt x="44" y="83"/>
                    <a:pt x="44" y="83"/>
                    <a:pt x="44" y="83"/>
                  </a:cubicBezTo>
                  <a:cubicBezTo>
                    <a:pt x="44" y="83"/>
                    <a:pt x="44" y="83"/>
                    <a:pt x="43" y="8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7"/>
                    <a:pt x="71" y="57"/>
                    <a:pt x="71" y="57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5" y="83"/>
                    <a:pt x="44" y="83"/>
                    <a:pt x="44" y="83"/>
                  </a:cubicBezTo>
                  <a:close/>
                  <a:moveTo>
                    <a:pt x="4" y="5"/>
                  </a:moveTo>
                  <a:cubicBezTo>
                    <a:pt x="45" y="80"/>
                    <a:pt x="45" y="80"/>
                    <a:pt x="45" y="80"/>
                  </a:cubicBezTo>
                  <a:cubicBezTo>
                    <a:pt x="68" y="58"/>
                    <a:pt x="68" y="58"/>
                    <a:pt x="68" y="58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" name="Freeform 78">
              <a:extLst>
                <a:ext uri="{FF2B5EF4-FFF2-40B4-BE49-F238E27FC236}">
                  <a16:creationId xmlns:a16="http://schemas.microsoft.com/office/drawing/2014/main" id="{C93C5253-9C84-5410-78F0-A8828E8349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560"/>
              <a:ext cx="220" cy="380"/>
            </a:xfrm>
            <a:custGeom>
              <a:avLst/>
              <a:gdLst>
                <a:gd name="T0" fmla="*/ 55 w 56"/>
                <a:gd name="T1" fmla="*/ 97 h 97"/>
                <a:gd name="T2" fmla="*/ 55 w 56"/>
                <a:gd name="T3" fmla="*/ 97 h 97"/>
                <a:gd name="T4" fmla="*/ 1 w 56"/>
                <a:gd name="T5" fmla="*/ 36 h 97"/>
                <a:gd name="T6" fmla="*/ 1 w 56"/>
                <a:gd name="T7" fmla="*/ 35 h 97"/>
                <a:gd name="T8" fmla="*/ 1 w 56"/>
                <a:gd name="T9" fmla="*/ 34 h 97"/>
                <a:gd name="T10" fmla="*/ 55 w 56"/>
                <a:gd name="T11" fmla="*/ 0 h 97"/>
                <a:gd name="T12" fmla="*/ 56 w 56"/>
                <a:gd name="T13" fmla="*/ 0 h 97"/>
                <a:gd name="T14" fmla="*/ 56 w 56"/>
                <a:gd name="T15" fmla="*/ 1 h 97"/>
                <a:gd name="T16" fmla="*/ 56 w 56"/>
                <a:gd name="T17" fmla="*/ 96 h 97"/>
                <a:gd name="T18" fmla="*/ 56 w 56"/>
                <a:gd name="T19" fmla="*/ 97 h 97"/>
                <a:gd name="T20" fmla="*/ 55 w 56"/>
                <a:gd name="T21" fmla="*/ 97 h 97"/>
                <a:gd name="T22" fmla="*/ 3 w 56"/>
                <a:gd name="T23" fmla="*/ 35 h 97"/>
                <a:gd name="T24" fmla="*/ 54 w 56"/>
                <a:gd name="T25" fmla="*/ 94 h 97"/>
                <a:gd name="T26" fmla="*/ 54 w 56"/>
                <a:gd name="T27" fmla="*/ 3 h 97"/>
                <a:gd name="T28" fmla="*/ 3 w 56"/>
                <a:gd name="T29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6" h="97">
                  <a:moveTo>
                    <a:pt x="55" y="97"/>
                  </a:moveTo>
                  <a:cubicBezTo>
                    <a:pt x="55" y="97"/>
                    <a:pt x="55" y="97"/>
                    <a:pt x="55" y="97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1" y="35"/>
                    <a:pt x="1" y="35"/>
                    <a:pt x="1" y="34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0"/>
                    <a:pt x="55" y="0"/>
                    <a:pt x="56" y="0"/>
                  </a:cubicBezTo>
                  <a:cubicBezTo>
                    <a:pt x="56" y="0"/>
                    <a:pt x="56" y="1"/>
                    <a:pt x="56" y="1"/>
                  </a:cubicBezTo>
                  <a:cubicBezTo>
                    <a:pt x="56" y="96"/>
                    <a:pt x="56" y="96"/>
                    <a:pt x="56" y="96"/>
                  </a:cubicBezTo>
                  <a:cubicBezTo>
                    <a:pt x="56" y="97"/>
                    <a:pt x="56" y="97"/>
                    <a:pt x="56" y="97"/>
                  </a:cubicBezTo>
                  <a:cubicBezTo>
                    <a:pt x="56" y="97"/>
                    <a:pt x="55" y="97"/>
                    <a:pt x="55" y="97"/>
                  </a:cubicBezTo>
                  <a:close/>
                  <a:moveTo>
                    <a:pt x="3" y="35"/>
                  </a:moveTo>
                  <a:cubicBezTo>
                    <a:pt x="54" y="94"/>
                    <a:pt x="54" y="94"/>
                    <a:pt x="54" y="94"/>
                  </a:cubicBezTo>
                  <a:cubicBezTo>
                    <a:pt x="54" y="3"/>
                    <a:pt x="54" y="3"/>
                    <a:pt x="54" y="3"/>
                  </a:cubicBezTo>
                  <a:lnTo>
                    <a:pt x="3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" name="Freeform 79">
              <a:extLst>
                <a:ext uri="{FF2B5EF4-FFF2-40B4-BE49-F238E27FC236}">
                  <a16:creationId xmlns:a16="http://schemas.microsoft.com/office/drawing/2014/main" id="{E1104FC3-3418-A2A2-42F2-6C7D6C879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560"/>
              <a:ext cx="275" cy="259"/>
            </a:xfrm>
            <a:custGeom>
              <a:avLst/>
              <a:gdLst>
                <a:gd name="T0" fmla="*/ 28 w 70"/>
                <a:gd name="T1" fmla="*/ 66 h 66"/>
                <a:gd name="T2" fmla="*/ 28 w 70"/>
                <a:gd name="T3" fmla="*/ 66 h 66"/>
                <a:gd name="T4" fmla="*/ 28 w 70"/>
                <a:gd name="T5" fmla="*/ 65 h 66"/>
                <a:gd name="T6" fmla="*/ 1 w 70"/>
                <a:gd name="T7" fmla="*/ 1 h 66"/>
                <a:gd name="T8" fmla="*/ 1 w 70"/>
                <a:gd name="T9" fmla="*/ 0 h 66"/>
                <a:gd name="T10" fmla="*/ 2 w 70"/>
                <a:gd name="T11" fmla="*/ 0 h 66"/>
                <a:gd name="T12" fmla="*/ 69 w 70"/>
                <a:gd name="T13" fmla="*/ 31 h 66"/>
                <a:gd name="T14" fmla="*/ 70 w 70"/>
                <a:gd name="T15" fmla="*/ 32 h 66"/>
                <a:gd name="T16" fmla="*/ 70 w 70"/>
                <a:gd name="T17" fmla="*/ 33 h 66"/>
                <a:gd name="T18" fmla="*/ 29 w 70"/>
                <a:gd name="T19" fmla="*/ 66 h 66"/>
                <a:gd name="T20" fmla="*/ 28 w 70"/>
                <a:gd name="T21" fmla="*/ 66 h 66"/>
                <a:gd name="T22" fmla="*/ 4 w 70"/>
                <a:gd name="T23" fmla="*/ 3 h 66"/>
                <a:gd name="T24" fmla="*/ 29 w 70"/>
                <a:gd name="T25" fmla="*/ 63 h 66"/>
                <a:gd name="T26" fmla="*/ 67 w 70"/>
                <a:gd name="T27" fmla="*/ 33 h 66"/>
                <a:gd name="T28" fmla="*/ 4 w 70"/>
                <a:gd name="T29" fmla="*/ 3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0" h="66">
                  <a:moveTo>
                    <a:pt x="28" y="66"/>
                  </a:moveTo>
                  <a:cubicBezTo>
                    <a:pt x="28" y="66"/>
                    <a:pt x="28" y="66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9" y="31"/>
                    <a:pt x="69" y="31"/>
                    <a:pt x="69" y="31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0" y="33"/>
                    <a:pt x="70" y="33"/>
                    <a:pt x="70" y="33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9" y="66"/>
                    <a:pt x="29" y="66"/>
                    <a:pt x="28" y="66"/>
                  </a:cubicBezTo>
                  <a:close/>
                  <a:moveTo>
                    <a:pt x="4" y="3"/>
                  </a:moveTo>
                  <a:cubicBezTo>
                    <a:pt x="29" y="63"/>
                    <a:pt x="29" y="63"/>
                    <a:pt x="29" y="63"/>
                  </a:cubicBezTo>
                  <a:cubicBezTo>
                    <a:pt x="67" y="33"/>
                    <a:pt x="67" y="33"/>
                    <a:pt x="67" y="33"/>
                  </a:cubicBezTo>
                  <a:lnTo>
                    <a:pt x="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D4AB15FA-68C5-D15F-6507-0A466AE1E9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37"/>
              <a:ext cx="153" cy="75"/>
            </a:xfrm>
            <a:custGeom>
              <a:avLst/>
              <a:gdLst>
                <a:gd name="T0" fmla="*/ 13 w 39"/>
                <a:gd name="T1" fmla="*/ 19 h 19"/>
                <a:gd name="T2" fmla="*/ 12 w 39"/>
                <a:gd name="T3" fmla="*/ 18 h 19"/>
                <a:gd name="T4" fmla="*/ 1 w 39"/>
                <a:gd name="T5" fmla="*/ 6 h 19"/>
                <a:gd name="T6" fmla="*/ 0 w 39"/>
                <a:gd name="T7" fmla="*/ 5 h 19"/>
                <a:gd name="T8" fmla="*/ 1 w 39"/>
                <a:gd name="T9" fmla="*/ 4 h 19"/>
                <a:gd name="T10" fmla="*/ 35 w 39"/>
                <a:gd name="T11" fmla="*/ 0 h 19"/>
                <a:gd name="T12" fmla="*/ 36 w 39"/>
                <a:gd name="T13" fmla="*/ 1 h 19"/>
                <a:gd name="T14" fmla="*/ 39 w 39"/>
                <a:gd name="T15" fmla="*/ 14 h 19"/>
                <a:gd name="T16" fmla="*/ 38 w 39"/>
                <a:gd name="T17" fmla="*/ 15 h 19"/>
                <a:gd name="T18" fmla="*/ 38 w 39"/>
                <a:gd name="T19" fmla="*/ 16 h 19"/>
                <a:gd name="T20" fmla="*/ 13 w 39"/>
                <a:gd name="T21" fmla="*/ 19 h 19"/>
                <a:gd name="T22" fmla="*/ 13 w 39"/>
                <a:gd name="T23" fmla="*/ 19 h 19"/>
                <a:gd name="T24" fmla="*/ 4 w 39"/>
                <a:gd name="T25" fmla="*/ 6 h 19"/>
                <a:gd name="T26" fmla="*/ 13 w 39"/>
                <a:gd name="T27" fmla="*/ 16 h 19"/>
                <a:gd name="T28" fmla="*/ 36 w 39"/>
                <a:gd name="T29" fmla="*/ 14 h 19"/>
                <a:gd name="T30" fmla="*/ 34 w 39"/>
                <a:gd name="T31" fmla="*/ 2 h 19"/>
                <a:gd name="T32" fmla="*/ 4 w 39"/>
                <a:gd name="T3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19">
                  <a:moveTo>
                    <a:pt x="13" y="19"/>
                  </a:moveTo>
                  <a:cubicBezTo>
                    <a:pt x="13" y="19"/>
                    <a:pt x="12" y="18"/>
                    <a:pt x="12" y="18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1" y="5"/>
                    <a:pt x="1" y="4"/>
                    <a:pt x="1" y="4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5" y="0"/>
                    <a:pt x="36" y="0"/>
                    <a:pt x="36" y="1"/>
                  </a:cubicBezTo>
                  <a:cubicBezTo>
                    <a:pt x="37" y="9"/>
                    <a:pt x="39" y="14"/>
                    <a:pt x="39" y="14"/>
                  </a:cubicBezTo>
                  <a:cubicBezTo>
                    <a:pt x="39" y="15"/>
                    <a:pt x="39" y="15"/>
                    <a:pt x="38" y="15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3" y="19"/>
                  </a:cubicBezTo>
                  <a:close/>
                  <a:moveTo>
                    <a:pt x="4" y="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2"/>
                    <a:pt x="35" y="8"/>
                    <a:pt x="34" y="2"/>
                  </a:cubicBez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" name="Freeform 81">
              <a:extLst>
                <a:ext uri="{FF2B5EF4-FFF2-40B4-BE49-F238E27FC236}">
                  <a16:creationId xmlns:a16="http://schemas.microsoft.com/office/drawing/2014/main" id="{D82F73AC-50E2-56DE-6709-24C0DC10E5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" y="1458"/>
              <a:ext cx="67" cy="51"/>
            </a:xfrm>
            <a:custGeom>
              <a:avLst/>
              <a:gdLst>
                <a:gd name="T0" fmla="*/ 16 w 17"/>
                <a:gd name="T1" fmla="*/ 13 h 13"/>
                <a:gd name="T2" fmla="*/ 16 w 17"/>
                <a:gd name="T3" fmla="*/ 13 h 13"/>
                <a:gd name="T4" fmla="*/ 1 w 17"/>
                <a:gd name="T5" fmla="*/ 9 h 13"/>
                <a:gd name="T6" fmla="*/ 0 w 17"/>
                <a:gd name="T7" fmla="*/ 8 h 13"/>
                <a:gd name="T8" fmla="*/ 0 w 17"/>
                <a:gd name="T9" fmla="*/ 7 h 13"/>
                <a:gd name="T10" fmla="*/ 10 w 17"/>
                <a:gd name="T11" fmla="*/ 0 h 13"/>
                <a:gd name="T12" fmla="*/ 11 w 17"/>
                <a:gd name="T13" fmla="*/ 0 h 13"/>
                <a:gd name="T14" fmla="*/ 12 w 17"/>
                <a:gd name="T15" fmla="*/ 0 h 13"/>
                <a:gd name="T16" fmla="*/ 17 w 17"/>
                <a:gd name="T17" fmla="*/ 12 h 13"/>
                <a:gd name="T18" fmla="*/ 17 w 17"/>
                <a:gd name="T19" fmla="*/ 13 h 13"/>
                <a:gd name="T20" fmla="*/ 16 w 17"/>
                <a:gd name="T21" fmla="*/ 13 h 13"/>
                <a:gd name="T22" fmla="*/ 3 w 17"/>
                <a:gd name="T23" fmla="*/ 8 h 13"/>
                <a:gd name="T24" fmla="*/ 14 w 17"/>
                <a:gd name="T25" fmla="*/ 10 h 13"/>
                <a:gd name="T26" fmla="*/ 10 w 17"/>
                <a:gd name="T27" fmla="*/ 2 h 13"/>
                <a:gd name="T28" fmla="*/ 3 w 17"/>
                <a:gd name="T29" fmla="*/ 8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13">
                  <a:moveTo>
                    <a:pt x="16" y="13"/>
                  </a:moveTo>
                  <a:cubicBezTo>
                    <a:pt x="16" y="13"/>
                    <a:pt x="16" y="13"/>
                    <a:pt x="16" y="13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7"/>
                  </a:cubicBezTo>
                  <a:cubicBezTo>
                    <a:pt x="4" y="5"/>
                    <a:pt x="7" y="2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ubicBezTo>
                    <a:pt x="11" y="0"/>
                    <a:pt x="12" y="0"/>
                    <a:pt x="12" y="0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7" y="12"/>
                    <a:pt x="17" y="12"/>
                    <a:pt x="17" y="13"/>
                  </a:cubicBezTo>
                  <a:cubicBezTo>
                    <a:pt x="17" y="13"/>
                    <a:pt x="16" y="13"/>
                    <a:pt x="16" y="13"/>
                  </a:cubicBezTo>
                  <a:close/>
                  <a:moveTo>
                    <a:pt x="3" y="8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8" y="4"/>
                    <a:pt x="6" y="6"/>
                    <a:pt x="3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6" name="Freeform 82">
              <a:extLst>
                <a:ext uri="{FF2B5EF4-FFF2-40B4-BE49-F238E27FC236}">
                  <a16:creationId xmlns:a16="http://schemas.microsoft.com/office/drawing/2014/main" id="{056B75E2-C50E-80A2-0244-F565B8A3BF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60"/>
              <a:ext cx="298" cy="380"/>
            </a:xfrm>
            <a:custGeom>
              <a:avLst/>
              <a:gdLst>
                <a:gd name="T0" fmla="*/ 1 w 76"/>
                <a:gd name="T1" fmla="*/ 97 h 97"/>
                <a:gd name="T2" fmla="*/ 1 w 76"/>
                <a:gd name="T3" fmla="*/ 97 h 97"/>
                <a:gd name="T4" fmla="*/ 0 w 76"/>
                <a:gd name="T5" fmla="*/ 96 h 97"/>
                <a:gd name="T6" fmla="*/ 0 w 76"/>
                <a:gd name="T7" fmla="*/ 1 h 97"/>
                <a:gd name="T8" fmla="*/ 1 w 76"/>
                <a:gd name="T9" fmla="*/ 0 h 97"/>
                <a:gd name="T10" fmla="*/ 2 w 76"/>
                <a:gd name="T11" fmla="*/ 0 h 97"/>
                <a:gd name="T12" fmla="*/ 69 w 76"/>
                <a:gd name="T13" fmla="*/ 76 h 97"/>
                <a:gd name="T14" fmla="*/ 69 w 76"/>
                <a:gd name="T15" fmla="*/ 77 h 97"/>
                <a:gd name="T16" fmla="*/ 70 w 76"/>
                <a:gd name="T17" fmla="*/ 81 h 97"/>
                <a:gd name="T18" fmla="*/ 70 w 76"/>
                <a:gd name="T19" fmla="*/ 90 h 97"/>
                <a:gd name="T20" fmla="*/ 75 w 76"/>
                <a:gd name="T21" fmla="*/ 95 h 97"/>
                <a:gd name="T22" fmla="*/ 76 w 76"/>
                <a:gd name="T23" fmla="*/ 96 h 97"/>
                <a:gd name="T24" fmla="*/ 75 w 76"/>
                <a:gd name="T25" fmla="*/ 97 h 97"/>
                <a:gd name="T26" fmla="*/ 1 w 76"/>
                <a:gd name="T27" fmla="*/ 97 h 97"/>
                <a:gd name="T28" fmla="*/ 1 w 76"/>
                <a:gd name="T29" fmla="*/ 97 h 97"/>
                <a:gd name="T30" fmla="*/ 2 w 76"/>
                <a:gd name="T31" fmla="*/ 4 h 97"/>
                <a:gd name="T32" fmla="*/ 2 w 76"/>
                <a:gd name="T33" fmla="*/ 95 h 97"/>
                <a:gd name="T34" fmla="*/ 72 w 76"/>
                <a:gd name="T35" fmla="*/ 95 h 97"/>
                <a:gd name="T36" fmla="*/ 68 w 76"/>
                <a:gd name="T37" fmla="*/ 91 h 97"/>
                <a:gd name="T38" fmla="*/ 68 w 76"/>
                <a:gd name="T39" fmla="*/ 90 h 97"/>
                <a:gd name="T40" fmla="*/ 68 w 76"/>
                <a:gd name="T41" fmla="*/ 82 h 97"/>
                <a:gd name="T42" fmla="*/ 67 w 76"/>
                <a:gd name="T43" fmla="*/ 77 h 97"/>
                <a:gd name="T44" fmla="*/ 2 w 76"/>
                <a:gd name="T45" fmla="*/ 4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6" h="97">
                  <a:moveTo>
                    <a:pt x="1" y="97"/>
                  </a:move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0" y="97"/>
                    <a:pt x="0" y="9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9" y="76"/>
                    <a:pt x="69" y="76"/>
                    <a:pt x="69" y="76"/>
                  </a:cubicBezTo>
                  <a:cubicBezTo>
                    <a:pt x="69" y="76"/>
                    <a:pt x="69" y="77"/>
                    <a:pt x="69" y="77"/>
                  </a:cubicBezTo>
                  <a:cubicBezTo>
                    <a:pt x="69" y="78"/>
                    <a:pt x="70" y="80"/>
                    <a:pt x="70" y="81"/>
                  </a:cubicBezTo>
                  <a:cubicBezTo>
                    <a:pt x="70" y="84"/>
                    <a:pt x="70" y="87"/>
                    <a:pt x="70" y="90"/>
                  </a:cubicBezTo>
                  <a:cubicBezTo>
                    <a:pt x="72" y="91"/>
                    <a:pt x="74" y="93"/>
                    <a:pt x="75" y="95"/>
                  </a:cubicBezTo>
                  <a:cubicBezTo>
                    <a:pt x="76" y="96"/>
                    <a:pt x="76" y="96"/>
                    <a:pt x="76" y="96"/>
                  </a:cubicBezTo>
                  <a:cubicBezTo>
                    <a:pt x="75" y="97"/>
                    <a:pt x="75" y="97"/>
                    <a:pt x="75" y="97"/>
                  </a:cubicBezTo>
                  <a:cubicBezTo>
                    <a:pt x="1" y="97"/>
                    <a:pt x="1" y="97"/>
                    <a:pt x="1" y="97"/>
                  </a:cubicBezTo>
                  <a:cubicBezTo>
                    <a:pt x="1" y="97"/>
                    <a:pt x="1" y="97"/>
                    <a:pt x="1" y="97"/>
                  </a:cubicBezTo>
                  <a:close/>
                  <a:moveTo>
                    <a:pt x="2" y="4"/>
                  </a:moveTo>
                  <a:cubicBezTo>
                    <a:pt x="2" y="95"/>
                    <a:pt x="2" y="95"/>
                    <a:pt x="2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1" y="94"/>
                    <a:pt x="70" y="92"/>
                    <a:pt x="68" y="91"/>
                  </a:cubicBezTo>
                  <a:cubicBezTo>
                    <a:pt x="68" y="91"/>
                    <a:pt x="68" y="91"/>
                    <a:pt x="68" y="90"/>
                  </a:cubicBezTo>
                  <a:cubicBezTo>
                    <a:pt x="68" y="87"/>
                    <a:pt x="68" y="84"/>
                    <a:pt x="68" y="82"/>
                  </a:cubicBezTo>
                  <a:cubicBezTo>
                    <a:pt x="67" y="80"/>
                    <a:pt x="67" y="79"/>
                    <a:pt x="67" y="77"/>
                  </a:cubicBezTo>
                  <a:lnTo>
                    <a:pt x="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7" name="Freeform 83">
              <a:extLst>
                <a:ext uri="{FF2B5EF4-FFF2-40B4-BE49-F238E27FC236}">
                  <a16:creationId xmlns:a16="http://schemas.microsoft.com/office/drawing/2014/main" id="{69329680-B771-45BE-1BC2-C19B25FEAF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3" y="2367"/>
              <a:ext cx="181" cy="192"/>
            </a:xfrm>
            <a:custGeom>
              <a:avLst/>
              <a:gdLst>
                <a:gd name="T0" fmla="*/ 40 w 46"/>
                <a:gd name="T1" fmla="*/ 49 h 49"/>
                <a:gd name="T2" fmla="*/ 40 w 46"/>
                <a:gd name="T3" fmla="*/ 49 h 49"/>
                <a:gd name="T4" fmla="*/ 12 w 46"/>
                <a:gd name="T5" fmla="*/ 45 h 49"/>
                <a:gd name="T6" fmla="*/ 12 w 46"/>
                <a:gd name="T7" fmla="*/ 45 h 49"/>
                <a:gd name="T8" fmla="*/ 0 w 46"/>
                <a:gd name="T9" fmla="*/ 20 h 49"/>
                <a:gd name="T10" fmla="*/ 1 w 46"/>
                <a:gd name="T11" fmla="*/ 19 h 49"/>
                <a:gd name="T12" fmla="*/ 45 w 46"/>
                <a:gd name="T13" fmla="*/ 0 h 49"/>
                <a:gd name="T14" fmla="*/ 46 w 46"/>
                <a:gd name="T15" fmla="*/ 0 h 49"/>
                <a:gd name="T16" fmla="*/ 46 w 46"/>
                <a:gd name="T17" fmla="*/ 1 h 49"/>
                <a:gd name="T18" fmla="*/ 41 w 46"/>
                <a:gd name="T19" fmla="*/ 48 h 49"/>
                <a:gd name="T20" fmla="*/ 41 w 46"/>
                <a:gd name="T21" fmla="*/ 48 h 49"/>
                <a:gd name="T22" fmla="*/ 40 w 46"/>
                <a:gd name="T23" fmla="*/ 49 h 49"/>
                <a:gd name="T24" fmla="*/ 13 w 46"/>
                <a:gd name="T25" fmla="*/ 43 h 49"/>
                <a:gd name="T26" fmla="*/ 39 w 46"/>
                <a:gd name="T27" fmla="*/ 46 h 49"/>
                <a:gd name="T28" fmla="*/ 44 w 46"/>
                <a:gd name="T29" fmla="*/ 3 h 49"/>
                <a:gd name="T30" fmla="*/ 2 w 46"/>
                <a:gd name="T31" fmla="*/ 21 h 49"/>
                <a:gd name="T32" fmla="*/ 13 w 46"/>
                <a:gd name="T33" fmla="*/ 4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49">
                  <a:moveTo>
                    <a:pt x="40" y="49"/>
                  </a:moveTo>
                  <a:cubicBezTo>
                    <a:pt x="40" y="49"/>
                    <a:pt x="40" y="49"/>
                    <a:pt x="40" y="49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12" y="45"/>
                    <a:pt x="12" y="45"/>
                    <a:pt x="12" y="45"/>
                  </a:cubicBezTo>
                  <a:cubicBezTo>
                    <a:pt x="6" y="37"/>
                    <a:pt x="3" y="29"/>
                    <a:pt x="0" y="20"/>
                  </a:cubicBezTo>
                  <a:cubicBezTo>
                    <a:pt x="0" y="20"/>
                    <a:pt x="0" y="19"/>
                    <a:pt x="1" y="19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6" y="0"/>
                    <a:pt x="46" y="0"/>
                  </a:cubicBezTo>
                  <a:cubicBezTo>
                    <a:pt x="46" y="0"/>
                    <a:pt x="46" y="1"/>
                    <a:pt x="46" y="1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8"/>
                    <a:pt x="41" y="48"/>
                    <a:pt x="41" y="48"/>
                  </a:cubicBezTo>
                  <a:cubicBezTo>
                    <a:pt x="41" y="49"/>
                    <a:pt x="41" y="49"/>
                    <a:pt x="40" y="49"/>
                  </a:cubicBezTo>
                  <a:close/>
                  <a:moveTo>
                    <a:pt x="13" y="43"/>
                  </a:moveTo>
                  <a:cubicBezTo>
                    <a:pt x="39" y="46"/>
                    <a:pt x="39" y="46"/>
                    <a:pt x="39" y="46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5" y="29"/>
                    <a:pt x="8" y="36"/>
                    <a:pt x="13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8" name="Freeform 84">
              <a:extLst>
                <a:ext uri="{FF2B5EF4-FFF2-40B4-BE49-F238E27FC236}">
                  <a16:creationId xmlns:a16="http://schemas.microsoft.com/office/drawing/2014/main" id="{2B97AE8D-82CB-657C-C951-F05706E9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253"/>
              <a:ext cx="12" cy="12"/>
            </a:xfrm>
            <a:custGeom>
              <a:avLst/>
              <a:gdLst>
                <a:gd name="T0" fmla="*/ 1 w 3"/>
                <a:gd name="T1" fmla="*/ 3 h 3"/>
                <a:gd name="T2" fmla="*/ 1 w 3"/>
                <a:gd name="T3" fmla="*/ 2 h 3"/>
                <a:gd name="T4" fmla="*/ 0 w 3"/>
                <a:gd name="T5" fmla="*/ 2 h 3"/>
                <a:gd name="T6" fmla="*/ 1 w 3"/>
                <a:gd name="T7" fmla="*/ 2 h 3"/>
                <a:gd name="T8" fmla="*/ 0 w 3"/>
                <a:gd name="T9" fmla="*/ 1 h 3"/>
                <a:gd name="T10" fmla="*/ 0 w 3"/>
                <a:gd name="T11" fmla="*/ 0 h 3"/>
                <a:gd name="T12" fmla="*/ 1 w 3"/>
                <a:gd name="T13" fmla="*/ 0 h 3"/>
                <a:gd name="T14" fmla="*/ 2 w 3"/>
                <a:gd name="T15" fmla="*/ 0 h 3"/>
                <a:gd name="T16" fmla="*/ 2 w 3"/>
                <a:gd name="T17" fmla="*/ 1 h 3"/>
                <a:gd name="T18" fmla="*/ 2 w 3"/>
                <a:gd name="T19" fmla="*/ 2 h 3"/>
                <a:gd name="T20" fmla="*/ 2 w 3"/>
                <a:gd name="T21" fmla="*/ 2 h 3"/>
                <a:gd name="T22" fmla="*/ 1 w 3"/>
                <a:gd name="T2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9" name="Freeform 85">
              <a:extLst>
                <a:ext uri="{FF2B5EF4-FFF2-40B4-BE49-F238E27FC236}">
                  <a16:creationId xmlns:a16="http://schemas.microsoft.com/office/drawing/2014/main" id="{9866DA7C-7909-6ED6-7AD6-BECBD556CD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501"/>
              <a:ext cx="381" cy="298"/>
            </a:xfrm>
            <a:custGeom>
              <a:avLst/>
              <a:gdLst>
                <a:gd name="T0" fmla="*/ 76 w 97"/>
                <a:gd name="T1" fmla="*/ 76 h 76"/>
                <a:gd name="T2" fmla="*/ 75 w 97"/>
                <a:gd name="T3" fmla="*/ 75 h 76"/>
                <a:gd name="T4" fmla="*/ 0 w 97"/>
                <a:gd name="T5" fmla="*/ 2 h 76"/>
                <a:gd name="T6" fmla="*/ 0 w 97"/>
                <a:gd name="T7" fmla="*/ 0 h 76"/>
                <a:gd name="T8" fmla="*/ 2 w 97"/>
                <a:gd name="T9" fmla="*/ 0 h 76"/>
                <a:gd name="T10" fmla="*/ 96 w 97"/>
                <a:gd name="T11" fmla="*/ 48 h 76"/>
                <a:gd name="T12" fmla="*/ 97 w 97"/>
                <a:gd name="T13" fmla="*/ 49 h 76"/>
                <a:gd name="T14" fmla="*/ 97 w 97"/>
                <a:gd name="T15" fmla="*/ 50 h 76"/>
                <a:gd name="T16" fmla="*/ 77 w 97"/>
                <a:gd name="T17" fmla="*/ 75 h 76"/>
                <a:gd name="T18" fmla="*/ 76 w 97"/>
                <a:gd name="T19" fmla="*/ 76 h 76"/>
                <a:gd name="T20" fmla="*/ 76 w 97"/>
                <a:gd name="T21" fmla="*/ 76 h 76"/>
                <a:gd name="T22" fmla="*/ 7 w 97"/>
                <a:gd name="T23" fmla="*/ 5 h 76"/>
                <a:gd name="T24" fmla="*/ 76 w 97"/>
                <a:gd name="T25" fmla="*/ 73 h 76"/>
                <a:gd name="T26" fmla="*/ 94 w 97"/>
                <a:gd name="T27" fmla="*/ 49 h 76"/>
                <a:gd name="T28" fmla="*/ 7 w 97"/>
                <a:gd name="T29" fmla="*/ 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76">
                  <a:moveTo>
                    <a:pt x="76" y="76"/>
                  </a:moveTo>
                  <a:cubicBezTo>
                    <a:pt x="76" y="76"/>
                    <a:pt x="75" y="76"/>
                    <a:pt x="75" y="7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96" y="48"/>
                    <a:pt x="96" y="48"/>
                    <a:pt x="96" y="48"/>
                  </a:cubicBezTo>
                  <a:cubicBezTo>
                    <a:pt x="96" y="48"/>
                    <a:pt x="97" y="48"/>
                    <a:pt x="97" y="49"/>
                  </a:cubicBezTo>
                  <a:cubicBezTo>
                    <a:pt x="97" y="49"/>
                    <a:pt x="97" y="49"/>
                    <a:pt x="97" y="50"/>
                  </a:cubicBezTo>
                  <a:cubicBezTo>
                    <a:pt x="77" y="75"/>
                    <a:pt x="77" y="75"/>
                    <a:pt x="77" y="75"/>
                  </a:cubicBezTo>
                  <a:cubicBezTo>
                    <a:pt x="77" y="76"/>
                    <a:pt x="76" y="76"/>
                    <a:pt x="76" y="76"/>
                  </a:cubicBezTo>
                  <a:cubicBezTo>
                    <a:pt x="76" y="76"/>
                    <a:pt x="76" y="76"/>
                    <a:pt x="76" y="76"/>
                  </a:cubicBezTo>
                  <a:close/>
                  <a:moveTo>
                    <a:pt x="7" y="5"/>
                  </a:moveTo>
                  <a:cubicBezTo>
                    <a:pt x="76" y="73"/>
                    <a:pt x="76" y="73"/>
                    <a:pt x="76" y="73"/>
                  </a:cubicBezTo>
                  <a:cubicBezTo>
                    <a:pt x="94" y="49"/>
                    <a:pt x="94" y="49"/>
                    <a:pt x="94" y="49"/>
                  </a:cubicBezTo>
                  <a:lnTo>
                    <a:pt x="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0" name="Freeform 86">
              <a:extLst>
                <a:ext uri="{FF2B5EF4-FFF2-40B4-BE49-F238E27FC236}">
                  <a16:creationId xmlns:a16="http://schemas.microsoft.com/office/drawing/2014/main" id="{AB46E16F-495C-5085-4749-7C1C958D6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689"/>
              <a:ext cx="310" cy="130"/>
            </a:xfrm>
            <a:custGeom>
              <a:avLst/>
              <a:gdLst>
                <a:gd name="T0" fmla="*/ 1 w 79"/>
                <a:gd name="T1" fmla="*/ 28 h 33"/>
                <a:gd name="T2" fmla="*/ 0 w 79"/>
                <a:gd name="T3" fmla="*/ 27 h 33"/>
                <a:gd name="T4" fmla="*/ 0 w 79"/>
                <a:gd name="T5" fmla="*/ 26 h 33"/>
                <a:gd name="T6" fmla="*/ 20 w 79"/>
                <a:gd name="T7" fmla="*/ 0 h 33"/>
                <a:gd name="T8" fmla="*/ 21 w 79"/>
                <a:gd name="T9" fmla="*/ 0 h 33"/>
                <a:gd name="T10" fmla="*/ 78 w 79"/>
                <a:gd name="T11" fmla="*/ 31 h 33"/>
                <a:gd name="T12" fmla="*/ 79 w 79"/>
                <a:gd name="T13" fmla="*/ 32 h 33"/>
                <a:gd name="T14" fmla="*/ 77 w 79"/>
                <a:gd name="T15" fmla="*/ 33 h 33"/>
                <a:gd name="T16" fmla="*/ 1 w 79"/>
                <a:gd name="T17" fmla="*/ 28 h 33"/>
                <a:gd name="T18" fmla="*/ 1 w 79"/>
                <a:gd name="T19" fmla="*/ 28 h 33"/>
                <a:gd name="T20" fmla="*/ 21 w 79"/>
                <a:gd name="T21" fmla="*/ 2 h 33"/>
                <a:gd name="T22" fmla="*/ 3 w 79"/>
                <a:gd name="T23" fmla="*/ 26 h 33"/>
                <a:gd name="T24" fmla="*/ 73 w 79"/>
                <a:gd name="T25" fmla="*/ 31 h 33"/>
                <a:gd name="T26" fmla="*/ 21 w 79"/>
                <a:gd name="T27" fmla="*/ 2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9" h="33">
                  <a:moveTo>
                    <a:pt x="1" y="28"/>
                  </a:moveTo>
                  <a:cubicBezTo>
                    <a:pt x="1" y="28"/>
                    <a:pt x="0" y="27"/>
                    <a:pt x="0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0"/>
                    <a:pt x="21" y="0"/>
                    <a:pt x="21" y="0"/>
                  </a:cubicBezTo>
                  <a:cubicBezTo>
                    <a:pt x="78" y="31"/>
                    <a:pt x="78" y="31"/>
                    <a:pt x="78" y="31"/>
                  </a:cubicBezTo>
                  <a:cubicBezTo>
                    <a:pt x="78" y="31"/>
                    <a:pt x="79" y="32"/>
                    <a:pt x="79" y="32"/>
                  </a:cubicBezTo>
                  <a:cubicBezTo>
                    <a:pt x="78" y="33"/>
                    <a:pt x="78" y="33"/>
                    <a:pt x="77" y="33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28"/>
                    <a:pt x="1" y="28"/>
                    <a:pt x="1" y="28"/>
                  </a:cubicBezTo>
                  <a:close/>
                  <a:moveTo>
                    <a:pt x="21" y="2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73" y="31"/>
                    <a:pt x="73" y="31"/>
                    <a:pt x="73" y="31"/>
                  </a:cubicBezTo>
                  <a:lnTo>
                    <a:pt x="2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76D19E3-9A42-7DB5-5D8D-69555E4C3E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" y="1501"/>
              <a:ext cx="126" cy="196"/>
            </a:xfrm>
            <a:custGeom>
              <a:avLst/>
              <a:gdLst>
                <a:gd name="T0" fmla="*/ 1 w 32"/>
                <a:gd name="T1" fmla="*/ 50 h 50"/>
                <a:gd name="T2" fmla="*/ 0 w 32"/>
                <a:gd name="T3" fmla="*/ 50 h 50"/>
                <a:gd name="T4" fmla="*/ 0 w 32"/>
                <a:gd name="T5" fmla="*/ 49 h 50"/>
                <a:gd name="T6" fmla="*/ 7 w 32"/>
                <a:gd name="T7" fmla="*/ 1 h 50"/>
                <a:gd name="T8" fmla="*/ 8 w 32"/>
                <a:gd name="T9" fmla="*/ 0 h 50"/>
                <a:gd name="T10" fmla="*/ 9 w 32"/>
                <a:gd name="T11" fmla="*/ 0 h 50"/>
                <a:gd name="T12" fmla="*/ 31 w 32"/>
                <a:gd name="T13" fmla="*/ 15 h 50"/>
                <a:gd name="T14" fmla="*/ 32 w 32"/>
                <a:gd name="T15" fmla="*/ 16 h 50"/>
                <a:gd name="T16" fmla="*/ 31 w 32"/>
                <a:gd name="T17" fmla="*/ 16 h 50"/>
                <a:gd name="T18" fmla="*/ 1 w 32"/>
                <a:gd name="T19" fmla="*/ 50 h 50"/>
                <a:gd name="T20" fmla="*/ 1 w 32"/>
                <a:gd name="T21" fmla="*/ 50 h 50"/>
                <a:gd name="T22" fmla="*/ 9 w 32"/>
                <a:gd name="T23" fmla="*/ 3 h 50"/>
                <a:gd name="T24" fmla="*/ 2 w 32"/>
                <a:gd name="T25" fmla="*/ 46 h 50"/>
                <a:gd name="T26" fmla="*/ 29 w 32"/>
                <a:gd name="T27" fmla="*/ 16 h 50"/>
                <a:gd name="T28" fmla="*/ 9 w 32"/>
                <a:gd name="T29" fmla="*/ 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50">
                  <a:moveTo>
                    <a:pt x="1" y="50"/>
                  </a:move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49"/>
                    <a:pt x="0" y="49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32" y="15"/>
                    <a:pt x="32" y="16"/>
                  </a:cubicBezTo>
                  <a:cubicBezTo>
                    <a:pt x="32" y="16"/>
                    <a:pt x="32" y="16"/>
                    <a:pt x="31" y="16"/>
                  </a:cubicBezTo>
                  <a:cubicBezTo>
                    <a:pt x="1" y="50"/>
                    <a:pt x="1" y="50"/>
                    <a:pt x="1" y="50"/>
                  </a:cubicBezTo>
                  <a:cubicBezTo>
                    <a:pt x="1" y="50"/>
                    <a:pt x="1" y="50"/>
                    <a:pt x="1" y="50"/>
                  </a:cubicBezTo>
                  <a:close/>
                  <a:moveTo>
                    <a:pt x="9" y="3"/>
                  </a:moveTo>
                  <a:cubicBezTo>
                    <a:pt x="2" y="46"/>
                    <a:pt x="2" y="46"/>
                    <a:pt x="2" y="46"/>
                  </a:cubicBezTo>
                  <a:cubicBezTo>
                    <a:pt x="29" y="16"/>
                    <a:pt x="29" y="16"/>
                    <a:pt x="29" y="16"/>
                  </a:cubicBezTo>
                  <a:lnTo>
                    <a:pt x="9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773A438C-7FDD-6778-7590-4971663376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" y="1560"/>
              <a:ext cx="232" cy="259"/>
            </a:xfrm>
            <a:custGeom>
              <a:avLst/>
              <a:gdLst>
                <a:gd name="T0" fmla="*/ 57 w 59"/>
                <a:gd name="T1" fmla="*/ 66 h 66"/>
                <a:gd name="T2" fmla="*/ 57 w 59"/>
                <a:gd name="T3" fmla="*/ 66 h 66"/>
                <a:gd name="T4" fmla="*/ 0 w 59"/>
                <a:gd name="T5" fmla="*/ 35 h 66"/>
                <a:gd name="T6" fmla="*/ 0 w 59"/>
                <a:gd name="T7" fmla="*/ 34 h 66"/>
                <a:gd name="T8" fmla="*/ 0 w 59"/>
                <a:gd name="T9" fmla="*/ 33 h 66"/>
                <a:gd name="T10" fmla="*/ 30 w 59"/>
                <a:gd name="T11" fmla="*/ 0 h 66"/>
                <a:gd name="T12" fmla="*/ 31 w 59"/>
                <a:gd name="T13" fmla="*/ 0 h 66"/>
                <a:gd name="T14" fmla="*/ 32 w 59"/>
                <a:gd name="T15" fmla="*/ 0 h 66"/>
                <a:gd name="T16" fmla="*/ 58 w 59"/>
                <a:gd name="T17" fmla="*/ 65 h 66"/>
                <a:gd name="T18" fmla="*/ 58 w 59"/>
                <a:gd name="T19" fmla="*/ 66 h 66"/>
                <a:gd name="T20" fmla="*/ 57 w 59"/>
                <a:gd name="T21" fmla="*/ 66 h 66"/>
                <a:gd name="T22" fmla="*/ 2 w 59"/>
                <a:gd name="T23" fmla="*/ 34 h 66"/>
                <a:gd name="T24" fmla="*/ 55 w 59"/>
                <a:gd name="T25" fmla="*/ 63 h 66"/>
                <a:gd name="T26" fmla="*/ 30 w 59"/>
                <a:gd name="T27" fmla="*/ 3 h 66"/>
                <a:gd name="T28" fmla="*/ 2 w 59"/>
                <a:gd name="T29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66">
                  <a:moveTo>
                    <a:pt x="57" y="66"/>
                  </a:moveTo>
                  <a:cubicBezTo>
                    <a:pt x="57" y="66"/>
                    <a:pt x="57" y="66"/>
                    <a:pt x="57" y="6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4"/>
                    <a:pt x="0" y="34"/>
                  </a:cubicBezTo>
                  <a:cubicBezTo>
                    <a:pt x="0" y="34"/>
                    <a:pt x="0" y="34"/>
                    <a:pt x="0" y="33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0" y="0"/>
                    <a:pt x="31" y="0"/>
                  </a:cubicBezTo>
                  <a:cubicBezTo>
                    <a:pt x="31" y="0"/>
                    <a:pt x="31" y="0"/>
                    <a:pt x="32" y="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59" y="65"/>
                    <a:pt x="59" y="65"/>
                    <a:pt x="58" y="66"/>
                  </a:cubicBezTo>
                  <a:cubicBezTo>
                    <a:pt x="58" y="66"/>
                    <a:pt x="58" y="66"/>
                    <a:pt x="57" y="66"/>
                  </a:cubicBezTo>
                  <a:close/>
                  <a:moveTo>
                    <a:pt x="2" y="34"/>
                  </a:moveTo>
                  <a:cubicBezTo>
                    <a:pt x="55" y="63"/>
                    <a:pt x="55" y="63"/>
                    <a:pt x="55" y="63"/>
                  </a:cubicBezTo>
                  <a:cubicBezTo>
                    <a:pt x="30" y="3"/>
                    <a:pt x="30" y="3"/>
                    <a:pt x="30" y="3"/>
                  </a:cubicBez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3" name="Freeform 89">
              <a:extLst>
                <a:ext uri="{FF2B5EF4-FFF2-40B4-BE49-F238E27FC236}">
                  <a16:creationId xmlns:a16="http://schemas.microsoft.com/office/drawing/2014/main" id="{1145A282-E4BA-338B-7F6B-F1D185A4DE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548"/>
              <a:ext cx="142" cy="129"/>
            </a:xfrm>
            <a:custGeom>
              <a:avLst/>
              <a:gdLst>
                <a:gd name="T0" fmla="*/ 23 w 36"/>
                <a:gd name="T1" fmla="*/ 33 h 33"/>
                <a:gd name="T2" fmla="*/ 23 w 36"/>
                <a:gd name="T3" fmla="*/ 33 h 33"/>
                <a:gd name="T4" fmla="*/ 18 w 36"/>
                <a:gd name="T5" fmla="*/ 32 h 33"/>
                <a:gd name="T6" fmla="*/ 18 w 36"/>
                <a:gd name="T7" fmla="*/ 31 h 33"/>
                <a:gd name="T8" fmla="*/ 0 w 36"/>
                <a:gd name="T9" fmla="*/ 2 h 33"/>
                <a:gd name="T10" fmla="*/ 1 w 36"/>
                <a:gd name="T11" fmla="*/ 1 h 33"/>
                <a:gd name="T12" fmla="*/ 2 w 36"/>
                <a:gd name="T13" fmla="*/ 1 h 33"/>
                <a:gd name="T14" fmla="*/ 35 w 36"/>
                <a:gd name="T15" fmla="*/ 12 h 33"/>
                <a:gd name="T16" fmla="*/ 36 w 36"/>
                <a:gd name="T17" fmla="*/ 12 h 33"/>
                <a:gd name="T18" fmla="*/ 36 w 36"/>
                <a:gd name="T19" fmla="*/ 13 h 33"/>
                <a:gd name="T20" fmla="*/ 24 w 36"/>
                <a:gd name="T21" fmla="*/ 33 h 33"/>
                <a:gd name="T22" fmla="*/ 23 w 36"/>
                <a:gd name="T23" fmla="*/ 33 h 33"/>
                <a:gd name="T24" fmla="*/ 19 w 36"/>
                <a:gd name="T25" fmla="*/ 30 h 33"/>
                <a:gd name="T26" fmla="*/ 23 w 36"/>
                <a:gd name="T27" fmla="*/ 31 h 33"/>
                <a:gd name="T28" fmla="*/ 34 w 36"/>
                <a:gd name="T29" fmla="*/ 13 h 33"/>
                <a:gd name="T30" fmla="*/ 4 w 36"/>
                <a:gd name="T31" fmla="*/ 3 h 33"/>
                <a:gd name="T32" fmla="*/ 19 w 36"/>
                <a:gd name="T33" fmla="*/ 3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" h="33">
                  <a:moveTo>
                    <a:pt x="23" y="33"/>
                  </a:moveTo>
                  <a:cubicBezTo>
                    <a:pt x="23" y="33"/>
                    <a:pt x="23" y="33"/>
                    <a:pt x="23" y="33"/>
                  </a:cubicBezTo>
                  <a:cubicBezTo>
                    <a:pt x="22" y="33"/>
                    <a:pt x="20" y="32"/>
                    <a:pt x="18" y="32"/>
                  </a:cubicBezTo>
                  <a:cubicBezTo>
                    <a:pt x="18" y="32"/>
                    <a:pt x="18" y="32"/>
                    <a:pt x="18" y="3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5" y="12"/>
                    <a:pt x="35" y="12"/>
                    <a:pt x="35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3"/>
                    <a:pt x="36" y="1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3"/>
                    <a:pt x="24" y="33"/>
                    <a:pt x="23" y="33"/>
                  </a:cubicBezTo>
                  <a:close/>
                  <a:moveTo>
                    <a:pt x="19" y="30"/>
                  </a:moveTo>
                  <a:cubicBezTo>
                    <a:pt x="21" y="30"/>
                    <a:pt x="22" y="31"/>
                    <a:pt x="23" y="31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4" y="3"/>
                    <a:pt x="4" y="3"/>
                    <a:pt x="4" y="3"/>
                  </a:cubicBez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4" name="Freeform 90">
              <a:extLst>
                <a:ext uri="{FF2B5EF4-FFF2-40B4-BE49-F238E27FC236}">
                  <a16:creationId xmlns:a16="http://schemas.microsoft.com/office/drawing/2014/main" id="{916BE0D8-CB76-38A5-AF17-82509954F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932"/>
              <a:ext cx="322" cy="126"/>
            </a:xfrm>
            <a:custGeom>
              <a:avLst/>
              <a:gdLst>
                <a:gd name="T0" fmla="*/ 79 w 82"/>
                <a:gd name="T1" fmla="*/ 32 h 32"/>
                <a:gd name="T2" fmla="*/ 79 w 82"/>
                <a:gd name="T3" fmla="*/ 32 h 32"/>
                <a:gd name="T4" fmla="*/ 1 w 82"/>
                <a:gd name="T5" fmla="*/ 2 h 32"/>
                <a:gd name="T6" fmla="*/ 0 w 82"/>
                <a:gd name="T7" fmla="*/ 1 h 32"/>
                <a:gd name="T8" fmla="*/ 1 w 82"/>
                <a:gd name="T9" fmla="*/ 0 h 32"/>
                <a:gd name="T10" fmla="*/ 75 w 82"/>
                <a:gd name="T11" fmla="*/ 0 h 32"/>
                <a:gd name="T12" fmla="*/ 75 w 82"/>
                <a:gd name="T13" fmla="*/ 0 h 32"/>
                <a:gd name="T14" fmla="*/ 82 w 82"/>
                <a:gd name="T15" fmla="*/ 15 h 32"/>
                <a:gd name="T16" fmla="*/ 82 w 82"/>
                <a:gd name="T17" fmla="*/ 24 h 32"/>
                <a:gd name="T18" fmla="*/ 82 w 82"/>
                <a:gd name="T19" fmla="*/ 24 h 32"/>
                <a:gd name="T20" fmla="*/ 81 w 82"/>
                <a:gd name="T21" fmla="*/ 31 h 32"/>
                <a:gd name="T22" fmla="*/ 80 w 82"/>
                <a:gd name="T23" fmla="*/ 32 h 32"/>
                <a:gd name="T24" fmla="*/ 79 w 82"/>
                <a:gd name="T25" fmla="*/ 32 h 32"/>
                <a:gd name="T26" fmla="*/ 7 w 82"/>
                <a:gd name="T27" fmla="*/ 2 h 32"/>
                <a:gd name="T28" fmla="*/ 79 w 82"/>
                <a:gd name="T29" fmla="*/ 30 h 32"/>
                <a:gd name="T30" fmla="*/ 80 w 82"/>
                <a:gd name="T31" fmla="*/ 24 h 32"/>
                <a:gd name="T32" fmla="*/ 79 w 82"/>
                <a:gd name="T33" fmla="*/ 24 h 32"/>
                <a:gd name="T34" fmla="*/ 80 w 82"/>
                <a:gd name="T35" fmla="*/ 15 h 32"/>
                <a:gd name="T36" fmla="*/ 74 w 82"/>
                <a:gd name="T37" fmla="*/ 2 h 32"/>
                <a:gd name="T38" fmla="*/ 7 w 82"/>
                <a:gd name="T39" fmla="*/ 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2" h="32">
                  <a:moveTo>
                    <a:pt x="79" y="32"/>
                  </a:moveTo>
                  <a:cubicBezTo>
                    <a:pt x="79" y="32"/>
                    <a:pt x="79" y="32"/>
                    <a:pt x="79" y="3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9" y="4"/>
                    <a:pt x="81" y="10"/>
                    <a:pt x="82" y="15"/>
                  </a:cubicBezTo>
                  <a:cubicBezTo>
                    <a:pt x="82" y="18"/>
                    <a:pt x="82" y="21"/>
                    <a:pt x="82" y="24"/>
                  </a:cubicBezTo>
                  <a:cubicBezTo>
                    <a:pt x="82" y="24"/>
                    <a:pt x="82" y="24"/>
                    <a:pt x="82" y="2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32"/>
                    <a:pt x="80" y="32"/>
                    <a:pt x="80" y="32"/>
                  </a:cubicBezTo>
                  <a:cubicBezTo>
                    <a:pt x="80" y="32"/>
                    <a:pt x="80" y="32"/>
                    <a:pt x="79" y="32"/>
                  </a:cubicBezTo>
                  <a:close/>
                  <a:moveTo>
                    <a:pt x="7" y="2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79" y="24"/>
                    <a:pt x="79" y="24"/>
                    <a:pt x="79" y="24"/>
                  </a:cubicBezTo>
                  <a:cubicBezTo>
                    <a:pt x="80" y="21"/>
                    <a:pt x="80" y="18"/>
                    <a:pt x="80" y="15"/>
                  </a:cubicBezTo>
                  <a:cubicBezTo>
                    <a:pt x="79" y="10"/>
                    <a:pt x="77" y="6"/>
                    <a:pt x="74" y="2"/>
                  </a:cubicBezTo>
                  <a:lnTo>
                    <a:pt x="7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5" name="Freeform 91">
              <a:extLst>
                <a:ext uri="{FF2B5EF4-FFF2-40B4-BE49-F238E27FC236}">
                  <a16:creationId xmlns:a16="http://schemas.microsoft.com/office/drawing/2014/main" id="{0E855458-0F9A-914A-2DDE-850E2C697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2023"/>
              <a:ext cx="32" cy="58"/>
            </a:xfrm>
            <a:custGeom>
              <a:avLst/>
              <a:gdLst>
                <a:gd name="T0" fmla="*/ 7 w 8"/>
                <a:gd name="T1" fmla="*/ 15 h 15"/>
                <a:gd name="T2" fmla="*/ 7 w 8"/>
                <a:gd name="T3" fmla="*/ 15 h 15"/>
                <a:gd name="T4" fmla="*/ 1 w 8"/>
                <a:gd name="T5" fmla="*/ 9 h 15"/>
                <a:gd name="T6" fmla="*/ 1 w 8"/>
                <a:gd name="T7" fmla="*/ 8 h 15"/>
                <a:gd name="T8" fmla="*/ 2 w 8"/>
                <a:gd name="T9" fmla="*/ 1 h 15"/>
                <a:gd name="T10" fmla="*/ 2 w 8"/>
                <a:gd name="T11" fmla="*/ 0 h 15"/>
                <a:gd name="T12" fmla="*/ 3 w 8"/>
                <a:gd name="T13" fmla="*/ 0 h 15"/>
                <a:gd name="T14" fmla="*/ 8 w 8"/>
                <a:gd name="T15" fmla="*/ 4 h 15"/>
                <a:gd name="T16" fmla="*/ 8 w 8"/>
                <a:gd name="T17" fmla="*/ 5 h 15"/>
                <a:gd name="T18" fmla="*/ 8 w 8"/>
                <a:gd name="T19" fmla="*/ 14 h 15"/>
                <a:gd name="T20" fmla="*/ 8 w 8"/>
                <a:gd name="T21" fmla="*/ 15 h 15"/>
                <a:gd name="T22" fmla="*/ 7 w 8"/>
                <a:gd name="T23" fmla="*/ 15 h 15"/>
                <a:gd name="T24" fmla="*/ 3 w 8"/>
                <a:gd name="T25" fmla="*/ 8 h 15"/>
                <a:gd name="T26" fmla="*/ 6 w 8"/>
                <a:gd name="T27" fmla="*/ 11 h 15"/>
                <a:gd name="T28" fmla="*/ 6 w 8"/>
                <a:gd name="T29" fmla="*/ 6 h 15"/>
                <a:gd name="T30" fmla="*/ 3 w 8"/>
                <a:gd name="T31" fmla="*/ 3 h 15"/>
                <a:gd name="T32" fmla="*/ 3 w 8"/>
                <a:gd name="T3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5"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8"/>
                    <a:pt x="1" y="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5" y="1"/>
                    <a:pt x="7" y="3"/>
                    <a:pt x="8" y="4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5"/>
                    <a:pt x="8" y="15"/>
                  </a:cubicBezTo>
                  <a:cubicBezTo>
                    <a:pt x="8" y="15"/>
                    <a:pt x="7" y="15"/>
                    <a:pt x="7" y="15"/>
                  </a:cubicBezTo>
                  <a:close/>
                  <a:moveTo>
                    <a:pt x="3" y="8"/>
                  </a:moveTo>
                  <a:cubicBezTo>
                    <a:pt x="6" y="11"/>
                    <a:pt x="6" y="11"/>
                    <a:pt x="6" y="11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4" y="4"/>
                    <a:pt x="3" y="3"/>
                  </a:cubicBezTo>
                  <a:lnTo>
                    <a:pt x="3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6" name="Freeform 92">
              <a:extLst>
                <a:ext uri="{FF2B5EF4-FFF2-40B4-BE49-F238E27FC236}">
                  <a16:creationId xmlns:a16="http://schemas.microsoft.com/office/drawing/2014/main" id="{AAC42E11-A903-0F4E-7909-E15B9C9BA9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7" y="2070"/>
              <a:ext cx="177" cy="301"/>
            </a:xfrm>
            <a:custGeom>
              <a:avLst/>
              <a:gdLst>
                <a:gd name="T0" fmla="*/ 36 w 45"/>
                <a:gd name="T1" fmla="*/ 77 h 77"/>
                <a:gd name="T2" fmla="*/ 35 w 45"/>
                <a:gd name="T3" fmla="*/ 77 h 77"/>
                <a:gd name="T4" fmla="*/ 1 w 45"/>
                <a:gd name="T5" fmla="*/ 34 h 77"/>
                <a:gd name="T6" fmla="*/ 1 w 45"/>
                <a:gd name="T7" fmla="*/ 34 h 77"/>
                <a:gd name="T8" fmla="*/ 1 w 45"/>
                <a:gd name="T9" fmla="*/ 33 h 77"/>
                <a:gd name="T10" fmla="*/ 1 w 45"/>
                <a:gd name="T11" fmla="*/ 32 h 77"/>
                <a:gd name="T12" fmla="*/ 1 w 45"/>
                <a:gd name="T13" fmla="*/ 8 h 77"/>
                <a:gd name="T14" fmla="*/ 2 w 45"/>
                <a:gd name="T15" fmla="*/ 7 h 77"/>
                <a:gd name="T16" fmla="*/ 44 w 45"/>
                <a:gd name="T17" fmla="*/ 0 h 77"/>
                <a:gd name="T18" fmla="*/ 45 w 45"/>
                <a:gd name="T19" fmla="*/ 0 h 77"/>
                <a:gd name="T20" fmla="*/ 45 w 45"/>
                <a:gd name="T21" fmla="*/ 1 h 77"/>
                <a:gd name="T22" fmla="*/ 37 w 45"/>
                <a:gd name="T23" fmla="*/ 76 h 77"/>
                <a:gd name="T24" fmla="*/ 36 w 45"/>
                <a:gd name="T25" fmla="*/ 77 h 77"/>
                <a:gd name="T26" fmla="*/ 36 w 45"/>
                <a:gd name="T27" fmla="*/ 77 h 77"/>
                <a:gd name="T28" fmla="*/ 3 w 45"/>
                <a:gd name="T29" fmla="*/ 33 h 77"/>
                <a:gd name="T30" fmla="*/ 35 w 45"/>
                <a:gd name="T31" fmla="*/ 74 h 77"/>
                <a:gd name="T32" fmla="*/ 43 w 45"/>
                <a:gd name="T33" fmla="*/ 2 h 77"/>
                <a:gd name="T34" fmla="*/ 3 w 45"/>
                <a:gd name="T35" fmla="*/ 9 h 77"/>
                <a:gd name="T36" fmla="*/ 3 w 45"/>
                <a:gd name="T37" fmla="*/ 32 h 77"/>
                <a:gd name="T38" fmla="*/ 3 w 45"/>
                <a:gd name="T39" fmla="*/ 3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" h="77">
                  <a:moveTo>
                    <a:pt x="36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0" y="24"/>
                    <a:pt x="0" y="16"/>
                    <a:pt x="1" y="8"/>
                  </a:cubicBezTo>
                  <a:cubicBezTo>
                    <a:pt x="1" y="8"/>
                    <a:pt x="2" y="7"/>
                    <a:pt x="2" y="7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0"/>
                    <a:pt x="45" y="0"/>
                  </a:cubicBezTo>
                  <a:cubicBezTo>
                    <a:pt x="45" y="0"/>
                    <a:pt x="45" y="0"/>
                    <a:pt x="45" y="1"/>
                  </a:cubicBezTo>
                  <a:cubicBezTo>
                    <a:pt x="37" y="76"/>
                    <a:pt x="37" y="76"/>
                    <a:pt x="37" y="76"/>
                  </a:cubicBezTo>
                  <a:cubicBezTo>
                    <a:pt x="37" y="77"/>
                    <a:pt x="36" y="77"/>
                    <a:pt x="36" y="77"/>
                  </a:cubicBezTo>
                  <a:cubicBezTo>
                    <a:pt x="36" y="77"/>
                    <a:pt x="36" y="77"/>
                    <a:pt x="36" y="77"/>
                  </a:cubicBezTo>
                  <a:close/>
                  <a:moveTo>
                    <a:pt x="3" y="33"/>
                  </a:moveTo>
                  <a:cubicBezTo>
                    <a:pt x="35" y="74"/>
                    <a:pt x="35" y="74"/>
                    <a:pt x="35" y="74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2" y="17"/>
                    <a:pt x="2" y="24"/>
                    <a:pt x="3" y="32"/>
                  </a:cubicBezTo>
                  <a:cubicBezTo>
                    <a:pt x="3" y="32"/>
                    <a:pt x="3" y="33"/>
                    <a:pt x="3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B06D495E-5F1F-716C-D795-F4E613C3A7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53"/>
              <a:ext cx="31" cy="63"/>
            </a:xfrm>
            <a:custGeom>
              <a:avLst/>
              <a:gdLst>
                <a:gd name="T0" fmla="*/ 1 w 8"/>
                <a:gd name="T1" fmla="*/ 16 h 16"/>
                <a:gd name="T2" fmla="*/ 0 w 8"/>
                <a:gd name="T3" fmla="*/ 16 h 16"/>
                <a:gd name="T4" fmla="*/ 0 w 8"/>
                <a:gd name="T5" fmla="*/ 15 h 16"/>
                <a:gd name="T6" fmla="*/ 0 w 8"/>
                <a:gd name="T7" fmla="*/ 2 h 16"/>
                <a:gd name="T8" fmla="*/ 1 w 8"/>
                <a:gd name="T9" fmla="*/ 1 h 16"/>
                <a:gd name="T10" fmla="*/ 1 w 8"/>
                <a:gd name="T11" fmla="*/ 0 h 16"/>
                <a:gd name="T12" fmla="*/ 2 w 8"/>
                <a:gd name="T13" fmla="*/ 0 h 16"/>
                <a:gd name="T14" fmla="*/ 2 w 8"/>
                <a:gd name="T15" fmla="*/ 1 h 16"/>
                <a:gd name="T16" fmla="*/ 8 w 8"/>
                <a:gd name="T17" fmla="*/ 14 h 16"/>
                <a:gd name="T18" fmla="*/ 8 w 8"/>
                <a:gd name="T19" fmla="*/ 15 h 16"/>
                <a:gd name="T20" fmla="*/ 7 w 8"/>
                <a:gd name="T21" fmla="*/ 15 h 16"/>
                <a:gd name="T22" fmla="*/ 1 w 8"/>
                <a:gd name="T23" fmla="*/ 16 h 16"/>
                <a:gd name="T24" fmla="*/ 1 w 8"/>
                <a:gd name="T25" fmla="*/ 16 h 16"/>
                <a:gd name="T26" fmla="*/ 2 w 8"/>
                <a:gd name="T27" fmla="*/ 6 h 16"/>
                <a:gd name="T28" fmla="*/ 2 w 8"/>
                <a:gd name="T29" fmla="*/ 14 h 16"/>
                <a:gd name="T30" fmla="*/ 6 w 8"/>
                <a:gd name="T31" fmla="*/ 13 h 16"/>
                <a:gd name="T32" fmla="*/ 2 w 8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16">
                  <a:moveTo>
                    <a:pt x="1" y="16"/>
                  </a:moveTo>
                  <a:cubicBezTo>
                    <a:pt x="1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1"/>
                    <a:pt x="0" y="6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8" y="14"/>
                    <a:pt x="8" y="15"/>
                  </a:cubicBezTo>
                  <a:cubicBezTo>
                    <a:pt x="8" y="15"/>
                    <a:pt x="8" y="15"/>
                    <a:pt x="7" y="15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lose/>
                  <a:moveTo>
                    <a:pt x="2" y="6"/>
                  </a:moveTo>
                  <a:cubicBezTo>
                    <a:pt x="2" y="8"/>
                    <a:pt x="2" y="11"/>
                    <a:pt x="2" y="14"/>
                  </a:cubicBezTo>
                  <a:cubicBezTo>
                    <a:pt x="6" y="13"/>
                    <a:pt x="6" y="13"/>
                    <a:pt x="6" y="13"/>
                  </a:cubicBezTo>
                  <a:lnTo>
                    <a:pt x="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89D8EBF6-4342-2FE7-2C96-1367F1BC05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3253"/>
              <a:ext cx="55" cy="59"/>
            </a:xfrm>
            <a:custGeom>
              <a:avLst/>
              <a:gdLst>
                <a:gd name="T0" fmla="*/ 7 w 14"/>
                <a:gd name="T1" fmla="*/ 15 h 15"/>
                <a:gd name="T2" fmla="*/ 6 w 14"/>
                <a:gd name="T3" fmla="*/ 15 h 15"/>
                <a:gd name="T4" fmla="*/ 0 w 14"/>
                <a:gd name="T5" fmla="*/ 2 h 15"/>
                <a:gd name="T6" fmla="*/ 1 w 14"/>
                <a:gd name="T7" fmla="*/ 0 h 15"/>
                <a:gd name="T8" fmla="*/ 2 w 14"/>
                <a:gd name="T9" fmla="*/ 1 h 15"/>
                <a:gd name="T10" fmla="*/ 14 w 14"/>
                <a:gd name="T11" fmla="*/ 13 h 15"/>
                <a:gd name="T12" fmla="*/ 14 w 14"/>
                <a:gd name="T13" fmla="*/ 14 h 15"/>
                <a:gd name="T14" fmla="*/ 13 w 14"/>
                <a:gd name="T15" fmla="*/ 15 h 15"/>
                <a:gd name="T16" fmla="*/ 7 w 14"/>
                <a:gd name="T17" fmla="*/ 15 h 15"/>
                <a:gd name="T18" fmla="*/ 7 w 14"/>
                <a:gd name="T19" fmla="*/ 15 h 15"/>
                <a:gd name="T20" fmla="*/ 5 w 14"/>
                <a:gd name="T21" fmla="*/ 7 h 15"/>
                <a:gd name="T22" fmla="*/ 8 w 14"/>
                <a:gd name="T23" fmla="*/ 13 h 15"/>
                <a:gd name="T24" fmla="*/ 11 w 14"/>
                <a:gd name="T25" fmla="*/ 13 h 15"/>
                <a:gd name="T26" fmla="*/ 5 w 14"/>
                <a:gd name="T2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" h="15">
                  <a:moveTo>
                    <a:pt x="7" y="15"/>
                  </a:moveTo>
                  <a:cubicBezTo>
                    <a:pt x="7" y="15"/>
                    <a:pt x="6" y="15"/>
                    <a:pt x="6" y="1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4" y="14"/>
                    <a:pt x="14" y="14"/>
                  </a:cubicBezTo>
                  <a:cubicBezTo>
                    <a:pt x="14" y="14"/>
                    <a:pt x="14" y="15"/>
                    <a:pt x="13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lose/>
                  <a:moveTo>
                    <a:pt x="5" y="7"/>
                  </a:moveTo>
                  <a:cubicBezTo>
                    <a:pt x="8" y="13"/>
                    <a:pt x="8" y="13"/>
                    <a:pt x="8" y="13"/>
                  </a:cubicBezTo>
                  <a:cubicBezTo>
                    <a:pt x="11" y="13"/>
                    <a:pt x="11" y="13"/>
                    <a:pt x="11" y="13"/>
                  </a:cubicBezTo>
                  <a:lnTo>
                    <a:pt x="5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29" name="Freeform 95">
              <a:extLst>
                <a:ext uri="{FF2B5EF4-FFF2-40B4-BE49-F238E27FC236}">
                  <a16:creationId xmlns:a16="http://schemas.microsoft.com/office/drawing/2014/main" id="{D550806D-9D16-9D6D-2785-0B655E9BBB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09" y="2038"/>
              <a:ext cx="27" cy="43"/>
            </a:xfrm>
            <a:custGeom>
              <a:avLst/>
              <a:gdLst>
                <a:gd name="T0" fmla="*/ 1 w 7"/>
                <a:gd name="T1" fmla="*/ 11 h 11"/>
                <a:gd name="T2" fmla="*/ 1 w 7"/>
                <a:gd name="T3" fmla="*/ 11 h 11"/>
                <a:gd name="T4" fmla="*/ 0 w 7"/>
                <a:gd name="T5" fmla="*/ 10 h 11"/>
                <a:gd name="T6" fmla="*/ 0 w 7"/>
                <a:gd name="T7" fmla="*/ 1 h 11"/>
                <a:gd name="T8" fmla="*/ 1 w 7"/>
                <a:gd name="T9" fmla="*/ 0 h 11"/>
                <a:gd name="T10" fmla="*/ 2 w 7"/>
                <a:gd name="T11" fmla="*/ 0 h 11"/>
                <a:gd name="T12" fmla="*/ 7 w 7"/>
                <a:gd name="T13" fmla="*/ 7 h 11"/>
                <a:gd name="T14" fmla="*/ 6 w 7"/>
                <a:gd name="T15" fmla="*/ 9 h 11"/>
                <a:gd name="T16" fmla="*/ 2 w 7"/>
                <a:gd name="T17" fmla="*/ 11 h 11"/>
                <a:gd name="T18" fmla="*/ 1 w 7"/>
                <a:gd name="T19" fmla="*/ 11 h 11"/>
                <a:gd name="T20" fmla="*/ 2 w 7"/>
                <a:gd name="T21" fmla="*/ 4 h 11"/>
                <a:gd name="T22" fmla="*/ 2 w 7"/>
                <a:gd name="T23" fmla="*/ 8 h 11"/>
                <a:gd name="T24" fmla="*/ 4 w 7"/>
                <a:gd name="T25" fmla="*/ 7 h 11"/>
                <a:gd name="T26" fmla="*/ 2 w 7"/>
                <a:gd name="T27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11">
                  <a:moveTo>
                    <a:pt x="1" y="11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4" y="3"/>
                    <a:pt x="5" y="5"/>
                    <a:pt x="7" y="7"/>
                  </a:cubicBezTo>
                  <a:cubicBezTo>
                    <a:pt x="7" y="8"/>
                    <a:pt x="7" y="8"/>
                    <a:pt x="6" y="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1" y="11"/>
                  </a:cubicBezTo>
                  <a:close/>
                  <a:moveTo>
                    <a:pt x="2" y="4"/>
                  </a:moveTo>
                  <a:cubicBezTo>
                    <a:pt x="2" y="8"/>
                    <a:pt x="2" y="8"/>
                    <a:pt x="2" y="8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6"/>
                    <a:pt x="3" y="5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0" name="Freeform 96">
              <a:extLst>
                <a:ext uri="{FF2B5EF4-FFF2-40B4-BE49-F238E27FC236}">
                  <a16:creationId xmlns:a16="http://schemas.microsoft.com/office/drawing/2014/main" id="{E74B0EFA-F106-01CE-E627-B712710413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411"/>
              <a:ext cx="381" cy="286"/>
            </a:xfrm>
            <a:custGeom>
              <a:avLst/>
              <a:gdLst>
                <a:gd name="T0" fmla="*/ 96 w 97"/>
                <a:gd name="T1" fmla="*/ 73 h 73"/>
                <a:gd name="T2" fmla="*/ 95 w 97"/>
                <a:gd name="T3" fmla="*/ 73 h 73"/>
                <a:gd name="T4" fmla="*/ 1 w 97"/>
                <a:gd name="T5" fmla="*/ 25 h 73"/>
                <a:gd name="T6" fmla="*/ 0 w 97"/>
                <a:gd name="T7" fmla="*/ 24 h 73"/>
                <a:gd name="T8" fmla="*/ 1 w 97"/>
                <a:gd name="T9" fmla="*/ 23 h 73"/>
                <a:gd name="T10" fmla="*/ 73 w 97"/>
                <a:gd name="T11" fmla="*/ 0 h 73"/>
                <a:gd name="T12" fmla="*/ 74 w 97"/>
                <a:gd name="T13" fmla="*/ 0 h 73"/>
                <a:gd name="T14" fmla="*/ 75 w 97"/>
                <a:gd name="T15" fmla="*/ 1 h 73"/>
                <a:gd name="T16" fmla="*/ 97 w 97"/>
                <a:gd name="T17" fmla="*/ 72 h 73"/>
                <a:gd name="T18" fmla="*/ 96 w 97"/>
                <a:gd name="T19" fmla="*/ 73 h 73"/>
                <a:gd name="T20" fmla="*/ 96 w 97"/>
                <a:gd name="T21" fmla="*/ 73 h 73"/>
                <a:gd name="T22" fmla="*/ 4 w 97"/>
                <a:gd name="T23" fmla="*/ 24 h 73"/>
                <a:gd name="T24" fmla="*/ 94 w 97"/>
                <a:gd name="T25" fmla="*/ 70 h 73"/>
                <a:gd name="T26" fmla="*/ 73 w 97"/>
                <a:gd name="T27" fmla="*/ 3 h 73"/>
                <a:gd name="T28" fmla="*/ 4 w 97"/>
                <a:gd name="T29" fmla="*/ 2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7" h="73">
                  <a:moveTo>
                    <a:pt x="96" y="73"/>
                  </a:moveTo>
                  <a:cubicBezTo>
                    <a:pt x="95" y="73"/>
                    <a:pt x="95" y="73"/>
                    <a:pt x="95" y="73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0" y="23"/>
                    <a:pt x="0" y="23"/>
                    <a:pt x="1" y="23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5" y="0"/>
                    <a:pt x="75" y="1"/>
                    <a:pt x="75" y="1"/>
                  </a:cubicBezTo>
                  <a:cubicBezTo>
                    <a:pt x="97" y="72"/>
                    <a:pt x="97" y="72"/>
                    <a:pt x="97" y="72"/>
                  </a:cubicBezTo>
                  <a:cubicBezTo>
                    <a:pt x="97" y="72"/>
                    <a:pt x="97" y="73"/>
                    <a:pt x="96" y="73"/>
                  </a:cubicBezTo>
                  <a:cubicBezTo>
                    <a:pt x="96" y="73"/>
                    <a:pt x="96" y="73"/>
                    <a:pt x="96" y="73"/>
                  </a:cubicBezTo>
                  <a:close/>
                  <a:moveTo>
                    <a:pt x="4" y="24"/>
                  </a:moveTo>
                  <a:cubicBezTo>
                    <a:pt x="94" y="70"/>
                    <a:pt x="94" y="70"/>
                    <a:pt x="94" y="70"/>
                  </a:cubicBezTo>
                  <a:cubicBezTo>
                    <a:pt x="73" y="3"/>
                    <a:pt x="73" y="3"/>
                    <a:pt x="73" y="3"/>
                  </a:cubicBezTo>
                  <a:lnTo>
                    <a:pt x="4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1" name="Freeform 97">
              <a:extLst>
                <a:ext uri="{FF2B5EF4-FFF2-40B4-BE49-F238E27FC236}">
                  <a16:creationId xmlns:a16="http://schemas.microsoft.com/office/drawing/2014/main" id="{2ED7F310-7445-AE4D-C134-4A1AE264AA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411"/>
              <a:ext cx="121" cy="286"/>
            </a:xfrm>
            <a:custGeom>
              <a:avLst/>
              <a:gdLst>
                <a:gd name="T0" fmla="*/ 23 w 31"/>
                <a:gd name="T1" fmla="*/ 73 h 73"/>
                <a:gd name="T2" fmla="*/ 22 w 31"/>
                <a:gd name="T3" fmla="*/ 72 h 73"/>
                <a:gd name="T4" fmla="*/ 0 w 31"/>
                <a:gd name="T5" fmla="*/ 2 h 73"/>
                <a:gd name="T6" fmla="*/ 0 w 31"/>
                <a:gd name="T7" fmla="*/ 0 h 73"/>
                <a:gd name="T8" fmla="*/ 1 w 31"/>
                <a:gd name="T9" fmla="*/ 0 h 73"/>
                <a:gd name="T10" fmla="*/ 31 w 31"/>
                <a:gd name="T11" fmla="*/ 23 h 73"/>
                <a:gd name="T12" fmla="*/ 31 w 31"/>
                <a:gd name="T13" fmla="*/ 24 h 73"/>
                <a:gd name="T14" fmla="*/ 24 w 31"/>
                <a:gd name="T15" fmla="*/ 72 h 73"/>
                <a:gd name="T16" fmla="*/ 23 w 31"/>
                <a:gd name="T17" fmla="*/ 73 h 73"/>
                <a:gd name="T18" fmla="*/ 23 w 31"/>
                <a:gd name="T19" fmla="*/ 73 h 73"/>
                <a:gd name="T20" fmla="*/ 3 w 31"/>
                <a:gd name="T21" fmla="*/ 4 h 73"/>
                <a:gd name="T22" fmla="*/ 22 w 31"/>
                <a:gd name="T23" fmla="*/ 67 h 73"/>
                <a:gd name="T24" fmla="*/ 29 w 31"/>
                <a:gd name="T25" fmla="*/ 24 h 73"/>
                <a:gd name="T26" fmla="*/ 3 w 31"/>
                <a:gd name="T27" fmla="*/ 4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73">
                  <a:moveTo>
                    <a:pt x="23" y="73"/>
                  </a:moveTo>
                  <a:cubicBezTo>
                    <a:pt x="22" y="73"/>
                    <a:pt x="22" y="73"/>
                    <a:pt x="22" y="7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3"/>
                    <a:pt x="31" y="24"/>
                    <a:pt x="31" y="24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73"/>
                    <a:pt x="23" y="73"/>
                    <a:pt x="23" y="73"/>
                  </a:cubicBezTo>
                  <a:cubicBezTo>
                    <a:pt x="23" y="73"/>
                    <a:pt x="23" y="73"/>
                    <a:pt x="23" y="73"/>
                  </a:cubicBezTo>
                  <a:close/>
                  <a:moveTo>
                    <a:pt x="3" y="4"/>
                  </a:moveTo>
                  <a:cubicBezTo>
                    <a:pt x="22" y="67"/>
                    <a:pt x="22" y="67"/>
                    <a:pt x="22" y="67"/>
                  </a:cubicBezTo>
                  <a:cubicBezTo>
                    <a:pt x="29" y="24"/>
                    <a:pt x="29" y="24"/>
                    <a:pt x="29" y="24"/>
                  </a:cubicBezTo>
                  <a:lnTo>
                    <a:pt x="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2" name="Freeform 98">
              <a:extLst>
                <a:ext uri="{FF2B5EF4-FFF2-40B4-BE49-F238E27FC236}">
                  <a16:creationId xmlns:a16="http://schemas.microsoft.com/office/drawing/2014/main" id="{8C19A072-78CD-1FC4-B825-68B59B43A9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367"/>
              <a:ext cx="205" cy="192"/>
            </a:xfrm>
            <a:custGeom>
              <a:avLst/>
              <a:gdLst>
                <a:gd name="T0" fmla="*/ 1 w 52"/>
                <a:gd name="T1" fmla="*/ 49 h 49"/>
                <a:gd name="T2" fmla="*/ 1 w 52"/>
                <a:gd name="T3" fmla="*/ 48 h 49"/>
                <a:gd name="T4" fmla="*/ 0 w 52"/>
                <a:gd name="T5" fmla="*/ 47 h 49"/>
                <a:gd name="T6" fmla="*/ 5 w 52"/>
                <a:gd name="T7" fmla="*/ 1 h 49"/>
                <a:gd name="T8" fmla="*/ 6 w 52"/>
                <a:gd name="T9" fmla="*/ 0 h 49"/>
                <a:gd name="T10" fmla="*/ 7 w 52"/>
                <a:gd name="T11" fmla="*/ 0 h 49"/>
                <a:gd name="T12" fmla="*/ 51 w 52"/>
                <a:gd name="T13" fmla="*/ 36 h 49"/>
                <a:gd name="T14" fmla="*/ 52 w 52"/>
                <a:gd name="T15" fmla="*/ 37 h 49"/>
                <a:gd name="T16" fmla="*/ 51 w 52"/>
                <a:gd name="T17" fmla="*/ 38 h 49"/>
                <a:gd name="T18" fmla="*/ 2 w 52"/>
                <a:gd name="T19" fmla="*/ 49 h 49"/>
                <a:gd name="T20" fmla="*/ 1 w 52"/>
                <a:gd name="T21" fmla="*/ 49 h 49"/>
                <a:gd name="T22" fmla="*/ 7 w 52"/>
                <a:gd name="T23" fmla="*/ 3 h 49"/>
                <a:gd name="T24" fmla="*/ 3 w 52"/>
                <a:gd name="T25" fmla="*/ 46 h 49"/>
                <a:gd name="T26" fmla="*/ 48 w 52"/>
                <a:gd name="T27" fmla="*/ 36 h 49"/>
                <a:gd name="T28" fmla="*/ 7 w 52"/>
                <a:gd name="T29" fmla="*/ 3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49">
                  <a:moveTo>
                    <a:pt x="1" y="49"/>
                  </a:moveTo>
                  <a:cubicBezTo>
                    <a:pt x="1" y="49"/>
                    <a:pt x="1" y="49"/>
                    <a:pt x="1" y="48"/>
                  </a:cubicBezTo>
                  <a:cubicBezTo>
                    <a:pt x="0" y="48"/>
                    <a:pt x="0" y="48"/>
                    <a:pt x="0" y="47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51" y="36"/>
                    <a:pt x="51" y="36"/>
                    <a:pt x="51" y="36"/>
                  </a:cubicBezTo>
                  <a:cubicBezTo>
                    <a:pt x="52" y="36"/>
                    <a:pt x="52" y="36"/>
                    <a:pt x="52" y="37"/>
                  </a:cubicBezTo>
                  <a:cubicBezTo>
                    <a:pt x="52" y="37"/>
                    <a:pt x="51" y="38"/>
                    <a:pt x="51" y="38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1" y="49"/>
                    <a:pt x="1" y="49"/>
                    <a:pt x="1" y="49"/>
                  </a:cubicBezTo>
                  <a:close/>
                  <a:moveTo>
                    <a:pt x="7" y="3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48" y="36"/>
                    <a:pt x="48" y="36"/>
                    <a:pt x="48" y="36"/>
                  </a:cubicBezTo>
                  <a:lnTo>
                    <a:pt x="7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3" name="Freeform 99">
              <a:extLst>
                <a:ext uri="{FF2B5EF4-FFF2-40B4-BE49-F238E27FC236}">
                  <a16:creationId xmlns:a16="http://schemas.microsoft.com/office/drawing/2014/main" id="{E32F6C55-B6D7-DB2D-E95B-4FC5902C11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16" y="2508"/>
              <a:ext cx="205" cy="95"/>
            </a:xfrm>
            <a:custGeom>
              <a:avLst/>
              <a:gdLst>
                <a:gd name="T0" fmla="*/ 35 w 52"/>
                <a:gd name="T1" fmla="*/ 24 h 24"/>
                <a:gd name="T2" fmla="*/ 35 w 52"/>
                <a:gd name="T3" fmla="*/ 24 h 24"/>
                <a:gd name="T4" fmla="*/ 1 w 52"/>
                <a:gd name="T5" fmla="*/ 13 h 24"/>
                <a:gd name="T6" fmla="*/ 0 w 52"/>
                <a:gd name="T7" fmla="*/ 12 h 24"/>
                <a:gd name="T8" fmla="*/ 1 w 52"/>
                <a:gd name="T9" fmla="*/ 11 h 24"/>
                <a:gd name="T10" fmla="*/ 50 w 52"/>
                <a:gd name="T11" fmla="*/ 0 h 24"/>
                <a:gd name="T12" fmla="*/ 52 w 52"/>
                <a:gd name="T13" fmla="*/ 0 h 24"/>
                <a:gd name="T14" fmla="*/ 52 w 52"/>
                <a:gd name="T15" fmla="*/ 1 h 24"/>
                <a:gd name="T16" fmla="*/ 36 w 52"/>
                <a:gd name="T17" fmla="*/ 23 h 24"/>
                <a:gd name="T18" fmla="*/ 35 w 52"/>
                <a:gd name="T19" fmla="*/ 24 h 24"/>
                <a:gd name="T20" fmla="*/ 5 w 52"/>
                <a:gd name="T21" fmla="*/ 12 h 24"/>
                <a:gd name="T22" fmla="*/ 35 w 52"/>
                <a:gd name="T23" fmla="*/ 21 h 24"/>
                <a:gd name="T24" fmla="*/ 48 w 52"/>
                <a:gd name="T25" fmla="*/ 2 h 24"/>
                <a:gd name="T26" fmla="*/ 5 w 52"/>
                <a:gd name="T27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24">
                  <a:moveTo>
                    <a:pt x="35" y="24"/>
                  </a:moveTo>
                  <a:cubicBezTo>
                    <a:pt x="35" y="24"/>
                    <a:pt x="35" y="24"/>
                    <a:pt x="35" y="2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0" y="12"/>
                  </a:cubicBezTo>
                  <a:cubicBezTo>
                    <a:pt x="0" y="11"/>
                    <a:pt x="1" y="11"/>
                    <a:pt x="1" y="11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1" y="0"/>
                    <a:pt x="52" y="0"/>
                  </a:cubicBezTo>
                  <a:cubicBezTo>
                    <a:pt x="52" y="0"/>
                    <a:pt x="52" y="1"/>
                    <a:pt x="52" y="1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3"/>
                    <a:pt x="35" y="24"/>
                    <a:pt x="35" y="24"/>
                  </a:cubicBezTo>
                  <a:close/>
                  <a:moveTo>
                    <a:pt x="5" y="12"/>
                  </a:moveTo>
                  <a:cubicBezTo>
                    <a:pt x="35" y="21"/>
                    <a:pt x="35" y="21"/>
                    <a:pt x="35" y="21"/>
                  </a:cubicBezTo>
                  <a:cubicBezTo>
                    <a:pt x="48" y="2"/>
                    <a:pt x="48" y="2"/>
                    <a:pt x="48" y="2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4" name="Freeform 100">
              <a:extLst>
                <a:ext uri="{FF2B5EF4-FFF2-40B4-BE49-F238E27FC236}">
                  <a16:creationId xmlns:a16="http://schemas.microsoft.com/office/drawing/2014/main" id="{6B38C36B-20BE-5250-07EF-66406DD0E0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6" y="2269"/>
              <a:ext cx="185" cy="247"/>
            </a:xfrm>
            <a:custGeom>
              <a:avLst/>
              <a:gdLst>
                <a:gd name="T0" fmla="*/ 46 w 47"/>
                <a:gd name="T1" fmla="*/ 63 h 63"/>
                <a:gd name="T2" fmla="*/ 45 w 47"/>
                <a:gd name="T3" fmla="*/ 62 h 63"/>
                <a:gd name="T4" fmla="*/ 1 w 47"/>
                <a:gd name="T5" fmla="*/ 27 h 63"/>
                <a:gd name="T6" fmla="*/ 0 w 47"/>
                <a:gd name="T7" fmla="*/ 26 h 63"/>
                <a:gd name="T8" fmla="*/ 1 w 47"/>
                <a:gd name="T9" fmla="*/ 25 h 63"/>
                <a:gd name="T10" fmla="*/ 26 w 47"/>
                <a:gd name="T11" fmla="*/ 1 h 63"/>
                <a:gd name="T12" fmla="*/ 27 w 47"/>
                <a:gd name="T13" fmla="*/ 0 h 63"/>
                <a:gd name="T14" fmla="*/ 28 w 47"/>
                <a:gd name="T15" fmla="*/ 1 h 63"/>
                <a:gd name="T16" fmla="*/ 47 w 47"/>
                <a:gd name="T17" fmla="*/ 61 h 63"/>
                <a:gd name="T18" fmla="*/ 46 w 47"/>
                <a:gd name="T19" fmla="*/ 62 h 63"/>
                <a:gd name="T20" fmla="*/ 46 w 47"/>
                <a:gd name="T21" fmla="*/ 63 h 63"/>
                <a:gd name="T22" fmla="*/ 3 w 47"/>
                <a:gd name="T23" fmla="*/ 26 h 63"/>
                <a:gd name="T24" fmla="*/ 44 w 47"/>
                <a:gd name="T25" fmla="*/ 59 h 63"/>
                <a:gd name="T26" fmla="*/ 26 w 47"/>
                <a:gd name="T27" fmla="*/ 3 h 63"/>
                <a:gd name="T28" fmla="*/ 3 w 47"/>
                <a:gd name="T2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63">
                  <a:moveTo>
                    <a:pt x="46" y="63"/>
                  </a:moveTo>
                  <a:cubicBezTo>
                    <a:pt x="45" y="63"/>
                    <a:pt x="45" y="63"/>
                    <a:pt x="45" y="6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7"/>
                    <a:pt x="0" y="26"/>
                    <a:pt x="0" y="26"/>
                  </a:cubicBezTo>
                  <a:cubicBezTo>
                    <a:pt x="0" y="26"/>
                    <a:pt x="0" y="25"/>
                    <a:pt x="1" y="25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47" y="61"/>
                    <a:pt x="47" y="61"/>
                    <a:pt x="47" y="61"/>
                  </a:cubicBezTo>
                  <a:cubicBezTo>
                    <a:pt x="47" y="62"/>
                    <a:pt x="47" y="62"/>
                    <a:pt x="46" y="62"/>
                  </a:cubicBezTo>
                  <a:cubicBezTo>
                    <a:pt x="46" y="63"/>
                    <a:pt x="46" y="63"/>
                    <a:pt x="46" y="63"/>
                  </a:cubicBezTo>
                  <a:close/>
                  <a:moveTo>
                    <a:pt x="3" y="26"/>
                  </a:moveTo>
                  <a:cubicBezTo>
                    <a:pt x="44" y="59"/>
                    <a:pt x="44" y="59"/>
                    <a:pt x="44" y="59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3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5" name="Freeform 101">
              <a:extLst>
                <a:ext uri="{FF2B5EF4-FFF2-40B4-BE49-F238E27FC236}">
                  <a16:creationId xmlns:a16="http://schemas.microsoft.com/office/drawing/2014/main" id="{2AA5E5D1-E099-E332-6729-9B6F2943A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2269"/>
              <a:ext cx="452" cy="247"/>
            </a:xfrm>
            <a:custGeom>
              <a:avLst/>
              <a:gdLst>
                <a:gd name="T0" fmla="*/ 20 w 115"/>
                <a:gd name="T1" fmla="*/ 63 h 63"/>
                <a:gd name="T2" fmla="*/ 19 w 115"/>
                <a:gd name="T3" fmla="*/ 62 h 63"/>
                <a:gd name="T4" fmla="*/ 0 w 115"/>
                <a:gd name="T5" fmla="*/ 2 h 63"/>
                <a:gd name="T6" fmla="*/ 0 w 115"/>
                <a:gd name="T7" fmla="*/ 1 h 63"/>
                <a:gd name="T8" fmla="*/ 1 w 115"/>
                <a:gd name="T9" fmla="*/ 1 h 63"/>
                <a:gd name="T10" fmla="*/ 114 w 115"/>
                <a:gd name="T11" fmla="*/ 50 h 63"/>
                <a:gd name="T12" fmla="*/ 115 w 115"/>
                <a:gd name="T13" fmla="*/ 51 h 63"/>
                <a:gd name="T14" fmla="*/ 114 w 115"/>
                <a:gd name="T15" fmla="*/ 52 h 63"/>
                <a:gd name="T16" fmla="*/ 20 w 115"/>
                <a:gd name="T17" fmla="*/ 63 h 63"/>
                <a:gd name="T18" fmla="*/ 20 w 115"/>
                <a:gd name="T19" fmla="*/ 63 h 63"/>
                <a:gd name="T20" fmla="*/ 3 w 115"/>
                <a:gd name="T21" fmla="*/ 3 h 63"/>
                <a:gd name="T22" fmla="*/ 20 w 115"/>
                <a:gd name="T23" fmla="*/ 60 h 63"/>
                <a:gd name="T24" fmla="*/ 110 w 115"/>
                <a:gd name="T25" fmla="*/ 50 h 63"/>
                <a:gd name="T26" fmla="*/ 3 w 115"/>
                <a:gd name="T27" fmla="*/ 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" h="63">
                  <a:moveTo>
                    <a:pt x="20" y="63"/>
                  </a:moveTo>
                  <a:cubicBezTo>
                    <a:pt x="19" y="63"/>
                    <a:pt x="19" y="62"/>
                    <a:pt x="19" y="6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114" y="50"/>
                    <a:pt x="114" y="50"/>
                    <a:pt x="114" y="50"/>
                  </a:cubicBezTo>
                  <a:cubicBezTo>
                    <a:pt x="115" y="50"/>
                    <a:pt x="115" y="50"/>
                    <a:pt x="115" y="51"/>
                  </a:cubicBezTo>
                  <a:cubicBezTo>
                    <a:pt x="115" y="51"/>
                    <a:pt x="114" y="52"/>
                    <a:pt x="114" y="52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3"/>
                    <a:pt x="20" y="63"/>
                    <a:pt x="20" y="63"/>
                  </a:cubicBezTo>
                  <a:close/>
                  <a:moveTo>
                    <a:pt x="3" y="3"/>
                  </a:moveTo>
                  <a:cubicBezTo>
                    <a:pt x="20" y="60"/>
                    <a:pt x="20" y="60"/>
                    <a:pt x="20" y="60"/>
                  </a:cubicBezTo>
                  <a:cubicBezTo>
                    <a:pt x="110" y="50"/>
                    <a:pt x="110" y="50"/>
                    <a:pt x="110" y="50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6" name="Freeform 102">
              <a:extLst>
                <a:ext uri="{FF2B5EF4-FFF2-40B4-BE49-F238E27FC236}">
                  <a16:creationId xmlns:a16="http://schemas.microsoft.com/office/drawing/2014/main" id="{1DB77C81-264A-C0B7-C6C3-3271E25D03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01"/>
              <a:ext cx="460" cy="576"/>
            </a:xfrm>
            <a:custGeom>
              <a:avLst/>
              <a:gdLst>
                <a:gd name="T0" fmla="*/ 34 w 117"/>
                <a:gd name="T1" fmla="*/ 147 h 147"/>
                <a:gd name="T2" fmla="*/ 33 w 117"/>
                <a:gd name="T3" fmla="*/ 147 h 147"/>
                <a:gd name="T4" fmla="*/ 0 w 117"/>
                <a:gd name="T5" fmla="*/ 131 h 147"/>
                <a:gd name="T6" fmla="*/ 0 w 117"/>
                <a:gd name="T7" fmla="*/ 131 h 147"/>
                <a:gd name="T8" fmla="*/ 0 w 117"/>
                <a:gd name="T9" fmla="*/ 130 h 147"/>
                <a:gd name="T10" fmla="*/ 4 w 117"/>
                <a:gd name="T11" fmla="*/ 122 h 147"/>
                <a:gd name="T12" fmla="*/ 37 w 117"/>
                <a:gd name="T13" fmla="*/ 61 h 147"/>
                <a:gd name="T14" fmla="*/ 56 w 117"/>
                <a:gd name="T15" fmla="*/ 27 h 147"/>
                <a:gd name="T16" fmla="*/ 57 w 117"/>
                <a:gd name="T17" fmla="*/ 27 h 147"/>
                <a:gd name="T18" fmla="*/ 116 w 117"/>
                <a:gd name="T19" fmla="*/ 0 h 147"/>
                <a:gd name="T20" fmla="*/ 117 w 117"/>
                <a:gd name="T21" fmla="*/ 0 h 147"/>
                <a:gd name="T22" fmla="*/ 117 w 117"/>
                <a:gd name="T23" fmla="*/ 2 h 147"/>
                <a:gd name="T24" fmla="*/ 35 w 117"/>
                <a:gd name="T25" fmla="*/ 146 h 147"/>
                <a:gd name="T26" fmla="*/ 34 w 117"/>
                <a:gd name="T27" fmla="*/ 147 h 147"/>
                <a:gd name="T28" fmla="*/ 2 w 117"/>
                <a:gd name="T29" fmla="*/ 130 h 147"/>
                <a:gd name="T30" fmla="*/ 33 w 117"/>
                <a:gd name="T31" fmla="*/ 144 h 147"/>
                <a:gd name="T32" fmla="*/ 114 w 117"/>
                <a:gd name="T33" fmla="*/ 3 h 147"/>
                <a:gd name="T34" fmla="*/ 58 w 117"/>
                <a:gd name="T35" fmla="*/ 29 h 147"/>
                <a:gd name="T36" fmla="*/ 39 w 117"/>
                <a:gd name="T37" fmla="*/ 62 h 147"/>
                <a:gd name="T38" fmla="*/ 39 w 117"/>
                <a:gd name="T39" fmla="*/ 62 h 147"/>
                <a:gd name="T40" fmla="*/ 6 w 117"/>
                <a:gd name="T41" fmla="*/ 123 h 147"/>
                <a:gd name="T42" fmla="*/ 6 w 117"/>
                <a:gd name="T43" fmla="*/ 123 h 147"/>
                <a:gd name="T44" fmla="*/ 2 w 117"/>
                <a:gd name="T45" fmla="*/ 13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7" h="147">
                  <a:moveTo>
                    <a:pt x="34" y="147"/>
                  </a:moveTo>
                  <a:cubicBezTo>
                    <a:pt x="34" y="147"/>
                    <a:pt x="33" y="147"/>
                    <a:pt x="33" y="14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1" y="127"/>
                    <a:pt x="3" y="125"/>
                    <a:pt x="4" y="122"/>
                  </a:cubicBezTo>
                  <a:cubicBezTo>
                    <a:pt x="5" y="98"/>
                    <a:pt x="18" y="75"/>
                    <a:pt x="37" y="61"/>
                  </a:cubicBezTo>
                  <a:cubicBezTo>
                    <a:pt x="41" y="48"/>
                    <a:pt x="47" y="37"/>
                    <a:pt x="56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0"/>
                    <a:pt x="117" y="0"/>
                    <a:pt x="117" y="0"/>
                  </a:cubicBezTo>
                  <a:cubicBezTo>
                    <a:pt x="117" y="1"/>
                    <a:pt x="117" y="1"/>
                    <a:pt x="117" y="2"/>
                  </a:cubicBezTo>
                  <a:cubicBezTo>
                    <a:pt x="35" y="146"/>
                    <a:pt x="35" y="146"/>
                    <a:pt x="35" y="146"/>
                  </a:cubicBezTo>
                  <a:cubicBezTo>
                    <a:pt x="35" y="146"/>
                    <a:pt x="34" y="147"/>
                    <a:pt x="34" y="147"/>
                  </a:cubicBezTo>
                  <a:close/>
                  <a:moveTo>
                    <a:pt x="2" y="130"/>
                  </a:moveTo>
                  <a:cubicBezTo>
                    <a:pt x="33" y="144"/>
                    <a:pt x="33" y="144"/>
                    <a:pt x="33" y="144"/>
                  </a:cubicBezTo>
                  <a:cubicBezTo>
                    <a:pt x="114" y="3"/>
                    <a:pt x="114" y="3"/>
                    <a:pt x="114" y="3"/>
                  </a:cubicBezTo>
                  <a:cubicBezTo>
                    <a:pt x="58" y="29"/>
                    <a:pt x="58" y="29"/>
                    <a:pt x="58" y="29"/>
                  </a:cubicBezTo>
                  <a:cubicBezTo>
                    <a:pt x="49" y="38"/>
                    <a:pt x="43" y="49"/>
                    <a:pt x="39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19" y="76"/>
                    <a:pt x="7" y="99"/>
                    <a:pt x="6" y="123"/>
                  </a:cubicBezTo>
                  <a:cubicBezTo>
                    <a:pt x="6" y="123"/>
                    <a:pt x="6" y="123"/>
                    <a:pt x="6" y="123"/>
                  </a:cubicBezTo>
                  <a:cubicBezTo>
                    <a:pt x="5" y="125"/>
                    <a:pt x="3" y="127"/>
                    <a:pt x="2" y="1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959A773E-FCD5-8215-80DD-2799E737C7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" y="2007"/>
              <a:ext cx="173" cy="98"/>
            </a:xfrm>
            <a:custGeom>
              <a:avLst/>
              <a:gdLst>
                <a:gd name="T0" fmla="*/ 1 w 44"/>
                <a:gd name="T1" fmla="*/ 25 h 25"/>
                <a:gd name="T2" fmla="*/ 1 w 44"/>
                <a:gd name="T3" fmla="*/ 25 h 25"/>
                <a:gd name="T4" fmla="*/ 0 w 44"/>
                <a:gd name="T5" fmla="*/ 24 h 25"/>
                <a:gd name="T6" fmla="*/ 9 w 44"/>
                <a:gd name="T7" fmla="*/ 1 h 25"/>
                <a:gd name="T8" fmla="*/ 10 w 44"/>
                <a:gd name="T9" fmla="*/ 0 h 25"/>
                <a:gd name="T10" fmla="*/ 43 w 44"/>
                <a:gd name="T11" fmla="*/ 16 h 25"/>
                <a:gd name="T12" fmla="*/ 44 w 44"/>
                <a:gd name="T13" fmla="*/ 17 h 25"/>
                <a:gd name="T14" fmla="*/ 43 w 44"/>
                <a:gd name="T15" fmla="*/ 18 h 25"/>
                <a:gd name="T16" fmla="*/ 2 w 44"/>
                <a:gd name="T17" fmla="*/ 25 h 25"/>
                <a:gd name="T18" fmla="*/ 1 w 44"/>
                <a:gd name="T19" fmla="*/ 25 h 25"/>
                <a:gd name="T20" fmla="*/ 10 w 44"/>
                <a:gd name="T21" fmla="*/ 3 h 25"/>
                <a:gd name="T22" fmla="*/ 3 w 44"/>
                <a:gd name="T23" fmla="*/ 23 h 25"/>
                <a:gd name="T24" fmla="*/ 39 w 44"/>
                <a:gd name="T25" fmla="*/ 16 h 25"/>
                <a:gd name="T26" fmla="*/ 10 w 44"/>
                <a:gd name="T27" fmla="*/ 3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4" h="25"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0" y="25"/>
                    <a:pt x="0" y="24"/>
                    <a:pt x="0" y="24"/>
                  </a:cubicBezTo>
                  <a:cubicBezTo>
                    <a:pt x="2" y="16"/>
                    <a:pt x="5" y="8"/>
                    <a:pt x="9" y="1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4" y="16"/>
                    <a:pt x="44" y="16"/>
                    <a:pt x="44" y="17"/>
                  </a:cubicBezTo>
                  <a:cubicBezTo>
                    <a:pt x="44" y="17"/>
                    <a:pt x="43" y="18"/>
                    <a:pt x="43" y="18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1" y="25"/>
                    <a:pt x="1" y="25"/>
                  </a:cubicBezTo>
                  <a:close/>
                  <a:moveTo>
                    <a:pt x="10" y="3"/>
                  </a:moveTo>
                  <a:cubicBezTo>
                    <a:pt x="7" y="9"/>
                    <a:pt x="4" y="16"/>
                    <a:pt x="3" y="23"/>
                  </a:cubicBezTo>
                  <a:cubicBezTo>
                    <a:pt x="39" y="16"/>
                    <a:pt x="39" y="16"/>
                    <a:pt x="39" y="16"/>
                  </a:cubicBezTo>
                  <a:lnTo>
                    <a:pt x="1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8" name="Freeform 104">
              <a:extLst>
                <a:ext uri="{FF2B5EF4-FFF2-40B4-BE49-F238E27FC236}">
                  <a16:creationId xmlns:a16="http://schemas.microsoft.com/office/drawing/2014/main" id="{913A5CE2-061F-135B-B6B3-19371411F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2442"/>
              <a:ext cx="263" cy="376"/>
            </a:xfrm>
            <a:custGeom>
              <a:avLst/>
              <a:gdLst>
                <a:gd name="T0" fmla="*/ 66 w 67"/>
                <a:gd name="T1" fmla="*/ 96 h 96"/>
                <a:gd name="T2" fmla="*/ 65 w 67"/>
                <a:gd name="T3" fmla="*/ 96 h 96"/>
                <a:gd name="T4" fmla="*/ 1 w 67"/>
                <a:gd name="T5" fmla="*/ 7 h 96"/>
                <a:gd name="T6" fmla="*/ 1 w 67"/>
                <a:gd name="T7" fmla="*/ 6 h 96"/>
                <a:gd name="T8" fmla="*/ 1 w 67"/>
                <a:gd name="T9" fmla="*/ 5 h 96"/>
                <a:gd name="T10" fmla="*/ 31 w 67"/>
                <a:gd name="T11" fmla="*/ 1 h 96"/>
                <a:gd name="T12" fmla="*/ 32 w 67"/>
                <a:gd name="T13" fmla="*/ 1 h 96"/>
                <a:gd name="T14" fmla="*/ 67 w 67"/>
                <a:gd name="T15" fmla="*/ 95 h 96"/>
                <a:gd name="T16" fmla="*/ 66 w 67"/>
                <a:gd name="T17" fmla="*/ 96 h 96"/>
                <a:gd name="T18" fmla="*/ 66 w 67"/>
                <a:gd name="T19" fmla="*/ 96 h 96"/>
                <a:gd name="T20" fmla="*/ 3 w 67"/>
                <a:gd name="T21" fmla="*/ 7 h 96"/>
                <a:gd name="T22" fmla="*/ 62 w 67"/>
                <a:gd name="T23" fmla="*/ 88 h 96"/>
                <a:gd name="T24" fmla="*/ 31 w 67"/>
                <a:gd name="T25" fmla="*/ 3 h 96"/>
                <a:gd name="T26" fmla="*/ 3 w 67"/>
                <a:gd name="T27" fmla="*/ 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96">
                  <a:moveTo>
                    <a:pt x="66" y="96"/>
                  </a:moveTo>
                  <a:cubicBezTo>
                    <a:pt x="65" y="96"/>
                    <a:pt x="65" y="96"/>
                    <a:pt x="65" y="96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2" y="0"/>
                    <a:pt x="32" y="1"/>
                    <a:pt x="32" y="1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5"/>
                    <a:pt x="67" y="96"/>
                    <a:pt x="66" y="96"/>
                  </a:cubicBezTo>
                  <a:cubicBezTo>
                    <a:pt x="66" y="96"/>
                    <a:pt x="66" y="96"/>
                    <a:pt x="66" y="96"/>
                  </a:cubicBezTo>
                  <a:close/>
                  <a:moveTo>
                    <a:pt x="3" y="7"/>
                  </a:moveTo>
                  <a:cubicBezTo>
                    <a:pt x="62" y="88"/>
                    <a:pt x="62" y="88"/>
                    <a:pt x="62" y="88"/>
                  </a:cubicBezTo>
                  <a:cubicBezTo>
                    <a:pt x="31" y="3"/>
                    <a:pt x="31" y="3"/>
                    <a:pt x="31" y="3"/>
                  </a:cubicBezTo>
                  <a:lnTo>
                    <a:pt x="3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39" name="Freeform 105">
              <a:extLst>
                <a:ext uri="{FF2B5EF4-FFF2-40B4-BE49-F238E27FC236}">
                  <a16:creationId xmlns:a16="http://schemas.microsoft.com/office/drawing/2014/main" id="{8467AC12-7AEE-4419-EC85-649F4758E5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2442"/>
              <a:ext cx="145" cy="376"/>
            </a:xfrm>
            <a:custGeom>
              <a:avLst/>
              <a:gdLst>
                <a:gd name="T0" fmla="*/ 36 w 37"/>
                <a:gd name="T1" fmla="*/ 96 h 96"/>
                <a:gd name="T2" fmla="*/ 35 w 37"/>
                <a:gd name="T3" fmla="*/ 95 h 96"/>
                <a:gd name="T4" fmla="*/ 1 w 37"/>
                <a:gd name="T5" fmla="*/ 2 h 96"/>
                <a:gd name="T6" fmla="*/ 1 w 37"/>
                <a:gd name="T7" fmla="*/ 1 h 96"/>
                <a:gd name="T8" fmla="*/ 2 w 37"/>
                <a:gd name="T9" fmla="*/ 1 h 96"/>
                <a:gd name="T10" fmla="*/ 34 w 37"/>
                <a:gd name="T11" fmla="*/ 10 h 96"/>
                <a:gd name="T12" fmla="*/ 35 w 37"/>
                <a:gd name="T13" fmla="*/ 11 h 96"/>
                <a:gd name="T14" fmla="*/ 37 w 37"/>
                <a:gd name="T15" fmla="*/ 95 h 96"/>
                <a:gd name="T16" fmla="*/ 36 w 37"/>
                <a:gd name="T17" fmla="*/ 96 h 96"/>
                <a:gd name="T18" fmla="*/ 36 w 37"/>
                <a:gd name="T19" fmla="*/ 96 h 96"/>
                <a:gd name="T20" fmla="*/ 3 w 37"/>
                <a:gd name="T21" fmla="*/ 3 h 96"/>
                <a:gd name="T22" fmla="*/ 35 w 37"/>
                <a:gd name="T23" fmla="*/ 89 h 96"/>
                <a:gd name="T24" fmla="*/ 33 w 37"/>
                <a:gd name="T25" fmla="*/ 12 h 96"/>
                <a:gd name="T26" fmla="*/ 3 w 37"/>
                <a:gd name="T27" fmla="*/ 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96">
                  <a:moveTo>
                    <a:pt x="36" y="96"/>
                  </a:moveTo>
                  <a:cubicBezTo>
                    <a:pt x="35" y="96"/>
                    <a:pt x="35" y="96"/>
                    <a:pt x="35" y="95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4" y="10"/>
                    <a:pt x="34" y="10"/>
                    <a:pt x="34" y="1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ubicBezTo>
                    <a:pt x="36" y="96"/>
                    <a:pt x="36" y="96"/>
                    <a:pt x="36" y="96"/>
                  </a:cubicBezTo>
                  <a:close/>
                  <a:moveTo>
                    <a:pt x="3" y="3"/>
                  </a:moveTo>
                  <a:cubicBezTo>
                    <a:pt x="35" y="89"/>
                    <a:pt x="35" y="89"/>
                    <a:pt x="35" y="89"/>
                  </a:cubicBezTo>
                  <a:cubicBezTo>
                    <a:pt x="33" y="12"/>
                    <a:pt x="33" y="12"/>
                    <a:pt x="33" y="1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0" name="Freeform 106">
              <a:extLst>
                <a:ext uri="{FF2B5EF4-FFF2-40B4-BE49-F238E27FC236}">
                  <a16:creationId xmlns:a16="http://schemas.microsoft.com/office/drawing/2014/main" id="{B4434913-552B-0A5E-7871-5F09DDBB0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317"/>
              <a:ext cx="243" cy="192"/>
            </a:xfrm>
            <a:custGeom>
              <a:avLst/>
              <a:gdLst>
                <a:gd name="T0" fmla="*/ 30 w 62"/>
                <a:gd name="T1" fmla="*/ 49 h 49"/>
                <a:gd name="T2" fmla="*/ 29 w 62"/>
                <a:gd name="T3" fmla="*/ 49 h 49"/>
                <a:gd name="T4" fmla="*/ 0 w 62"/>
                <a:gd name="T5" fmla="*/ 26 h 49"/>
                <a:gd name="T6" fmla="*/ 0 w 62"/>
                <a:gd name="T7" fmla="*/ 25 h 49"/>
                <a:gd name="T8" fmla="*/ 0 w 62"/>
                <a:gd name="T9" fmla="*/ 24 h 49"/>
                <a:gd name="T10" fmla="*/ 39 w 62"/>
                <a:gd name="T11" fmla="*/ 1 h 49"/>
                <a:gd name="T12" fmla="*/ 39 w 62"/>
                <a:gd name="T13" fmla="*/ 1 h 49"/>
                <a:gd name="T14" fmla="*/ 40 w 62"/>
                <a:gd name="T15" fmla="*/ 1 h 49"/>
                <a:gd name="T16" fmla="*/ 41 w 62"/>
                <a:gd name="T17" fmla="*/ 1 h 49"/>
                <a:gd name="T18" fmla="*/ 61 w 62"/>
                <a:gd name="T19" fmla="*/ 3 h 49"/>
                <a:gd name="T20" fmla="*/ 62 w 62"/>
                <a:gd name="T21" fmla="*/ 3 h 49"/>
                <a:gd name="T22" fmla="*/ 62 w 62"/>
                <a:gd name="T23" fmla="*/ 4 h 49"/>
                <a:gd name="T24" fmla="*/ 31 w 62"/>
                <a:gd name="T25" fmla="*/ 48 h 49"/>
                <a:gd name="T26" fmla="*/ 30 w 62"/>
                <a:gd name="T27" fmla="*/ 49 h 49"/>
                <a:gd name="T28" fmla="*/ 30 w 62"/>
                <a:gd name="T29" fmla="*/ 49 h 49"/>
                <a:gd name="T30" fmla="*/ 3 w 62"/>
                <a:gd name="T31" fmla="*/ 25 h 49"/>
                <a:gd name="T32" fmla="*/ 30 w 62"/>
                <a:gd name="T33" fmla="*/ 46 h 49"/>
                <a:gd name="T34" fmla="*/ 59 w 62"/>
                <a:gd name="T35" fmla="*/ 4 h 49"/>
                <a:gd name="T36" fmla="*/ 41 w 62"/>
                <a:gd name="T37" fmla="*/ 3 h 49"/>
                <a:gd name="T38" fmla="*/ 40 w 62"/>
                <a:gd name="T39" fmla="*/ 3 h 49"/>
                <a:gd name="T40" fmla="*/ 40 w 62"/>
                <a:gd name="T41" fmla="*/ 3 h 49"/>
                <a:gd name="T42" fmla="*/ 3 w 62"/>
                <a:gd name="T43" fmla="*/ 2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2" h="49">
                  <a:moveTo>
                    <a:pt x="30" y="49"/>
                  </a:moveTo>
                  <a:cubicBezTo>
                    <a:pt x="30" y="49"/>
                    <a:pt x="30" y="49"/>
                    <a:pt x="29" y="4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39" y="1"/>
                    <a:pt x="39" y="1"/>
                    <a:pt x="39" y="1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1" y="1"/>
                    <a:pt x="41" y="1"/>
                  </a:cubicBezTo>
                  <a:cubicBezTo>
                    <a:pt x="48" y="0"/>
                    <a:pt x="55" y="1"/>
                    <a:pt x="61" y="3"/>
                  </a:cubicBezTo>
                  <a:cubicBezTo>
                    <a:pt x="61" y="3"/>
                    <a:pt x="62" y="3"/>
                    <a:pt x="62" y="3"/>
                  </a:cubicBezTo>
                  <a:cubicBezTo>
                    <a:pt x="62" y="4"/>
                    <a:pt x="62" y="4"/>
                    <a:pt x="62" y="4"/>
                  </a:cubicBezTo>
                  <a:cubicBezTo>
                    <a:pt x="31" y="48"/>
                    <a:pt x="31" y="48"/>
                    <a:pt x="31" y="48"/>
                  </a:cubicBezTo>
                  <a:cubicBezTo>
                    <a:pt x="31" y="49"/>
                    <a:pt x="30" y="49"/>
                    <a:pt x="30" y="49"/>
                  </a:cubicBezTo>
                  <a:cubicBezTo>
                    <a:pt x="30" y="49"/>
                    <a:pt x="30" y="49"/>
                    <a:pt x="30" y="49"/>
                  </a:cubicBezTo>
                  <a:close/>
                  <a:moveTo>
                    <a:pt x="3" y="25"/>
                  </a:moveTo>
                  <a:cubicBezTo>
                    <a:pt x="30" y="46"/>
                    <a:pt x="30" y="46"/>
                    <a:pt x="30" y="46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53" y="3"/>
                    <a:pt x="47" y="2"/>
                    <a:pt x="41" y="3"/>
                  </a:cubicBezTo>
                  <a:cubicBezTo>
                    <a:pt x="41" y="3"/>
                    <a:pt x="41" y="3"/>
                    <a:pt x="40" y="3"/>
                  </a:cubicBezTo>
                  <a:cubicBezTo>
                    <a:pt x="40" y="3"/>
                    <a:pt x="40" y="3"/>
                    <a:pt x="40" y="3"/>
                  </a:cubicBezTo>
                  <a:lnTo>
                    <a:pt x="3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1" name="Freeform 107">
              <a:extLst>
                <a:ext uri="{FF2B5EF4-FFF2-40B4-BE49-F238E27FC236}">
                  <a16:creationId xmlns:a16="http://schemas.microsoft.com/office/drawing/2014/main" id="{608DEE9F-CBBE-2451-E13B-B0E441597C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3" y="2591"/>
              <a:ext cx="133" cy="98"/>
            </a:xfrm>
            <a:custGeom>
              <a:avLst/>
              <a:gdLst>
                <a:gd name="T0" fmla="*/ 14 w 34"/>
                <a:gd name="T1" fmla="*/ 24 h 25"/>
                <a:gd name="T2" fmla="*/ 14 w 34"/>
                <a:gd name="T3" fmla="*/ 24 h 25"/>
                <a:gd name="T4" fmla="*/ 1 w 34"/>
                <a:gd name="T5" fmla="*/ 22 h 25"/>
                <a:gd name="T6" fmla="*/ 1 w 34"/>
                <a:gd name="T7" fmla="*/ 22 h 25"/>
                <a:gd name="T8" fmla="*/ 1 w 34"/>
                <a:gd name="T9" fmla="*/ 21 h 25"/>
                <a:gd name="T10" fmla="*/ 12 w 34"/>
                <a:gd name="T11" fmla="*/ 1 h 25"/>
                <a:gd name="T12" fmla="*/ 13 w 34"/>
                <a:gd name="T13" fmla="*/ 1 h 25"/>
                <a:gd name="T14" fmla="*/ 14 w 34"/>
                <a:gd name="T15" fmla="*/ 1 h 25"/>
                <a:gd name="T16" fmla="*/ 33 w 34"/>
                <a:gd name="T17" fmla="*/ 22 h 25"/>
                <a:gd name="T18" fmla="*/ 33 w 34"/>
                <a:gd name="T19" fmla="*/ 23 h 25"/>
                <a:gd name="T20" fmla="*/ 33 w 34"/>
                <a:gd name="T21" fmla="*/ 24 h 25"/>
                <a:gd name="T22" fmla="*/ 32 w 34"/>
                <a:gd name="T23" fmla="*/ 24 h 25"/>
                <a:gd name="T24" fmla="*/ 31 w 34"/>
                <a:gd name="T25" fmla="*/ 24 h 25"/>
                <a:gd name="T26" fmla="*/ 14 w 34"/>
                <a:gd name="T27" fmla="*/ 24 h 25"/>
                <a:gd name="T28" fmla="*/ 3 w 34"/>
                <a:gd name="T29" fmla="*/ 20 h 25"/>
                <a:gd name="T30" fmla="*/ 30 w 34"/>
                <a:gd name="T31" fmla="*/ 22 h 25"/>
                <a:gd name="T32" fmla="*/ 13 w 34"/>
                <a:gd name="T33" fmla="*/ 3 h 25"/>
                <a:gd name="T34" fmla="*/ 3 w 34"/>
                <a:gd name="T35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" h="25">
                  <a:moveTo>
                    <a:pt x="14" y="24"/>
                  </a:moveTo>
                  <a:cubicBezTo>
                    <a:pt x="14" y="24"/>
                    <a:pt x="14" y="24"/>
                    <a:pt x="14" y="24"/>
                  </a:cubicBezTo>
                  <a:cubicBezTo>
                    <a:pt x="10" y="24"/>
                    <a:pt x="5" y="23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21"/>
                    <a:pt x="0" y="21"/>
                    <a:pt x="1" y="2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3" y="1"/>
                    <a:pt x="13" y="1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4" y="22"/>
                    <a:pt x="33" y="23"/>
                  </a:cubicBezTo>
                  <a:cubicBezTo>
                    <a:pt x="33" y="23"/>
                    <a:pt x="33" y="23"/>
                    <a:pt x="33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1" y="24"/>
                    <a:pt x="31" y="24"/>
                  </a:cubicBezTo>
                  <a:cubicBezTo>
                    <a:pt x="25" y="24"/>
                    <a:pt x="19" y="25"/>
                    <a:pt x="14" y="24"/>
                  </a:cubicBezTo>
                  <a:close/>
                  <a:moveTo>
                    <a:pt x="3" y="20"/>
                  </a:moveTo>
                  <a:cubicBezTo>
                    <a:pt x="12" y="22"/>
                    <a:pt x="21" y="23"/>
                    <a:pt x="30" y="22"/>
                  </a:cubicBezTo>
                  <a:cubicBezTo>
                    <a:pt x="13" y="3"/>
                    <a:pt x="13" y="3"/>
                    <a:pt x="13" y="3"/>
                  </a:cubicBezTo>
                  <a:lnTo>
                    <a:pt x="3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2" name="Freeform 108">
              <a:extLst>
                <a:ext uri="{FF2B5EF4-FFF2-40B4-BE49-F238E27FC236}">
                  <a16:creationId xmlns:a16="http://schemas.microsoft.com/office/drawing/2014/main" id="{0A2296D2-0476-1123-3012-E68DE155CE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50" y="2508"/>
              <a:ext cx="165" cy="177"/>
            </a:xfrm>
            <a:custGeom>
              <a:avLst/>
              <a:gdLst>
                <a:gd name="T0" fmla="*/ 20 w 42"/>
                <a:gd name="T1" fmla="*/ 45 h 45"/>
                <a:gd name="T2" fmla="*/ 20 w 42"/>
                <a:gd name="T3" fmla="*/ 44 h 45"/>
                <a:gd name="T4" fmla="*/ 0 w 42"/>
                <a:gd name="T5" fmla="*/ 23 h 45"/>
                <a:gd name="T6" fmla="*/ 0 w 42"/>
                <a:gd name="T7" fmla="*/ 22 h 45"/>
                <a:gd name="T8" fmla="*/ 16 w 42"/>
                <a:gd name="T9" fmla="*/ 0 h 45"/>
                <a:gd name="T10" fmla="*/ 17 w 42"/>
                <a:gd name="T11" fmla="*/ 0 h 45"/>
                <a:gd name="T12" fmla="*/ 18 w 42"/>
                <a:gd name="T13" fmla="*/ 0 h 45"/>
                <a:gd name="T14" fmla="*/ 41 w 42"/>
                <a:gd name="T15" fmla="*/ 38 h 45"/>
                <a:gd name="T16" fmla="*/ 41 w 42"/>
                <a:gd name="T17" fmla="*/ 39 h 45"/>
                <a:gd name="T18" fmla="*/ 41 w 42"/>
                <a:gd name="T19" fmla="*/ 39 h 45"/>
                <a:gd name="T20" fmla="*/ 21 w 42"/>
                <a:gd name="T21" fmla="*/ 45 h 45"/>
                <a:gd name="T22" fmla="*/ 20 w 42"/>
                <a:gd name="T23" fmla="*/ 45 h 45"/>
                <a:gd name="T24" fmla="*/ 2 w 42"/>
                <a:gd name="T25" fmla="*/ 22 h 45"/>
                <a:gd name="T26" fmla="*/ 21 w 42"/>
                <a:gd name="T27" fmla="*/ 42 h 45"/>
                <a:gd name="T28" fmla="*/ 39 w 42"/>
                <a:gd name="T29" fmla="*/ 38 h 45"/>
                <a:gd name="T30" fmla="*/ 17 w 42"/>
                <a:gd name="T31" fmla="*/ 2 h 45"/>
                <a:gd name="T32" fmla="*/ 2 w 42"/>
                <a:gd name="T3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" h="45">
                  <a:moveTo>
                    <a:pt x="20" y="45"/>
                  </a:moveTo>
                  <a:cubicBezTo>
                    <a:pt x="20" y="45"/>
                    <a:pt x="20" y="44"/>
                    <a:pt x="20" y="44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0" y="22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7" y="0"/>
                    <a:pt x="17" y="0"/>
                    <a:pt x="18" y="0"/>
                  </a:cubicBezTo>
                  <a:cubicBezTo>
                    <a:pt x="41" y="38"/>
                    <a:pt x="41" y="38"/>
                    <a:pt x="41" y="38"/>
                  </a:cubicBezTo>
                  <a:cubicBezTo>
                    <a:pt x="42" y="38"/>
                    <a:pt x="42" y="38"/>
                    <a:pt x="41" y="39"/>
                  </a:cubicBezTo>
                  <a:cubicBezTo>
                    <a:pt x="41" y="39"/>
                    <a:pt x="41" y="39"/>
                    <a:pt x="41" y="39"/>
                  </a:cubicBezTo>
                  <a:cubicBezTo>
                    <a:pt x="34" y="42"/>
                    <a:pt x="28" y="44"/>
                    <a:pt x="21" y="45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2" y="22"/>
                  </a:moveTo>
                  <a:cubicBezTo>
                    <a:pt x="21" y="42"/>
                    <a:pt x="21" y="42"/>
                    <a:pt x="21" y="42"/>
                  </a:cubicBezTo>
                  <a:cubicBezTo>
                    <a:pt x="27" y="42"/>
                    <a:pt x="33" y="40"/>
                    <a:pt x="39" y="38"/>
                  </a:cubicBezTo>
                  <a:cubicBezTo>
                    <a:pt x="17" y="2"/>
                    <a:pt x="17" y="2"/>
                    <a:pt x="17" y="2"/>
                  </a:cubicBezTo>
                  <a:lnTo>
                    <a:pt x="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3" name="Freeform 109">
              <a:extLst>
                <a:ext uri="{FF2B5EF4-FFF2-40B4-BE49-F238E27FC236}">
                  <a16:creationId xmlns:a16="http://schemas.microsoft.com/office/drawing/2014/main" id="{8CC1B6BA-9CEF-7CAB-C294-CB01B186C4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3" y="2465"/>
              <a:ext cx="377" cy="228"/>
            </a:xfrm>
            <a:custGeom>
              <a:avLst/>
              <a:gdLst>
                <a:gd name="T0" fmla="*/ 88 w 96"/>
                <a:gd name="T1" fmla="*/ 58 h 58"/>
                <a:gd name="T2" fmla="*/ 88 w 96"/>
                <a:gd name="T3" fmla="*/ 58 h 58"/>
                <a:gd name="T4" fmla="*/ 57 w 96"/>
                <a:gd name="T5" fmla="*/ 28 h 58"/>
                <a:gd name="T6" fmla="*/ 25 w 96"/>
                <a:gd name="T7" fmla="*/ 50 h 58"/>
                <a:gd name="T8" fmla="*/ 24 w 96"/>
                <a:gd name="T9" fmla="*/ 50 h 58"/>
                <a:gd name="T10" fmla="*/ 0 w 96"/>
                <a:gd name="T11" fmla="*/ 12 h 58"/>
                <a:gd name="T12" fmla="*/ 0 w 96"/>
                <a:gd name="T13" fmla="*/ 11 h 58"/>
                <a:gd name="T14" fmla="*/ 1 w 96"/>
                <a:gd name="T15" fmla="*/ 11 h 58"/>
                <a:gd name="T16" fmla="*/ 95 w 96"/>
                <a:gd name="T17" fmla="*/ 0 h 58"/>
                <a:gd name="T18" fmla="*/ 96 w 96"/>
                <a:gd name="T19" fmla="*/ 0 h 58"/>
                <a:gd name="T20" fmla="*/ 96 w 96"/>
                <a:gd name="T21" fmla="*/ 1 h 58"/>
                <a:gd name="T22" fmla="*/ 89 w 96"/>
                <a:gd name="T23" fmla="*/ 57 h 58"/>
                <a:gd name="T24" fmla="*/ 89 w 96"/>
                <a:gd name="T25" fmla="*/ 58 h 58"/>
                <a:gd name="T26" fmla="*/ 88 w 96"/>
                <a:gd name="T27" fmla="*/ 58 h 58"/>
                <a:gd name="T28" fmla="*/ 57 w 96"/>
                <a:gd name="T29" fmla="*/ 25 h 58"/>
                <a:gd name="T30" fmla="*/ 57 w 96"/>
                <a:gd name="T31" fmla="*/ 25 h 58"/>
                <a:gd name="T32" fmla="*/ 58 w 96"/>
                <a:gd name="T33" fmla="*/ 25 h 58"/>
                <a:gd name="T34" fmla="*/ 87 w 96"/>
                <a:gd name="T35" fmla="*/ 56 h 58"/>
                <a:gd name="T36" fmla="*/ 94 w 96"/>
                <a:gd name="T37" fmla="*/ 2 h 58"/>
                <a:gd name="T38" fmla="*/ 2 w 96"/>
                <a:gd name="T39" fmla="*/ 12 h 58"/>
                <a:gd name="T40" fmla="*/ 25 w 96"/>
                <a:gd name="T41" fmla="*/ 48 h 58"/>
                <a:gd name="T42" fmla="*/ 56 w 96"/>
                <a:gd name="T43" fmla="*/ 25 h 58"/>
                <a:gd name="T44" fmla="*/ 57 w 96"/>
                <a:gd name="T45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58">
                  <a:moveTo>
                    <a:pt x="88" y="58"/>
                  </a:moveTo>
                  <a:cubicBezTo>
                    <a:pt x="88" y="58"/>
                    <a:pt x="88" y="58"/>
                    <a:pt x="88" y="58"/>
                  </a:cubicBezTo>
                  <a:cubicBezTo>
                    <a:pt x="73" y="53"/>
                    <a:pt x="62" y="42"/>
                    <a:pt x="57" y="28"/>
                  </a:cubicBezTo>
                  <a:cubicBezTo>
                    <a:pt x="48" y="38"/>
                    <a:pt x="37" y="45"/>
                    <a:pt x="25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0" y="11"/>
                    <a:pt x="1" y="11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6" y="0"/>
                  </a:cubicBezTo>
                  <a:cubicBezTo>
                    <a:pt x="96" y="0"/>
                    <a:pt x="96" y="0"/>
                    <a:pt x="96" y="1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88" y="58"/>
                    <a:pt x="88" y="58"/>
                    <a:pt x="88" y="58"/>
                  </a:cubicBezTo>
                  <a:close/>
                  <a:moveTo>
                    <a:pt x="57" y="25"/>
                  </a:moveTo>
                  <a:cubicBezTo>
                    <a:pt x="57" y="25"/>
                    <a:pt x="57" y="25"/>
                    <a:pt x="57" y="25"/>
                  </a:cubicBezTo>
                  <a:cubicBezTo>
                    <a:pt x="58" y="25"/>
                    <a:pt x="58" y="25"/>
                    <a:pt x="58" y="25"/>
                  </a:cubicBezTo>
                  <a:cubicBezTo>
                    <a:pt x="63" y="39"/>
                    <a:pt x="74" y="50"/>
                    <a:pt x="87" y="56"/>
                  </a:cubicBezTo>
                  <a:cubicBezTo>
                    <a:pt x="94" y="2"/>
                    <a:pt x="94" y="2"/>
                    <a:pt x="94" y="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5" y="48"/>
                    <a:pt x="25" y="48"/>
                    <a:pt x="25" y="48"/>
                  </a:cubicBezTo>
                  <a:cubicBezTo>
                    <a:pt x="37" y="43"/>
                    <a:pt x="48" y="35"/>
                    <a:pt x="56" y="25"/>
                  </a:cubicBezTo>
                  <a:cubicBezTo>
                    <a:pt x="56" y="25"/>
                    <a:pt x="57" y="25"/>
                    <a:pt x="57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4" name="Freeform 110">
              <a:extLst>
                <a:ext uri="{FF2B5EF4-FFF2-40B4-BE49-F238E27FC236}">
                  <a16:creationId xmlns:a16="http://schemas.microsoft.com/office/drawing/2014/main" id="{FF836FA7-FBC4-BC2E-2D7C-7C2E20C37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9" y="3253"/>
              <a:ext cx="12" cy="8"/>
            </a:xfrm>
            <a:custGeom>
              <a:avLst/>
              <a:gdLst>
                <a:gd name="T0" fmla="*/ 1 w 3"/>
                <a:gd name="T1" fmla="*/ 2 h 2"/>
                <a:gd name="T2" fmla="*/ 1 w 3"/>
                <a:gd name="T3" fmla="*/ 2 h 2"/>
                <a:gd name="T4" fmla="*/ 1 w 3"/>
                <a:gd name="T5" fmla="*/ 2 h 2"/>
                <a:gd name="T6" fmla="*/ 0 w 3"/>
                <a:gd name="T7" fmla="*/ 1 h 2"/>
                <a:gd name="T8" fmla="*/ 1 w 3"/>
                <a:gd name="T9" fmla="*/ 0 h 2"/>
                <a:gd name="T10" fmla="*/ 2 w 3"/>
                <a:gd name="T11" fmla="*/ 0 h 2"/>
                <a:gd name="T12" fmla="*/ 2 w 3"/>
                <a:gd name="T13" fmla="*/ 1 h 2"/>
                <a:gd name="T14" fmla="*/ 2 w 3"/>
                <a:gd name="T15" fmla="*/ 2 h 2"/>
                <a:gd name="T16" fmla="*/ 1 w 3"/>
                <a:gd name="T1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5" name="Freeform 111">
              <a:extLst>
                <a:ext uri="{FF2B5EF4-FFF2-40B4-BE49-F238E27FC236}">
                  <a16:creationId xmlns:a16="http://schemas.microsoft.com/office/drawing/2014/main" id="{7A728B26-6791-7BBF-D19F-C4CEEE6C08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55" y="2461"/>
              <a:ext cx="110" cy="267"/>
            </a:xfrm>
            <a:custGeom>
              <a:avLst/>
              <a:gdLst>
                <a:gd name="T0" fmla="*/ 10 w 28"/>
                <a:gd name="T1" fmla="*/ 68 h 68"/>
                <a:gd name="T2" fmla="*/ 9 w 28"/>
                <a:gd name="T3" fmla="*/ 67 h 68"/>
                <a:gd name="T4" fmla="*/ 6 w 28"/>
                <a:gd name="T5" fmla="*/ 61 h 68"/>
                <a:gd name="T6" fmla="*/ 1 w 28"/>
                <a:gd name="T7" fmla="*/ 59 h 68"/>
                <a:gd name="T8" fmla="*/ 0 w 28"/>
                <a:gd name="T9" fmla="*/ 58 h 68"/>
                <a:gd name="T10" fmla="*/ 7 w 28"/>
                <a:gd name="T11" fmla="*/ 1 h 68"/>
                <a:gd name="T12" fmla="*/ 8 w 28"/>
                <a:gd name="T13" fmla="*/ 1 h 68"/>
                <a:gd name="T14" fmla="*/ 27 w 28"/>
                <a:gd name="T15" fmla="*/ 0 h 68"/>
                <a:gd name="T16" fmla="*/ 27 w 28"/>
                <a:gd name="T17" fmla="*/ 1 h 68"/>
                <a:gd name="T18" fmla="*/ 28 w 28"/>
                <a:gd name="T19" fmla="*/ 2 h 68"/>
                <a:gd name="T20" fmla="*/ 11 w 28"/>
                <a:gd name="T21" fmla="*/ 67 h 68"/>
                <a:gd name="T22" fmla="*/ 10 w 28"/>
                <a:gd name="T23" fmla="*/ 68 h 68"/>
                <a:gd name="T24" fmla="*/ 10 w 28"/>
                <a:gd name="T25" fmla="*/ 68 h 68"/>
                <a:gd name="T26" fmla="*/ 2 w 28"/>
                <a:gd name="T27" fmla="*/ 57 h 68"/>
                <a:gd name="T28" fmla="*/ 7 w 28"/>
                <a:gd name="T29" fmla="*/ 59 h 68"/>
                <a:gd name="T30" fmla="*/ 8 w 28"/>
                <a:gd name="T31" fmla="*/ 60 h 68"/>
                <a:gd name="T32" fmla="*/ 9 w 28"/>
                <a:gd name="T33" fmla="*/ 63 h 68"/>
                <a:gd name="T34" fmla="*/ 25 w 28"/>
                <a:gd name="T35" fmla="*/ 2 h 68"/>
                <a:gd name="T36" fmla="*/ 9 w 28"/>
                <a:gd name="T37" fmla="*/ 3 h 68"/>
                <a:gd name="T38" fmla="*/ 2 w 28"/>
                <a:gd name="T39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68">
                  <a:moveTo>
                    <a:pt x="10" y="68"/>
                  </a:moveTo>
                  <a:cubicBezTo>
                    <a:pt x="9" y="68"/>
                    <a:pt x="9" y="67"/>
                    <a:pt x="9" y="67"/>
                  </a:cubicBezTo>
                  <a:cubicBezTo>
                    <a:pt x="8" y="65"/>
                    <a:pt x="7" y="63"/>
                    <a:pt x="6" y="61"/>
                  </a:cubicBezTo>
                  <a:cubicBezTo>
                    <a:pt x="4" y="60"/>
                    <a:pt x="2" y="60"/>
                    <a:pt x="1" y="59"/>
                  </a:cubicBezTo>
                  <a:cubicBezTo>
                    <a:pt x="0" y="59"/>
                    <a:pt x="0" y="58"/>
                    <a:pt x="0" y="58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8" y="1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1"/>
                  </a:cubicBezTo>
                  <a:cubicBezTo>
                    <a:pt x="28" y="1"/>
                    <a:pt x="28" y="1"/>
                    <a:pt x="28" y="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11" y="67"/>
                    <a:pt x="10" y="68"/>
                    <a:pt x="10" y="68"/>
                  </a:cubicBezTo>
                  <a:cubicBezTo>
                    <a:pt x="10" y="68"/>
                    <a:pt x="10" y="68"/>
                    <a:pt x="10" y="68"/>
                  </a:cubicBezTo>
                  <a:close/>
                  <a:moveTo>
                    <a:pt x="2" y="57"/>
                  </a:moveTo>
                  <a:cubicBezTo>
                    <a:pt x="4" y="58"/>
                    <a:pt x="6" y="59"/>
                    <a:pt x="7" y="59"/>
                  </a:cubicBezTo>
                  <a:cubicBezTo>
                    <a:pt x="8" y="59"/>
                    <a:pt x="8" y="59"/>
                    <a:pt x="8" y="60"/>
                  </a:cubicBezTo>
                  <a:cubicBezTo>
                    <a:pt x="8" y="61"/>
                    <a:pt x="9" y="62"/>
                    <a:pt x="9" y="6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9" y="3"/>
                    <a:pt x="9" y="3"/>
                    <a:pt x="9" y="3"/>
                  </a:cubicBezTo>
                  <a:lnTo>
                    <a:pt x="2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6" name="Freeform 112">
              <a:extLst>
                <a:ext uri="{FF2B5EF4-FFF2-40B4-BE49-F238E27FC236}">
                  <a16:creationId xmlns:a16="http://schemas.microsoft.com/office/drawing/2014/main" id="{E0F3B35C-EA9C-08C8-31B9-D390AE08B6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693"/>
              <a:ext cx="224" cy="310"/>
            </a:xfrm>
            <a:custGeom>
              <a:avLst/>
              <a:gdLst>
                <a:gd name="T0" fmla="*/ 42 w 57"/>
                <a:gd name="T1" fmla="*/ 79 h 79"/>
                <a:gd name="T2" fmla="*/ 42 w 57"/>
                <a:gd name="T3" fmla="*/ 79 h 79"/>
                <a:gd name="T4" fmla="*/ 41 w 57"/>
                <a:gd name="T5" fmla="*/ 79 h 79"/>
                <a:gd name="T6" fmla="*/ 1 w 57"/>
                <a:gd name="T7" fmla="*/ 2 h 79"/>
                <a:gd name="T8" fmla="*/ 1 w 57"/>
                <a:gd name="T9" fmla="*/ 0 h 79"/>
                <a:gd name="T10" fmla="*/ 2 w 57"/>
                <a:gd name="T11" fmla="*/ 1 h 79"/>
                <a:gd name="T12" fmla="*/ 56 w 57"/>
                <a:gd name="T13" fmla="*/ 62 h 79"/>
                <a:gd name="T14" fmla="*/ 56 w 57"/>
                <a:gd name="T15" fmla="*/ 63 h 79"/>
                <a:gd name="T16" fmla="*/ 43 w 57"/>
                <a:gd name="T17" fmla="*/ 79 h 79"/>
                <a:gd name="T18" fmla="*/ 42 w 57"/>
                <a:gd name="T19" fmla="*/ 79 h 79"/>
                <a:gd name="T20" fmla="*/ 7 w 57"/>
                <a:gd name="T21" fmla="*/ 9 h 79"/>
                <a:gd name="T22" fmla="*/ 43 w 57"/>
                <a:gd name="T23" fmla="*/ 76 h 79"/>
                <a:gd name="T24" fmla="*/ 54 w 57"/>
                <a:gd name="T25" fmla="*/ 62 h 79"/>
                <a:gd name="T26" fmla="*/ 7 w 57"/>
                <a:gd name="T2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7" h="79">
                  <a:moveTo>
                    <a:pt x="42" y="79"/>
                  </a:moveTo>
                  <a:cubicBezTo>
                    <a:pt x="42" y="79"/>
                    <a:pt x="42" y="79"/>
                    <a:pt x="42" y="79"/>
                  </a:cubicBezTo>
                  <a:cubicBezTo>
                    <a:pt x="42" y="79"/>
                    <a:pt x="42" y="79"/>
                    <a:pt x="41" y="79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2"/>
                    <a:pt x="57" y="63"/>
                    <a:pt x="56" y="63"/>
                  </a:cubicBezTo>
                  <a:cubicBezTo>
                    <a:pt x="43" y="79"/>
                    <a:pt x="43" y="79"/>
                    <a:pt x="43" y="79"/>
                  </a:cubicBezTo>
                  <a:cubicBezTo>
                    <a:pt x="43" y="79"/>
                    <a:pt x="43" y="79"/>
                    <a:pt x="42" y="79"/>
                  </a:cubicBezTo>
                  <a:close/>
                  <a:moveTo>
                    <a:pt x="7" y="9"/>
                  </a:moveTo>
                  <a:cubicBezTo>
                    <a:pt x="43" y="76"/>
                    <a:pt x="43" y="76"/>
                    <a:pt x="43" y="76"/>
                  </a:cubicBezTo>
                  <a:cubicBezTo>
                    <a:pt x="54" y="62"/>
                    <a:pt x="54" y="62"/>
                    <a:pt x="54" y="62"/>
                  </a:cubicBezTo>
                  <a:lnTo>
                    <a:pt x="7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7" name="Freeform 113">
              <a:extLst>
                <a:ext uri="{FF2B5EF4-FFF2-40B4-BE49-F238E27FC236}">
                  <a16:creationId xmlns:a16="http://schemas.microsoft.com/office/drawing/2014/main" id="{B32C15CD-A448-C1AC-0581-390A158E16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481"/>
              <a:ext cx="208" cy="349"/>
            </a:xfrm>
            <a:custGeom>
              <a:avLst/>
              <a:gdLst>
                <a:gd name="T0" fmla="*/ 37 w 53"/>
                <a:gd name="T1" fmla="*/ 89 h 89"/>
                <a:gd name="T2" fmla="*/ 37 w 53"/>
                <a:gd name="T3" fmla="*/ 89 h 89"/>
                <a:gd name="T4" fmla="*/ 3 w 53"/>
                <a:gd name="T5" fmla="*/ 86 h 89"/>
                <a:gd name="T6" fmla="*/ 2 w 53"/>
                <a:gd name="T7" fmla="*/ 85 h 89"/>
                <a:gd name="T8" fmla="*/ 0 w 53"/>
                <a:gd name="T9" fmla="*/ 1 h 89"/>
                <a:gd name="T10" fmla="*/ 1 w 53"/>
                <a:gd name="T11" fmla="*/ 0 h 89"/>
                <a:gd name="T12" fmla="*/ 2 w 53"/>
                <a:gd name="T13" fmla="*/ 1 h 89"/>
                <a:gd name="T14" fmla="*/ 52 w 53"/>
                <a:gd name="T15" fmla="*/ 79 h 89"/>
                <a:gd name="T16" fmla="*/ 52 w 53"/>
                <a:gd name="T17" fmla="*/ 80 h 89"/>
                <a:gd name="T18" fmla="*/ 37 w 53"/>
                <a:gd name="T19" fmla="*/ 89 h 89"/>
                <a:gd name="T20" fmla="*/ 37 w 53"/>
                <a:gd name="T21" fmla="*/ 89 h 89"/>
                <a:gd name="T22" fmla="*/ 4 w 53"/>
                <a:gd name="T23" fmla="*/ 84 h 89"/>
                <a:gd name="T24" fmla="*/ 36 w 53"/>
                <a:gd name="T25" fmla="*/ 87 h 89"/>
                <a:gd name="T26" fmla="*/ 50 w 53"/>
                <a:gd name="T27" fmla="*/ 79 h 89"/>
                <a:gd name="T28" fmla="*/ 2 w 53"/>
                <a:gd name="T29" fmla="*/ 5 h 89"/>
                <a:gd name="T30" fmla="*/ 4 w 53"/>
                <a:gd name="T31" fmla="*/ 8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3" h="89">
                  <a:moveTo>
                    <a:pt x="37" y="89"/>
                  </a:moveTo>
                  <a:cubicBezTo>
                    <a:pt x="37" y="89"/>
                    <a:pt x="37" y="89"/>
                    <a:pt x="37" y="89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2" y="86"/>
                    <a:pt x="2" y="85"/>
                    <a:pt x="2" y="85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0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3" y="79"/>
                    <a:pt x="53" y="80"/>
                    <a:pt x="52" y="80"/>
                  </a:cubicBezTo>
                  <a:cubicBezTo>
                    <a:pt x="47" y="84"/>
                    <a:pt x="42" y="87"/>
                    <a:pt x="37" y="89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4" y="84"/>
                  </a:moveTo>
                  <a:cubicBezTo>
                    <a:pt x="36" y="87"/>
                    <a:pt x="36" y="87"/>
                    <a:pt x="36" y="87"/>
                  </a:cubicBezTo>
                  <a:cubicBezTo>
                    <a:pt x="41" y="85"/>
                    <a:pt x="46" y="82"/>
                    <a:pt x="50" y="79"/>
                  </a:cubicBezTo>
                  <a:cubicBezTo>
                    <a:pt x="2" y="5"/>
                    <a:pt x="2" y="5"/>
                    <a:pt x="2" y="5"/>
                  </a:cubicBezTo>
                  <a:lnTo>
                    <a:pt x="4" y="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8" name="Freeform 114">
              <a:extLst>
                <a:ext uri="{FF2B5EF4-FFF2-40B4-BE49-F238E27FC236}">
                  <a16:creationId xmlns:a16="http://schemas.microsoft.com/office/drawing/2014/main" id="{436D4180-C356-9ED4-1AFC-7E9D62779E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414"/>
              <a:ext cx="220" cy="385"/>
            </a:xfrm>
            <a:custGeom>
              <a:avLst/>
              <a:gdLst>
                <a:gd name="T0" fmla="*/ 51 w 56"/>
                <a:gd name="T1" fmla="*/ 98 h 98"/>
                <a:gd name="T2" fmla="*/ 51 w 56"/>
                <a:gd name="T3" fmla="*/ 98 h 98"/>
                <a:gd name="T4" fmla="*/ 51 w 56"/>
                <a:gd name="T5" fmla="*/ 97 h 98"/>
                <a:gd name="T6" fmla="*/ 0 w 56"/>
                <a:gd name="T7" fmla="*/ 19 h 98"/>
                <a:gd name="T8" fmla="*/ 0 w 56"/>
                <a:gd name="T9" fmla="*/ 18 h 98"/>
                <a:gd name="T10" fmla="*/ 0 w 56"/>
                <a:gd name="T11" fmla="*/ 17 h 98"/>
                <a:gd name="T12" fmla="*/ 35 w 56"/>
                <a:gd name="T13" fmla="*/ 0 h 98"/>
                <a:gd name="T14" fmla="*/ 36 w 56"/>
                <a:gd name="T15" fmla="*/ 0 h 98"/>
                <a:gd name="T16" fmla="*/ 37 w 56"/>
                <a:gd name="T17" fmla="*/ 1 h 98"/>
                <a:gd name="T18" fmla="*/ 56 w 56"/>
                <a:gd name="T19" fmla="*/ 93 h 98"/>
                <a:gd name="T20" fmla="*/ 56 w 56"/>
                <a:gd name="T21" fmla="*/ 94 h 98"/>
                <a:gd name="T22" fmla="*/ 52 w 56"/>
                <a:gd name="T23" fmla="*/ 97 h 98"/>
                <a:gd name="T24" fmla="*/ 51 w 56"/>
                <a:gd name="T25" fmla="*/ 98 h 98"/>
                <a:gd name="T26" fmla="*/ 2 w 56"/>
                <a:gd name="T27" fmla="*/ 19 h 98"/>
                <a:gd name="T28" fmla="*/ 52 w 56"/>
                <a:gd name="T29" fmla="*/ 95 h 98"/>
                <a:gd name="T30" fmla="*/ 54 w 56"/>
                <a:gd name="T31" fmla="*/ 93 h 98"/>
                <a:gd name="T32" fmla="*/ 35 w 56"/>
                <a:gd name="T33" fmla="*/ 3 h 98"/>
                <a:gd name="T34" fmla="*/ 2 w 56"/>
                <a:gd name="T35" fmla="*/ 1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98">
                  <a:moveTo>
                    <a:pt x="51" y="98"/>
                  </a:moveTo>
                  <a:cubicBezTo>
                    <a:pt x="51" y="98"/>
                    <a:pt x="51" y="98"/>
                    <a:pt x="51" y="98"/>
                  </a:cubicBezTo>
                  <a:cubicBezTo>
                    <a:pt x="51" y="98"/>
                    <a:pt x="51" y="97"/>
                    <a:pt x="51" y="9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8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6" y="94"/>
                  </a:cubicBezTo>
                  <a:cubicBezTo>
                    <a:pt x="55" y="95"/>
                    <a:pt x="53" y="96"/>
                    <a:pt x="52" y="97"/>
                  </a:cubicBezTo>
                  <a:cubicBezTo>
                    <a:pt x="52" y="98"/>
                    <a:pt x="52" y="98"/>
                    <a:pt x="51" y="98"/>
                  </a:cubicBezTo>
                  <a:close/>
                  <a:moveTo>
                    <a:pt x="2" y="19"/>
                  </a:moveTo>
                  <a:cubicBezTo>
                    <a:pt x="52" y="95"/>
                    <a:pt x="52" y="95"/>
                    <a:pt x="52" y="95"/>
                  </a:cubicBezTo>
                  <a:cubicBezTo>
                    <a:pt x="52" y="94"/>
                    <a:pt x="53" y="94"/>
                    <a:pt x="54" y="93"/>
                  </a:cubicBezTo>
                  <a:cubicBezTo>
                    <a:pt x="35" y="3"/>
                    <a:pt x="35" y="3"/>
                    <a:pt x="35" y="3"/>
                  </a:cubicBezTo>
                  <a:lnTo>
                    <a:pt x="2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49" name="Freeform 115">
              <a:extLst>
                <a:ext uri="{FF2B5EF4-FFF2-40B4-BE49-F238E27FC236}">
                  <a16:creationId xmlns:a16="http://schemas.microsoft.com/office/drawing/2014/main" id="{7DD19411-960D-9198-745E-9E0B6ED37D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8" y="2414"/>
              <a:ext cx="239" cy="373"/>
            </a:xfrm>
            <a:custGeom>
              <a:avLst/>
              <a:gdLst>
                <a:gd name="T0" fmla="*/ 20 w 61"/>
                <a:gd name="T1" fmla="*/ 94 h 95"/>
                <a:gd name="T2" fmla="*/ 20 w 61"/>
                <a:gd name="T3" fmla="*/ 94 h 95"/>
                <a:gd name="T4" fmla="*/ 19 w 61"/>
                <a:gd name="T5" fmla="*/ 94 h 95"/>
                <a:gd name="T6" fmla="*/ 0 w 61"/>
                <a:gd name="T7" fmla="*/ 2 h 95"/>
                <a:gd name="T8" fmla="*/ 0 w 61"/>
                <a:gd name="T9" fmla="*/ 1 h 95"/>
                <a:gd name="T10" fmla="*/ 1 w 61"/>
                <a:gd name="T11" fmla="*/ 0 h 95"/>
                <a:gd name="T12" fmla="*/ 60 w 61"/>
                <a:gd name="T13" fmla="*/ 4 h 95"/>
                <a:gd name="T14" fmla="*/ 61 w 61"/>
                <a:gd name="T15" fmla="*/ 4 h 95"/>
                <a:gd name="T16" fmla="*/ 61 w 61"/>
                <a:gd name="T17" fmla="*/ 5 h 95"/>
                <a:gd name="T18" fmla="*/ 42 w 61"/>
                <a:gd name="T19" fmla="*/ 56 h 95"/>
                <a:gd name="T20" fmla="*/ 42 w 61"/>
                <a:gd name="T21" fmla="*/ 57 h 95"/>
                <a:gd name="T22" fmla="*/ 39 w 61"/>
                <a:gd name="T23" fmla="*/ 58 h 95"/>
                <a:gd name="T24" fmla="*/ 38 w 61"/>
                <a:gd name="T25" fmla="*/ 59 h 95"/>
                <a:gd name="T26" fmla="*/ 21 w 61"/>
                <a:gd name="T27" fmla="*/ 94 h 95"/>
                <a:gd name="T28" fmla="*/ 20 w 61"/>
                <a:gd name="T29" fmla="*/ 94 h 95"/>
                <a:gd name="T30" fmla="*/ 2 w 61"/>
                <a:gd name="T31" fmla="*/ 2 h 95"/>
                <a:gd name="T32" fmla="*/ 21 w 61"/>
                <a:gd name="T33" fmla="*/ 91 h 95"/>
                <a:gd name="T34" fmla="*/ 36 w 61"/>
                <a:gd name="T35" fmla="*/ 58 h 95"/>
                <a:gd name="T36" fmla="*/ 36 w 61"/>
                <a:gd name="T37" fmla="*/ 57 h 95"/>
                <a:gd name="T38" fmla="*/ 37 w 61"/>
                <a:gd name="T39" fmla="*/ 57 h 95"/>
                <a:gd name="T40" fmla="*/ 38 w 61"/>
                <a:gd name="T41" fmla="*/ 56 h 95"/>
                <a:gd name="T42" fmla="*/ 41 w 61"/>
                <a:gd name="T43" fmla="*/ 55 h 95"/>
                <a:gd name="T44" fmla="*/ 59 w 61"/>
                <a:gd name="T45" fmla="*/ 6 h 95"/>
                <a:gd name="T46" fmla="*/ 2 w 61"/>
                <a:gd name="T47" fmla="*/ 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1" h="95">
                  <a:moveTo>
                    <a:pt x="20" y="94"/>
                  </a:moveTo>
                  <a:cubicBezTo>
                    <a:pt x="20" y="94"/>
                    <a:pt x="20" y="94"/>
                    <a:pt x="20" y="94"/>
                  </a:cubicBezTo>
                  <a:cubicBezTo>
                    <a:pt x="19" y="94"/>
                    <a:pt x="19" y="94"/>
                    <a:pt x="19" y="9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4"/>
                    <a:pt x="61" y="5"/>
                    <a:pt x="61" y="5"/>
                  </a:cubicBezTo>
                  <a:cubicBezTo>
                    <a:pt x="42" y="56"/>
                    <a:pt x="42" y="56"/>
                    <a:pt x="42" y="56"/>
                  </a:cubicBezTo>
                  <a:cubicBezTo>
                    <a:pt x="42" y="56"/>
                    <a:pt x="42" y="57"/>
                    <a:pt x="42" y="57"/>
                  </a:cubicBezTo>
                  <a:cubicBezTo>
                    <a:pt x="41" y="57"/>
                    <a:pt x="40" y="58"/>
                    <a:pt x="39" y="58"/>
                  </a:cubicBezTo>
                  <a:cubicBezTo>
                    <a:pt x="39" y="59"/>
                    <a:pt x="38" y="59"/>
                    <a:pt x="38" y="59"/>
                  </a:cubicBezTo>
                  <a:cubicBezTo>
                    <a:pt x="37" y="72"/>
                    <a:pt x="31" y="85"/>
                    <a:pt x="21" y="94"/>
                  </a:cubicBezTo>
                  <a:cubicBezTo>
                    <a:pt x="21" y="94"/>
                    <a:pt x="20" y="95"/>
                    <a:pt x="20" y="94"/>
                  </a:cubicBezTo>
                  <a:close/>
                  <a:moveTo>
                    <a:pt x="2" y="2"/>
                  </a:moveTo>
                  <a:cubicBezTo>
                    <a:pt x="21" y="91"/>
                    <a:pt x="21" y="91"/>
                    <a:pt x="21" y="91"/>
                  </a:cubicBezTo>
                  <a:cubicBezTo>
                    <a:pt x="30" y="82"/>
                    <a:pt x="35" y="71"/>
                    <a:pt x="36" y="58"/>
                  </a:cubicBezTo>
                  <a:cubicBezTo>
                    <a:pt x="36" y="58"/>
                    <a:pt x="36" y="57"/>
                    <a:pt x="36" y="57"/>
                  </a:cubicBezTo>
                  <a:cubicBezTo>
                    <a:pt x="37" y="57"/>
                    <a:pt x="37" y="57"/>
                    <a:pt x="37" y="57"/>
                  </a:cubicBezTo>
                  <a:cubicBezTo>
                    <a:pt x="37" y="57"/>
                    <a:pt x="38" y="57"/>
                    <a:pt x="38" y="56"/>
                  </a:cubicBezTo>
                  <a:cubicBezTo>
                    <a:pt x="39" y="56"/>
                    <a:pt x="40" y="56"/>
                    <a:pt x="41" y="55"/>
                  </a:cubicBezTo>
                  <a:cubicBezTo>
                    <a:pt x="59" y="6"/>
                    <a:pt x="59" y="6"/>
                    <a:pt x="59" y="6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0" name="Freeform 116">
              <a:extLst>
                <a:ext uri="{FF2B5EF4-FFF2-40B4-BE49-F238E27FC236}">
                  <a16:creationId xmlns:a16="http://schemas.microsoft.com/office/drawing/2014/main" id="{A30E6D06-8E12-8FD6-67C6-50314190A0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5" y="2430"/>
              <a:ext cx="106" cy="208"/>
            </a:xfrm>
            <a:custGeom>
              <a:avLst/>
              <a:gdLst>
                <a:gd name="T0" fmla="*/ 1 w 27"/>
                <a:gd name="T1" fmla="*/ 53 h 53"/>
                <a:gd name="T2" fmla="*/ 1 w 27"/>
                <a:gd name="T3" fmla="*/ 53 h 53"/>
                <a:gd name="T4" fmla="*/ 0 w 27"/>
                <a:gd name="T5" fmla="*/ 51 h 53"/>
                <a:gd name="T6" fmla="*/ 19 w 27"/>
                <a:gd name="T7" fmla="*/ 0 h 53"/>
                <a:gd name="T8" fmla="*/ 20 w 27"/>
                <a:gd name="T9" fmla="*/ 0 h 53"/>
                <a:gd name="T10" fmla="*/ 21 w 27"/>
                <a:gd name="T11" fmla="*/ 0 h 53"/>
                <a:gd name="T12" fmla="*/ 27 w 27"/>
                <a:gd name="T13" fmla="*/ 20 h 53"/>
                <a:gd name="T14" fmla="*/ 27 w 27"/>
                <a:gd name="T15" fmla="*/ 21 h 53"/>
                <a:gd name="T16" fmla="*/ 2 w 27"/>
                <a:gd name="T17" fmla="*/ 53 h 53"/>
                <a:gd name="T18" fmla="*/ 1 w 27"/>
                <a:gd name="T19" fmla="*/ 53 h 53"/>
                <a:gd name="T20" fmla="*/ 20 w 27"/>
                <a:gd name="T21" fmla="*/ 4 h 53"/>
                <a:gd name="T22" fmla="*/ 3 w 27"/>
                <a:gd name="T23" fmla="*/ 49 h 53"/>
                <a:gd name="T24" fmla="*/ 25 w 27"/>
                <a:gd name="T25" fmla="*/ 21 h 53"/>
                <a:gd name="T26" fmla="*/ 20 w 27"/>
                <a:gd name="T27" fmla="*/ 4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" h="53">
                  <a:moveTo>
                    <a:pt x="1" y="53"/>
                  </a:moveTo>
                  <a:cubicBezTo>
                    <a:pt x="1" y="53"/>
                    <a:pt x="1" y="53"/>
                    <a:pt x="1" y="53"/>
                  </a:cubicBezTo>
                  <a:cubicBezTo>
                    <a:pt x="0" y="52"/>
                    <a:pt x="0" y="52"/>
                    <a:pt x="0" y="51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3" y="34"/>
                    <a:pt x="14" y="46"/>
                    <a:pt x="2" y="53"/>
                  </a:cubicBezTo>
                  <a:cubicBezTo>
                    <a:pt x="2" y="53"/>
                    <a:pt x="2" y="53"/>
                    <a:pt x="1" y="53"/>
                  </a:cubicBezTo>
                  <a:close/>
                  <a:moveTo>
                    <a:pt x="20" y="4"/>
                  </a:moveTo>
                  <a:cubicBezTo>
                    <a:pt x="3" y="49"/>
                    <a:pt x="3" y="49"/>
                    <a:pt x="3" y="49"/>
                  </a:cubicBezTo>
                  <a:cubicBezTo>
                    <a:pt x="14" y="43"/>
                    <a:pt x="21" y="33"/>
                    <a:pt x="25" y="21"/>
                  </a:cubicBezTo>
                  <a:lnTo>
                    <a:pt x="2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1" name="Freeform 117">
              <a:extLst>
                <a:ext uri="{FF2B5EF4-FFF2-40B4-BE49-F238E27FC236}">
                  <a16:creationId xmlns:a16="http://schemas.microsoft.com/office/drawing/2014/main" id="{03248E71-3205-3B08-A2DC-AB1BA3DD0E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791"/>
              <a:ext cx="259" cy="490"/>
            </a:xfrm>
            <a:custGeom>
              <a:avLst/>
              <a:gdLst>
                <a:gd name="T0" fmla="*/ 5 w 66"/>
                <a:gd name="T1" fmla="*/ 125 h 125"/>
                <a:gd name="T2" fmla="*/ 5 w 66"/>
                <a:gd name="T3" fmla="*/ 125 h 125"/>
                <a:gd name="T4" fmla="*/ 4 w 66"/>
                <a:gd name="T5" fmla="*/ 124 h 125"/>
                <a:gd name="T6" fmla="*/ 0 w 66"/>
                <a:gd name="T7" fmla="*/ 1 h 125"/>
                <a:gd name="T8" fmla="*/ 0 w 66"/>
                <a:gd name="T9" fmla="*/ 0 h 125"/>
                <a:gd name="T10" fmla="*/ 2 w 66"/>
                <a:gd name="T11" fmla="*/ 0 h 125"/>
                <a:gd name="T12" fmla="*/ 65 w 66"/>
                <a:gd name="T13" fmla="*/ 39 h 125"/>
                <a:gd name="T14" fmla="*/ 66 w 66"/>
                <a:gd name="T15" fmla="*/ 40 h 125"/>
                <a:gd name="T16" fmla="*/ 65 w 66"/>
                <a:gd name="T17" fmla="*/ 41 h 125"/>
                <a:gd name="T18" fmla="*/ 6 w 66"/>
                <a:gd name="T19" fmla="*/ 124 h 125"/>
                <a:gd name="T20" fmla="*/ 5 w 66"/>
                <a:gd name="T21" fmla="*/ 125 h 125"/>
                <a:gd name="T22" fmla="*/ 2 w 66"/>
                <a:gd name="T23" fmla="*/ 3 h 125"/>
                <a:gd name="T24" fmla="*/ 6 w 66"/>
                <a:gd name="T25" fmla="*/ 120 h 125"/>
                <a:gd name="T26" fmla="*/ 63 w 66"/>
                <a:gd name="T27" fmla="*/ 40 h 125"/>
                <a:gd name="T28" fmla="*/ 2 w 66"/>
                <a:gd name="T29" fmla="*/ 3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125">
                  <a:moveTo>
                    <a:pt x="5" y="125"/>
                  </a:moveTo>
                  <a:cubicBezTo>
                    <a:pt x="5" y="125"/>
                    <a:pt x="5" y="125"/>
                    <a:pt x="5" y="125"/>
                  </a:cubicBezTo>
                  <a:cubicBezTo>
                    <a:pt x="4" y="124"/>
                    <a:pt x="4" y="124"/>
                    <a:pt x="4" y="12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5" y="39"/>
                    <a:pt x="66" y="39"/>
                    <a:pt x="66" y="40"/>
                  </a:cubicBezTo>
                  <a:cubicBezTo>
                    <a:pt x="66" y="40"/>
                    <a:pt x="66" y="40"/>
                    <a:pt x="65" y="41"/>
                  </a:cubicBezTo>
                  <a:cubicBezTo>
                    <a:pt x="6" y="124"/>
                    <a:pt x="6" y="124"/>
                    <a:pt x="6" y="124"/>
                  </a:cubicBezTo>
                  <a:cubicBezTo>
                    <a:pt x="6" y="124"/>
                    <a:pt x="5" y="125"/>
                    <a:pt x="5" y="125"/>
                  </a:cubicBezTo>
                  <a:close/>
                  <a:moveTo>
                    <a:pt x="2" y="3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63" y="40"/>
                    <a:pt x="63" y="40"/>
                    <a:pt x="63" y="40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2" name="Freeform 118">
              <a:extLst>
                <a:ext uri="{FF2B5EF4-FFF2-40B4-BE49-F238E27FC236}">
                  <a16:creationId xmlns:a16="http://schemas.microsoft.com/office/drawing/2014/main" id="{B6B2D55E-E31F-986A-FF81-CEB0EF9710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23" y="1791"/>
              <a:ext cx="310" cy="161"/>
            </a:xfrm>
            <a:custGeom>
              <a:avLst/>
              <a:gdLst>
                <a:gd name="T0" fmla="*/ 65 w 79"/>
                <a:gd name="T1" fmla="*/ 41 h 41"/>
                <a:gd name="T2" fmla="*/ 64 w 79"/>
                <a:gd name="T3" fmla="*/ 41 h 41"/>
                <a:gd name="T4" fmla="*/ 0 w 79"/>
                <a:gd name="T5" fmla="*/ 2 h 41"/>
                <a:gd name="T6" fmla="*/ 0 w 79"/>
                <a:gd name="T7" fmla="*/ 0 h 41"/>
                <a:gd name="T8" fmla="*/ 1 w 79"/>
                <a:gd name="T9" fmla="*/ 0 h 41"/>
                <a:gd name="T10" fmla="*/ 78 w 79"/>
                <a:gd name="T11" fmla="*/ 5 h 41"/>
                <a:gd name="T12" fmla="*/ 78 w 79"/>
                <a:gd name="T13" fmla="*/ 5 h 41"/>
                <a:gd name="T14" fmla="*/ 79 w 79"/>
                <a:gd name="T15" fmla="*/ 6 h 41"/>
                <a:gd name="T16" fmla="*/ 66 w 79"/>
                <a:gd name="T17" fmla="*/ 40 h 41"/>
                <a:gd name="T18" fmla="*/ 65 w 79"/>
                <a:gd name="T19" fmla="*/ 41 h 41"/>
                <a:gd name="T20" fmla="*/ 65 w 79"/>
                <a:gd name="T21" fmla="*/ 41 h 41"/>
                <a:gd name="T22" fmla="*/ 5 w 79"/>
                <a:gd name="T23" fmla="*/ 2 h 41"/>
                <a:gd name="T24" fmla="*/ 64 w 79"/>
                <a:gd name="T25" fmla="*/ 38 h 41"/>
                <a:gd name="T26" fmla="*/ 76 w 79"/>
                <a:gd name="T27" fmla="*/ 7 h 41"/>
                <a:gd name="T28" fmla="*/ 5 w 79"/>
                <a:gd name="T29" fmla="*/ 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9" h="41">
                  <a:moveTo>
                    <a:pt x="65" y="41"/>
                  </a:moveTo>
                  <a:cubicBezTo>
                    <a:pt x="64" y="41"/>
                    <a:pt x="64" y="41"/>
                    <a:pt x="64" y="4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66" y="40"/>
                    <a:pt x="66" y="40"/>
                    <a:pt x="66" y="40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65" y="41"/>
                    <a:pt x="65" y="41"/>
                    <a:pt x="65" y="41"/>
                  </a:cubicBezTo>
                  <a:close/>
                  <a:moveTo>
                    <a:pt x="5" y="2"/>
                  </a:moveTo>
                  <a:cubicBezTo>
                    <a:pt x="64" y="38"/>
                    <a:pt x="64" y="38"/>
                    <a:pt x="64" y="38"/>
                  </a:cubicBezTo>
                  <a:cubicBezTo>
                    <a:pt x="76" y="7"/>
                    <a:pt x="76" y="7"/>
                    <a:pt x="76" y="7"/>
                  </a:cubicBezTo>
                  <a:lnTo>
                    <a:pt x="5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3" name="Freeform 119">
              <a:extLst>
                <a:ext uri="{FF2B5EF4-FFF2-40B4-BE49-F238E27FC236}">
                  <a16:creationId xmlns:a16="http://schemas.microsoft.com/office/drawing/2014/main" id="{4A7D7ADA-D596-1C6B-3520-ABCA76C8A3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1944"/>
              <a:ext cx="515" cy="337"/>
            </a:xfrm>
            <a:custGeom>
              <a:avLst/>
              <a:gdLst>
                <a:gd name="T0" fmla="*/ 1 w 131"/>
                <a:gd name="T1" fmla="*/ 86 h 86"/>
                <a:gd name="T2" fmla="*/ 0 w 131"/>
                <a:gd name="T3" fmla="*/ 85 h 86"/>
                <a:gd name="T4" fmla="*/ 0 w 131"/>
                <a:gd name="T5" fmla="*/ 84 h 86"/>
                <a:gd name="T6" fmla="*/ 60 w 131"/>
                <a:gd name="T7" fmla="*/ 0 h 86"/>
                <a:gd name="T8" fmla="*/ 61 w 131"/>
                <a:gd name="T9" fmla="*/ 0 h 86"/>
                <a:gd name="T10" fmla="*/ 131 w 131"/>
                <a:gd name="T11" fmla="*/ 29 h 86"/>
                <a:gd name="T12" fmla="*/ 131 w 131"/>
                <a:gd name="T13" fmla="*/ 30 h 86"/>
                <a:gd name="T14" fmla="*/ 131 w 131"/>
                <a:gd name="T15" fmla="*/ 31 h 86"/>
                <a:gd name="T16" fmla="*/ 1 w 131"/>
                <a:gd name="T17" fmla="*/ 85 h 86"/>
                <a:gd name="T18" fmla="*/ 1 w 131"/>
                <a:gd name="T19" fmla="*/ 86 h 86"/>
                <a:gd name="T20" fmla="*/ 61 w 131"/>
                <a:gd name="T21" fmla="*/ 2 h 86"/>
                <a:gd name="T22" fmla="*/ 4 w 131"/>
                <a:gd name="T23" fmla="*/ 82 h 86"/>
                <a:gd name="T24" fmla="*/ 128 w 131"/>
                <a:gd name="T25" fmla="*/ 30 h 86"/>
                <a:gd name="T26" fmla="*/ 61 w 131"/>
                <a:gd name="T27" fmla="*/ 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1" h="86">
                  <a:moveTo>
                    <a:pt x="1" y="86"/>
                  </a:moveTo>
                  <a:cubicBezTo>
                    <a:pt x="1" y="86"/>
                    <a:pt x="0" y="85"/>
                    <a:pt x="0" y="85"/>
                  </a:cubicBezTo>
                  <a:cubicBezTo>
                    <a:pt x="0" y="85"/>
                    <a:pt x="0" y="84"/>
                    <a:pt x="0" y="84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1" y="0"/>
                    <a:pt x="61" y="0"/>
                  </a:cubicBezTo>
                  <a:cubicBezTo>
                    <a:pt x="131" y="29"/>
                    <a:pt x="131" y="29"/>
                    <a:pt x="131" y="29"/>
                  </a:cubicBezTo>
                  <a:cubicBezTo>
                    <a:pt x="131" y="30"/>
                    <a:pt x="131" y="30"/>
                    <a:pt x="131" y="30"/>
                  </a:cubicBezTo>
                  <a:cubicBezTo>
                    <a:pt x="131" y="31"/>
                    <a:pt x="131" y="31"/>
                    <a:pt x="131" y="31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1" y="86"/>
                    <a:pt x="1" y="86"/>
                  </a:cubicBezTo>
                  <a:close/>
                  <a:moveTo>
                    <a:pt x="61" y="2"/>
                  </a:moveTo>
                  <a:cubicBezTo>
                    <a:pt x="4" y="82"/>
                    <a:pt x="4" y="82"/>
                    <a:pt x="4" y="82"/>
                  </a:cubicBezTo>
                  <a:cubicBezTo>
                    <a:pt x="128" y="30"/>
                    <a:pt x="128" y="30"/>
                    <a:pt x="128" y="30"/>
                  </a:cubicBezTo>
                  <a:lnTo>
                    <a:pt x="6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4" name="Freeform 120">
              <a:extLst>
                <a:ext uri="{FF2B5EF4-FFF2-40B4-BE49-F238E27FC236}">
                  <a16:creationId xmlns:a16="http://schemas.microsoft.com/office/drawing/2014/main" id="{B5774487-2116-3DE9-C3FB-1E8E56BCE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38" y="2058"/>
              <a:ext cx="515" cy="415"/>
            </a:xfrm>
            <a:custGeom>
              <a:avLst/>
              <a:gdLst>
                <a:gd name="T0" fmla="*/ 114 w 131"/>
                <a:gd name="T1" fmla="*/ 106 h 106"/>
                <a:gd name="T2" fmla="*/ 113 w 131"/>
                <a:gd name="T3" fmla="*/ 106 h 106"/>
                <a:gd name="T4" fmla="*/ 1 w 131"/>
                <a:gd name="T5" fmla="*/ 56 h 106"/>
                <a:gd name="T6" fmla="*/ 0 w 131"/>
                <a:gd name="T7" fmla="*/ 55 h 106"/>
                <a:gd name="T8" fmla="*/ 1 w 131"/>
                <a:gd name="T9" fmla="*/ 55 h 106"/>
                <a:gd name="T10" fmla="*/ 130 w 131"/>
                <a:gd name="T11" fmla="*/ 0 h 106"/>
                <a:gd name="T12" fmla="*/ 131 w 131"/>
                <a:gd name="T13" fmla="*/ 1 h 106"/>
                <a:gd name="T14" fmla="*/ 131 w 131"/>
                <a:gd name="T15" fmla="*/ 2 h 106"/>
                <a:gd name="T16" fmla="*/ 115 w 131"/>
                <a:gd name="T17" fmla="*/ 105 h 106"/>
                <a:gd name="T18" fmla="*/ 114 w 131"/>
                <a:gd name="T19" fmla="*/ 106 h 106"/>
                <a:gd name="T20" fmla="*/ 114 w 131"/>
                <a:gd name="T21" fmla="*/ 106 h 106"/>
                <a:gd name="T22" fmla="*/ 4 w 131"/>
                <a:gd name="T23" fmla="*/ 56 h 106"/>
                <a:gd name="T24" fmla="*/ 113 w 131"/>
                <a:gd name="T25" fmla="*/ 103 h 106"/>
                <a:gd name="T26" fmla="*/ 129 w 131"/>
                <a:gd name="T27" fmla="*/ 3 h 106"/>
                <a:gd name="T28" fmla="*/ 4 w 131"/>
                <a:gd name="T29" fmla="*/ 5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1" h="106">
                  <a:moveTo>
                    <a:pt x="114" y="106"/>
                  </a:moveTo>
                  <a:cubicBezTo>
                    <a:pt x="114" y="106"/>
                    <a:pt x="113" y="106"/>
                    <a:pt x="113" y="106"/>
                  </a:cubicBezTo>
                  <a:cubicBezTo>
                    <a:pt x="1" y="56"/>
                    <a:pt x="1" y="56"/>
                    <a:pt x="1" y="56"/>
                  </a:cubicBezTo>
                  <a:cubicBezTo>
                    <a:pt x="0" y="56"/>
                    <a:pt x="0" y="56"/>
                    <a:pt x="0" y="55"/>
                  </a:cubicBezTo>
                  <a:cubicBezTo>
                    <a:pt x="0" y="55"/>
                    <a:pt x="0" y="55"/>
                    <a:pt x="1" y="55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130" y="0"/>
                    <a:pt x="131" y="0"/>
                    <a:pt x="131" y="1"/>
                  </a:cubicBezTo>
                  <a:cubicBezTo>
                    <a:pt x="131" y="1"/>
                    <a:pt x="131" y="1"/>
                    <a:pt x="131" y="2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5" y="105"/>
                    <a:pt x="115" y="105"/>
                    <a:pt x="114" y="106"/>
                  </a:cubicBezTo>
                  <a:cubicBezTo>
                    <a:pt x="114" y="106"/>
                    <a:pt x="114" y="106"/>
                    <a:pt x="114" y="106"/>
                  </a:cubicBezTo>
                  <a:close/>
                  <a:moveTo>
                    <a:pt x="4" y="56"/>
                  </a:moveTo>
                  <a:cubicBezTo>
                    <a:pt x="113" y="103"/>
                    <a:pt x="113" y="103"/>
                    <a:pt x="113" y="103"/>
                  </a:cubicBezTo>
                  <a:cubicBezTo>
                    <a:pt x="129" y="3"/>
                    <a:pt x="129" y="3"/>
                    <a:pt x="129" y="3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5" name="Freeform 121">
              <a:extLst>
                <a:ext uri="{FF2B5EF4-FFF2-40B4-BE49-F238E27FC236}">
                  <a16:creationId xmlns:a16="http://schemas.microsoft.com/office/drawing/2014/main" id="{BCFE96EB-DAAA-23E4-E749-357D0420CB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70" y="1811"/>
              <a:ext cx="283" cy="259"/>
            </a:xfrm>
            <a:custGeom>
              <a:avLst/>
              <a:gdLst>
                <a:gd name="T0" fmla="*/ 71 w 72"/>
                <a:gd name="T1" fmla="*/ 65 h 66"/>
                <a:gd name="T2" fmla="*/ 71 w 72"/>
                <a:gd name="T3" fmla="*/ 65 h 66"/>
                <a:gd name="T4" fmla="*/ 1 w 72"/>
                <a:gd name="T5" fmla="*/ 36 h 66"/>
                <a:gd name="T6" fmla="*/ 1 w 72"/>
                <a:gd name="T7" fmla="*/ 35 h 66"/>
                <a:gd name="T8" fmla="*/ 14 w 72"/>
                <a:gd name="T9" fmla="*/ 1 h 66"/>
                <a:gd name="T10" fmla="*/ 14 w 72"/>
                <a:gd name="T11" fmla="*/ 0 h 66"/>
                <a:gd name="T12" fmla="*/ 15 w 72"/>
                <a:gd name="T13" fmla="*/ 0 h 66"/>
                <a:gd name="T14" fmla="*/ 72 w 72"/>
                <a:gd name="T15" fmla="*/ 64 h 66"/>
                <a:gd name="T16" fmla="*/ 72 w 72"/>
                <a:gd name="T17" fmla="*/ 65 h 66"/>
                <a:gd name="T18" fmla="*/ 71 w 72"/>
                <a:gd name="T19" fmla="*/ 65 h 66"/>
                <a:gd name="T20" fmla="*/ 3 w 72"/>
                <a:gd name="T21" fmla="*/ 34 h 66"/>
                <a:gd name="T22" fmla="*/ 67 w 72"/>
                <a:gd name="T23" fmla="*/ 62 h 66"/>
                <a:gd name="T24" fmla="*/ 15 w 72"/>
                <a:gd name="T25" fmla="*/ 3 h 66"/>
                <a:gd name="T26" fmla="*/ 3 w 72"/>
                <a:gd name="T27" fmla="*/ 34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66">
                  <a:moveTo>
                    <a:pt x="71" y="65"/>
                  </a:moveTo>
                  <a:cubicBezTo>
                    <a:pt x="71" y="65"/>
                    <a:pt x="71" y="65"/>
                    <a:pt x="71" y="65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1" y="36"/>
                    <a:pt x="0" y="35"/>
                    <a:pt x="1" y="35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2" y="64"/>
                    <a:pt x="72" y="64"/>
                    <a:pt x="72" y="64"/>
                  </a:cubicBezTo>
                  <a:cubicBezTo>
                    <a:pt x="72" y="64"/>
                    <a:pt x="72" y="65"/>
                    <a:pt x="72" y="65"/>
                  </a:cubicBezTo>
                  <a:cubicBezTo>
                    <a:pt x="72" y="65"/>
                    <a:pt x="72" y="66"/>
                    <a:pt x="71" y="65"/>
                  </a:cubicBezTo>
                  <a:close/>
                  <a:moveTo>
                    <a:pt x="3" y="34"/>
                  </a:moveTo>
                  <a:cubicBezTo>
                    <a:pt x="67" y="62"/>
                    <a:pt x="67" y="62"/>
                    <a:pt x="67" y="62"/>
                  </a:cubicBezTo>
                  <a:cubicBezTo>
                    <a:pt x="15" y="3"/>
                    <a:pt x="15" y="3"/>
                    <a:pt x="15" y="3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6" name="Freeform 122">
              <a:extLst>
                <a:ext uri="{FF2B5EF4-FFF2-40B4-BE49-F238E27FC236}">
                  <a16:creationId xmlns:a16="http://schemas.microsoft.com/office/drawing/2014/main" id="{D227E4DB-DE38-2143-7820-1414C3D131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21" y="1682"/>
              <a:ext cx="232" cy="388"/>
            </a:xfrm>
            <a:custGeom>
              <a:avLst/>
              <a:gdLst>
                <a:gd name="T0" fmla="*/ 58 w 59"/>
                <a:gd name="T1" fmla="*/ 98 h 99"/>
                <a:gd name="T2" fmla="*/ 57 w 59"/>
                <a:gd name="T3" fmla="*/ 98 h 99"/>
                <a:gd name="T4" fmla="*/ 1 w 59"/>
                <a:gd name="T5" fmla="*/ 35 h 99"/>
                <a:gd name="T6" fmla="*/ 0 w 59"/>
                <a:gd name="T7" fmla="*/ 34 h 99"/>
                <a:gd name="T8" fmla="*/ 1 w 59"/>
                <a:gd name="T9" fmla="*/ 33 h 99"/>
                <a:gd name="T10" fmla="*/ 41 w 59"/>
                <a:gd name="T11" fmla="*/ 1 h 99"/>
                <a:gd name="T12" fmla="*/ 42 w 59"/>
                <a:gd name="T13" fmla="*/ 0 h 99"/>
                <a:gd name="T14" fmla="*/ 43 w 59"/>
                <a:gd name="T15" fmla="*/ 1 h 99"/>
                <a:gd name="T16" fmla="*/ 59 w 59"/>
                <a:gd name="T17" fmla="*/ 97 h 99"/>
                <a:gd name="T18" fmla="*/ 59 w 59"/>
                <a:gd name="T19" fmla="*/ 98 h 99"/>
                <a:gd name="T20" fmla="*/ 58 w 59"/>
                <a:gd name="T21" fmla="*/ 98 h 99"/>
                <a:gd name="T22" fmla="*/ 3 w 59"/>
                <a:gd name="T23" fmla="*/ 34 h 99"/>
                <a:gd name="T24" fmla="*/ 57 w 59"/>
                <a:gd name="T25" fmla="*/ 94 h 99"/>
                <a:gd name="T26" fmla="*/ 41 w 59"/>
                <a:gd name="T27" fmla="*/ 3 h 99"/>
                <a:gd name="T28" fmla="*/ 3 w 59"/>
                <a:gd name="T29" fmla="*/ 34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99">
                  <a:moveTo>
                    <a:pt x="58" y="98"/>
                  </a:moveTo>
                  <a:cubicBezTo>
                    <a:pt x="58" y="98"/>
                    <a:pt x="58" y="98"/>
                    <a:pt x="57" y="98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4"/>
                    <a:pt x="0" y="34"/>
                    <a:pt x="0" y="34"/>
                  </a:cubicBezTo>
                  <a:cubicBezTo>
                    <a:pt x="1" y="34"/>
                    <a:pt x="1" y="33"/>
                    <a:pt x="1" y="33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59" y="98"/>
                    <a:pt x="58" y="99"/>
                    <a:pt x="58" y="98"/>
                  </a:cubicBezTo>
                  <a:close/>
                  <a:moveTo>
                    <a:pt x="3" y="34"/>
                  </a:moveTo>
                  <a:cubicBezTo>
                    <a:pt x="57" y="94"/>
                    <a:pt x="57" y="94"/>
                    <a:pt x="57" y="94"/>
                  </a:cubicBezTo>
                  <a:cubicBezTo>
                    <a:pt x="41" y="3"/>
                    <a:pt x="41" y="3"/>
                    <a:pt x="41" y="3"/>
                  </a:cubicBezTo>
                  <a:lnTo>
                    <a:pt x="3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7" name="Freeform 123">
              <a:extLst>
                <a:ext uri="{FF2B5EF4-FFF2-40B4-BE49-F238E27FC236}">
                  <a16:creationId xmlns:a16="http://schemas.microsoft.com/office/drawing/2014/main" id="{86C2E131-18F1-65A1-D561-CF4F9E73A5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2058"/>
              <a:ext cx="83" cy="415"/>
            </a:xfrm>
            <a:custGeom>
              <a:avLst/>
              <a:gdLst>
                <a:gd name="T0" fmla="*/ 1 w 21"/>
                <a:gd name="T1" fmla="*/ 106 h 106"/>
                <a:gd name="T2" fmla="*/ 0 w 21"/>
                <a:gd name="T3" fmla="*/ 105 h 106"/>
                <a:gd name="T4" fmla="*/ 0 w 21"/>
                <a:gd name="T5" fmla="*/ 104 h 106"/>
                <a:gd name="T6" fmla="*/ 16 w 21"/>
                <a:gd name="T7" fmla="*/ 1 h 106"/>
                <a:gd name="T8" fmla="*/ 17 w 21"/>
                <a:gd name="T9" fmla="*/ 0 h 106"/>
                <a:gd name="T10" fmla="*/ 17 w 21"/>
                <a:gd name="T11" fmla="*/ 0 h 106"/>
                <a:gd name="T12" fmla="*/ 18 w 21"/>
                <a:gd name="T13" fmla="*/ 1 h 106"/>
                <a:gd name="T14" fmla="*/ 21 w 21"/>
                <a:gd name="T15" fmla="*/ 104 h 106"/>
                <a:gd name="T16" fmla="*/ 20 w 21"/>
                <a:gd name="T17" fmla="*/ 105 h 106"/>
                <a:gd name="T18" fmla="*/ 20 w 21"/>
                <a:gd name="T19" fmla="*/ 105 h 106"/>
                <a:gd name="T20" fmla="*/ 1 w 21"/>
                <a:gd name="T21" fmla="*/ 106 h 106"/>
                <a:gd name="T22" fmla="*/ 1 w 21"/>
                <a:gd name="T23" fmla="*/ 106 h 106"/>
                <a:gd name="T24" fmla="*/ 16 w 21"/>
                <a:gd name="T25" fmla="*/ 13 h 106"/>
                <a:gd name="T26" fmla="*/ 2 w 21"/>
                <a:gd name="T27" fmla="*/ 104 h 106"/>
                <a:gd name="T28" fmla="*/ 19 w 21"/>
                <a:gd name="T29" fmla="*/ 103 h 106"/>
                <a:gd name="T30" fmla="*/ 16 w 21"/>
                <a:gd name="T31" fmla="*/ 1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1" h="106">
                  <a:moveTo>
                    <a:pt x="1" y="106"/>
                  </a:moveTo>
                  <a:cubicBezTo>
                    <a:pt x="0" y="106"/>
                    <a:pt x="0" y="106"/>
                    <a:pt x="0" y="105"/>
                  </a:cubicBezTo>
                  <a:cubicBezTo>
                    <a:pt x="0" y="105"/>
                    <a:pt x="0" y="105"/>
                    <a:pt x="0" y="104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8" y="0"/>
                    <a:pt x="18" y="1"/>
                    <a:pt x="18" y="1"/>
                  </a:cubicBezTo>
                  <a:cubicBezTo>
                    <a:pt x="21" y="104"/>
                    <a:pt x="21" y="104"/>
                    <a:pt x="21" y="104"/>
                  </a:cubicBezTo>
                  <a:cubicBezTo>
                    <a:pt x="21" y="105"/>
                    <a:pt x="21" y="105"/>
                    <a:pt x="20" y="105"/>
                  </a:cubicBezTo>
                  <a:cubicBezTo>
                    <a:pt x="20" y="105"/>
                    <a:pt x="20" y="105"/>
                    <a:pt x="20" y="105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6"/>
                    <a:pt x="1" y="106"/>
                    <a:pt x="1" y="106"/>
                  </a:cubicBezTo>
                  <a:close/>
                  <a:moveTo>
                    <a:pt x="16" y="13"/>
                  </a:moveTo>
                  <a:cubicBezTo>
                    <a:pt x="2" y="104"/>
                    <a:pt x="2" y="104"/>
                    <a:pt x="2" y="104"/>
                  </a:cubicBezTo>
                  <a:cubicBezTo>
                    <a:pt x="19" y="103"/>
                    <a:pt x="19" y="103"/>
                    <a:pt x="19" y="103"/>
                  </a:cubicBezTo>
                  <a:lnTo>
                    <a:pt x="16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8" name="Freeform 124">
              <a:extLst>
                <a:ext uri="{FF2B5EF4-FFF2-40B4-BE49-F238E27FC236}">
                  <a16:creationId xmlns:a16="http://schemas.microsoft.com/office/drawing/2014/main" id="{9BACFAD2-E10E-6A0A-926C-0FFE3F7D6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058"/>
              <a:ext cx="137" cy="411"/>
            </a:xfrm>
            <a:custGeom>
              <a:avLst/>
              <a:gdLst>
                <a:gd name="T0" fmla="*/ 3 w 35"/>
                <a:gd name="T1" fmla="*/ 105 h 105"/>
                <a:gd name="T2" fmla="*/ 3 w 35"/>
                <a:gd name="T3" fmla="*/ 105 h 105"/>
                <a:gd name="T4" fmla="*/ 3 w 35"/>
                <a:gd name="T5" fmla="*/ 104 h 105"/>
                <a:gd name="T6" fmla="*/ 0 w 35"/>
                <a:gd name="T7" fmla="*/ 1 h 105"/>
                <a:gd name="T8" fmla="*/ 1 w 35"/>
                <a:gd name="T9" fmla="*/ 0 h 105"/>
                <a:gd name="T10" fmla="*/ 2 w 35"/>
                <a:gd name="T11" fmla="*/ 1 h 105"/>
                <a:gd name="T12" fmla="*/ 35 w 35"/>
                <a:gd name="T13" fmla="*/ 99 h 105"/>
                <a:gd name="T14" fmla="*/ 34 w 35"/>
                <a:gd name="T15" fmla="*/ 100 h 105"/>
                <a:gd name="T16" fmla="*/ 34 w 35"/>
                <a:gd name="T17" fmla="*/ 101 h 105"/>
                <a:gd name="T18" fmla="*/ 4 w 35"/>
                <a:gd name="T19" fmla="*/ 105 h 105"/>
                <a:gd name="T20" fmla="*/ 3 w 35"/>
                <a:gd name="T21" fmla="*/ 105 h 105"/>
                <a:gd name="T22" fmla="*/ 2 w 35"/>
                <a:gd name="T23" fmla="*/ 8 h 105"/>
                <a:gd name="T24" fmla="*/ 5 w 35"/>
                <a:gd name="T25" fmla="*/ 103 h 105"/>
                <a:gd name="T26" fmla="*/ 32 w 35"/>
                <a:gd name="T27" fmla="*/ 99 h 105"/>
                <a:gd name="T28" fmla="*/ 2 w 35"/>
                <a:gd name="T29" fmla="*/ 8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" h="105">
                  <a:moveTo>
                    <a:pt x="3" y="105"/>
                  </a:moveTo>
                  <a:cubicBezTo>
                    <a:pt x="3" y="105"/>
                    <a:pt x="3" y="105"/>
                    <a:pt x="3" y="105"/>
                  </a:cubicBezTo>
                  <a:cubicBezTo>
                    <a:pt x="3" y="105"/>
                    <a:pt x="3" y="105"/>
                    <a:pt x="3" y="10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100"/>
                    <a:pt x="35" y="100"/>
                    <a:pt x="34" y="100"/>
                  </a:cubicBezTo>
                  <a:cubicBezTo>
                    <a:pt x="34" y="100"/>
                    <a:pt x="34" y="101"/>
                    <a:pt x="34" y="101"/>
                  </a:cubicBezTo>
                  <a:cubicBezTo>
                    <a:pt x="4" y="105"/>
                    <a:pt x="4" y="105"/>
                    <a:pt x="4" y="105"/>
                  </a:cubicBezTo>
                  <a:cubicBezTo>
                    <a:pt x="4" y="105"/>
                    <a:pt x="4" y="105"/>
                    <a:pt x="3" y="105"/>
                  </a:cubicBezTo>
                  <a:close/>
                  <a:moveTo>
                    <a:pt x="2" y="8"/>
                  </a:moveTo>
                  <a:cubicBezTo>
                    <a:pt x="5" y="103"/>
                    <a:pt x="5" y="103"/>
                    <a:pt x="5" y="103"/>
                  </a:cubicBezTo>
                  <a:cubicBezTo>
                    <a:pt x="32" y="99"/>
                    <a:pt x="32" y="99"/>
                    <a:pt x="32" y="99"/>
                  </a:cubicBezTo>
                  <a:lnTo>
                    <a:pt x="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59" name="Freeform 125">
              <a:extLst>
                <a:ext uri="{FF2B5EF4-FFF2-40B4-BE49-F238E27FC236}">
                  <a16:creationId xmlns:a16="http://schemas.microsoft.com/office/drawing/2014/main" id="{1D70881C-583A-6250-D31B-70E840B12C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1682"/>
              <a:ext cx="196" cy="388"/>
            </a:xfrm>
            <a:custGeom>
              <a:avLst/>
              <a:gdLst>
                <a:gd name="T0" fmla="*/ 17 w 50"/>
                <a:gd name="T1" fmla="*/ 98 h 99"/>
                <a:gd name="T2" fmla="*/ 16 w 50"/>
                <a:gd name="T3" fmla="*/ 98 h 99"/>
                <a:gd name="T4" fmla="*/ 0 w 50"/>
                <a:gd name="T5" fmla="*/ 2 h 99"/>
                <a:gd name="T6" fmla="*/ 0 w 50"/>
                <a:gd name="T7" fmla="*/ 1 h 99"/>
                <a:gd name="T8" fmla="*/ 1 w 50"/>
                <a:gd name="T9" fmla="*/ 0 h 99"/>
                <a:gd name="T10" fmla="*/ 49 w 50"/>
                <a:gd name="T11" fmla="*/ 3 h 99"/>
                <a:gd name="T12" fmla="*/ 49 w 50"/>
                <a:gd name="T13" fmla="*/ 4 h 99"/>
                <a:gd name="T14" fmla="*/ 50 w 50"/>
                <a:gd name="T15" fmla="*/ 5 h 99"/>
                <a:gd name="T16" fmla="*/ 18 w 50"/>
                <a:gd name="T17" fmla="*/ 98 h 99"/>
                <a:gd name="T18" fmla="*/ 17 w 50"/>
                <a:gd name="T19" fmla="*/ 98 h 99"/>
                <a:gd name="T20" fmla="*/ 2 w 50"/>
                <a:gd name="T21" fmla="*/ 2 h 99"/>
                <a:gd name="T22" fmla="*/ 18 w 50"/>
                <a:gd name="T23" fmla="*/ 93 h 99"/>
                <a:gd name="T24" fmla="*/ 47 w 50"/>
                <a:gd name="T25" fmla="*/ 5 h 99"/>
                <a:gd name="T26" fmla="*/ 2 w 50"/>
                <a:gd name="T27" fmla="*/ 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0" h="99">
                  <a:moveTo>
                    <a:pt x="17" y="98"/>
                  </a:moveTo>
                  <a:cubicBezTo>
                    <a:pt x="17" y="98"/>
                    <a:pt x="16" y="98"/>
                    <a:pt x="16" y="9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9" y="3"/>
                    <a:pt x="49" y="3"/>
                    <a:pt x="49" y="3"/>
                  </a:cubicBezTo>
                  <a:cubicBezTo>
                    <a:pt x="49" y="3"/>
                    <a:pt x="49" y="3"/>
                    <a:pt x="49" y="4"/>
                  </a:cubicBezTo>
                  <a:cubicBezTo>
                    <a:pt x="50" y="4"/>
                    <a:pt x="50" y="4"/>
                    <a:pt x="50" y="5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8" y="98"/>
                    <a:pt x="18" y="99"/>
                    <a:pt x="17" y="98"/>
                  </a:cubicBezTo>
                  <a:close/>
                  <a:moveTo>
                    <a:pt x="2" y="2"/>
                  </a:moveTo>
                  <a:cubicBezTo>
                    <a:pt x="18" y="93"/>
                    <a:pt x="18" y="93"/>
                    <a:pt x="18" y="93"/>
                  </a:cubicBezTo>
                  <a:cubicBezTo>
                    <a:pt x="47" y="5"/>
                    <a:pt x="47" y="5"/>
                    <a:pt x="47" y="5"/>
                  </a:cubicBezTo>
                  <a:lnTo>
                    <a:pt x="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0" name="Freeform 126">
              <a:extLst>
                <a:ext uri="{FF2B5EF4-FFF2-40B4-BE49-F238E27FC236}">
                  <a16:creationId xmlns:a16="http://schemas.microsoft.com/office/drawing/2014/main" id="{A7F3A7AF-2994-E520-E886-1C64C999D0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1693"/>
              <a:ext cx="291" cy="373"/>
            </a:xfrm>
            <a:custGeom>
              <a:avLst/>
              <a:gdLst>
                <a:gd name="T0" fmla="*/ 1 w 74"/>
                <a:gd name="T1" fmla="*/ 95 h 95"/>
                <a:gd name="T2" fmla="*/ 0 w 74"/>
                <a:gd name="T3" fmla="*/ 95 h 95"/>
                <a:gd name="T4" fmla="*/ 0 w 74"/>
                <a:gd name="T5" fmla="*/ 94 h 95"/>
                <a:gd name="T6" fmla="*/ 32 w 74"/>
                <a:gd name="T7" fmla="*/ 1 h 95"/>
                <a:gd name="T8" fmla="*/ 32 w 74"/>
                <a:gd name="T9" fmla="*/ 0 h 95"/>
                <a:gd name="T10" fmla="*/ 33 w 74"/>
                <a:gd name="T11" fmla="*/ 1 h 95"/>
                <a:gd name="T12" fmla="*/ 74 w 74"/>
                <a:gd name="T13" fmla="*/ 78 h 95"/>
                <a:gd name="T14" fmla="*/ 74 w 74"/>
                <a:gd name="T15" fmla="*/ 79 h 95"/>
                <a:gd name="T16" fmla="*/ 74 w 74"/>
                <a:gd name="T17" fmla="*/ 79 h 95"/>
                <a:gd name="T18" fmla="*/ 1 w 74"/>
                <a:gd name="T19" fmla="*/ 95 h 95"/>
                <a:gd name="T20" fmla="*/ 1 w 74"/>
                <a:gd name="T21" fmla="*/ 95 h 95"/>
                <a:gd name="T22" fmla="*/ 33 w 74"/>
                <a:gd name="T23" fmla="*/ 4 h 95"/>
                <a:gd name="T24" fmla="*/ 3 w 74"/>
                <a:gd name="T25" fmla="*/ 93 h 95"/>
                <a:gd name="T26" fmla="*/ 72 w 74"/>
                <a:gd name="T27" fmla="*/ 78 h 95"/>
                <a:gd name="T28" fmla="*/ 33 w 74"/>
                <a:gd name="T29" fmla="*/ 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4" h="95">
                  <a:moveTo>
                    <a:pt x="1" y="95"/>
                  </a:moveTo>
                  <a:cubicBezTo>
                    <a:pt x="1" y="95"/>
                    <a:pt x="1" y="95"/>
                    <a:pt x="0" y="95"/>
                  </a:cubicBezTo>
                  <a:cubicBezTo>
                    <a:pt x="0" y="95"/>
                    <a:pt x="0" y="94"/>
                    <a:pt x="0" y="94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0"/>
                    <a:pt x="32" y="0"/>
                  </a:cubicBezTo>
                  <a:cubicBezTo>
                    <a:pt x="33" y="0"/>
                    <a:pt x="33" y="0"/>
                    <a:pt x="33" y="1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4" y="78"/>
                    <a:pt x="74" y="78"/>
                    <a:pt x="74" y="79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1" y="95"/>
                    <a:pt x="1" y="95"/>
                  </a:cubicBezTo>
                  <a:close/>
                  <a:moveTo>
                    <a:pt x="33" y="4"/>
                  </a:moveTo>
                  <a:cubicBezTo>
                    <a:pt x="3" y="93"/>
                    <a:pt x="3" y="93"/>
                    <a:pt x="3" y="93"/>
                  </a:cubicBezTo>
                  <a:cubicBezTo>
                    <a:pt x="72" y="78"/>
                    <a:pt x="72" y="78"/>
                    <a:pt x="72" y="78"/>
                  </a:cubicBezTo>
                  <a:lnTo>
                    <a:pt x="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1" name="Freeform 127">
              <a:extLst>
                <a:ext uri="{FF2B5EF4-FFF2-40B4-BE49-F238E27FC236}">
                  <a16:creationId xmlns:a16="http://schemas.microsoft.com/office/drawing/2014/main" id="{EEF1BEE0-3C71-86B9-F4E8-2AC2FBCBF8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8" y="1419"/>
              <a:ext cx="102" cy="90"/>
            </a:xfrm>
            <a:custGeom>
              <a:avLst/>
              <a:gdLst>
                <a:gd name="T0" fmla="*/ 6 w 26"/>
                <a:gd name="T1" fmla="*/ 23 h 23"/>
                <a:gd name="T2" fmla="*/ 6 w 26"/>
                <a:gd name="T3" fmla="*/ 23 h 23"/>
                <a:gd name="T4" fmla="*/ 5 w 26"/>
                <a:gd name="T5" fmla="*/ 22 h 23"/>
                <a:gd name="T6" fmla="*/ 0 w 26"/>
                <a:gd name="T7" fmla="*/ 11 h 23"/>
                <a:gd name="T8" fmla="*/ 0 w 26"/>
                <a:gd name="T9" fmla="*/ 10 h 23"/>
                <a:gd name="T10" fmla="*/ 24 w 26"/>
                <a:gd name="T11" fmla="*/ 0 h 23"/>
                <a:gd name="T12" fmla="*/ 25 w 26"/>
                <a:gd name="T13" fmla="*/ 0 h 23"/>
                <a:gd name="T14" fmla="*/ 25 w 26"/>
                <a:gd name="T15" fmla="*/ 1 h 23"/>
                <a:gd name="T16" fmla="*/ 7 w 26"/>
                <a:gd name="T17" fmla="*/ 23 h 23"/>
                <a:gd name="T18" fmla="*/ 6 w 26"/>
                <a:gd name="T19" fmla="*/ 23 h 23"/>
                <a:gd name="T20" fmla="*/ 2 w 26"/>
                <a:gd name="T21" fmla="*/ 11 h 23"/>
                <a:gd name="T22" fmla="*/ 6 w 26"/>
                <a:gd name="T23" fmla="*/ 20 h 23"/>
                <a:gd name="T24" fmla="*/ 22 w 26"/>
                <a:gd name="T25" fmla="*/ 3 h 23"/>
                <a:gd name="T26" fmla="*/ 2 w 26"/>
                <a:gd name="T27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23">
                  <a:moveTo>
                    <a:pt x="6" y="23"/>
                  </a:moveTo>
                  <a:cubicBezTo>
                    <a:pt x="6" y="23"/>
                    <a:pt x="6" y="23"/>
                    <a:pt x="6" y="23"/>
                  </a:cubicBezTo>
                  <a:cubicBezTo>
                    <a:pt x="6" y="23"/>
                    <a:pt x="5" y="23"/>
                    <a:pt x="5" y="2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8" y="5"/>
                    <a:pt x="16" y="2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6" y="23"/>
                    <a:pt x="6" y="23"/>
                  </a:cubicBezTo>
                  <a:close/>
                  <a:moveTo>
                    <a:pt x="2" y="11"/>
                  </a:moveTo>
                  <a:cubicBezTo>
                    <a:pt x="6" y="20"/>
                    <a:pt x="6" y="20"/>
                    <a:pt x="6" y="2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5" y="4"/>
                    <a:pt x="8" y="7"/>
                    <a:pt x="2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2" name="Freeform 128">
              <a:extLst>
                <a:ext uri="{FF2B5EF4-FFF2-40B4-BE49-F238E27FC236}">
                  <a16:creationId xmlns:a16="http://schemas.microsoft.com/office/drawing/2014/main" id="{12FBD5E9-E8CF-628C-6F90-D57ABA1D32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8" y="1352"/>
              <a:ext cx="302" cy="157"/>
            </a:xfrm>
            <a:custGeom>
              <a:avLst/>
              <a:gdLst>
                <a:gd name="T0" fmla="*/ 1 w 77"/>
                <a:gd name="T1" fmla="*/ 40 h 40"/>
                <a:gd name="T2" fmla="*/ 0 w 77"/>
                <a:gd name="T3" fmla="*/ 40 h 40"/>
                <a:gd name="T4" fmla="*/ 0 w 77"/>
                <a:gd name="T5" fmla="*/ 38 h 40"/>
                <a:gd name="T6" fmla="*/ 19 w 77"/>
                <a:gd name="T7" fmla="*/ 17 h 40"/>
                <a:gd name="T8" fmla="*/ 19 w 77"/>
                <a:gd name="T9" fmla="*/ 17 h 40"/>
                <a:gd name="T10" fmla="*/ 28 w 77"/>
                <a:gd name="T11" fmla="*/ 15 h 40"/>
                <a:gd name="T12" fmla="*/ 32 w 77"/>
                <a:gd name="T13" fmla="*/ 15 h 40"/>
                <a:gd name="T14" fmla="*/ 70 w 77"/>
                <a:gd name="T15" fmla="*/ 0 h 40"/>
                <a:gd name="T16" fmla="*/ 75 w 77"/>
                <a:gd name="T17" fmla="*/ 0 h 40"/>
                <a:gd name="T18" fmla="*/ 76 w 77"/>
                <a:gd name="T19" fmla="*/ 0 h 40"/>
                <a:gd name="T20" fmla="*/ 77 w 77"/>
                <a:gd name="T21" fmla="*/ 1 h 40"/>
                <a:gd name="T22" fmla="*/ 75 w 77"/>
                <a:gd name="T23" fmla="*/ 16 h 40"/>
                <a:gd name="T24" fmla="*/ 74 w 77"/>
                <a:gd name="T25" fmla="*/ 17 h 40"/>
                <a:gd name="T26" fmla="*/ 1 w 77"/>
                <a:gd name="T27" fmla="*/ 40 h 40"/>
                <a:gd name="T28" fmla="*/ 1 w 77"/>
                <a:gd name="T29" fmla="*/ 40 h 40"/>
                <a:gd name="T30" fmla="*/ 20 w 77"/>
                <a:gd name="T31" fmla="*/ 19 h 40"/>
                <a:gd name="T32" fmla="*/ 4 w 77"/>
                <a:gd name="T33" fmla="*/ 37 h 40"/>
                <a:gd name="T34" fmla="*/ 73 w 77"/>
                <a:gd name="T35" fmla="*/ 15 h 40"/>
                <a:gd name="T36" fmla="*/ 74 w 77"/>
                <a:gd name="T37" fmla="*/ 2 h 40"/>
                <a:gd name="T38" fmla="*/ 70 w 77"/>
                <a:gd name="T39" fmla="*/ 2 h 40"/>
                <a:gd name="T40" fmla="*/ 33 w 77"/>
                <a:gd name="T41" fmla="*/ 17 h 40"/>
                <a:gd name="T42" fmla="*/ 33 w 77"/>
                <a:gd name="T43" fmla="*/ 17 h 40"/>
                <a:gd name="T44" fmla="*/ 28 w 77"/>
                <a:gd name="T45" fmla="*/ 17 h 40"/>
                <a:gd name="T46" fmla="*/ 20 w 77"/>
                <a:gd name="T47" fmla="*/ 1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7" h="40">
                  <a:moveTo>
                    <a:pt x="1" y="40"/>
                  </a:moveTo>
                  <a:cubicBezTo>
                    <a:pt x="1" y="40"/>
                    <a:pt x="0" y="40"/>
                    <a:pt x="0" y="40"/>
                  </a:cubicBezTo>
                  <a:cubicBezTo>
                    <a:pt x="0" y="39"/>
                    <a:pt x="0" y="39"/>
                    <a:pt x="0" y="38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29" y="15"/>
                    <a:pt x="31" y="15"/>
                    <a:pt x="32" y="15"/>
                  </a:cubicBezTo>
                  <a:cubicBezTo>
                    <a:pt x="43" y="7"/>
                    <a:pt x="56" y="2"/>
                    <a:pt x="70" y="0"/>
                  </a:cubicBezTo>
                  <a:cubicBezTo>
                    <a:pt x="72" y="0"/>
                    <a:pt x="74" y="0"/>
                    <a:pt x="75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6" y="0"/>
                    <a:pt x="77" y="0"/>
                    <a:pt x="77" y="1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75" y="17"/>
                    <a:pt x="75" y="17"/>
                    <a:pt x="74" y="17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1" y="40"/>
                    <a:pt x="1" y="40"/>
                    <a:pt x="1" y="40"/>
                  </a:cubicBezTo>
                  <a:close/>
                  <a:moveTo>
                    <a:pt x="20" y="19"/>
                  </a:moveTo>
                  <a:cubicBezTo>
                    <a:pt x="4" y="37"/>
                    <a:pt x="4" y="37"/>
                    <a:pt x="4" y="37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4" y="2"/>
                    <a:pt x="74" y="2"/>
                    <a:pt x="74" y="2"/>
                  </a:cubicBezTo>
                  <a:cubicBezTo>
                    <a:pt x="73" y="2"/>
                    <a:pt x="71" y="2"/>
                    <a:pt x="70" y="2"/>
                  </a:cubicBezTo>
                  <a:cubicBezTo>
                    <a:pt x="57" y="4"/>
                    <a:pt x="44" y="9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1" y="17"/>
                    <a:pt x="30" y="17"/>
                    <a:pt x="28" y="17"/>
                  </a:cubicBezTo>
                  <a:cubicBezTo>
                    <a:pt x="26" y="18"/>
                    <a:pt x="23" y="18"/>
                    <a:pt x="2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3" name="Freeform 129">
              <a:extLst>
                <a:ext uri="{FF2B5EF4-FFF2-40B4-BE49-F238E27FC236}">
                  <a16:creationId xmlns:a16="http://schemas.microsoft.com/office/drawing/2014/main" id="{60F3F393-4ECE-94DA-C10E-7B38F0C690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15" y="1321"/>
              <a:ext cx="161" cy="98"/>
            </a:xfrm>
            <a:custGeom>
              <a:avLst/>
              <a:gdLst>
                <a:gd name="T0" fmla="*/ 1 w 41"/>
                <a:gd name="T1" fmla="*/ 25 h 25"/>
                <a:gd name="T2" fmla="*/ 0 w 41"/>
                <a:gd name="T3" fmla="*/ 25 h 25"/>
                <a:gd name="T4" fmla="*/ 0 w 41"/>
                <a:gd name="T5" fmla="*/ 24 h 25"/>
                <a:gd name="T6" fmla="*/ 1 w 41"/>
                <a:gd name="T7" fmla="*/ 8 h 25"/>
                <a:gd name="T8" fmla="*/ 2 w 41"/>
                <a:gd name="T9" fmla="*/ 8 h 25"/>
                <a:gd name="T10" fmla="*/ 18 w 41"/>
                <a:gd name="T11" fmla="*/ 9 h 25"/>
                <a:gd name="T12" fmla="*/ 39 w 41"/>
                <a:gd name="T13" fmla="*/ 0 h 25"/>
                <a:gd name="T14" fmla="*/ 40 w 41"/>
                <a:gd name="T15" fmla="*/ 1 h 25"/>
                <a:gd name="T16" fmla="*/ 40 w 41"/>
                <a:gd name="T17" fmla="*/ 2 h 25"/>
                <a:gd name="T18" fmla="*/ 1 w 41"/>
                <a:gd name="T19" fmla="*/ 25 h 25"/>
                <a:gd name="T20" fmla="*/ 1 w 41"/>
                <a:gd name="T21" fmla="*/ 25 h 25"/>
                <a:gd name="T22" fmla="*/ 3 w 41"/>
                <a:gd name="T23" fmla="*/ 10 h 25"/>
                <a:gd name="T24" fmla="*/ 2 w 41"/>
                <a:gd name="T25" fmla="*/ 22 h 25"/>
                <a:gd name="T26" fmla="*/ 33 w 41"/>
                <a:gd name="T27" fmla="*/ 3 h 25"/>
                <a:gd name="T28" fmla="*/ 19 w 41"/>
                <a:gd name="T29" fmla="*/ 10 h 25"/>
                <a:gd name="T30" fmla="*/ 19 w 41"/>
                <a:gd name="T31" fmla="*/ 11 h 25"/>
                <a:gd name="T32" fmla="*/ 3 w 41"/>
                <a:gd name="T33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25">
                  <a:moveTo>
                    <a:pt x="1" y="25"/>
                  </a:moveTo>
                  <a:cubicBezTo>
                    <a:pt x="1" y="25"/>
                    <a:pt x="0" y="25"/>
                    <a:pt x="0" y="25"/>
                  </a:cubicBezTo>
                  <a:cubicBezTo>
                    <a:pt x="0" y="25"/>
                    <a:pt x="0" y="25"/>
                    <a:pt x="0" y="24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8" y="7"/>
                    <a:pt x="13" y="8"/>
                    <a:pt x="18" y="9"/>
                  </a:cubicBezTo>
                  <a:cubicBezTo>
                    <a:pt x="25" y="4"/>
                    <a:pt x="32" y="1"/>
                    <a:pt x="39" y="0"/>
                  </a:cubicBezTo>
                  <a:cubicBezTo>
                    <a:pt x="40" y="0"/>
                    <a:pt x="40" y="0"/>
                    <a:pt x="40" y="1"/>
                  </a:cubicBezTo>
                  <a:cubicBezTo>
                    <a:pt x="41" y="1"/>
                    <a:pt x="40" y="2"/>
                    <a:pt x="40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1" y="25"/>
                    <a:pt x="1" y="25"/>
                    <a:pt x="1" y="25"/>
                  </a:cubicBezTo>
                  <a:close/>
                  <a:moveTo>
                    <a:pt x="3" y="10"/>
                  </a:moveTo>
                  <a:cubicBezTo>
                    <a:pt x="2" y="22"/>
                    <a:pt x="2" y="22"/>
                    <a:pt x="2" y="22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28" y="5"/>
                    <a:pt x="24" y="7"/>
                    <a:pt x="19" y="10"/>
                  </a:cubicBezTo>
                  <a:cubicBezTo>
                    <a:pt x="19" y="11"/>
                    <a:pt x="19" y="11"/>
                    <a:pt x="19" y="11"/>
                  </a:cubicBezTo>
                  <a:cubicBezTo>
                    <a:pt x="14" y="10"/>
                    <a:pt x="8" y="9"/>
                    <a:pt x="3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4" name="Freeform 130">
              <a:extLst>
                <a:ext uri="{FF2B5EF4-FFF2-40B4-BE49-F238E27FC236}">
                  <a16:creationId xmlns:a16="http://schemas.microsoft.com/office/drawing/2014/main" id="{E1318D83-F332-3C1E-C947-0FFEDC2C7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" y="2363"/>
              <a:ext cx="228" cy="106"/>
            </a:xfrm>
            <a:custGeom>
              <a:avLst/>
              <a:gdLst>
                <a:gd name="T0" fmla="*/ 40 w 58"/>
                <a:gd name="T1" fmla="*/ 27 h 27"/>
                <a:gd name="T2" fmla="*/ 40 w 58"/>
                <a:gd name="T3" fmla="*/ 27 h 27"/>
                <a:gd name="T4" fmla="*/ 1 w 58"/>
                <a:gd name="T5" fmla="*/ 11 h 27"/>
                <a:gd name="T6" fmla="*/ 0 w 58"/>
                <a:gd name="T7" fmla="*/ 9 h 27"/>
                <a:gd name="T8" fmla="*/ 5 w 58"/>
                <a:gd name="T9" fmla="*/ 1 h 27"/>
                <a:gd name="T10" fmla="*/ 6 w 58"/>
                <a:gd name="T11" fmla="*/ 0 h 27"/>
                <a:gd name="T12" fmla="*/ 58 w 58"/>
                <a:gd name="T13" fmla="*/ 23 h 27"/>
                <a:gd name="T14" fmla="*/ 58 w 58"/>
                <a:gd name="T15" fmla="*/ 25 h 27"/>
                <a:gd name="T16" fmla="*/ 57 w 58"/>
                <a:gd name="T17" fmla="*/ 25 h 27"/>
                <a:gd name="T18" fmla="*/ 40 w 58"/>
                <a:gd name="T19" fmla="*/ 27 h 27"/>
                <a:gd name="T20" fmla="*/ 40 w 58"/>
                <a:gd name="T21" fmla="*/ 27 h 27"/>
                <a:gd name="T22" fmla="*/ 3 w 58"/>
                <a:gd name="T23" fmla="*/ 10 h 27"/>
                <a:gd name="T24" fmla="*/ 40 w 58"/>
                <a:gd name="T25" fmla="*/ 25 h 27"/>
                <a:gd name="T26" fmla="*/ 53 w 58"/>
                <a:gd name="T27" fmla="*/ 24 h 27"/>
                <a:gd name="T28" fmla="*/ 6 w 58"/>
                <a:gd name="T29" fmla="*/ 3 h 27"/>
                <a:gd name="T30" fmla="*/ 3 w 58"/>
                <a:gd name="T31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27">
                  <a:moveTo>
                    <a:pt x="40" y="27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26" y="25"/>
                    <a:pt x="12" y="20"/>
                    <a:pt x="1" y="11"/>
                  </a:cubicBezTo>
                  <a:cubicBezTo>
                    <a:pt x="0" y="10"/>
                    <a:pt x="0" y="10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58" y="24"/>
                    <a:pt x="58" y="24"/>
                    <a:pt x="58" y="25"/>
                  </a:cubicBezTo>
                  <a:cubicBezTo>
                    <a:pt x="58" y="25"/>
                    <a:pt x="58" y="25"/>
                    <a:pt x="57" y="25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40" y="27"/>
                    <a:pt x="40" y="27"/>
                  </a:cubicBezTo>
                  <a:close/>
                  <a:moveTo>
                    <a:pt x="3" y="10"/>
                  </a:moveTo>
                  <a:cubicBezTo>
                    <a:pt x="14" y="18"/>
                    <a:pt x="27" y="23"/>
                    <a:pt x="40" y="25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6" y="3"/>
                    <a:pt x="6" y="3"/>
                    <a:pt x="6" y="3"/>
                  </a:cubicBezTo>
                  <a:lnTo>
                    <a:pt x="3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5" name="Freeform 131">
              <a:extLst>
                <a:ext uri="{FF2B5EF4-FFF2-40B4-BE49-F238E27FC236}">
                  <a16:creationId xmlns:a16="http://schemas.microsoft.com/office/drawing/2014/main" id="{743B20FA-8428-C516-1A95-FC81AAE8D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" y="2454"/>
              <a:ext cx="75" cy="19"/>
            </a:xfrm>
            <a:custGeom>
              <a:avLst/>
              <a:gdLst>
                <a:gd name="T0" fmla="*/ 4 w 19"/>
                <a:gd name="T1" fmla="*/ 4 h 5"/>
                <a:gd name="T2" fmla="*/ 4 w 19"/>
                <a:gd name="T3" fmla="*/ 4 h 5"/>
                <a:gd name="T4" fmla="*/ 1 w 19"/>
                <a:gd name="T5" fmla="*/ 4 h 5"/>
                <a:gd name="T6" fmla="*/ 0 w 19"/>
                <a:gd name="T7" fmla="*/ 3 h 5"/>
                <a:gd name="T8" fmla="*/ 1 w 19"/>
                <a:gd name="T9" fmla="*/ 2 h 5"/>
                <a:gd name="T10" fmla="*/ 18 w 19"/>
                <a:gd name="T11" fmla="*/ 0 h 5"/>
                <a:gd name="T12" fmla="*/ 19 w 19"/>
                <a:gd name="T13" fmla="*/ 1 h 5"/>
                <a:gd name="T14" fmla="*/ 19 w 19"/>
                <a:gd name="T15" fmla="*/ 2 h 5"/>
                <a:gd name="T16" fmla="*/ 18 w 19"/>
                <a:gd name="T17" fmla="*/ 4 h 5"/>
                <a:gd name="T18" fmla="*/ 18 w 19"/>
                <a:gd name="T19" fmla="*/ 4 h 5"/>
                <a:gd name="T20" fmla="*/ 4 w 19"/>
                <a:gd name="T2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5">
                  <a:moveTo>
                    <a:pt x="4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4"/>
                    <a:pt x="0" y="4"/>
                    <a:pt x="0" y="3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1"/>
                  </a:cubicBezTo>
                  <a:cubicBezTo>
                    <a:pt x="19" y="1"/>
                    <a:pt x="19" y="1"/>
                    <a:pt x="19" y="2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13" y="5"/>
                    <a:pt x="9" y="5"/>
                    <a:pt x="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6" name="Freeform 132">
              <a:extLst>
                <a:ext uri="{FF2B5EF4-FFF2-40B4-BE49-F238E27FC236}">
                  <a16:creationId xmlns:a16="http://schemas.microsoft.com/office/drawing/2014/main" id="{6F64F797-19B9-63FF-38D0-2B5EB4EEE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" y="2070"/>
              <a:ext cx="209" cy="391"/>
            </a:xfrm>
            <a:custGeom>
              <a:avLst/>
              <a:gdLst>
                <a:gd name="T0" fmla="*/ 52 w 53"/>
                <a:gd name="T1" fmla="*/ 100 h 100"/>
                <a:gd name="T2" fmla="*/ 52 w 53"/>
                <a:gd name="T3" fmla="*/ 100 h 100"/>
                <a:gd name="T4" fmla="*/ 0 w 53"/>
                <a:gd name="T5" fmla="*/ 77 h 100"/>
                <a:gd name="T6" fmla="*/ 0 w 53"/>
                <a:gd name="T7" fmla="*/ 76 h 100"/>
                <a:gd name="T8" fmla="*/ 8 w 53"/>
                <a:gd name="T9" fmla="*/ 1 h 100"/>
                <a:gd name="T10" fmla="*/ 9 w 53"/>
                <a:gd name="T11" fmla="*/ 0 h 100"/>
                <a:gd name="T12" fmla="*/ 10 w 53"/>
                <a:gd name="T13" fmla="*/ 0 h 100"/>
                <a:gd name="T14" fmla="*/ 53 w 53"/>
                <a:gd name="T15" fmla="*/ 99 h 100"/>
                <a:gd name="T16" fmla="*/ 53 w 53"/>
                <a:gd name="T17" fmla="*/ 100 h 100"/>
                <a:gd name="T18" fmla="*/ 52 w 53"/>
                <a:gd name="T19" fmla="*/ 100 h 100"/>
                <a:gd name="T20" fmla="*/ 2 w 53"/>
                <a:gd name="T21" fmla="*/ 76 h 100"/>
                <a:gd name="T22" fmla="*/ 50 w 53"/>
                <a:gd name="T23" fmla="*/ 97 h 100"/>
                <a:gd name="T24" fmla="*/ 9 w 53"/>
                <a:gd name="T25" fmla="*/ 5 h 100"/>
                <a:gd name="T26" fmla="*/ 2 w 53"/>
                <a:gd name="T27" fmla="*/ 76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00">
                  <a:moveTo>
                    <a:pt x="52" y="100"/>
                  </a:moveTo>
                  <a:cubicBezTo>
                    <a:pt x="52" y="100"/>
                    <a:pt x="52" y="100"/>
                    <a:pt x="52" y="10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7"/>
                    <a:pt x="0" y="77"/>
                    <a:pt x="0" y="76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9" y="0"/>
                  </a:cubicBezTo>
                  <a:cubicBezTo>
                    <a:pt x="9" y="0"/>
                    <a:pt x="10" y="0"/>
                    <a:pt x="10" y="0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9"/>
                    <a:pt x="53" y="100"/>
                    <a:pt x="53" y="100"/>
                  </a:cubicBezTo>
                  <a:cubicBezTo>
                    <a:pt x="53" y="100"/>
                    <a:pt x="52" y="100"/>
                    <a:pt x="52" y="100"/>
                  </a:cubicBezTo>
                  <a:close/>
                  <a:moveTo>
                    <a:pt x="2" y="76"/>
                  </a:moveTo>
                  <a:cubicBezTo>
                    <a:pt x="50" y="97"/>
                    <a:pt x="50" y="97"/>
                    <a:pt x="50" y="97"/>
                  </a:cubicBezTo>
                  <a:cubicBezTo>
                    <a:pt x="9" y="5"/>
                    <a:pt x="9" y="5"/>
                    <a:pt x="9" y="5"/>
                  </a:cubicBezTo>
                  <a:lnTo>
                    <a:pt x="2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7" name="Freeform 133">
              <a:extLst>
                <a:ext uri="{FF2B5EF4-FFF2-40B4-BE49-F238E27FC236}">
                  <a16:creationId xmlns:a16="http://schemas.microsoft.com/office/drawing/2014/main" id="{6C4F100C-E62C-7F01-B0E6-CFE6D4153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" y="2050"/>
              <a:ext cx="369" cy="411"/>
            </a:xfrm>
            <a:custGeom>
              <a:avLst/>
              <a:gdLst>
                <a:gd name="T0" fmla="*/ 44 w 94"/>
                <a:gd name="T1" fmla="*/ 105 h 105"/>
                <a:gd name="T2" fmla="*/ 43 w 94"/>
                <a:gd name="T3" fmla="*/ 105 h 105"/>
                <a:gd name="T4" fmla="*/ 0 w 94"/>
                <a:gd name="T5" fmla="*/ 6 h 105"/>
                <a:gd name="T6" fmla="*/ 0 w 94"/>
                <a:gd name="T7" fmla="*/ 5 h 105"/>
                <a:gd name="T8" fmla="*/ 1 w 94"/>
                <a:gd name="T9" fmla="*/ 5 h 105"/>
                <a:gd name="T10" fmla="*/ 93 w 94"/>
                <a:gd name="T11" fmla="*/ 0 h 105"/>
                <a:gd name="T12" fmla="*/ 94 w 94"/>
                <a:gd name="T13" fmla="*/ 0 h 105"/>
                <a:gd name="T14" fmla="*/ 94 w 94"/>
                <a:gd name="T15" fmla="*/ 1 h 105"/>
                <a:gd name="T16" fmla="*/ 45 w 94"/>
                <a:gd name="T17" fmla="*/ 105 h 105"/>
                <a:gd name="T18" fmla="*/ 44 w 94"/>
                <a:gd name="T19" fmla="*/ 105 h 105"/>
                <a:gd name="T20" fmla="*/ 44 w 94"/>
                <a:gd name="T21" fmla="*/ 105 h 105"/>
                <a:gd name="T22" fmla="*/ 2 w 94"/>
                <a:gd name="T23" fmla="*/ 7 h 105"/>
                <a:gd name="T24" fmla="*/ 44 w 94"/>
                <a:gd name="T25" fmla="*/ 102 h 105"/>
                <a:gd name="T26" fmla="*/ 91 w 94"/>
                <a:gd name="T27" fmla="*/ 2 h 105"/>
                <a:gd name="T28" fmla="*/ 2 w 94"/>
                <a:gd name="T29" fmla="*/ 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4" h="105">
                  <a:moveTo>
                    <a:pt x="44" y="105"/>
                  </a:moveTo>
                  <a:cubicBezTo>
                    <a:pt x="44" y="105"/>
                    <a:pt x="43" y="105"/>
                    <a:pt x="43" y="10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0"/>
                    <a:pt x="94" y="0"/>
                    <a:pt x="94" y="0"/>
                  </a:cubicBezTo>
                  <a:cubicBezTo>
                    <a:pt x="94" y="0"/>
                    <a:pt x="94" y="1"/>
                    <a:pt x="94" y="1"/>
                  </a:cubicBezTo>
                  <a:cubicBezTo>
                    <a:pt x="45" y="105"/>
                    <a:pt x="45" y="105"/>
                    <a:pt x="45" y="105"/>
                  </a:cubicBezTo>
                  <a:cubicBezTo>
                    <a:pt x="45" y="105"/>
                    <a:pt x="45" y="105"/>
                    <a:pt x="44" y="105"/>
                  </a:cubicBezTo>
                  <a:cubicBezTo>
                    <a:pt x="44" y="105"/>
                    <a:pt x="44" y="105"/>
                    <a:pt x="44" y="105"/>
                  </a:cubicBezTo>
                  <a:close/>
                  <a:moveTo>
                    <a:pt x="2" y="7"/>
                  </a:moveTo>
                  <a:cubicBezTo>
                    <a:pt x="44" y="102"/>
                    <a:pt x="44" y="102"/>
                    <a:pt x="44" y="102"/>
                  </a:cubicBezTo>
                  <a:cubicBezTo>
                    <a:pt x="91" y="2"/>
                    <a:pt x="91" y="2"/>
                    <a:pt x="91" y="2"/>
                  </a:cubicBezTo>
                  <a:lnTo>
                    <a:pt x="2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8" name="Freeform 134">
              <a:extLst>
                <a:ext uri="{FF2B5EF4-FFF2-40B4-BE49-F238E27FC236}">
                  <a16:creationId xmlns:a16="http://schemas.microsoft.com/office/drawing/2014/main" id="{CABAB781-BDC5-4043-A725-BF8E9D185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" y="2454"/>
              <a:ext cx="16" cy="15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4 h 4"/>
                <a:gd name="T4" fmla="*/ 0 w 4"/>
                <a:gd name="T5" fmla="*/ 3 h 4"/>
                <a:gd name="T6" fmla="*/ 1 w 4"/>
                <a:gd name="T7" fmla="*/ 1 h 4"/>
                <a:gd name="T8" fmla="*/ 2 w 4"/>
                <a:gd name="T9" fmla="*/ 0 h 4"/>
                <a:gd name="T10" fmla="*/ 3 w 4"/>
                <a:gd name="T11" fmla="*/ 1 h 4"/>
                <a:gd name="T12" fmla="*/ 4 w 4"/>
                <a:gd name="T13" fmla="*/ 3 h 4"/>
                <a:gd name="T14" fmla="*/ 4 w 4"/>
                <a:gd name="T15" fmla="*/ 4 h 4"/>
                <a:gd name="T16" fmla="*/ 3 w 4"/>
                <a:gd name="T17" fmla="*/ 4 h 4"/>
                <a:gd name="T18" fmla="*/ 2 w 4"/>
                <a:gd name="T19" fmla="*/ 4 h 4"/>
                <a:gd name="T20" fmla="*/ 2 w 4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3"/>
                    <a:pt x="0" y="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69" name="Freeform 135">
              <a:extLst>
                <a:ext uri="{FF2B5EF4-FFF2-40B4-BE49-F238E27FC236}">
                  <a16:creationId xmlns:a16="http://schemas.microsoft.com/office/drawing/2014/main" id="{B5ACEF2E-22DB-46B9-F8CA-4CC8A4D1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5" y="2367"/>
              <a:ext cx="189" cy="83"/>
            </a:xfrm>
            <a:custGeom>
              <a:avLst/>
              <a:gdLst>
                <a:gd name="T0" fmla="*/ 3 w 48"/>
                <a:gd name="T1" fmla="*/ 21 h 21"/>
                <a:gd name="T2" fmla="*/ 3 w 48"/>
                <a:gd name="T3" fmla="*/ 21 h 21"/>
                <a:gd name="T4" fmla="*/ 2 w 48"/>
                <a:gd name="T5" fmla="*/ 20 h 21"/>
                <a:gd name="T6" fmla="*/ 0 w 48"/>
                <a:gd name="T7" fmla="*/ 12 h 21"/>
                <a:gd name="T8" fmla="*/ 1 w 48"/>
                <a:gd name="T9" fmla="*/ 11 h 21"/>
                <a:gd name="T10" fmla="*/ 47 w 48"/>
                <a:gd name="T11" fmla="*/ 0 h 21"/>
                <a:gd name="T12" fmla="*/ 48 w 48"/>
                <a:gd name="T13" fmla="*/ 1 h 21"/>
                <a:gd name="T14" fmla="*/ 48 w 48"/>
                <a:gd name="T15" fmla="*/ 2 h 21"/>
                <a:gd name="T16" fmla="*/ 3 w 48"/>
                <a:gd name="T17" fmla="*/ 21 h 21"/>
                <a:gd name="T18" fmla="*/ 3 w 48"/>
                <a:gd name="T19" fmla="*/ 21 h 21"/>
                <a:gd name="T20" fmla="*/ 2 w 48"/>
                <a:gd name="T21" fmla="*/ 13 h 21"/>
                <a:gd name="T22" fmla="*/ 4 w 48"/>
                <a:gd name="T23" fmla="*/ 19 h 21"/>
                <a:gd name="T24" fmla="*/ 35 w 48"/>
                <a:gd name="T25" fmla="*/ 5 h 21"/>
                <a:gd name="T26" fmla="*/ 2 w 48"/>
                <a:gd name="T27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21">
                  <a:moveTo>
                    <a:pt x="3" y="21"/>
                  </a:move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0"/>
                  </a:cubicBezTo>
                  <a:cubicBezTo>
                    <a:pt x="1" y="18"/>
                    <a:pt x="1" y="15"/>
                    <a:pt x="0" y="12"/>
                  </a:cubicBezTo>
                  <a:cubicBezTo>
                    <a:pt x="0" y="12"/>
                    <a:pt x="0" y="11"/>
                    <a:pt x="1" y="11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8" y="0"/>
                    <a:pt x="48" y="0"/>
                    <a:pt x="48" y="1"/>
                  </a:cubicBezTo>
                  <a:cubicBezTo>
                    <a:pt x="48" y="1"/>
                    <a:pt x="48" y="2"/>
                    <a:pt x="48" y="2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lose/>
                  <a:moveTo>
                    <a:pt x="2" y="13"/>
                  </a:moveTo>
                  <a:cubicBezTo>
                    <a:pt x="3" y="15"/>
                    <a:pt x="3" y="17"/>
                    <a:pt x="4" y="19"/>
                  </a:cubicBezTo>
                  <a:cubicBezTo>
                    <a:pt x="35" y="5"/>
                    <a:pt x="35" y="5"/>
                    <a:pt x="35" y="5"/>
                  </a:cubicBezTo>
                  <a:lnTo>
                    <a:pt x="2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0" name="Freeform 136">
              <a:extLst>
                <a:ext uri="{FF2B5EF4-FFF2-40B4-BE49-F238E27FC236}">
                  <a16:creationId xmlns:a16="http://schemas.microsoft.com/office/drawing/2014/main" id="{4468DAB3-E70D-36FF-3153-5FDF3142F4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" y="2426"/>
              <a:ext cx="129" cy="43"/>
            </a:xfrm>
            <a:custGeom>
              <a:avLst/>
              <a:gdLst>
                <a:gd name="T0" fmla="*/ 2 w 33"/>
                <a:gd name="T1" fmla="*/ 11 h 11"/>
                <a:gd name="T2" fmla="*/ 1 w 33"/>
                <a:gd name="T3" fmla="*/ 11 h 11"/>
                <a:gd name="T4" fmla="*/ 0 w 33"/>
                <a:gd name="T5" fmla="*/ 9 h 11"/>
                <a:gd name="T6" fmla="*/ 0 w 33"/>
                <a:gd name="T7" fmla="*/ 8 h 11"/>
                <a:gd name="T8" fmla="*/ 1 w 33"/>
                <a:gd name="T9" fmla="*/ 7 h 11"/>
                <a:gd name="T10" fmla="*/ 32 w 33"/>
                <a:gd name="T11" fmla="*/ 0 h 11"/>
                <a:gd name="T12" fmla="*/ 33 w 33"/>
                <a:gd name="T13" fmla="*/ 1 h 11"/>
                <a:gd name="T14" fmla="*/ 32 w 33"/>
                <a:gd name="T15" fmla="*/ 2 h 11"/>
                <a:gd name="T16" fmla="*/ 3 w 33"/>
                <a:gd name="T17" fmla="*/ 11 h 11"/>
                <a:gd name="T18" fmla="*/ 2 w 33"/>
                <a:gd name="T19" fmla="*/ 11 h 11"/>
                <a:gd name="T20" fmla="*/ 2 w 33"/>
                <a:gd name="T21" fmla="*/ 11 h 11"/>
                <a:gd name="T22" fmla="*/ 22 w 33"/>
                <a:gd name="T23" fmla="*/ 4 h 11"/>
                <a:gd name="T24" fmla="*/ 3 w 33"/>
                <a:gd name="T25" fmla="*/ 9 h 11"/>
                <a:gd name="T26" fmla="*/ 3 w 33"/>
                <a:gd name="T27" fmla="*/ 9 h 11"/>
                <a:gd name="T28" fmla="*/ 22 w 33"/>
                <a:gd name="T29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" h="11">
                  <a:moveTo>
                    <a:pt x="2" y="11"/>
                  </a:moveTo>
                  <a:cubicBezTo>
                    <a:pt x="2" y="11"/>
                    <a:pt x="1" y="11"/>
                    <a:pt x="1" y="11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1" y="7"/>
                    <a:pt x="1" y="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3" y="0"/>
                    <a:pt x="33" y="1"/>
                  </a:cubicBezTo>
                  <a:cubicBezTo>
                    <a:pt x="33" y="1"/>
                    <a:pt x="33" y="2"/>
                    <a:pt x="32" y="2"/>
                  </a:cubicBezTo>
                  <a:cubicBezTo>
                    <a:pt x="23" y="7"/>
                    <a:pt x="14" y="10"/>
                    <a:pt x="3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lose/>
                  <a:moveTo>
                    <a:pt x="22" y="4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9" y="8"/>
                    <a:pt x="16" y="7"/>
                    <a:pt x="2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1" name="Freeform 137">
              <a:extLst>
                <a:ext uri="{FF2B5EF4-FFF2-40B4-BE49-F238E27FC236}">
                  <a16:creationId xmlns:a16="http://schemas.microsoft.com/office/drawing/2014/main" id="{D74F3257-FE08-C27B-43F4-5ABBB0B57C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" y="2050"/>
              <a:ext cx="369" cy="411"/>
            </a:xfrm>
            <a:custGeom>
              <a:avLst/>
              <a:gdLst>
                <a:gd name="T0" fmla="*/ 1 w 94"/>
                <a:gd name="T1" fmla="*/ 105 h 105"/>
                <a:gd name="T2" fmla="*/ 0 w 94"/>
                <a:gd name="T3" fmla="*/ 105 h 105"/>
                <a:gd name="T4" fmla="*/ 0 w 94"/>
                <a:gd name="T5" fmla="*/ 104 h 105"/>
                <a:gd name="T6" fmla="*/ 49 w 94"/>
                <a:gd name="T7" fmla="*/ 0 h 105"/>
                <a:gd name="T8" fmla="*/ 50 w 94"/>
                <a:gd name="T9" fmla="*/ 0 h 105"/>
                <a:gd name="T10" fmla="*/ 51 w 94"/>
                <a:gd name="T11" fmla="*/ 0 h 105"/>
                <a:gd name="T12" fmla="*/ 94 w 94"/>
                <a:gd name="T13" fmla="*/ 81 h 105"/>
                <a:gd name="T14" fmla="*/ 94 w 94"/>
                <a:gd name="T15" fmla="*/ 82 h 105"/>
                <a:gd name="T16" fmla="*/ 94 w 94"/>
                <a:gd name="T17" fmla="*/ 83 h 105"/>
                <a:gd name="T18" fmla="*/ 47 w 94"/>
                <a:gd name="T19" fmla="*/ 94 h 105"/>
                <a:gd name="T20" fmla="*/ 47 w 94"/>
                <a:gd name="T21" fmla="*/ 94 h 105"/>
                <a:gd name="T22" fmla="*/ 46 w 94"/>
                <a:gd name="T23" fmla="*/ 93 h 105"/>
                <a:gd name="T24" fmla="*/ 45 w 94"/>
                <a:gd name="T25" fmla="*/ 89 h 105"/>
                <a:gd name="T26" fmla="*/ 32 w 94"/>
                <a:gd name="T27" fmla="*/ 98 h 105"/>
                <a:gd name="T28" fmla="*/ 32 w 94"/>
                <a:gd name="T29" fmla="*/ 98 h 105"/>
                <a:gd name="T30" fmla="*/ 1 w 94"/>
                <a:gd name="T31" fmla="*/ 105 h 105"/>
                <a:gd name="T32" fmla="*/ 1 w 94"/>
                <a:gd name="T33" fmla="*/ 105 h 105"/>
                <a:gd name="T34" fmla="*/ 50 w 94"/>
                <a:gd name="T35" fmla="*/ 3 h 105"/>
                <a:gd name="T36" fmla="*/ 3 w 94"/>
                <a:gd name="T37" fmla="*/ 103 h 105"/>
                <a:gd name="T38" fmla="*/ 31 w 94"/>
                <a:gd name="T39" fmla="*/ 96 h 105"/>
                <a:gd name="T40" fmla="*/ 45 w 94"/>
                <a:gd name="T41" fmla="*/ 86 h 105"/>
                <a:gd name="T42" fmla="*/ 46 w 94"/>
                <a:gd name="T43" fmla="*/ 86 h 105"/>
                <a:gd name="T44" fmla="*/ 47 w 94"/>
                <a:gd name="T45" fmla="*/ 87 h 105"/>
                <a:gd name="T46" fmla="*/ 48 w 94"/>
                <a:gd name="T47" fmla="*/ 92 h 105"/>
                <a:gd name="T48" fmla="*/ 92 w 94"/>
                <a:gd name="T49" fmla="*/ 81 h 105"/>
                <a:gd name="T50" fmla="*/ 50 w 94"/>
                <a:gd name="T51" fmla="*/ 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4" h="105">
                  <a:moveTo>
                    <a:pt x="1" y="105"/>
                  </a:moveTo>
                  <a:cubicBezTo>
                    <a:pt x="1" y="105"/>
                    <a:pt x="1" y="105"/>
                    <a:pt x="0" y="105"/>
                  </a:cubicBezTo>
                  <a:cubicBezTo>
                    <a:pt x="0" y="105"/>
                    <a:pt x="0" y="104"/>
                    <a:pt x="0" y="104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0"/>
                    <a:pt x="50" y="0"/>
                    <a:pt x="50" y="0"/>
                  </a:cubicBezTo>
                  <a:cubicBezTo>
                    <a:pt x="50" y="0"/>
                    <a:pt x="51" y="0"/>
                    <a:pt x="51" y="0"/>
                  </a:cubicBezTo>
                  <a:cubicBezTo>
                    <a:pt x="94" y="81"/>
                    <a:pt x="94" y="81"/>
                    <a:pt x="94" y="81"/>
                  </a:cubicBezTo>
                  <a:cubicBezTo>
                    <a:pt x="94" y="82"/>
                    <a:pt x="94" y="82"/>
                    <a:pt x="94" y="82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6" y="94"/>
                    <a:pt x="46" y="94"/>
                    <a:pt x="46" y="93"/>
                  </a:cubicBezTo>
                  <a:cubicBezTo>
                    <a:pt x="46" y="92"/>
                    <a:pt x="45" y="90"/>
                    <a:pt x="45" y="89"/>
                  </a:cubicBezTo>
                  <a:cubicBezTo>
                    <a:pt x="41" y="92"/>
                    <a:pt x="37" y="95"/>
                    <a:pt x="32" y="98"/>
                  </a:cubicBezTo>
                  <a:cubicBezTo>
                    <a:pt x="32" y="98"/>
                    <a:pt x="32" y="98"/>
                    <a:pt x="32" y="98"/>
                  </a:cubicBezTo>
                  <a:cubicBezTo>
                    <a:pt x="1" y="105"/>
                    <a:pt x="1" y="105"/>
                    <a:pt x="1" y="105"/>
                  </a:cubicBezTo>
                  <a:cubicBezTo>
                    <a:pt x="1" y="105"/>
                    <a:pt x="1" y="105"/>
                    <a:pt x="1" y="105"/>
                  </a:cubicBezTo>
                  <a:close/>
                  <a:moveTo>
                    <a:pt x="50" y="3"/>
                  </a:moveTo>
                  <a:cubicBezTo>
                    <a:pt x="3" y="103"/>
                    <a:pt x="3" y="103"/>
                    <a:pt x="3" y="103"/>
                  </a:cubicBezTo>
                  <a:cubicBezTo>
                    <a:pt x="31" y="96"/>
                    <a:pt x="31" y="96"/>
                    <a:pt x="31" y="96"/>
                  </a:cubicBezTo>
                  <a:cubicBezTo>
                    <a:pt x="36" y="93"/>
                    <a:pt x="41" y="90"/>
                    <a:pt x="45" y="86"/>
                  </a:cubicBezTo>
                  <a:cubicBezTo>
                    <a:pt x="46" y="86"/>
                    <a:pt x="46" y="86"/>
                    <a:pt x="46" y="86"/>
                  </a:cubicBezTo>
                  <a:cubicBezTo>
                    <a:pt x="47" y="86"/>
                    <a:pt x="47" y="86"/>
                    <a:pt x="47" y="87"/>
                  </a:cubicBezTo>
                  <a:cubicBezTo>
                    <a:pt x="47" y="88"/>
                    <a:pt x="48" y="90"/>
                    <a:pt x="48" y="92"/>
                  </a:cubicBezTo>
                  <a:cubicBezTo>
                    <a:pt x="92" y="81"/>
                    <a:pt x="92" y="81"/>
                    <a:pt x="92" y="81"/>
                  </a:cubicBezTo>
                  <a:lnTo>
                    <a:pt x="5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2" name="Freeform 138">
              <a:extLst>
                <a:ext uri="{FF2B5EF4-FFF2-40B4-BE49-F238E27FC236}">
                  <a16:creationId xmlns:a16="http://schemas.microsoft.com/office/drawing/2014/main" id="{B3B7187A-E64F-C0B4-4F7A-2E336802A7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9" y="1321"/>
              <a:ext cx="196" cy="247"/>
            </a:xfrm>
            <a:custGeom>
              <a:avLst/>
              <a:gdLst>
                <a:gd name="T0" fmla="*/ 23 w 50"/>
                <a:gd name="T1" fmla="*/ 63 h 63"/>
                <a:gd name="T2" fmla="*/ 23 w 50"/>
                <a:gd name="T3" fmla="*/ 63 h 63"/>
                <a:gd name="T4" fmla="*/ 0 w 50"/>
                <a:gd name="T5" fmla="*/ 48 h 63"/>
                <a:gd name="T6" fmla="*/ 0 w 50"/>
                <a:gd name="T7" fmla="*/ 47 h 63"/>
                <a:gd name="T8" fmla="*/ 0 w 50"/>
                <a:gd name="T9" fmla="*/ 46 h 63"/>
                <a:gd name="T10" fmla="*/ 36 w 50"/>
                <a:gd name="T11" fmla="*/ 4 h 63"/>
                <a:gd name="T12" fmla="*/ 37 w 50"/>
                <a:gd name="T13" fmla="*/ 4 h 63"/>
                <a:gd name="T14" fmla="*/ 38 w 50"/>
                <a:gd name="T15" fmla="*/ 4 h 63"/>
                <a:gd name="T16" fmla="*/ 38 w 50"/>
                <a:gd name="T17" fmla="*/ 4 h 63"/>
                <a:gd name="T18" fmla="*/ 48 w 50"/>
                <a:gd name="T19" fmla="*/ 0 h 63"/>
                <a:gd name="T20" fmla="*/ 49 w 50"/>
                <a:gd name="T21" fmla="*/ 1 h 63"/>
                <a:gd name="T22" fmla="*/ 50 w 50"/>
                <a:gd name="T23" fmla="*/ 2 h 63"/>
                <a:gd name="T24" fmla="*/ 25 w 50"/>
                <a:gd name="T25" fmla="*/ 62 h 63"/>
                <a:gd name="T26" fmla="*/ 24 w 50"/>
                <a:gd name="T27" fmla="*/ 63 h 63"/>
                <a:gd name="T28" fmla="*/ 23 w 50"/>
                <a:gd name="T29" fmla="*/ 63 h 63"/>
                <a:gd name="T30" fmla="*/ 3 w 50"/>
                <a:gd name="T31" fmla="*/ 47 h 63"/>
                <a:gd name="T32" fmla="*/ 23 w 50"/>
                <a:gd name="T33" fmla="*/ 60 h 63"/>
                <a:gd name="T34" fmla="*/ 47 w 50"/>
                <a:gd name="T35" fmla="*/ 3 h 63"/>
                <a:gd name="T36" fmla="*/ 38 w 50"/>
                <a:gd name="T37" fmla="*/ 6 h 63"/>
                <a:gd name="T38" fmla="*/ 37 w 50"/>
                <a:gd name="T39" fmla="*/ 6 h 63"/>
                <a:gd name="T40" fmla="*/ 37 w 50"/>
                <a:gd name="T41" fmla="*/ 6 h 63"/>
                <a:gd name="T42" fmla="*/ 3 w 50"/>
                <a:gd name="T43" fmla="*/ 4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63">
                  <a:moveTo>
                    <a:pt x="23" y="63"/>
                  </a:moveTo>
                  <a:cubicBezTo>
                    <a:pt x="23" y="63"/>
                    <a:pt x="23" y="63"/>
                    <a:pt x="23" y="63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7" y="4"/>
                    <a:pt x="37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41" y="2"/>
                    <a:pt x="45" y="1"/>
                    <a:pt x="48" y="0"/>
                  </a:cubicBezTo>
                  <a:cubicBezTo>
                    <a:pt x="49" y="0"/>
                    <a:pt x="49" y="0"/>
                    <a:pt x="49" y="1"/>
                  </a:cubicBezTo>
                  <a:cubicBezTo>
                    <a:pt x="50" y="1"/>
                    <a:pt x="50" y="1"/>
                    <a:pt x="50" y="2"/>
                  </a:cubicBezTo>
                  <a:cubicBezTo>
                    <a:pt x="25" y="62"/>
                    <a:pt x="25" y="62"/>
                    <a:pt x="25" y="62"/>
                  </a:cubicBezTo>
                  <a:cubicBezTo>
                    <a:pt x="24" y="62"/>
                    <a:pt x="24" y="63"/>
                    <a:pt x="24" y="63"/>
                  </a:cubicBezTo>
                  <a:cubicBezTo>
                    <a:pt x="24" y="63"/>
                    <a:pt x="24" y="63"/>
                    <a:pt x="23" y="63"/>
                  </a:cubicBezTo>
                  <a:close/>
                  <a:moveTo>
                    <a:pt x="3" y="47"/>
                  </a:moveTo>
                  <a:cubicBezTo>
                    <a:pt x="23" y="60"/>
                    <a:pt x="23" y="60"/>
                    <a:pt x="23" y="60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44" y="4"/>
                    <a:pt x="41" y="5"/>
                    <a:pt x="38" y="6"/>
                  </a:cubicBezTo>
                  <a:cubicBezTo>
                    <a:pt x="38" y="6"/>
                    <a:pt x="38" y="6"/>
                    <a:pt x="37" y="6"/>
                  </a:cubicBezTo>
                  <a:cubicBezTo>
                    <a:pt x="37" y="6"/>
                    <a:pt x="37" y="6"/>
                    <a:pt x="37" y="6"/>
                  </a:cubicBezTo>
                  <a:lnTo>
                    <a:pt x="3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3" name="Freeform 139">
              <a:extLst>
                <a:ext uri="{FF2B5EF4-FFF2-40B4-BE49-F238E27FC236}">
                  <a16:creationId xmlns:a16="http://schemas.microsoft.com/office/drawing/2014/main" id="{13F0FA6E-889A-A3A6-B9C7-FA19D4F1E2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29" y="1325"/>
              <a:ext cx="149" cy="184"/>
            </a:xfrm>
            <a:custGeom>
              <a:avLst/>
              <a:gdLst>
                <a:gd name="T0" fmla="*/ 1 w 38"/>
                <a:gd name="T1" fmla="*/ 47 h 47"/>
                <a:gd name="T2" fmla="*/ 0 w 38"/>
                <a:gd name="T3" fmla="*/ 47 h 47"/>
                <a:gd name="T4" fmla="*/ 0 w 38"/>
                <a:gd name="T5" fmla="*/ 45 h 47"/>
                <a:gd name="T6" fmla="*/ 31 w 38"/>
                <a:gd name="T7" fmla="*/ 1 h 47"/>
                <a:gd name="T8" fmla="*/ 32 w 38"/>
                <a:gd name="T9" fmla="*/ 1 h 47"/>
                <a:gd name="T10" fmla="*/ 37 w 38"/>
                <a:gd name="T11" fmla="*/ 3 h 47"/>
                <a:gd name="T12" fmla="*/ 38 w 38"/>
                <a:gd name="T13" fmla="*/ 3 h 47"/>
                <a:gd name="T14" fmla="*/ 38 w 38"/>
                <a:gd name="T15" fmla="*/ 4 h 47"/>
                <a:gd name="T16" fmla="*/ 2 w 38"/>
                <a:gd name="T17" fmla="*/ 46 h 47"/>
                <a:gd name="T18" fmla="*/ 1 w 38"/>
                <a:gd name="T19" fmla="*/ 47 h 47"/>
                <a:gd name="T20" fmla="*/ 32 w 38"/>
                <a:gd name="T21" fmla="*/ 3 h 47"/>
                <a:gd name="T22" fmla="*/ 14 w 38"/>
                <a:gd name="T23" fmla="*/ 29 h 47"/>
                <a:gd name="T24" fmla="*/ 35 w 38"/>
                <a:gd name="T25" fmla="*/ 4 h 47"/>
                <a:gd name="T26" fmla="*/ 32 w 38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47">
                  <a:moveTo>
                    <a:pt x="1" y="47"/>
                  </a:moveTo>
                  <a:cubicBezTo>
                    <a:pt x="1" y="47"/>
                    <a:pt x="1" y="47"/>
                    <a:pt x="0" y="47"/>
                  </a:cubicBezTo>
                  <a:cubicBezTo>
                    <a:pt x="0" y="46"/>
                    <a:pt x="0" y="46"/>
                    <a:pt x="0" y="45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2" y="0"/>
                    <a:pt x="32" y="1"/>
                  </a:cubicBezTo>
                  <a:cubicBezTo>
                    <a:pt x="34" y="1"/>
                    <a:pt x="36" y="2"/>
                    <a:pt x="37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4"/>
                    <a:pt x="38" y="4"/>
                    <a:pt x="38" y="4"/>
                  </a:cubicBezTo>
                  <a:cubicBezTo>
                    <a:pt x="2" y="46"/>
                    <a:pt x="2" y="46"/>
                    <a:pt x="2" y="46"/>
                  </a:cubicBezTo>
                  <a:cubicBezTo>
                    <a:pt x="2" y="47"/>
                    <a:pt x="1" y="47"/>
                    <a:pt x="1" y="47"/>
                  </a:cubicBezTo>
                  <a:close/>
                  <a:moveTo>
                    <a:pt x="32" y="3"/>
                  </a:moveTo>
                  <a:cubicBezTo>
                    <a:pt x="14" y="29"/>
                    <a:pt x="14" y="29"/>
                    <a:pt x="14" y="29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4" name="Freeform 140">
              <a:extLst>
                <a:ext uri="{FF2B5EF4-FFF2-40B4-BE49-F238E27FC236}">
                  <a16:creationId xmlns:a16="http://schemas.microsoft.com/office/drawing/2014/main" id="{D49E5CA6-D033-82C7-4046-CEA8EE1423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29"/>
              <a:ext cx="94" cy="74"/>
            </a:xfrm>
            <a:custGeom>
              <a:avLst/>
              <a:gdLst>
                <a:gd name="T0" fmla="*/ 23 w 24"/>
                <a:gd name="T1" fmla="*/ 19 h 19"/>
                <a:gd name="T2" fmla="*/ 23 w 24"/>
                <a:gd name="T3" fmla="*/ 19 h 19"/>
                <a:gd name="T4" fmla="*/ 1 w 24"/>
                <a:gd name="T5" fmla="*/ 10 h 19"/>
                <a:gd name="T6" fmla="*/ 0 w 24"/>
                <a:gd name="T7" fmla="*/ 9 h 19"/>
                <a:gd name="T8" fmla="*/ 0 w 24"/>
                <a:gd name="T9" fmla="*/ 9 h 19"/>
                <a:gd name="T10" fmla="*/ 5 w 24"/>
                <a:gd name="T11" fmla="*/ 1 h 19"/>
                <a:gd name="T12" fmla="*/ 6 w 24"/>
                <a:gd name="T13" fmla="*/ 0 h 19"/>
                <a:gd name="T14" fmla="*/ 24 w 24"/>
                <a:gd name="T15" fmla="*/ 18 h 19"/>
                <a:gd name="T16" fmla="*/ 24 w 24"/>
                <a:gd name="T17" fmla="*/ 19 h 19"/>
                <a:gd name="T18" fmla="*/ 23 w 24"/>
                <a:gd name="T19" fmla="*/ 19 h 19"/>
                <a:gd name="T20" fmla="*/ 3 w 24"/>
                <a:gd name="T21" fmla="*/ 9 h 19"/>
                <a:gd name="T22" fmla="*/ 21 w 24"/>
                <a:gd name="T23" fmla="*/ 16 h 19"/>
                <a:gd name="T24" fmla="*/ 6 w 24"/>
                <a:gd name="T25" fmla="*/ 2 h 19"/>
                <a:gd name="T26" fmla="*/ 3 w 24"/>
                <a:gd name="T27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" h="19">
                  <a:moveTo>
                    <a:pt x="23" y="19"/>
                  </a:moveTo>
                  <a:cubicBezTo>
                    <a:pt x="23" y="19"/>
                    <a:pt x="23" y="19"/>
                    <a:pt x="23" y="19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0" y="10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14" y="3"/>
                    <a:pt x="21" y="10"/>
                    <a:pt x="24" y="18"/>
                  </a:cubicBezTo>
                  <a:cubicBezTo>
                    <a:pt x="24" y="18"/>
                    <a:pt x="24" y="19"/>
                    <a:pt x="24" y="19"/>
                  </a:cubicBezTo>
                  <a:cubicBezTo>
                    <a:pt x="24" y="19"/>
                    <a:pt x="23" y="19"/>
                    <a:pt x="23" y="19"/>
                  </a:cubicBezTo>
                  <a:close/>
                  <a:moveTo>
                    <a:pt x="3" y="9"/>
                  </a:moveTo>
                  <a:cubicBezTo>
                    <a:pt x="21" y="16"/>
                    <a:pt x="21" y="16"/>
                    <a:pt x="21" y="16"/>
                  </a:cubicBezTo>
                  <a:cubicBezTo>
                    <a:pt x="18" y="10"/>
                    <a:pt x="12" y="5"/>
                    <a:pt x="6" y="2"/>
                  </a:cubicBezTo>
                  <a:lnTo>
                    <a:pt x="3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5" name="Freeform 141">
              <a:extLst>
                <a:ext uri="{FF2B5EF4-FFF2-40B4-BE49-F238E27FC236}">
                  <a16:creationId xmlns:a16="http://schemas.microsoft.com/office/drawing/2014/main" id="{9C22CFE8-C5A8-E27E-193B-B2338B39A4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560"/>
              <a:ext cx="271" cy="306"/>
            </a:xfrm>
            <a:custGeom>
              <a:avLst/>
              <a:gdLst>
                <a:gd name="T0" fmla="*/ 68 w 69"/>
                <a:gd name="T1" fmla="*/ 78 h 78"/>
                <a:gd name="T2" fmla="*/ 67 w 69"/>
                <a:gd name="T3" fmla="*/ 78 h 78"/>
                <a:gd name="T4" fmla="*/ 1 w 69"/>
                <a:gd name="T5" fmla="*/ 2 h 78"/>
                <a:gd name="T6" fmla="*/ 0 w 69"/>
                <a:gd name="T7" fmla="*/ 0 h 78"/>
                <a:gd name="T8" fmla="*/ 2 w 69"/>
                <a:gd name="T9" fmla="*/ 0 h 78"/>
                <a:gd name="T10" fmla="*/ 24 w 69"/>
                <a:gd name="T11" fmla="*/ 9 h 78"/>
                <a:gd name="T12" fmla="*/ 24 w 69"/>
                <a:gd name="T13" fmla="*/ 10 h 78"/>
                <a:gd name="T14" fmla="*/ 26 w 69"/>
                <a:gd name="T15" fmla="*/ 15 h 78"/>
                <a:gd name="T16" fmla="*/ 49 w 69"/>
                <a:gd name="T17" fmla="*/ 47 h 78"/>
                <a:gd name="T18" fmla="*/ 49 w 69"/>
                <a:gd name="T19" fmla="*/ 50 h 78"/>
                <a:gd name="T20" fmla="*/ 69 w 69"/>
                <a:gd name="T21" fmla="*/ 77 h 78"/>
                <a:gd name="T22" fmla="*/ 68 w 69"/>
                <a:gd name="T23" fmla="*/ 78 h 78"/>
                <a:gd name="T24" fmla="*/ 68 w 69"/>
                <a:gd name="T25" fmla="*/ 78 h 78"/>
                <a:gd name="T26" fmla="*/ 5 w 69"/>
                <a:gd name="T27" fmla="*/ 4 h 78"/>
                <a:gd name="T28" fmla="*/ 66 w 69"/>
                <a:gd name="T29" fmla="*/ 73 h 78"/>
                <a:gd name="T30" fmla="*/ 48 w 69"/>
                <a:gd name="T31" fmla="*/ 52 h 78"/>
                <a:gd name="T32" fmla="*/ 47 w 69"/>
                <a:gd name="T33" fmla="*/ 51 h 78"/>
                <a:gd name="T34" fmla="*/ 47 w 69"/>
                <a:gd name="T35" fmla="*/ 47 h 78"/>
                <a:gd name="T36" fmla="*/ 25 w 69"/>
                <a:gd name="T37" fmla="*/ 16 h 78"/>
                <a:gd name="T38" fmla="*/ 24 w 69"/>
                <a:gd name="T39" fmla="*/ 16 h 78"/>
                <a:gd name="T40" fmla="*/ 22 w 69"/>
                <a:gd name="T41" fmla="*/ 11 h 78"/>
                <a:gd name="T42" fmla="*/ 5 w 69"/>
                <a:gd name="T43" fmla="*/ 4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" h="78">
                  <a:moveTo>
                    <a:pt x="68" y="78"/>
                  </a:moveTo>
                  <a:cubicBezTo>
                    <a:pt x="68" y="78"/>
                    <a:pt x="67" y="78"/>
                    <a:pt x="67" y="7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4" y="9"/>
                    <a:pt x="24" y="10"/>
                  </a:cubicBezTo>
                  <a:cubicBezTo>
                    <a:pt x="25" y="11"/>
                    <a:pt x="26" y="13"/>
                    <a:pt x="26" y="15"/>
                  </a:cubicBezTo>
                  <a:cubicBezTo>
                    <a:pt x="39" y="21"/>
                    <a:pt x="47" y="33"/>
                    <a:pt x="49" y="47"/>
                  </a:cubicBezTo>
                  <a:cubicBezTo>
                    <a:pt x="49" y="48"/>
                    <a:pt x="49" y="49"/>
                    <a:pt x="49" y="50"/>
                  </a:cubicBezTo>
                  <a:cubicBezTo>
                    <a:pt x="59" y="56"/>
                    <a:pt x="66" y="66"/>
                    <a:pt x="69" y="77"/>
                  </a:cubicBezTo>
                  <a:cubicBezTo>
                    <a:pt x="69" y="77"/>
                    <a:pt x="69" y="78"/>
                    <a:pt x="68" y="78"/>
                  </a:cubicBezTo>
                  <a:cubicBezTo>
                    <a:pt x="68" y="78"/>
                    <a:pt x="68" y="78"/>
                    <a:pt x="68" y="78"/>
                  </a:cubicBezTo>
                  <a:close/>
                  <a:moveTo>
                    <a:pt x="5" y="4"/>
                  </a:moveTo>
                  <a:cubicBezTo>
                    <a:pt x="66" y="73"/>
                    <a:pt x="66" y="73"/>
                    <a:pt x="66" y="73"/>
                  </a:cubicBezTo>
                  <a:cubicBezTo>
                    <a:pt x="62" y="64"/>
                    <a:pt x="56" y="56"/>
                    <a:pt x="48" y="52"/>
                  </a:cubicBezTo>
                  <a:cubicBezTo>
                    <a:pt x="47" y="52"/>
                    <a:pt x="47" y="51"/>
                    <a:pt x="47" y="51"/>
                  </a:cubicBezTo>
                  <a:cubicBezTo>
                    <a:pt x="47" y="50"/>
                    <a:pt x="47" y="49"/>
                    <a:pt x="47" y="47"/>
                  </a:cubicBezTo>
                  <a:cubicBezTo>
                    <a:pt x="45" y="34"/>
                    <a:pt x="37" y="22"/>
                    <a:pt x="25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4"/>
                    <a:pt x="23" y="12"/>
                    <a:pt x="22" y="11"/>
                  </a:cubicBezTo>
                  <a:lnTo>
                    <a:pt x="5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6" name="Freeform 142">
              <a:extLst>
                <a:ext uri="{FF2B5EF4-FFF2-40B4-BE49-F238E27FC236}">
                  <a16:creationId xmlns:a16="http://schemas.microsoft.com/office/drawing/2014/main" id="{863E35B1-3BF2-F0A6-A0BA-24B3853BA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2" y="2297"/>
              <a:ext cx="110" cy="110"/>
            </a:xfrm>
            <a:custGeom>
              <a:avLst/>
              <a:gdLst>
                <a:gd name="T0" fmla="*/ 22 w 28"/>
                <a:gd name="T1" fmla="*/ 28 h 28"/>
                <a:gd name="T2" fmla="*/ 22 w 28"/>
                <a:gd name="T3" fmla="*/ 28 h 28"/>
                <a:gd name="T4" fmla="*/ 0 w 28"/>
                <a:gd name="T5" fmla="*/ 2 h 28"/>
                <a:gd name="T6" fmla="*/ 0 w 28"/>
                <a:gd name="T7" fmla="*/ 1 h 28"/>
                <a:gd name="T8" fmla="*/ 2 w 28"/>
                <a:gd name="T9" fmla="*/ 0 h 28"/>
                <a:gd name="T10" fmla="*/ 27 w 28"/>
                <a:gd name="T11" fmla="*/ 17 h 28"/>
                <a:gd name="T12" fmla="*/ 28 w 28"/>
                <a:gd name="T13" fmla="*/ 19 h 28"/>
                <a:gd name="T14" fmla="*/ 23 w 28"/>
                <a:gd name="T15" fmla="*/ 27 h 28"/>
                <a:gd name="T16" fmla="*/ 23 w 28"/>
                <a:gd name="T17" fmla="*/ 28 h 28"/>
                <a:gd name="T18" fmla="*/ 22 w 28"/>
                <a:gd name="T19" fmla="*/ 28 h 28"/>
                <a:gd name="T20" fmla="*/ 4 w 28"/>
                <a:gd name="T21" fmla="*/ 5 h 28"/>
                <a:gd name="T22" fmla="*/ 22 w 28"/>
                <a:gd name="T23" fmla="*/ 25 h 28"/>
                <a:gd name="T24" fmla="*/ 25 w 28"/>
                <a:gd name="T25" fmla="*/ 19 h 28"/>
                <a:gd name="T26" fmla="*/ 4 w 28"/>
                <a:gd name="T27" fmla="*/ 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28">
                  <a:moveTo>
                    <a:pt x="22" y="28"/>
                  </a:moveTo>
                  <a:cubicBezTo>
                    <a:pt x="22" y="28"/>
                    <a:pt x="22" y="28"/>
                    <a:pt x="22" y="28"/>
                  </a:cubicBezTo>
                  <a:cubicBezTo>
                    <a:pt x="13" y="21"/>
                    <a:pt x="5" y="1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8" y="18"/>
                    <a:pt x="28" y="18"/>
                    <a:pt x="28" y="19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3" y="28"/>
                    <a:pt x="22" y="28"/>
                    <a:pt x="22" y="28"/>
                  </a:cubicBezTo>
                  <a:close/>
                  <a:moveTo>
                    <a:pt x="4" y="5"/>
                  </a:moveTo>
                  <a:cubicBezTo>
                    <a:pt x="9" y="12"/>
                    <a:pt x="15" y="20"/>
                    <a:pt x="22" y="25"/>
                  </a:cubicBezTo>
                  <a:cubicBezTo>
                    <a:pt x="25" y="19"/>
                    <a:pt x="25" y="19"/>
                    <a:pt x="25" y="19"/>
                  </a:cubicBezTo>
                  <a:lnTo>
                    <a:pt x="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7" name="Freeform 143">
              <a:extLst>
                <a:ext uri="{FF2B5EF4-FFF2-40B4-BE49-F238E27FC236}">
                  <a16:creationId xmlns:a16="http://schemas.microsoft.com/office/drawing/2014/main" id="{3E0952EE-FFA3-C268-C872-A4A63ABC7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" y="2199"/>
              <a:ext cx="141" cy="172"/>
            </a:xfrm>
            <a:custGeom>
              <a:avLst/>
              <a:gdLst>
                <a:gd name="T0" fmla="*/ 35 w 36"/>
                <a:gd name="T1" fmla="*/ 44 h 44"/>
                <a:gd name="T2" fmla="*/ 34 w 36"/>
                <a:gd name="T3" fmla="*/ 44 h 44"/>
                <a:gd name="T4" fmla="*/ 8 w 36"/>
                <a:gd name="T5" fmla="*/ 27 h 44"/>
                <a:gd name="T6" fmla="*/ 8 w 36"/>
                <a:gd name="T7" fmla="*/ 27 h 44"/>
                <a:gd name="T8" fmla="*/ 0 w 36"/>
                <a:gd name="T9" fmla="*/ 1 h 44"/>
                <a:gd name="T10" fmla="*/ 0 w 36"/>
                <a:gd name="T11" fmla="*/ 0 h 44"/>
                <a:gd name="T12" fmla="*/ 2 w 36"/>
                <a:gd name="T13" fmla="*/ 0 h 44"/>
                <a:gd name="T14" fmla="*/ 36 w 36"/>
                <a:gd name="T15" fmla="*/ 43 h 44"/>
                <a:gd name="T16" fmla="*/ 36 w 36"/>
                <a:gd name="T17" fmla="*/ 44 h 44"/>
                <a:gd name="T18" fmla="*/ 35 w 36"/>
                <a:gd name="T19" fmla="*/ 44 h 44"/>
                <a:gd name="T20" fmla="*/ 10 w 36"/>
                <a:gd name="T21" fmla="*/ 26 h 44"/>
                <a:gd name="T22" fmla="*/ 30 w 36"/>
                <a:gd name="T23" fmla="*/ 39 h 44"/>
                <a:gd name="T24" fmla="*/ 3 w 36"/>
                <a:gd name="T25" fmla="*/ 5 h 44"/>
                <a:gd name="T26" fmla="*/ 10 w 36"/>
                <a:gd name="T27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44">
                  <a:moveTo>
                    <a:pt x="35" y="44"/>
                  </a:moveTo>
                  <a:cubicBezTo>
                    <a:pt x="35" y="44"/>
                    <a:pt x="34" y="44"/>
                    <a:pt x="34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4" y="19"/>
                    <a:pt x="1" y="10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36" y="43"/>
                    <a:pt x="36" y="43"/>
                    <a:pt x="36" y="43"/>
                  </a:cubicBezTo>
                  <a:cubicBezTo>
                    <a:pt x="36" y="43"/>
                    <a:pt x="36" y="44"/>
                    <a:pt x="36" y="44"/>
                  </a:cubicBezTo>
                  <a:cubicBezTo>
                    <a:pt x="35" y="44"/>
                    <a:pt x="35" y="44"/>
                    <a:pt x="35" y="44"/>
                  </a:cubicBezTo>
                  <a:close/>
                  <a:moveTo>
                    <a:pt x="10" y="26"/>
                  </a:moveTo>
                  <a:cubicBezTo>
                    <a:pt x="30" y="39"/>
                    <a:pt x="30" y="39"/>
                    <a:pt x="30" y="39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4" y="12"/>
                    <a:pt x="6" y="19"/>
                    <a:pt x="10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8" name="Freeform 144">
              <a:extLst>
                <a:ext uri="{FF2B5EF4-FFF2-40B4-BE49-F238E27FC236}">
                  <a16:creationId xmlns:a16="http://schemas.microsoft.com/office/drawing/2014/main" id="{B6A03C79-E19B-798E-1CC1-0B464B8443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7" y="1529"/>
              <a:ext cx="220" cy="172"/>
            </a:xfrm>
            <a:custGeom>
              <a:avLst/>
              <a:gdLst>
                <a:gd name="T0" fmla="*/ 1 w 56"/>
                <a:gd name="T1" fmla="*/ 44 h 44"/>
                <a:gd name="T2" fmla="*/ 1 w 56"/>
                <a:gd name="T3" fmla="*/ 44 h 44"/>
                <a:gd name="T4" fmla="*/ 1 w 56"/>
                <a:gd name="T5" fmla="*/ 43 h 44"/>
                <a:gd name="T6" fmla="*/ 13 w 56"/>
                <a:gd name="T7" fmla="*/ 1 h 44"/>
                <a:gd name="T8" fmla="*/ 14 w 56"/>
                <a:gd name="T9" fmla="*/ 0 h 44"/>
                <a:gd name="T10" fmla="*/ 55 w 56"/>
                <a:gd name="T11" fmla="*/ 8 h 44"/>
                <a:gd name="T12" fmla="*/ 56 w 56"/>
                <a:gd name="T13" fmla="*/ 9 h 44"/>
                <a:gd name="T14" fmla="*/ 56 w 56"/>
                <a:gd name="T15" fmla="*/ 10 h 44"/>
                <a:gd name="T16" fmla="*/ 2 w 56"/>
                <a:gd name="T17" fmla="*/ 44 h 44"/>
                <a:gd name="T18" fmla="*/ 1 w 56"/>
                <a:gd name="T19" fmla="*/ 44 h 44"/>
                <a:gd name="T20" fmla="*/ 15 w 56"/>
                <a:gd name="T21" fmla="*/ 3 h 44"/>
                <a:gd name="T22" fmla="*/ 3 w 56"/>
                <a:gd name="T23" fmla="*/ 41 h 44"/>
                <a:gd name="T24" fmla="*/ 53 w 56"/>
                <a:gd name="T25" fmla="*/ 10 h 44"/>
                <a:gd name="T26" fmla="*/ 15 w 56"/>
                <a:gd name="T2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6" h="44">
                  <a:moveTo>
                    <a:pt x="1" y="44"/>
                  </a:move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0" y="43"/>
                    <a:pt x="1" y="43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6" y="8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2" y="44"/>
                    <a:pt x="2" y="44"/>
                    <a:pt x="1" y="44"/>
                  </a:cubicBezTo>
                  <a:close/>
                  <a:moveTo>
                    <a:pt x="15" y="3"/>
                  </a:moveTo>
                  <a:cubicBezTo>
                    <a:pt x="3" y="41"/>
                    <a:pt x="3" y="41"/>
                    <a:pt x="3" y="41"/>
                  </a:cubicBezTo>
                  <a:cubicBezTo>
                    <a:pt x="53" y="10"/>
                    <a:pt x="53" y="10"/>
                    <a:pt x="53" y="10"/>
                  </a:cubicBezTo>
                  <a:lnTo>
                    <a:pt x="1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79" name="Freeform 145">
              <a:extLst>
                <a:ext uri="{FF2B5EF4-FFF2-40B4-BE49-F238E27FC236}">
                  <a16:creationId xmlns:a16="http://schemas.microsoft.com/office/drawing/2014/main" id="{6BBF811C-883D-8BC0-E6BF-D52A337688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6" y="1419"/>
              <a:ext cx="122" cy="121"/>
            </a:xfrm>
            <a:custGeom>
              <a:avLst/>
              <a:gdLst>
                <a:gd name="T0" fmla="*/ 4 w 31"/>
                <a:gd name="T1" fmla="*/ 31 h 31"/>
                <a:gd name="T2" fmla="*/ 4 w 31"/>
                <a:gd name="T3" fmla="*/ 30 h 31"/>
                <a:gd name="T4" fmla="*/ 3 w 31"/>
                <a:gd name="T5" fmla="*/ 30 h 31"/>
                <a:gd name="T6" fmla="*/ 0 w 31"/>
                <a:gd name="T7" fmla="*/ 1 h 31"/>
                <a:gd name="T8" fmla="*/ 0 w 31"/>
                <a:gd name="T9" fmla="*/ 0 h 31"/>
                <a:gd name="T10" fmla="*/ 2 w 31"/>
                <a:gd name="T11" fmla="*/ 0 h 31"/>
                <a:gd name="T12" fmla="*/ 2 w 31"/>
                <a:gd name="T13" fmla="*/ 0 h 31"/>
                <a:gd name="T14" fmla="*/ 31 w 31"/>
                <a:gd name="T15" fmla="*/ 20 h 31"/>
                <a:gd name="T16" fmla="*/ 31 w 31"/>
                <a:gd name="T17" fmla="*/ 21 h 31"/>
                <a:gd name="T18" fmla="*/ 31 w 31"/>
                <a:gd name="T19" fmla="*/ 22 h 31"/>
                <a:gd name="T20" fmla="*/ 5 w 31"/>
                <a:gd name="T21" fmla="*/ 31 h 31"/>
                <a:gd name="T22" fmla="*/ 4 w 31"/>
                <a:gd name="T23" fmla="*/ 31 h 31"/>
                <a:gd name="T24" fmla="*/ 2 w 31"/>
                <a:gd name="T25" fmla="*/ 2 h 31"/>
                <a:gd name="T26" fmla="*/ 5 w 31"/>
                <a:gd name="T27" fmla="*/ 28 h 31"/>
                <a:gd name="T28" fmla="*/ 29 w 31"/>
                <a:gd name="T29" fmla="*/ 20 h 31"/>
                <a:gd name="T30" fmla="*/ 2 w 31"/>
                <a:gd name="T31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31">
                  <a:moveTo>
                    <a:pt x="4" y="31"/>
                  </a:moveTo>
                  <a:cubicBezTo>
                    <a:pt x="4" y="31"/>
                    <a:pt x="4" y="30"/>
                    <a:pt x="4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5" y="0"/>
                    <a:pt x="26" y="8"/>
                    <a:pt x="31" y="20"/>
                  </a:cubicBezTo>
                  <a:cubicBezTo>
                    <a:pt x="31" y="20"/>
                    <a:pt x="31" y="21"/>
                    <a:pt x="31" y="21"/>
                  </a:cubicBezTo>
                  <a:cubicBezTo>
                    <a:pt x="31" y="21"/>
                    <a:pt x="31" y="21"/>
                    <a:pt x="31" y="22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4" y="31"/>
                    <a:pt x="4" y="31"/>
                    <a:pt x="4" y="31"/>
                  </a:cubicBezTo>
                  <a:close/>
                  <a:moveTo>
                    <a:pt x="2" y="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4" y="10"/>
                    <a:pt x="14" y="3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0" name="Freeform 146">
              <a:extLst>
                <a:ext uri="{FF2B5EF4-FFF2-40B4-BE49-F238E27FC236}">
                  <a16:creationId xmlns:a16="http://schemas.microsoft.com/office/drawing/2014/main" id="{1F5C4045-A1CD-C739-7E78-C9D53EFF1B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8" y="1525"/>
              <a:ext cx="188" cy="43"/>
            </a:xfrm>
            <a:custGeom>
              <a:avLst/>
              <a:gdLst>
                <a:gd name="T0" fmla="*/ 42 w 48"/>
                <a:gd name="T1" fmla="*/ 11 h 11"/>
                <a:gd name="T2" fmla="*/ 42 w 48"/>
                <a:gd name="T3" fmla="*/ 11 h 11"/>
                <a:gd name="T4" fmla="*/ 1 w 48"/>
                <a:gd name="T5" fmla="*/ 4 h 11"/>
                <a:gd name="T6" fmla="*/ 0 w 48"/>
                <a:gd name="T7" fmla="*/ 2 h 11"/>
                <a:gd name="T8" fmla="*/ 1 w 48"/>
                <a:gd name="T9" fmla="*/ 1 h 11"/>
                <a:gd name="T10" fmla="*/ 43 w 48"/>
                <a:gd name="T11" fmla="*/ 0 h 11"/>
                <a:gd name="T12" fmla="*/ 44 w 48"/>
                <a:gd name="T13" fmla="*/ 0 h 11"/>
                <a:gd name="T14" fmla="*/ 47 w 48"/>
                <a:gd name="T15" fmla="*/ 1 h 11"/>
                <a:gd name="T16" fmla="*/ 47 w 48"/>
                <a:gd name="T17" fmla="*/ 2 h 11"/>
                <a:gd name="T18" fmla="*/ 47 w 48"/>
                <a:gd name="T19" fmla="*/ 3 h 11"/>
                <a:gd name="T20" fmla="*/ 43 w 48"/>
                <a:gd name="T21" fmla="*/ 11 h 11"/>
                <a:gd name="T22" fmla="*/ 42 w 48"/>
                <a:gd name="T23" fmla="*/ 11 h 11"/>
                <a:gd name="T24" fmla="*/ 11 w 48"/>
                <a:gd name="T25" fmla="*/ 3 h 11"/>
                <a:gd name="T26" fmla="*/ 42 w 48"/>
                <a:gd name="T27" fmla="*/ 9 h 11"/>
                <a:gd name="T28" fmla="*/ 45 w 48"/>
                <a:gd name="T29" fmla="*/ 3 h 11"/>
                <a:gd name="T30" fmla="*/ 43 w 48"/>
                <a:gd name="T31" fmla="*/ 2 h 11"/>
                <a:gd name="T32" fmla="*/ 11 w 48"/>
                <a:gd name="T33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11">
                  <a:moveTo>
                    <a:pt x="42" y="11"/>
                  </a:moveTo>
                  <a:cubicBezTo>
                    <a:pt x="42" y="11"/>
                    <a:pt x="42" y="11"/>
                    <a:pt x="42" y="11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7" y="1"/>
                  </a:cubicBezTo>
                  <a:cubicBezTo>
                    <a:pt x="47" y="1"/>
                    <a:pt x="47" y="2"/>
                    <a:pt x="47" y="2"/>
                  </a:cubicBezTo>
                  <a:cubicBezTo>
                    <a:pt x="48" y="2"/>
                    <a:pt x="48" y="2"/>
                    <a:pt x="47" y="3"/>
                  </a:cubicBezTo>
                  <a:cubicBezTo>
                    <a:pt x="43" y="11"/>
                    <a:pt x="43" y="11"/>
                    <a:pt x="43" y="11"/>
                  </a:cubicBezTo>
                  <a:cubicBezTo>
                    <a:pt x="43" y="11"/>
                    <a:pt x="43" y="11"/>
                    <a:pt x="42" y="11"/>
                  </a:cubicBezTo>
                  <a:close/>
                  <a:moveTo>
                    <a:pt x="11" y="3"/>
                  </a:moveTo>
                  <a:cubicBezTo>
                    <a:pt x="42" y="9"/>
                    <a:pt x="42" y="9"/>
                    <a:pt x="42" y="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2"/>
                    <a:pt x="43" y="2"/>
                  </a:cubicBezTo>
                  <a:lnTo>
                    <a:pt x="11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1" name="Freeform 147">
              <a:extLst>
                <a:ext uri="{FF2B5EF4-FFF2-40B4-BE49-F238E27FC236}">
                  <a16:creationId xmlns:a16="http://schemas.microsoft.com/office/drawing/2014/main" id="{903A47A6-2DCD-66B5-DBD4-31CBB65E7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8" y="1493"/>
              <a:ext cx="176" cy="47"/>
            </a:xfrm>
            <a:custGeom>
              <a:avLst/>
              <a:gdLst>
                <a:gd name="T0" fmla="*/ 1 w 45"/>
                <a:gd name="T1" fmla="*/ 12 h 12"/>
                <a:gd name="T2" fmla="*/ 0 w 45"/>
                <a:gd name="T3" fmla="*/ 11 h 12"/>
                <a:gd name="T4" fmla="*/ 1 w 45"/>
                <a:gd name="T5" fmla="*/ 10 h 12"/>
                <a:gd name="T6" fmla="*/ 27 w 45"/>
                <a:gd name="T7" fmla="*/ 1 h 12"/>
                <a:gd name="T8" fmla="*/ 28 w 45"/>
                <a:gd name="T9" fmla="*/ 1 h 12"/>
                <a:gd name="T10" fmla="*/ 30 w 45"/>
                <a:gd name="T11" fmla="*/ 7 h 12"/>
                <a:gd name="T12" fmla="*/ 32 w 45"/>
                <a:gd name="T13" fmla="*/ 7 h 12"/>
                <a:gd name="T14" fmla="*/ 44 w 45"/>
                <a:gd name="T15" fmla="*/ 8 h 12"/>
                <a:gd name="T16" fmla="*/ 45 w 45"/>
                <a:gd name="T17" fmla="*/ 9 h 12"/>
                <a:gd name="T18" fmla="*/ 43 w 45"/>
                <a:gd name="T19" fmla="*/ 10 h 12"/>
                <a:gd name="T20" fmla="*/ 1 w 45"/>
                <a:gd name="T21" fmla="*/ 12 h 12"/>
                <a:gd name="T22" fmla="*/ 1 w 45"/>
                <a:gd name="T23" fmla="*/ 12 h 12"/>
                <a:gd name="T24" fmla="*/ 27 w 45"/>
                <a:gd name="T25" fmla="*/ 3 h 12"/>
                <a:gd name="T26" fmla="*/ 8 w 45"/>
                <a:gd name="T27" fmla="*/ 9 h 12"/>
                <a:gd name="T28" fmla="*/ 28 w 45"/>
                <a:gd name="T29" fmla="*/ 9 h 12"/>
                <a:gd name="T30" fmla="*/ 27 w 45"/>
                <a:gd name="T31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5" h="12">
                  <a:moveTo>
                    <a:pt x="1" y="12"/>
                  </a:moveTo>
                  <a:cubicBezTo>
                    <a:pt x="1" y="12"/>
                    <a:pt x="0" y="11"/>
                    <a:pt x="0" y="11"/>
                  </a:cubicBezTo>
                  <a:cubicBezTo>
                    <a:pt x="0" y="10"/>
                    <a:pt x="0" y="10"/>
                    <a:pt x="1" y="1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0"/>
                    <a:pt x="28" y="1"/>
                    <a:pt x="28" y="1"/>
                  </a:cubicBezTo>
                  <a:cubicBezTo>
                    <a:pt x="29" y="3"/>
                    <a:pt x="30" y="5"/>
                    <a:pt x="30" y="7"/>
                  </a:cubicBezTo>
                  <a:cubicBezTo>
                    <a:pt x="31" y="7"/>
                    <a:pt x="31" y="7"/>
                    <a:pt x="32" y="7"/>
                  </a:cubicBezTo>
                  <a:cubicBezTo>
                    <a:pt x="36" y="7"/>
                    <a:pt x="40" y="7"/>
                    <a:pt x="44" y="8"/>
                  </a:cubicBezTo>
                  <a:cubicBezTo>
                    <a:pt x="44" y="8"/>
                    <a:pt x="45" y="9"/>
                    <a:pt x="45" y="9"/>
                  </a:cubicBezTo>
                  <a:cubicBezTo>
                    <a:pt x="44" y="10"/>
                    <a:pt x="44" y="10"/>
                    <a:pt x="43" y="10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lose/>
                  <a:moveTo>
                    <a:pt x="27" y="3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7"/>
                    <a:pt x="27" y="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2" name="Freeform 148">
              <a:extLst>
                <a:ext uri="{FF2B5EF4-FFF2-40B4-BE49-F238E27FC236}">
                  <a16:creationId xmlns:a16="http://schemas.microsoft.com/office/drawing/2014/main" id="{F8ED7B76-BF7D-0598-C926-B0A484E602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317"/>
              <a:ext cx="401" cy="251"/>
            </a:xfrm>
            <a:custGeom>
              <a:avLst/>
              <a:gdLst>
                <a:gd name="T0" fmla="*/ 1 w 102"/>
                <a:gd name="T1" fmla="*/ 64 h 64"/>
                <a:gd name="T2" fmla="*/ 1 w 102"/>
                <a:gd name="T3" fmla="*/ 63 h 64"/>
                <a:gd name="T4" fmla="*/ 1 w 102"/>
                <a:gd name="T5" fmla="*/ 62 h 64"/>
                <a:gd name="T6" fmla="*/ 26 w 102"/>
                <a:gd name="T7" fmla="*/ 2 h 64"/>
                <a:gd name="T8" fmla="*/ 26 w 102"/>
                <a:gd name="T9" fmla="*/ 1 h 64"/>
                <a:gd name="T10" fmla="*/ 30 w 102"/>
                <a:gd name="T11" fmla="*/ 1 h 64"/>
                <a:gd name="T12" fmla="*/ 59 w 102"/>
                <a:gd name="T13" fmla="*/ 6 h 64"/>
                <a:gd name="T14" fmla="*/ 59 w 102"/>
                <a:gd name="T15" fmla="*/ 6 h 64"/>
                <a:gd name="T16" fmla="*/ 102 w 102"/>
                <a:gd name="T17" fmla="*/ 52 h 64"/>
                <a:gd name="T18" fmla="*/ 102 w 102"/>
                <a:gd name="T19" fmla="*/ 53 h 64"/>
                <a:gd name="T20" fmla="*/ 101 w 102"/>
                <a:gd name="T21" fmla="*/ 53 h 64"/>
                <a:gd name="T22" fmla="*/ 2 w 102"/>
                <a:gd name="T23" fmla="*/ 64 h 64"/>
                <a:gd name="T24" fmla="*/ 1 w 102"/>
                <a:gd name="T25" fmla="*/ 64 h 64"/>
                <a:gd name="T26" fmla="*/ 27 w 102"/>
                <a:gd name="T27" fmla="*/ 3 h 64"/>
                <a:gd name="T28" fmla="*/ 3 w 102"/>
                <a:gd name="T29" fmla="*/ 61 h 64"/>
                <a:gd name="T30" fmla="*/ 99 w 102"/>
                <a:gd name="T31" fmla="*/ 52 h 64"/>
                <a:gd name="T32" fmla="*/ 58 w 102"/>
                <a:gd name="T33" fmla="*/ 8 h 64"/>
                <a:gd name="T34" fmla="*/ 31 w 102"/>
                <a:gd name="T35" fmla="*/ 3 h 64"/>
                <a:gd name="T36" fmla="*/ 27 w 102"/>
                <a:gd name="T37" fmla="*/ 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2" h="64">
                  <a:moveTo>
                    <a:pt x="1" y="64"/>
                  </a:moveTo>
                  <a:cubicBezTo>
                    <a:pt x="1" y="64"/>
                    <a:pt x="1" y="64"/>
                    <a:pt x="1" y="63"/>
                  </a:cubicBezTo>
                  <a:cubicBezTo>
                    <a:pt x="0" y="63"/>
                    <a:pt x="0" y="63"/>
                    <a:pt x="1" y="6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1"/>
                    <a:pt x="26" y="1"/>
                  </a:cubicBezTo>
                  <a:cubicBezTo>
                    <a:pt x="28" y="1"/>
                    <a:pt x="29" y="1"/>
                    <a:pt x="30" y="1"/>
                  </a:cubicBezTo>
                  <a:cubicBezTo>
                    <a:pt x="40" y="0"/>
                    <a:pt x="50" y="1"/>
                    <a:pt x="59" y="6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52"/>
                    <a:pt x="102" y="52"/>
                    <a:pt x="102" y="53"/>
                  </a:cubicBezTo>
                  <a:cubicBezTo>
                    <a:pt x="102" y="53"/>
                    <a:pt x="101" y="53"/>
                    <a:pt x="101" y="53"/>
                  </a:cubicBezTo>
                  <a:cubicBezTo>
                    <a:pt x="2" y="64"/>
                    <a:pt x="2" y="64"/>
                    <a:pt x="2" y="64"/>
                  </a:cubicBezTo>
                  <a:cubicBezTo>
                    <a:pt x="2" y="64"/>
                    <a:pt x="2" y="64"/>
                    <a:pt x="1" y="64"/>
                  </a:cubicBezTo>
                  <a:close/>
                  <a:moveTo>
                    <a:pt x="27" y="3"/>
                  </a:moveTo>
                  <a:cubicBezTo>
                    <a:pt x="3" y="61"/>
                    <a:pt x="3" y="61"/>
                    <a:pt x="3" y="61"/>
                  </a:cubicBezTo>
                  <a:cubicBezTo>
                    <a:pt x="99" y="52"/>
                    <a:pt x="99" y="52"/>
                    <a:pt x="99" y="52"/>
                  </a:cubicBezTo>
                  <a:cubicBezTo>
                    <a:pt x="58" y="8"/>
                    <a:pt x="58" y="8"/>
                    <a:pt x="58" y="8"/>
                  </a:cubicBezTo>
                  <a:cubicBezTo>
                    <a:pt x="50" y="4"/>
                    <a:pt x="40" y="2"/>
                    <a:pt x="31" y="3"/>
                  </a:cubicBezTo>
                  <a:cubicBezTo>
                    <a:pt x="30" y="3"/>
                    <a:pt x="28" y="3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3" name="Freeform 149">
              <a:extLst>
                <a:ext uri="{FF2B5EF4-FFF2-40B4-BE49-F238E27FC236}">
                  <a16:creationId xmlns:a16="http://schemas.microsoft.com/office/drawing/2014/main" id="{D01AC747-671D-487B-FC76-26F5C0A7D7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5" y="1517"/>
              <a:ext cx="401" cy="172"/>
            </a:xfrm>
            <a:custGeom>
              <a:avLst/>
              <a:gdLst>
                <a:gd name="T0" fmla="*/ 69 w 102"/>
                <a:gd name="T1" fmla="*/ 44 h 44"/>
                <a:gd name="T2" fmla="*/ 68 w 102"/>
                <a:gd name="T3" fmla="*/ 44 h 44"/>
                <a:gd name="T4" fmla="*/ 1 w 102"/>
                <a:gd name="T5" fmla="*/ 13 h 44"/>
                <a:gd name="T6" fmla="*/ 1 w 102"/>
                <a:gd name="T7" fmla="*/ 11 h 44"/>
                <a:gd name="T8" fmla="*/ 1 w 102"/>
                <a:gd name="T9" fmla="*/ 11 h 44"/>
                <a:gd name="T10" fmla="*/ 101 w 102"/>
                <a:gd name="T11" fmla="*/ 0 h 44"/>
                <a:gd name="T12" fmla="*/ 102 w 102"/>
                <a:gd name="T13" fmla="*/ 1 h 44"/>
                <a:gd name="T14" fmla="*/ 102 w 102"/>
                <a:gd name="T15" fmla="*/ 2 h 44"/>
                <a:gd name="T16" fmla="*/ 70 w 102"/>
                <a:gd name="T17" fmla="*/ 44 h 44"/>
                <a:gd name="T18" fmla="*/ 69 w 102"/>
                <a:gd name="T19" fmla="*/ 44 h 44"/>
                <a:gd name="T20" fmla="*/ 5 w 102"/>
                <a:gd name="T21" fmla="*/ 12 h 44"/>
                <a:gd name="T22" fmla="*/ 69 w 102"/>
                <a:gd name="T23" fmla="*/ 42 h 44"/>
                <a:gd name="T24" fmla="*/ 99 w 102"/>
                <a:gd name="T25" fmla="*/ 3 h 44"/>
                <a:gd name="T26" fmla="*/ 5 w 102"/>
                <a:gd name="T27" fmla="*/ 1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2" h="44">
                  <a:moveTo>
                    <a:pt x="69" y="44"/>
                  </a:moveTo>
                  <a:cubicBezTo>
                    <a:pt x="69" y="44"/>
                    <a:pt x="69" y="44"/>
                    <a:pt x="68" y="44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2"/>
                    <a:pt x="0" y="12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101" y="0"/>
                    <a:pt x="102" y="0"/>
                    <a:pt x="102" y="1"/>
                  </a:cubicBezTo>
                  <a:cubicBezTo>
                    <a:pt x="102" y="1"/>
                    <a:pt x="102" y="2"/>
                    <a:pt x="102" y="2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lose/>
                  <a:moveTo>
                    <a:pt x="5" y="12"/>
                  </a:moveTo>
                  <a:cubicBezTo>
                    <a:pt x="69" y="42"/>
                    <a:pt x="69" y="42"/>
                    <a:pt x="69" y="42"/>
                  </a:cubicBezTo>
                  <a:cubicBezTo>
                    <a:pt x="99" y="3"/>
                    <a:pt x="99" y="3"/>
                    <a:pt x="99" y="3"/>
                  </a:cubicBezTo>
                  <a:lnTo>
                    <a:pt x="5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4" name="Freeform 150">
              <a:extLst>
                <a:ext uri="{FF2B5EF4-FFF2-40B4-BE49-F238E27FC236}">
                  <a16:creationId xmlns:a16="http://schemas.microsoft.com/office/drawing/2014/main" id="{A5F8ADBC-F023-A79A-F278-25856A6E53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9" y="1333"/>
              <a:ext cx="188" cy="192"/>
            </a:xfrm>
            <a:custGeom>
              <a:avLst/>
              <a:gdLst>
                <a:gd name="T0" fmla="*/ 44 w 48"/>
                <a:gd name="T1" fmla="*/ 49 h 49"/>
                <a:gd name="T2" fmla="*/ 43 w 48"/>
                <a:gd name="T3" fmla="*/ 49 h 49"/>
                <a:gd name="T4" fmla="*/ 1 w 48"/>
                <a:gd name="T5" fmla="*/ 4 h 49"/>
                <a:gd name="T6" fmla="*/ 0 w 48"/>
                <a:gd name="T7" fmla="*/ 3 h 49"/>
                <a:gd name="T8" fmla="*/ 1 w 48"/>
                <a:gd name="T9" fmla="*/ 2 h 49"/>
                <a:gd name="T10" fmla="*/ 8 w 48"/>
                <a:gd name="T11" fmla="*/ 1 h 49"/>
                <a:gd name="T12" fmla="*/ 29 w 48"/>
                <a:gd name="T13" fmla="*/ 5 h 49"/>
                <a:gd name="T14" fmla="*/ 29 w 48"/>
                <a:gd name="T15" fmla="*/ 5 h 49"/>
                <a:gd name="T16" fmla="*/ 47 w 48"/>
                <a:gd name="T17" fmla="*/ 8 h 49"/>
                <a:gd name="T18" fmla="*/ 48 w 48"/>
                <a:gd name="T19" fmla="*/ 9 h 49"/>
                <a:gd name="T20" fmla="*/ 45 w 48"/>
                <a:gd name="T21" fmla="*/ 48 h 49"/>
                <a:gd name="T22" fmla="*/ 44 w 48"/>
                <a:gd name="T23" fmla="*/ 49 h 49"/>
                <a:gd name="T24" fmla="*/ 44 w 48"/>
                <a:gd name="T25" fmla="*/ 49 h 49"/>
                <a:gd name="T26" fmla="*/ 3 w 48"/>
                <a:gd name="T27" fmla="*/ 4 h 49"/>
                <a:gd name="T28" fmla="*/ 43 w 48"/>
                <a:gd name="T29" fmla="*/ 46 h 49"/>
                <a:gd name="T30" fmla="*/ 46 w 48"/>
                <a:gd name="T31" fmla="*/ 10 h 49"/>
                <a:gd name="T32" fmla="*/ 29 w 48"/>
                <a:gd name="T33" fmla="*/ 7 h 49"/>
                <a:gd name="T34" fmla="*/ 29 w 48"/>
                <a:gd name="T35" fmla="*/ 7 h 49"/>
                <a:gd name="T36" fmla="*/ 28 w 48"/>
                <a:gd name="T37" fmla="*/ 7 h 49"/>
                <a:gd name="T38" fmla="*/ 8 w 48"/>
                <a:gd name="T39" fmla="*/ 3 h 49"/>
                <a:gd name="T40" fmla="*/ 3 w 48"/>
                <a:gd name="T41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" h="49">
                  <a:moveTo>
                    <a:pt x="44" y="49"/>
                  </a:moveTo>
                  <a:cubicBezTo>
                    <a:pt x="44" y="49"/>
                    <a:pt x="43" y="49"/>
                    <a:pt x="43" y="4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3" y="1"/>
                    <a:pt x="6" y="1"/>
                    <a:pt x="8" y="1"/>
                  </a:cubicBezTo>
                  <a:cubicBezTo>
                    <a:pt x="15" y="0"/>
                    <a:pt x="23" y="1"/>
                    <a:pt x="29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5" y="5"/>
                    <a:pt x="42" y="6"/>
                    <a:pt x="47" y="8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5" y="48"/>
                    <a:pt x="45" y="48"/>
                    <a:pt x="45" y="48"/>
                  </a:cubicBezTo>
                  <a:cubicBezTo>
                    <a:pt x="45" y="49"/>
                    <a:pt x="45" y="49"/>
                    <a:pt x="44" y="49"/>
                  </a:cubicBezTo>
                  <a:cubicBezTo>
                    <a:pt x="44" y="49"/>
                    <a:pt x="44" y="49"/>
                    <a:pt x="44" y="49"/>
                  </a:cubicBezTo>
                  <a:close/>
                  <a:moveTo>
                    <a:pt x="3" y="4"/>
                  </a:moveTo>
                  <a:cubicBezTo>
                    <a:pt x="43" y="46"/>
                    <a:pt x="43" y="46"/>
                    <a:pt x="43" y="4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1" y="8"/>
                    <a:pt x="35" y="7"/>
                    <a:pt x="29" y="7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29" y="7"/>
                    <a:pt x="28" y="7"/>
                    <a:pt x="28" y="7"/>
                  </a:cubicBezTo>
                  <a:cubicBezTo>
                    <a:pt x="22" y="3"/>
                    <a:pt x="15" y="2"/>
                    <a:pt x="8" y="3"/>
                  </a:cubicBezTo>
                  <a:cubicBezTo>
                    <a:pt x="7" y="3"/>
                    <a:pt x="5" y="3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5" name="Freeform 151">
              <a:extLst>
                <a:ext uri="{FF2B5EF4-FFF2-40B4-BE49-F238E27FC236}">
                  <a16:creationId xmlns:a16="http://schemas.microsoft.com/office/drawing/2014/main" id="{94A47422-50F7-213B-7E7D-2E5D930CEA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82" y="1517"/>
              <a:ext cx="196" cy="184"/>
            </a:xfrm>
            <a:custGeom>
              <a:avLst/>
              <a:gdLst>
                <a:gd name="T0" fmla="*/ 1 w 50"/>
                <a:gd name="T1" fmla="*/ 44 h 47"/>
                <a:gd name="T2" fmla="*/ 0 w 50"/>
                <a:gd name="T3" fmla="*/ 44 h 47"/>
                <a:gd name="T4" fmla="*/ 0 w 50"/>
                <a:gd name="T5" fmla="*/ 43 h 47"/>
                <a:gd name="T6" fmla="*/ 32 w 50"/>
                <a:gd name="T7" fmla="*/ 1 h 47"/>
                <a:gd name="T8" fmla="*/ 33 w 50"/>
                <a:gd name="T9" fmla="*/ 0 h 47"/>
                <a:gd name="T10" fmla="*/ 34 w 50"/>
                <a:gd name="T11" fmla="*/ 1 h 47"/>
                <a:gd name="T12" fmla="*/ 50 w 50"/>
                <a:gd name="T13" fmla="*/ 46 h 47"/>
                <a:gd name="T14" fmla="*/ 49 w 50"/>
                <a:gd name="T15" fmla="*/ 47 h 47"/>
                <a:gd name="T16" fmla="*/ 48 w 50"/>
                <a:gd name="T17" fmla="*/ 47 h 47"/>
                <a:gd name="T18" fmla="*/ 1 w 50"/>
                <a:gd name="T19" fmla="*/ 44 h 47"/>
                <a:gd name="T20" fmla="*/ 1 w 50"/>
                <a:gd name="T21" fmla="*/ 44 h 47"/>
                <a:gd name="T22" fmla="*/ 33 w 50"/>
                <a:gd name="T23" fmla="*/ 4 h 47"/>
                <a:gd name="T24" fmla="*/ 3 w 50"/>
                <a:gd name="T25" fmla="*/ 42 h 47"/>
                <a:gd name="T26" fmla="*/ 47 w 50"/>
                <a:gd name="T27" fmla="*/ 45 h 47"/>
                <a:gd name="T28" fmla="*/ 33 w 50"/>
                <a:gd name="T29" fmla="*/ 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0" h="47">
                  <a:moveTo>
                    <a:pt x="1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0"/>
                    <a:pt x="33" y="0"/>
                    <a:pt x="33" y="0"/>
                  </a:cubicBezTo>
                  <a:cubicBezTo>
                    <a:pt x="33" y="0"/>
                    <a:pt x="34" y="1"/>
                    <a:pt x="34" y="1"/>
                  </a:cubicBezTo>
                  <a:cubicBezTo>
                    <a:pt x="50" y="46"/>
                    <a:pt x="50" y="46"/>
                    <a:pt x="50" y="46"/>
                  </a:cubicBezTo>
                  <a:cubicBezTo>
                    <a:pt x="50" y="46"/>
                    <a:pt x="50" y="47"/>
                    <a:pt x="49" y="47"/>
                  </a:cubicBezTo>
                  <a:cubicBezTo>
                    <a:pt x="49" y="47"/>
                    <a:pt x="49" y="47"/>
                    <a:pt x="48" y="47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44"/>
                    <a:pt x="1" y="44"/>
                    <a:pt x="1" y="44"/>
                  </a:cubicBezTo>
                  <a:close/>
                  <a:moveTo>
                    <a:pt x="33" y="4"/>
                  </a:moveTo>
                  <a:cubicBezTo>
                    <a:pt x="3" y="42"/>
                    <a:pt x="3" y="42"/>
                    <a:pt x="3" y="42"/>
                  </a:cubicBezTo>
                  <a:cubicBezTo>
                    <a:pt x="47" y="45"/>
                    <a:pt x="47" y="45"/>
                    <a:pt x="47" y="45"/>
                  </a:cubicBezTo>
                  <a:lnTo>
                    <a:pt x="33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6" name="Freeform 152">
              <a:extLst>
                <a:ext uri="{FF2B5EF4-FFF2-40B4-BE49-F238E27FC236}">
                  <a16:creationId xmlns:a16="http://schemas.microsoft.com/office/drawing/2014/main" id="{7B9E69A4-E48F-0AF0-6EAB-66FE689E64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8" y="1517"/>
              <a:ext cx="118" cy="184"/>
            </a:xfrm>
            <a:custGeom>
              <a:avLst/>
              <a:gdLst>
                <a:gd name="T0" fmla="*/ 16 w 30"/>
                <a:gd name="T1" fmla="*/ 47 h 47"/>
                <a:gd name="T2" fmla="*/ 16 w 30"/>
                <a:gd name="T3" fmla="*/ 47 h 47"/>
                <a:gd name="T4" fmla="*/ 0 w 30"/>
                <a:gd name="T5" fmla="*/ 2 h 47"/>
                <a:gd name="T6" fmla="*/ 0 w 30"/>
                <a:gd name="T7" fmla="*/ 1 h 47"/>
                <a:gd name="T8" fmla="*/ 1 w 30"/>
                <a:gd name="T9" fmla="*/ 0 h 47"/>
                <a:gd name="T10" fmla="*/ 29 w 30"/>
                <a:gd name="T11" fmla="*/ 3 h 47"/>
                <a:gd name="T12" fmla="*/ 30 w 30"/>
                <a:gd name="T13" fmla="*/ 4 h 47"/>
                <a:gd name="T14" fmla="*/ 30 w 30"/>
                <a:gd name="T15" fmla="*/ 5 h 47"/>
                <a:gd name="T16" fmla="*/ 18 w 30"/>
                <a:gd name="T17" fmla="*/ 47 h 47"/>
                <a:gd name="T18" fmla="*/ 17 w 30"/>
                <a:gd name="T19" fmla="*/ 47 h 47"/>
                <a:gd name="T20" fmla="*/ 16 w 30"/>
                <a:gd name="T21" fmla="*/ 47 h 47"/>
                <a:gd name="T22" fmla="*/ 2 w 30"/>
                <a:gd name="T23" fmla="*/ 3 h 47"/>
                <a:gd name="T24" fmla="*/ 16 w 30"/>
                <a:gd name="T25" fmla="*/ 43 h 47"/>
                <a:gd name="T26" fmla="*/ 28 w 30"/>
                <a:gd name="T27" fmla="*/ 5 h 47"/>
                <a:gd name="T28" fmla="*/ 2 w 30"/>
                <a:gd name="T29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47">
                  <a:moveTo>
                    <a:pt x="16" y="47"/>
                  </a:moveTo>
                  <a:cubicBezTo>
                    <a:pt x="16" y="47"/>
                    <a:pt x="16" y="47"/>
                    <a:pt x="16" y="4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5"/>
                    <a:pt x="30" y="5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7" y="47"/>
                    <a:pt x="17" y="47"/>
                    <a:pt x="16" y="47"/>
                  </a:cubicBezTo>
                  <a:close/>
                  <a:moveTo>
                    <a:pt x="2" y="3"/>
                  </a:moveTo>
                  <a:cubicBezTo>
                    <a:pt x="16" y="43"/>
                    <a:pt x="16" y="43"/>
                    <a:pt x="16" y="43"/>
                  </a:cubicBezTo>
                  <a:cubicBezTo>
                    <a:pt x="28" y="5"/>
                    <a:pt x="28" y="5"/>
                    <a:pt x="28" y="5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7" name="Freeform 153">
              <a:extLst>
                <a:ext uri="{FF2B5EF4-FFF2-40B4-BE49-F238E27FC236}">
                  <a16:creationId xmlns:a16="http://schemas.microsoft.com/office/drawing/2014/main" id="{0EFA386A-9FD4-D734-9DF5-D5D9C32797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08" y="1364"/>
              <a:ext cx="118" cy="176"/>
            </a:xfrm>
            <a:custGeom>
              <a:avLst/>
              <a:gdLst>
                <a:gd name="T0" fmla="*/ 29 w 30"/>
                <a:gd name="T1" fmla="*/ 45 h 45"/>
                <a:gd name="T2" fmla="*/ 29 w 30"/>
                <a:gd name="T3" fmla="*/ 45 h 45"/>
                <a:gd name="T4" fmla="*/ 1 w 30"/>
                <a:gd name="T5" fmla="*/ 41 h 45"/>
                <a:gd name="T6" fmla="*/ 0 w 30"/>
                <a:gd name="T7" fmla="*/ 40 h 45"/>
                <a:gd name="T8" fmla="*/ 3 w 30"/>
                <a:gd name="T9" fmla="*/ 1 h 45"/>
                <a:gd name="T10" fmla="*/ 3 w 30"/>
                <a:gd name="T11" fmla="*/ 0 h 45"/>
                <a:gd name="T12" fmla="*/ 4 w 30"/>
                <a:gd name="T13" fmla="*/ 0 h 45"/>
                <a:gd name="T14" fmla="*/ 7 w 30"/>
                <a:gd name="T15" fmla="*/ 2 h 45"/>
                <a:gd name="T16" fmla="*/ 27 w 30"/>
                <a:gd name="T17" fmla="*/ 14 h 45"/>
                <a:gd name="T18" fmla="*/ 27 w 30"/>
                <a:gd name="T19" fmla="*/ 15 h 45"/>
                <a:gd name="T20" fmla="*/ 30 w 30"/>
                <a:gd name="T21" fmla="*/ 43 h 45"/>
                <a:gd name="T22" fmla="*/ 30 w 30"/>
                <a:gd name="T23" fmla="*/ 44 h 45"/>
                <a:gd name="T24" fmla="*/ 29 w 30"/>
                <a:gd name="T25" fmla="*/ 45 h 45"/>
                <a:gd name="T26" fmla="*/ 2 w 30"/>
                <a:gd name="T27" fmla="*/ 39 h 45"/>
                <a:gd name="T28" fmla="*/ 28 w 30"/>
                <a:gd name="T29" fmla="*/ 42 h 45"/>
                <a:gd name="T30" fmla="*/ 25 w 30"/>
                <a:gd name="T31" fmla="*/ 15 h 45"/>
                <a:gd name="T32" fmla="*/ 7 w 30"/>
                <a:gd name="T33" fmla="*/ 4 h 45"/>
                <a:gd name="T34" fmla="*/ 6 w 30"/>
                <a:gd name="T35" fmla="*/ 4 h 45"/>
                <a:gd name="T36" fmla="*/ 5 w 30"/>
                <a:gd name="T37" fmla="*/ 3 h 45"/>
                <a:gd name="T38" fmla="*/ 2 w 30"/>
                <a:gd name="T39" fmla="*/ 3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" h="45">
                  <a:moveTo>
                    <a:pt x="29" y="45"/>
                  </a:moveTo>
                  <a:cubicBezTo>
                    <a:pt x="29" y="45"/>
                    <a:pt x="29" y="45"/>
                    <a:pt x="29" y="45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1"/>
                    <a:pt x="0" y="41"/>
                    <a:pt x="0" y="4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1"/>
                    <a:pt x="6" y="1"/>
                    <a:pt x="7" y="2"/>
                  </a:cubicBezTo>
                  <a:cubicBezTo>
                    <a:pt x="15" y="3"/>
                    <a:pt x="22" y="8"/>
                    <a:pt x="27" y="14"/>
                  </a:cubicBezTo>
                  <a:cubicBezTo>
                    <a:pt x="27" y="14"/>
                    <a:pt x="27" y="14"/>
                    <a:pt x="27" y="15"/>
                  </a:cubicBezTo>
                  <a:cubicBezTo>
                    <a:pt x="30" y="43"/>
                    <a:pt x="30" y="43"/>
                    <a:pt x="30" y="43"/>
                  </a:cubicBezTo>
                  <a:cubicBezTo>
                    <a:pt x="30" y="44"/>
                    <a:pt x="30" y="44"/>
                    <a:pt x="30" y="44"/>
                  </a:cubicBezTo>
                  <a:cubicBezTo>
                    <a:pt x="30" y="44"/>
                    <a:pt x="29" y="45"/>
                    <a:pt x="29" y="45"/>
                  </a:cubicBezTo>
                  <a:close/>
                  <a:moveTo>
                    <a:pt x="2" y="39"/>
                  </a:moveTo>
                  <a:cubicBezTo>
                    <a:pt x="28" y="42"/>
                    <a:pt x="28" y="42"/>
                    <a:pt x="28" y="4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0" y="9"/>
                    <a:pt x="14" y="5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5" y="3"/>
                    <a:pt x="5" y="3"/>
                  </a:cubicBezTo>
                  <a:lnTo>
                    <a:pt x="2" y="3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8" name="Freeform 154">
              <a:extLst>
                <a:ext uri="{FF2B5EF4-FFF2-40B4-BE49-F238E27FC236}">
                  <a16:creationId xmlns:a16="http://schemas.microsoft.com/office/drawing/2014/main" id="{16598C84-E5B0-DEFF-EABB-2AEFF862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90" y="2461"/>
              <a:ext cx="287" cy="479"/>
            </a:xfrm>
            <a:custGeom>
              <a:avLst/>
              <a:gdLst>
                <a:gd name="T0" fmla="*/ 32 w 73"/>
                <a:gd name="T1" fmla="*/ 122 h 122"/>
                <a:gd name="T2" fmla="*/ 31 w 73"/>
                <a:gd name="T3" fmla="*/ 121 h 122"/>
                <a:gd name="T4" fmla="*/ 17 w 73"/>
                <a:gd name="T5" fmla="*/ 87 h 122"/>
                <a:gd name="T6" fmla="*/ 0 w 73"/>
                <a:gd name="T7" fmla="*/ 67 h 122"/>
                <a:gd name="T8" fmla="*/ 0 w 73"/>
                <a:gd name="T9" fmla="*/ 66 h 122"/>
                <a:gd name="T10" fmla="*/ 17 w 73"/>
                <a:gd name="T11" fmla="*/ 1 h 122"/>
                <a:gd name="T12" fmla="*/ 17 w 73"/>
                <a:gd name="T13" fmla="*/ 0 h 122"/>
                <a:gd name="T14" fmla="*/ 19 w 73"/>
                <a:gd name="T15" fmla="*/ 1 h 122"/>
                <a:gd name="T16" fmla="*/ 73 w 73"/>
                <a:gd name="T17" fmla="*/ 107 h 122"/>
                <a:gd name="T18" fmla="*/ 73 w 73"/>
                <a:gd name="T19" fmla="*/ 108 h 122"/>
                <a:gd name="T20" fmla="*/ 73 w 73"/>
                <a:gd name="T21" fmla="*/ 109 h 122"/>
                <a:gd name="T22" fmla="*/ 73 w 73"/>
                <a:gd name="T23" fmla="*/ 110 h 122"/>
                <a:gd name="T24" fmla="*/ 33 w 73"/>
                <a:gd name="T25" fmla="*/ 122 h 122"/>
                <a:gd name="T26" fmla="*/ 32 w 73"/>
                <a:gd name="T27" fmla="*/ 122 h 122"/>
                <a:gd name="T28" fmla="*/ 2 w 73"/>
                <a:gd name="T29" fmla="*/ 66 h 122"/>
                <a:gd name="T30" fmla="*/ 19 w 73"/>
                <a:gd name="T31" fmla="*/ 86 h 122"/>
                <a:gd name="T32" fmla="*/ 19 w 73"/>
                <a:gd name="T33" fmla="*/ 86 h 122"/>
                <a:gd name="T34" fmla="*/ 33 w 73"/>
                <a:gd name="T35" fmla="*/ 119 h 122"/>
                <a:gd name="T36" fmla="*/ 71 w 73"/>
                <a:gd name="T37" fmla="*/ 108 h 122"/>
                <a:gd name="T38" fmla="*/ 71 w 73"/>
                <a:gd name="T39" fmla="*/ 108 h 122"/>
                <a:gd name="T40" fmla="*/ 18 w 73"/>
                <a:gd name="T41" fmla="*/ 4 h 122"/>
                <a:gd name="T42" fmla="*/ 2 w 73"/>
                <a:gd name="T43" fmla="*/ 6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3" h="122">
                  <a:moveTo>
                    <a:pt x="32" y="122"/>
                  </a:moveTo>
                  <a:cubicBezTo>
                    <a:pt x="32" y="122"/>
                    <a:pt x="32" y="121"/>
                    <a:pt x="31" y="121"/>
                  </a:cubicBezTo>
                  <a:cubicBezTo>
                    <a:pt x="28" y="109"/>
                    <a:pt x="23" y="97"/>
                    <a:pt x="17" y="87"/>
                  </a:cubicBezTo>
                  <a:cubicBezTo>
                    <a:pt x="10" y="82"/>
                    <a:pt x="4" y="75"/>
                    <a:pt x="0" y="67"/>
                  </a:cubicBezTo>
                  <a:cubicBezTo>
                    <a:pt x="0" y="67"/>
                    <a:pt x="0" y="67"/>
                    <a:pt x="0" y="66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0"/>
                    <a:pt x="17" y="0"/>
                  </a:cubicBezTo>
                  <a:cubicBezTo>
                    <a:pt x="18" y="0"/>
                    <a:pt x="18" y="1"/>
                    <a:pt x="19" y="1"/>
                  </a:cubicBezTo>
                  <a:cubicBezTo>
                    <a:pt x="73" y="107"/>
                    <a:pt x="73" y="107"/>
                    <a:pt x="73" y="107"/>
                  </a:cubicBezTo>
                  <a:cubicBezTo>
                    <a:pt x="73" y="107"/>
                    <a:pt x="73" y="107"/>
                    <a:pt x="73" y="108"/>
                  </a:cubicBezTo>
                  <a:cubicBezTo>
                    <a:pt x="73" y="109"/>
                    <a:pt x="73" y="109"/>
                    <a:pt x="73" y="109"/>
                  </a:cubicBezTo>
                  <a:cubicBezTo>
                    <a:pt x="73" y="109"/>
                    <a:pt x="73" y="110"/>
                    <a:pt x="73" y="110"/>
                  </a:cubicBezTo>
                  <a:cubicBezTo>
                    <a:pt x="33" y="122"/>
                    <a:pt x="33" y="122"/>
                    <a:pt x="33" y="122"/>
                  </a:cubicBezTo>
                  <a:cubicBezTo>
                    <a:pt x="33" y="122"/>
                    <a:pt x="32" y="122"/>
                    <a:pt x="32" y="122"/>
                  </a:cubicBezTo>
                  <a:close/>
                  <a:moveTo>
                    <a:pt x="2" y="66"/>
                  </a:moveTo>
                  <a:cubicBezTo>
                    <a:pt x="6" y="74"/>
                    <a:pt x="12" y="81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24" y="96"/>
                    <a:pt x="29" y="107"/>
                    <a:pt x="33" y="119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71" y="108"/>
                    <a:pt x="71" y="108"/>
                    <a:pt x="71" y="108"/>
                  </a:cubicBezTo>
                  <a:cubicBezTo>
                    <a:pt x="18" y="4"/>
                    <a:pt x="18" y="4"/>
                    <a:pt x="18" y="4"/>
                  </a:cubicBezTo>
                  <a:lnTo>
                    <a:pt x="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89" name="Freeform 155">
              <a:extLst>
                <a:ext uri="{FF2B5EF4-FFF2-40B4-BE49-F238E27FC236}">
                  <a16:creationId xmlns:a16="http://schemas.microsoft.com/office/drawing/2014/main" id="{090617D2-79A4-DCCB-3C7D-AE532F5CCD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12" y="2885"/>
              <a:ext cx="165" cy="376"/>
            </a:xfrm>
            <a:custGeom>
              <a:avLst/>
              <a:gdLst>
                <a:gd name="T0" fmla="*/ 13 w 42"/>
                <a:gd name="T1" fmla="*/ 96 h 96"/>
                <a:gd name="T2" fmla="*/ 13 w 42"/>
                <a:gd name="T3" fmla="*/ 96 h 96"/>
                <a:gd name="T4" fmla="*/ 12 w 42"/>
                <a:gd name="T5" fmla="*/ 96 h 96"/>
                <a:gd name="T6" fmla="*/ 12 w 42"/>
                <a:gd name="T7" fmla="*/ 95 h 96"/>
                <a:gd name="T8" fmla="*/ 0 w 42"/>
                <a:gd name="T9" fmla="*/ 13 h 96"/>
                <a:gd name="T10" fmla="*/ 1 w 42"/>
                <a:gd name="T11" fmla="*/ 12 h 96"/>
                <a:gd name="T12" fmla="*/ 1 w 42"/>
                <a:gd name="T13" fmla="*/ 12 h 96"/>
                <a:gd name="T14" fmla="*/ 41 w 42"/>
                <a:gd name="T15" fmla="*/ 0 h 96"/>
                <a:gd name="T16" fmla="*/ 42 w 42"/>
                <a:gd name="T17" fmla="*/ 0 h 96"/>
                <a:gd name="T18" fmla="*/ 42 w 42"/>
                <a:gd name="T19" fmla="*/ 1 h 96"/>
                <a:gd name="T20" fmla="*/ 42 w 42"/>
                <a:gd name="T21" fmla="*/ 3 h 96"/>
                <a:gd name="T22" fmla="*/ 14 w 42"/>
                <a:gd name="T23" fmla="*/ 96 h 96"/>
                <a:gd name="T24" fmla="*/ 14 w 42"/>
                <a:gd name="T25" fmla="*/ 96 h 96"/>
                <a:gd name="T26" fmla="*/ 13 w 42"/>
                <a:gd name="T27" fmla="*/ 96 h 96"/>
                <a:gd name="T28" fmla="*/ 3 w 42"/>
                <a:gd name="T29" fmla="*/ 13 h 96"/>
                <a:gd name="T30" fmla="*/ 14 w 42"/>
                <a:gd name="T31" fmla="*/ 89 h 96"/>
                <a:gd name="T32" fmla="*/ 40 w 42"/>
                <a:gd name="T33" fmla="*/ 3 h 96"/>
                <a:gd name="T34" fmla="*/ 40 w 42"/>
                <a:gd name="T35" fmla="*/ 2 h 96"/>
                <a:gd name="T36" fmla="*/ 3 w 42"/>
                <a:gd name="T37" fmla="*/ 1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96">
                  <a:moveTo>
                    <a:pt x="13" y="96"/>
                  </a:moveTo>
                  <a:cubicBezTo>
                    <a:pt x="13" y="96"/>
                    <a:pt x="13" y="96"/>
                    <a:pt x="13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2" y="65"/>
                    <a:pt x="8" y="37"/>
                    <a:pt x="0" y="13"/>
                  </a:cubicBezTo>
                  <a:cubicBezTo>
                    <a:pt x="0" y="13"/>
                    <a:pt x="0" y="13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0"/>
                    <a:pt x="42" y="0"/>
                    <a:pt x="42" y="0"/>
                  </a:cubicBezTo>
                  <a:cubicBezTo>
                    <a:pt x="42" y="0"/>
                    <a:pt x="42" y="0"/>
                    <a:pt x="42" y="1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4" y="96"/>
                    <a:pt x="13" y="96"/>
                    <a:pt x="13" y="96"/>
                  </a:cubicBezTo>
                  <a:close/>
                  <a:moveTo>
                    <a:pt x="3" y="13"/>
                  </a:moveTo>
                  <a:cubicBezTo>
                    <a:pt x="10" y="36"/>
                    <a:pt x="13" y="62"/>
                    <a:pt x="14" y="89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0" y="3"/>
                    <a:pt x="40" y="2"/>
                    <a:pt x="40" y="2"/>
                  </a:cubicBezTo>
                  <a:lnTo>
                    <a:pt x="3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0" name="Freeform 156">
              <a:extLst>
                <a:ext uri="{FF2B5EF4-FFF2-40B4-BE49-F238E27FC236}">
                  <a16:creationId xmlns:a16="http://schemas.microsoft.com/office/drawing/2014/main" id="{26180DC8-A276-488C-597B-A398601AC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3" y="2461"/>
              <a:ext cx="263" cy="424"/>
            </a:xfrm>
            <a:custGeom>
              <a:avLst/>
              <a:gdLst>
                <a:gd name="T0" fmla="*/ 56 w 67"/>
                <a:gd name="T1" fmla="*/ 108 h 108"/>
                <a:gd name="T2" fmla="*/ 55 w 67"/>
                <a:gd name="T3" fmla="*/ 108 h 108"/>
                <a:gd name="T4" fmla="*/ 1 w 67"/>
                <a:gd name="T5" fmla="*/ 2 h 108"/>
                <a:gd name="T6" fmla="*/ 1 w 67"/>
                <a:gd name="T7" fmla="*/ 0 h 108"/>
                <a:gd name="T8" fmla="*/ 2 w 67"/>
                <a:gd name="T9" fmla="*/ 1 h 108"/>
                <a:gd name="T10" fmla="*/ 67 w 67"/>
                <a:gd name="T11" fmla="*/ 89 h 108"/>
                <a:gd name="T12" fmla="*/ 67 w 67"/>
                <a:gd name="T13" fmla="*/ 90 h 108"/>
                <a:gd name="T14" fmla="*/ 65 w 67"/>
                <a:gd name="T15" fmla="*/ 93 h 108"/>
                <a:gd name="T16" fmla="*/ 64 w 67"/>
                <a:gd name="T17" fmla="*/ 94 h 108"/>
                <a:gd name="T18" fmla="*/ 59 w 67"/>
                <a:gd name="T19" fmla="*/ 92 h 108"/>
                <a:gd name="T20" fmla="*/ 57 w 67"/>
                <a:gd name="T21" fmla="*/ 107 h 108"/>
                <a:gd name="T22" fmla="*/ 57 w 67"/>
                <a:gd name="T23" fmla="*/ 108 h 108"/>
                <a:gd name="T24" fmla="*/ 56 w 67"/>
                <a:gd name="T25" fmla="*/ 108 h 108"/>
                <a:gd name="T26" fmla="*/ 56 w 67"/>
                <a:gd name="T27" fmla="*/ 108 h 108"/>
                <a:gd name="T28" fmla="*/ 9 w 67"/>
                <a:gd name="T29" fmla="*/ 13 h 108"/>
                <a:gd name="T30" fmla="*/ 56 w 67"/>
                <a:gd name="T31" fmla="*/ 104 h 108"/>
                <a:gd name="T32" fmla="*/ 57 w 67"/>
                <a:gd name="T33" fmla="*/ 90 h 108"/>
                <a:gd name="T34" fmla="*/ 58 w 67"/>
                <a:gd name="T35" fmla="*/ 89 h 108"/>
                <a:gd name="T36" fmla="*/ 59 w 67"/>
                <a:gd name="T37" fmla="*/ 89 h 108"/>
                <a:gd name="T38" fmla="*/ 64 w 67"/>
                <a:gd name="T39" fmla="*/ 91 h 108"/>
                <a:gd name="T40" fmla="*/ 65 w 67"/>
                <a:gd name="T41" fmla="*/ 90 h 108"/>
                <a:gd name="T42" fmla="*/ 9 w 67"/>
                <a:gd name="T43" fmla="*/ 1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7" h="108">
                  <a:moveTo>
                    <a:pt x="56" y="108"/>
                  </a:moveTo>
                  <a:cubicBezTo>
                    <a:pt x="56" y="108"/>
                    <a:pt x="56" y="108"/>
                    <a:pt x="55" y="108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1"/>
                    <a:pt x="1" y="1"/>
                    <a:pt x="1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67" y="89"/>
                    <a:pt x="67" y="89"/>
                    <a:pt x="67" y="89"/>
                  </a:cubicBezTo>
                  <a:cubicBezTo>
                    <a:pt x="67" y="90"/>
                    <a:pt x="67" y="90"/>
                    <a:pt x="67" y="90"/>
                  </a:cubicBezTo>
                  <a:cubicBezTo>
                    <a:pt x="65" y="93"/>
                    <a:pt x="65" y="93"/>
                    <a:pt x="65" y="93"/>
                  </a:cubicBezTo>
                  <a:cubicBezTo>
                    <a:pt x="65" y="94"/>
                    <a:pt x="65" y="94"/>
                    <a:pt x="64" y="94"/>
                  </a:cubicBezTo>
                  <a:cubicBezTo>
                    <a:pt x="62" y="93"/>
                    <a:pt x="61" y="92"/>
                    <a:pt x="59" y="92"/>
                  </a:cubicBezTo>
                  <a:cubicBezTo>
                    <a:pt x="59" y="97"/>
                    <a:pt x="58" y="102"/>
                    <a:pt x="57" y="107"/>
                  </a:cubicBezTo>
                  <a:cubicBezTo>
                    <a:pt x="57" y="107"/>
                    <a:pt x="57" y="107"/>
                    <a:pt x="57" y="108"/>
                  </a:cubicBezTo>
                  <a:cubicBezTo>
                    <a:pt x="57" y="108"/>
                    <a:pt x="57" y="108"/>
                    <a:pt x="56" y="108"/>
                  </a:cubicBezTo>
                  <a:cubicBezTo>
                    <a:pt x="56" y="108"/>
                    <a:pt x="56" y="108"/>
                    <a:pt x="56" y="108"/>
                  </a:cubicBezTo>
                  <a:close/>
                  <a:moveTo>
                    <a:pt x="9" y="13"/>
                  </a:moveTo>
                  <a:cubicBezTo>
                    <a:pt x="56" y="104"/>
                    <a:pt x="56" y="104"/>
                    <a:pt x="56" y="104"/>
                  </a:cubicBezTo>
                  <a:cubicBezTo>
                    <a:pt x="56" y="99"/>
                    <a:pt x="57" y="94"/>
                    <a:pt x="57" y="90"/>
                  </a:cubicBezTo>
                  <a:cubicBezTo>
                    <a:pt x="58" y="90"/>
                    <a:pt x="58" y="89"/>
                    <a:pt x="58" y="89"/>
                  </a:cubicBezTo>
                  <a:cubicBezTo>
                    <a:pt x="58" y="89"/>
                    <a:pt x="59" y="89"/>
                    <a:pt x="59" y="89"/>
                  </a:cubicBezTo>
                  <a:cubicBezTo>
                    <a:pt x="61" y="90"/>
                    <a:pt x="62" y="91"/>
                    <a:pt x="64" y="91"/>
                  </a:cubicBezTo>
                  <a:cubicBezTo>
                    <a:pt x="65" y="90"/>
                    <a:pt x="65" y="90"/>
                    <a:pt x="65" y="90"/>
                  </a:cubicBezTo>
                  <a:lnTo>
                    <a:pt x="9" y="1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1" name="Freeform 157">
              <a:extLst>
                <a:ext uri="{FF2B5EF4-FFF2-40B4-BE49-F238E27FC236}">
                  <a16:creationId xmlns:a16="http://schemas.microsoft.com/office/drawing/2014/main" id="{A5769C5E-E040-0EC3-7E05-329973CD43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59" y="2893"/>
              <a:ext cx="141" cy="368"/>
            </a:xfrm>
            <a:custGeom>
              <a:avLst/>
              <a:gdLst>
                <a:gd name="T0" fmla="*/ 1 w 36"/>
                <a:gd name="T1" fmla="*/ 94 h 94"/>
                <a:gd name="T2" fmla="*/ 1 w 36"/>
                <a:gd name="T3" fmla="*/ 94 h 94"/>
                <a:gd name="T4" fmla="*/ 0 w 36"/>
                <a:gd name="T5" fmla="*/ 93 h 94"/>
                <a:gd name="T6" fmla="*/ 28 w 36"/>
                <a:gd name="T7" fmla="*/ 1 h 94"/>
                <a:gd name="T8" fmla="*/ 29 w 36"/>
                <a:gd name="T9" fmla="*/ 0 h 94"/>
                <a:gd name="T10" fmla="*/ 30 w 36"/>
                <a:gd name="T11" fmla="*/ 1 h 94"/>
                <a:gd name="T12" fmla="*/ 36 w 36"/>
                <a:gd name="T13" fmla="*/ 89 h 94"/>
                <a:gd name="T14" fmla="*/ 36 w 36"/>
                <a:gd name="T15" fmla="*/ 90 h 94"/>
                <a:gd name="T16" fmla="*/ 35 w 36"/>
                <a:gd name="T17" fmla="*/ 90 h 94"/>
                <a:gd name="T18" fmla="*/ 2 w 36"/>
                <a:gd name="T19" fmla="*/ 94 h 94"/>
                <a:gd name="T20" fmla="*/ 1 w 36"/>
                <a:gd name="T21" fmla="*/ 94 h 94"/>
                <a:gd name="T22" fmla="*/ 28 w 36"/>
                <a:gd name="T23" fmla="*/ 10 h 94"/>
                <a:gd name="T24" fmla="*/ 3 w 36"/>
                <a:gd name="T25" fmla="*/ 92 h 94"/>
                <a:gd name="T26" fmla="*/ 34 w 36"/>
                <a:gd name="T27" fmla="*/ 88 h 94"/>
                <a:gd name="T28" fmla="*/ 28 w 36"/>
                <a:gd name="T29" fmla="*/ 1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94">
                  <a:moveTo>
                    <a:pt x="1" y="94"/>
                  </a:moveTo>
                  <a:cubicBezTo>
                    <a:pt x="1" y="94"/>
                    <a:pt x="1" y="94"/>
                    <a:pt x="1" y="94"/>
                  </a:cubicBezTo>
                  <a:cubicBezTo>
                    <a:pt x="0" y="94"/>
                    <a:pt x="0" y="93"/>
                    <a:pt x="0" y="93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28" y="35"/>
                    <a:pt x="33" y="71"/>
                    <a:pt x="36" y="89"/>
                  </a:cubicBezTo>
                  <a:cubicBezTo>
                    <a:pt x="36" y="89"/>
                    <a:pt x="36" y="89"/>
                    <a:pt x="36" y="90"/>
                  </a:cubicBezTo>
                  <a:cubicBezTo>
                    <a:pt x="36" y="90"/>
                    <a:pt x="35" y="90"/>
                    <a:pt x="35" y="90"/>
                  </a:cubicBezTo>
                  <a:cubicBezTo>
                    <a:pt x="2" y="94"/>
                    <a:pt x="2" y="94"/>
                    <a:pt x="2" y="94"/>
                  </a:cubicBezTo>
                  <a:cubicBezTo>
                    <a:pt x="1" y="94"/>
                    <a:pt x="1" y="94"/>
                    <a:pt x="1" y="94"/>
                  </a:cubicBezTo>
                  <a:close/>
                  <a:moveTo>
                    <a:pt x="28" y="10"/>
                  </a:moveTo>
                  <a:cubicBezTo>
                    <a:pt x="3" y="92"/>
                    <a:pt x="3" y="92"/>
                    <a:pt x="3" y="92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31" y="71"/>
                    <a:pt x="27" y="40"/>
                    <a:pt x="28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2" name="Freeform 158">
              <a:extLst>
                <a:ext uri="{FF2B5EF4-FFF2-40B4-BE49-F238E27FC236}">
                  <a16:creationId xmlns:a16="http://schemas.microsoft.com/office/drawing/2014/main" id="{49E86D1B-419F-AF43-8B47-35AB75111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810"/>
              <a:ext cx="149" cy="32"/>
            </a:xfrm>
            <a:custGeom>
              <a:avLst/>
              <a:gdLst>
                <a:gd name="T0" fmla="*/ 15 w 38"/>
                <a:gd name="T1" fmla="*/ 8 h 8"/>
                <a:gd name="T2" fmla="*/ 15 w 38"/>
                <a:gd name="T3" fmla="*/ 8 h 8"/>
                <a:gd name="T4" fmla="*/ 1 w 38"/>
                <a:gd name="T5" fmla="*/ 5 h 8"/>
                <a:gd name="T6" fmla="*/ 0 w 38"/>
                <a:gd name="T7" fmla="*/ 4 h 8"/>
                <a:gd name="T8" fmla="*/ 1 w 38"/>
                <a:gd name="T9" fmla="*/ 3 h 8"/>
                <a:gd name="T10" fmla="*/ 2 w 38"/>
                <a:gd name="T11" fmla="*/ 0 h 8"/>
                <a:gd name="T12" fmla="*/ 3 w 38"/>
                <a:gd name="T13" fmla="*/ 0 h 8"/>
                <a:gd name="T14" fmla="*/ 3 w 38"/>
                <a:gd name="T15" fmla="*/ 0 h 8"/>
                <a:gd name="T16" fmla="*/ 37 w 38"/>
                <a:gd name="T17" fmla="*/ 3 h 8"/>
                <a:gd name="T18" fmla="*/ 38 w 38"/>
                <a:gd name="T19" fmla="*/ 4 h 8"/>
                <a:gd name="T20" fmla="*/ 37 w 38"/>
                <a:gd name="T21" fmla="*/ 5 h 8"/>
                <a:gd name="T22" fmla="*/ 25 w 38"/>
                <a:gd name="T23" fmla="*/ 7 h 8"/>
                <a:gd name="T24" fmla="*/ 15 w 38"/>
                <a:gd name="T25" fmla="*/ 8 h 8"/>
                <a:gd name="T26" fmla="*/ 3 w 38"/>
                <a:gd name="T27" fmla="*/ 3 h 8"/>
                <a:gd name="T28" fmla="*/ 15 w 38"/>
                <a:gd name="T29" fmla="*/ 6 h 8"/>
                <a:gd name="T30" fmla="*/ 15 w 38"/>
                <a:gd name="T31" fmla="*/ 6 h 8"/>
                <a:gd name="T32" fmla="*/ 25 w 38"/>
                <a:gd name="T33" fmla="*/ 5 h 8"/>
                <a:gd name="T34" fmla="*/ 31 w 38"/>
                <a:gd name="T35" fmla="*/ 4 h 8"/>
                <a:gd name="T36" fmla="*/ 3 w 38"/>
                <a:gd name="T37" fmla="*/ 2 h 8"/>
                <a:gd name="T38" fmla="*/ 3 w 38"/>
                <a:gd name="T39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8" h="8">
                  <a:moveTo>
                    <a:pt x="15" y="8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0" y="7"/>
                    <a:pt x="6" y="6"/>
                    <a:pt x="1" y="5"/>
                  </a:cubicBezTo>
                  <a:cubicBezTo>
                    <a:pt x="1" y="5"/>
                    <a:pt x="1" y="4"/>
                    <a:pt x="0" y="4"/>
                  </a:cubicBezTo>
                  <a:cubicBezTo>
                    <a:pt x="0" y="4"/>
                    <a:pt x="0" y="4"/>
                    <a:pt x="1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8" y="3"/>
                    <a:pt x="38" y="4"/>
                  </a:cubicBezTo>
                  <a:cubicBezTo>
                    <a:pt x="38" y="4"/>
                    <a:pt x="37" y="5"/>
                    <a:pt x="37" y="5"/>
                  </a:cubicBezTo>
                  <a:cubicBezTo>
                    <a:pt x="33" y="6"/>
                    <a:pt x="29" y="7"/>
                    <a:pt x="25" y="7"/>
                  </a:cubicBezTo>
                  <a:cubicBezTo>
                    <a:pt x="22" y="8"/>
                    <a:pt x="18" y="8"/>
                    <a:pt x="15" y="8"/>
                  </a:cubicBezTo>
                  <a:close/>
                  <a:moveTo>
                    <a:pt x="3" y="3"/>
                  </a:moveTo>
                  <a:cubicBezTo>
                    <a:pt x="7" y="4"/>
                    <a:pt x="11" y="5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8" y="6"/>
                    <a:pt x="22" y="6"/>
                    <a:pt x="25" y="5"/>
                  </a:cubicBezTo>
                  <a:cubicBezTo>
                    <a:pt x="27" y="5"/>
                    <a:pt x="29" y="5"/>
                    <a:pt x="31" y="4"/>
                  </a:cubicBezTo>
                  <a:cubicBezTo>
                    <a:pt x="3" y="2"/>
                    <a:pt x="3" y="2"/>
                    <a:pt x="3" y="2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3" name="Freeform 159">
              <a:extLst>
                <a:ext uri="{FF2B5EF4-FFF2-40B4-BE49-F238E27FC236}">
                  <a16:creationId xmlns:a16="http://schemas.microsoft.com/office/drawing/2014/main" id="{1F3AC853-EC01-5869-54A4-029799D0D7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" y="2536"/>
              <a:ext cx="118" cy="59"/>
            </a:xfrm>
            <a:custGeom>
              <a:avLst/>
              <a:gdLst>
                <a:gd name="T0" fmla="*/ 13 w 30"/>
                <a:gd name="T1" fmla="*/ 15 h 15"/>
                <a:gd name="T2" fmla="*/ 12 w 30"/>
                <a:gd name="T3" fmla="*/ 15 h 15"/>
                <a:gd name="T4" fmla="*/ 1 w 30"/>
                <a:gd name="T5" fmla="*/ 2 h 15"/>
                <a:gd name="T6" fmla="*/ 1 w 30"/>
                <a:gd name="T7" fmla="*/ 1 h 15"/>
                <a:gd name="T8" fmla="*/ 2 w 30"/>
                <a:gd name="T9" fmla="*/ 0 h 15"/>
                <a:gd name="T10" fmla="*/ 29 w 30"/>
                <a:gd name="T11" fmla="*/ 4 h 15"/>
                <a:gd name="T12" fmla="*/ 30 w 30"/>
                <a:gd name="T13" fmla="*/ 4 h 15"/>
                <a:gd name="T14" fmla="*/ 30 w 30"/>
                <a:gd name="T15" fmla="*/ 5 h 15"/>
                <a:gd name="T16" fmla="*/ 13 w 30"/>
                <a:gd name="T17" fmla="*/ 15 h 15"/>
                <a:gd name="T18" fmla="*/ 13 w 30"/>
                <a:gd name="T19" fmla="*/ 15 h 15"/>
                <a:gd name="T20" fmla="*/ 4 w 30"/>
                <a:gd name="T21" fmla="*/ 2 h 15"/>
                <a:gd name="T22" fmla="*/ 13 w 30"/>
                <a:gd name="T23" fmla="*/ 13 h 15"/>
                <a:gd name="T24" fmla="*/ 26 w 30"/>
                <a:gd name="T25" fmla="*/ 5 h 15"/>
                <a:gd name="T26" fmla="*/ 4 w 30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5">
                  <a:moveTo>
                    <a:pt x="13" y="15"/>
                  </a:moveTo>
                  <a:cubicBezTo>
                    <a:pt x="12" y="15"/>
                    <a:pt x="12" y="15"/>
                    <a:pt x="12" y="15"/>
                  </a:cubicBezTo>
                  <a:cubicBezTo>
                    <a:pt x="8" y="11"/>
                    <a:pt x="4" y="6"/>
                    <a:pt x="1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lose/>
                  <a:moveTo>
                    <a:pt x="4" y="2"/>
                  </a:moveTo>
                  <a:cubicBezTo>
                    <a:pt x="6" y="6"/>
                    <a:pt x="10" y="10"/>
                    <a:pt x="13" y="13"/>
                  </a:cubicBezTo>
                  <a:cubicBezTo>
                    <a:pt x="26" y="5"/>
                    <a:pt x="26" y="5"/>
                    <a:pt x="26" y="5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4" name="Freeform 160">
              <a:extLst>
                <a:ext uri="{FF2B5EF4-FFF2-40B4-BE49-F238E27FC236}">
                  <a16:creationId xmlns:a16="http://schemas.microsoft.com/office/drawing/2014/main" id="{6242E705-3257-EBB2-9CF3-D2D9BB1B40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4" y="2548"/>
              <a:ext cx="141" cy="125"/>
            </a:xfrm>
            <a:custGeom>
              <a:avLst/>
              <a:gdLst>
                <a:gd name="T0" fmla="*/ 35 w 36"/>
                <a:gd name="T1" fmla="*/ 32 h 32"/>
                <a:gd name="T2" fmla="*/ 34 w 36"/>
                <a:gd name="T3" fmla="*/ 32 h 32"/>
                <a:gd name="T4" fmla="*/ 0 w 36"/>
                <a:gd name="T5" fmla="*/ 12 h 32"/>
                <a:gd name="T6" fmla="*/ 0 w 36"/>
                <a:gd name="T7" fmla="*/ 11 h 32"/>
                <a:gd name="T8" fmla="*/ 0 w 36"/>
                <a:gd name="T9" fmla="*/ 10 h 32"/>
                <a:gd name="T10" fmla="*/ 17 w 36"/>
                <a:gd name="T11" fmla="*/ 1 h 32"/>
                <a:gd name="T12" fmla="*/ 18 w 36"/>
                <a:gd name="T13" fmla="*/ 1 h 32"/>
                <a:gd name="T14" fmla="*/ 36 w 36"/>
                <a:gd name="T15" fmla="*/ 30 h 32"/>
                <a:gd name="T16" fmla="*/ 36 w 36"/>
                <a:gd name="T17" fmla="*/ 31 h 32"/>
                <a:gd name="T18" fmla="*/ 35 w 36"/>
                <a:gd name="T19" fmla="*/ 32 h 32"/>
                <a:gd name="T20" fmla="*/ 2 w 36"/>
                <a:gd name="T21" fmla="*/ 11 h 32"/>
                <a:gd name="T22" fmla="*/ 32 w 36"/>
                <a:gd name="T23" fmla="*/ 29 h 32"/>
                <a:gd name="T24" fmla="*/ 17 w 36"/>
                <a:gd name="T25" fmla="*/ 3 h 32"/>
                <a:gd name="T26" fmla="*/ 2 w 36"/>
                <a:gd name="T27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" h="32">
                  <a:moveTo>
                    <a:pt x="35" y="32"/>
                  </a:moveTo>
                  <a:cubicBezTo>
                    <a:pt x="35" y="32"/>
                    <a:pt x="35" y="32"/>
                    <a:pt x="34" y="32"/>
                  </a:cubicBezTo>
                  <a:cubicBezTo>
                    <a:pt x="22" y="28"/>
                    <a:pt x="10" y="21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0" y="11"/>
                    <a:pt x="0" y="10"/>
                    <a:pt x="0" y="10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0"/>
                    <a:pt x="18" y="1"/>
                    <a:pt x="18" y="1"/>
                  </a:cubicBezTo>
                  <a:cubicBezTo>
                    <a:pt x="36" y="30"/>
                    <a:pt x="36" y="30"/>
                    <a:pt x="36" y="30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5" y="32"/>
                    <a:pt x="35" y="32"/>
                    <a:pt x="35" y="32"/>
                  </a:cubicBezTo>
                  <a:close/>
                  <a:moveTo>
                    <a:pt x="2" y="11"/>
                  </a:moveTo>
                  <a:cubicBezTo>
                    <a:pt x="11" y="19"/>
                    <a:pt x="21" y="25"/>
                    <a:pt x="32" y="29"/>
                  </a:cubicBezTo>
                  <a:cubicBezTo>
                    <a:pt x="17" y="3"/>
                    <a:pt x="17" y="3"/>
                    <a:pt x="17" y="3"/>
                  </a:cubicBezTo>
                  <a:lnTo>
                    <a:pt x="2" y="1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5" name="Freeform 161">
              <a:extLst>
                <a:ext uri="{FF2B5EF4-FFF2-40B4-BE49-F238E27FC236}">
                  <a16:creationId xmlns:a16="http://schemas.microsoft.com/office/drawing/2014/main" id="{85A85163-72B4-9F19-8FA7-7F29FC950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2058"/>
              <a:ext cx="397" cy="396"/>
            </a:xfrm>
            <a:custGeom>
              <a:avLst/>
              <a:gdLst>
                <a:gd name="T0" fmla="*/ 33 w 101"/>
                <a:gd name="T1" fmla="*/ 101 h 101"/>
                <a:gd name="T2" fmla="*/ 33 w 101"/>
                <a:gd name="T3" fmla="*/ 101 h 101"/>
                <a:gd name="T4" fmla="*/ 33 w 101"/>
                <a:gd name="T5" fmla="*/ 100 h 101"/>
                <a:gd name="T6" fmla="*/ 0 w 101"/>
                <a:gd name="T7" fmla="*/ 2 h 101"/>
                <a:gd name="T8" fmla="*/ 1 w 101"/>
                <a:gd name="T9" fmla="*/ 1 h 101"/>
                <a:gd name="T10" fmla="*/ 2 w 101"/>
                <a:gd name="T11" fmla="*/ 0 h 101"/>
                <a:gd name="T12" fmla="*/ 101 w 101"/>
                <a:gd name="T13" fmla="*/ 43 h 101"/>
                <a:gd name="T14" fmla="*/ 101 w 101"/>
                <a:gd name="T15" fmla="*/ 44 h 101"/>
                <a:gd name="T16" fmla="*/ 101 w 101"/>
                <a:gd name="T17" fmla="*/ 45 h 101"/>
                <a:gd name="T18" fmla="*/ 34 w 101"/>
                <a:gd name="T19" fmla="*/ 100 h 101"/>
                <a:gd name="T20" fmla="*/ 33 w 101"/>
                <a:gd name="T21" fmla="*/ 101 h 101"/>
                <a:gd name="T22" fmla="*/ 3 w 101"/>
                <a:gd name="T23" fmla="*/ 3 h 101"/>
                <a:gd name="T24" fmla="*/ 34 w 101"/>
                <a:gd name="T25" fmla="*/ 98 h 101"/>
                <a:gd name="T26" fmla="*/ 98 w 101"/>
                <a:gd name="T27" fmla="*/ 44 h 101"/>
                <a:gd name="T28" fmla="*/ 3 w 101"/>
                <a:gd name="T29" fmla="*/ 3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1" h="101">
                  <a:moveTo>
                    <a:pt x="33" y="101"/>
                  </a:moveTo>
                  <a:cubicBezTo>
                    <a:pt x="33" y="101"/>
                    <a:pt x="33" y="101"/>
                    <a:pt x="33" y="101"/>
                  </a:cubicBezTo>
                  <a:cubicBezTo>
                    <a:pt x="33" y="100"/>
                    <a:pt x="33" y="100"/>
                    <a:pt x="33" y="10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101" y="43"/>
                    <a:pt x="101" y="43"/>
                    <a:pt x="101" y="43"/>
                  </a:cubicBezTo>
                  <a:cubicBezTo>
                    <a:pt x="101" y="43"/>
                    <a:pt x="101" y="43"/>
                    <a:pt x="101" y="44"/>
                  </a:cubicBezTo>
                  <a:cubicBezTo>
                    <a:pt x="101" y="44"/>
                    <a:pt x="101" y="44"/>
                    <a:pt x="101" y="45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4" y="101"/>
                    <a:pt x="34" y="101"/>
                    <a:pt x="33" y="101"/>
                  </a:cubicBezTo>
                  <a:close/>
                  <a:moveTo>
                    <a:pt x="3" y="3"/>
                  </a:moveTo>
                  <a:cubicBezTo>
                    <a:pt x="34" y="98"/>
                    <a:pt x="34" y="98"/>
                    <a:pt x="34" y="98"/>
                  </a:cubicBezTo>
                  <a:cubicBezTo>
                    <a:pt x="98" y="44"/>
                    <a:pt x="98" y="44"/>
                    <a:pt x="98" y="44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6" name="Freeform 162">
              <a:extLst>
                <a:ext uri="{FF2B5EF4-FFF2-40B4-BE49-F238E27FC236}">
                  <a16:creationId xmlns:a16="http://schemas.microsoft.com/office/drawing/2014/main" id="{F6838118-8A4C-37A9-A595-0710462C33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45" y="1995"/>
              <a:ext cx="397" cy="239"/>
            </a:xfrm>
            <a:custGeom>
              <a:avLst/>
              <a:gdLst>
                <a:gd name="T0" fmla="*/ 100 w 101"/>
                <a:gd name="T1" fmla="*/ 61 h 61"/>
                <a:gd name="T2" fmla="*/ 100 w 101"/>
                <a:gd name="T3" fmla="*/ 61 h 61"/>
                <a:gd name="T4" fmla="*/ 1 w 101"/>
                <a:gd name="T5" fmla="*/ 18 h 61"/>
                <a:gd name="T6" fmla="*/ 0 w 101"/>
                <a:gd name="T7" fmla="*/ 17 h 61"/>
                <a:gd name="T8" fmla="*/ 1 w 101"/>
                <a:gd name="T9" fmla="*/ 16 h 61"/>
                <a:gd name="T10" fmla="*/ 73 w 101"/>
                <a:gd name="T11" fmla="*/ 0 h 61"/>
                <a:gd name="T12" fmla="*/ 74 w 101"/>
                <a:gd name="T13" fmla="*/ 1 h 61"/>
                <a:gd name="T14" fmla="*/ 101 w 101"/>
                <a:gd name="T15" fmla="*/ 59 h 61"/>
                <a:gd name="T16" fmla="*/ 101 w 101"/>
                <a:gd name="T17" fmla="*/ 60 h 61"/>
                <a:gd name="T18" fmla="*/ 100 w 101"/>
                <a:gd name="T19" fmla="*/ 61 h 61"/>
                <a:gd name="T20" fmla="*/ 5 w 101"/>
                <a:gd name="T21" fmla="*/ 18 h 61"/>
                <a:gd name="T22" fmla="*/ 98 w 101"/>
                <a:gd name="T23" fmla="*/ 58 h 61"/>
                <a:gd name="T24" fmla="*/ 73 w 101"/>
                <a:gd name="T25" fmla="*/ 2 h 61"/>
                <a:gd name="T26" fmla="*/ 5 w 101"/>
                <a:gd name="T27" fmla="*/ 1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61">
                  <a:moveTo>
                    <a:pt x="100" y="61"/>
                  </a:moveTo>
                  <a:cubicBezTo>
                    <a:pt x="100" y="61"/>
                    <a:pt x="100" y="61"/>
                    <a:pt x="100" y="6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0" y="17"/>
                    <a:pt x="1" y="17"/>
                    <a:pt x="1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4" y="0"/>
                    <a:pt x="74" y="0"/>
                    <a:pt x="74" y="1"/>
                  </a:cubicBezTo>
                  <a:cubicBezTo>
                    <a:pt x="101" y="59"/>
                    <a:pt x="101" y="59"/>
                    <a:pt x="101" y="59"/>
                  </a:cubicBezTo>
                  <a:cubicBezTo>
                    <a:pt x="101" y="60"/>
                    <a:pt x="101" y="60"/>
                    <a:pt x="101" y="60"/>
                  </a:cubicBezTo>
                  <a:cubicBezTo>
                    <a:pt x="101" y="61"/>
                    <a:pt x="101" y="61"/>
                    <a:pt x="100" y="61"/>
                  </a:cubicBezTo>
                  <a:close/>
                  <a:moveTo>
                    <a:pt x="5" y="18"/>
                  </a:moveTo>
                  <a:cubicBezTo>
                    <a:pt x="98" y="58"/>
                    <a:pt x="98" y="58"/>
                    <a:pt x="98" y="58"/>
                  </a:cubicBezTo>
                  <a:cubicBezTo>
                    <a:pt x="73" y="2"/>
                    <a:pt x="73" y="2"/>
                    <a:pt x="73" y="2"/>
                  </a:cubicBezTo>
                  <a:lnTo>
                    <a:pt x="5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7" name="Freeform 163">
              <a:extLst>
                <a:ext uri="{FF2B5EF4-FFF2-40B4-BE49-F238E27FC236}">
                  <a16:creationId xmlns:a16="http://schemas.microsoft.com/office/drawing/2014/main" id="{1795484E-C76F-8D02-E70D-8B97BAE06A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71" y="2226"/>
              <a:ext cx="271" cy="263"/>
            </a:xfrm>
            <a:custGeom>
              <a:avLst/>
              <a:gdLst>
                <a:gd name="T0" fmla="*/ 34 w 69"/>
                <a:gd name="T1" fmla="*/ 67 h 67"/>
                <a:gd name="T2" fmla="*/ 34 w 69"/>
                <a:gd name="T3" fmla="*/ 67 h 67"/>
                <a:gd name="T4" fmla="*/ 1 w 69"/>
                <a:gd name="T5" fmla="*/ 58 h 67"/>
                <a:gd name="T6" fmla="*/ 0 w 69"/>
                <a:gd name="T7" fmla="*/ 57 h 67"/>
                <a:gd name="T8" fmla="*/ 1 w 69"/>
                <a:gd name="T9" fmla="*/ 56 h 67"/>
                <a:gd name="T10" fmla="*/ 68 w 69"/>
                <a:gd name="T11" fmla="*/ 0 h 67"/>
                <a:gd name="T12" fmla="*/ 69 w 69"/>
                <a:gd name="T13" fmla="*/ 0 h 67"/>
                <a:gd name="T14" fmla="*/ 69 w 69"/>
                <a:gd name="T15" fmla="*/ 1 h 67"/>
                <a:gd name="T16" fmla="*/ 35 w 69"/>
                <a:gd name="T17" fmla="*/ 67 h 67"/>
                <a:gd name="T18" fmla="*/ 34 w 69"/>
                <a:gd name="T19" fmla="*/ 67 h 67"/>
                <a:gd name="T20" fmla="*/ 4 w 69"/>
                <a:gd name="T21" fmla="*/ 56 h 67"/>
                <a:gd name="T22" fmla="*/ 33 w 69"/>
                <a:gd name="T23" fmla="*/ 65 h 67"/>
                <a:gd name="T24" fmla="*/ 65 w 69"/>
                <a:gd name="T25" fmla="*/ 5 h 67"/>
                <a:gd name="T26" fmla="*/ 4 w 69"/>
                <a:gd name="T27" fmla="*/ 5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" h="67">
                  <a:moveTo>
                    <a:pt x="34" y="67"/>
                  </a:moveTo>
                  <a:cubicBezTo>
                    <a:pt x="34" y="67"/>
                    <a:pt x="34" y="67"/>
                    <a:pt x="34" y="6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7"/>
                    <a:pt x="1" y="57"/>
                    <a:pt x="0" y="57"/>
                  </a:cubicBezTo>
                  <a:cubicBezTo>
                    <a:pt x="0" y="56"/>
                    <a:pt x="1" y="56"/>
                    <a:pt x="1" y="56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0"/>
                    <a:pt x="69" y="0"/>
                    <a:pt x="69" y="0"/>
                  </a:cubicBezTo>
                  <a:cubicBezTo>
                    <a:pt x="69" y="0"/>
                    <a:pt x="69" y="1"/>
                    <a:pt x="69" y="1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5" y="67"/>
                    <a:pt x="34" y="67"/>
                    <a:pt x="34" y="67"/>
                  </a:cubicBezTo>
                  <a:close/>
                  <a:moveTo>
                    <a:pt x="4" y="56"/>
                  </a:moveTo>
                  <a:cubicBezTo>
                    <a:pt x="33" y="65"/>
                    <a:pt x="33" y="65"/>
                    <a:pt x="33" y="65"/>
                  </a:cubicBezTo>
                  <a:cubicBezTo>
                    <a:pt x="65" y="5"/>
                    <a:pt x="65" y="5"/>
                    <a:pt x="65" y="5"/>
                  </a:cubicBezTo>
                  <a:lnTo>
                    <a:pt x="4" y="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8" name="Freeform 164">
              <a:extLst>
                <a:ext uri="{FF2B5EF4-FFF2-40B4-BE49-F238E27FC236}">
                  <a16:creationId xmlns:a16="http://schemas.microsoft.com/office/drawing/2014/main" id="{F132DE71-3161-AF6A-D0D6-537CB5891E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0" y="2226"/>
              <a:ext cx="146" cy="263"/>
            </a:xfrm>
            <a:custGeom>
              <a:avLst/>
              <a:gdLst>
                <a:gd name="T0" fmla="*/ 1 w 37"/>
                <a:gd name="T1" fmla="*/ 67 h 67"/>
                <a:gd name="T2" fmla="*/ 0 w 37"/>
                <a:gd name="T3" fmla="*/ 67 h 67"/>
                <a:gd name="T4" fmla="*/ 0 w 37"/>
                <a:gd name="T5" fmla="*/ 66 h 67"/>
                <a:gd name="T6" fmla="*/ 34 w 37"/>
                <a:gd name="T7" fmla="*/ 0 h 67"/>
                <a:gd name="T8" fmla="*/ 36 w 37"/>
                <a:gd name="T9" fmla="*/ 0 h 67"/>
                <a:gd name="T10" fmla="*/ 36 w 37"/>
                <a:gd name="T11" fmla="*/ 1 h 67"/>
                <a:gd name="T12" fmla="*/ 37 w 37"/>
                <a:gd name="T13" fmla="*/ 49 h 67"/>
                <a:gd name="T14" fmla="*/ 36 w 37"/>
                <a:gd name="T15" fmla="*/ 50 h 67"/>
                <a:gd name="T16" fmla="*/ 1 w 37"/>
                <a:gd name="T17" fmla="*/ 67 h 67"/>
                <a:gd name="T18" fmla="*/ 1 w 37"/>
                <a:gd name="T19" fmla="*/ 67 h 67"/>
                <a:gd name="T20" fmla="*/ 34 w 37"/>
                <a:gd name="T21" fmla="*/ 5 h 67"/>
                <a:gd name="T22" fmla="*/ 3 w 37"/>
                <a:gd name="T23" fmla="*/ 64 h 67"/>
                <a:gd name="T24" fmla="*/ 35 w 37"/>
                <a:gd name="T25" fmla="*/ 49 h 67"/>
                <a:gd name="T26" fmla="*/ 34 w 37"/>
                <a:gd name="T27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" h="67">
                  <a:moveTo>
                    <a:pt x="1" y="67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0" y="67"/>
                    <a:pt x="0" y="66"/>
                    <a:pt x="0" y="66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6" y="0"/>
                  </a:cubicBezTo>
                  <a:cubicBezTo>
                    <a:pt x="36" y="0"/>
                    <a:pt x="36" y="0"/>
                    <a:pt x="36" y="1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50"/>
                    <a:pt x="37" y="50"/>
                    <a:pt x="36" y="50"/>
                  </a:cubicBezTo>
                  <a:cubicBezTo>
                    <a:pt x="1" y="67"/>
                    <a:pt x="1" y="67"/>
                    <a:pt x="1" y="67"/>
                  </a:cubicBezTo>
                  <a:cubicBezTo>
                    <a:pt x="1" y="67"/>
                    <a:pt x="1" y="67"/>
                    <a:pt x="1" y="67"/>
                  </a:cubicBezTo>
                  <a:close/>
                  <a:moveTo>
                    <a:pt x="34" y="5"/>
                  </a:moveTo>
                  <a:cubicBezTo>
                    <a:pt x="3" y="64"/>
                    <a:pt x="3" y="64"/>
                    <a:pt x="3" y="64"/>
                  </a:cubicBezTo>
                  <a:cubicBezTo>
                    <a:pt x="35" y="49"/>
                    <a:pt x="35" y="49"/>
                    <a:pt x="35" y="49"/>
                  </a:cubicBezTo>
                  <a:lnTo>
                    <a:pt x="3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99" name="Freeform 165">
              <a:extLst>
                <a:ext uri="{FF2B5EF4-FFF2-40B4-BE49-F238E27FC236}">
                  <a16:creationId xmlns:a16="http://schemas.microsoft.com/office/drawing/2014/main" id="{8E812A84-CE01-A268-4611-2AF372CB54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8" y="1932"/>
              <a:ext cx="114" cy="302"/>
            </a:xfrm>
            <a:custGeom>
              <a:avLst/>
              <a:gdLst>
                <a:gd name="T0" fmla="*/ 28 w 29"/>
                <a:gd name="T1" fmla="*/ 77 h 77"/>
                <a:gd name="T2" fmla="*/ 27 w 29"/>
                <a:gd name="T3" fmla="*/ 76 h 77"/>
                <a:gd name="T4" fmla="*/ 0 w 29"/>
                <a:gd name="T5" fmla="*/ 18 h 77"/>
                <a:gd name="T6" fmla="*/ 1 w 29"/>
                <a:gd name="T7" fmla="*/ 17 h 77"/>
                <a:gd name="T8" fmla="*/ 14 w 29"/>
                <a:gd name="T9" fmla="*/ 1 h 77"/>
                <a:gd name="T10" fmla="*/ 15 w 29"/>
                <a:gd name="T11" fmla="*/ 0 h 77"/>
                <a:gd name="T12" fmla="*/ 15 w 29"/>
                <a:gd name="T13" fmla="*/ 1 h 77"/>
                <a:gd name="T14" fmla="*/ 29 w 29"/>
                <a:gd name="T15" fmla="*/ 76 h 77"/>
                <a:gd name="T16" fmla="*/ 29 w 29"/>
                <a:gd name="T17" fmla="*/ 77 h 77"/>
                <a:gd name="T18" fmla="*/ 28 w 29"/>
                <a:gd name="T19" fmla="*/ 77 h 77"/>
                <a:gd name="T20" fmla="*/ 3 w 29"/>
                <a:gd name="T21" fmla="*/ 17 h 77"/>
                <a:gd name="T22" fmla="*/ 26 w 29"/>
                <a:gd name="T23" fmla="*/ 68 h 77"/>
                <a:gd name="T24" fmla="*/ 14 w 29"/>
                <a:gd name="T25" fmla="*/ 4 h 77"/>
                <a:gd name="T26" fmla="*/ 3 w 29"/>
                <a:gd name="T27" fmla="*/ 1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" h="77">
                  <a:moveTo>
                    <a:pt x="28" y="77"/>
                  </a:moveTo>
                  <a:cubicBezTo>
                    <a:pt x="28" y="77"/>
                    <a:pt x="28" y="77"/>
                    <a:pt x="27" y="7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0"/>
                    <a:pt x="14" y="0"/>
                    <a:pt x="15" y="0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29" y="76"/>
                    <a:pt x="29" y="76"/>
                    <a:pt x="29" y="76"/>
                  </a:cubicBezTo>
                  <a:cubicBezTo>
                    <a:pt x="29" y="76"/>
                    <a:pt x="29" y="77"/>
                    <a:pt x="29" y="77"/>
                  </a:cubicBezTo>
                  <a:cubicBezTo>
                    <a:pt x="28" y="77"/>
                    <a:pt x="28" y="77"/>
                    <a:pt x="28" y="77"/>
                  </a:cubicBezTo>
                  <a:close/>
                  <a:moveTo>
                    <a:pt x="3" y="17"/>
                  </a:moveTo>
                  <a:cubicBezTo>
                    <a:pt x="26" y="68"/>
                    <a:pt x="26" y="68"/>
                    <a:pt x="26" y="68"/>
                  </a:cubicBezTo>
                  <a:cubicBezTo>
                    <a:pt x="14" y="4"/>
                    <a:pt x="14" y="4"/>
                    <a:pt x="14" y="4"/>
                  </a:cubicBezTo>
                  <a:lnTo>
                    <a:pt x="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0" name="Freeform 166">
              <a:extLst>
                <a:ext uri="{FF2B5EF4-FFF2-40B4-BE49-F238E27FC236}">
                  <a16:creationId xmlns:a16="http://schemas.microsoft.com/office/drawing/2014/main" id="{4BAF7978-8511-F9D9-0F2D-7D5917C0B6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79" y="1932"/>
              <a:ext cx="318" cy="302"/>
            </a:xfrm>
            <a:custGeom>
              <a:avLst/>
              <a:gdLst>
                <a:gd name="T0" fmla="*/ 15 w 81"/>
                <a:gd name="T1" fmla="*/ 77 h 77"/>
                <a:gd name="T2" fmla="*/ 15 w 81"/>
                <a:gd name="T3" fmla="*/ 77 h 77"/>
                <a:gd name="T4" fmla="*/ 14 w 81"/>
                <a:gd name="T5" fmla="*/ 76 h 77"/>
                <a:gd name="T6" fmla="*/ 0 w 81"/>
                <a:gd name="T7" fmla="*/ 2 h 77"/>
                <a:gd name="T8" fmla="*/ 1 w 81"/>
                <a:gd name="T9" fmla="*/ 1 h 77"/>
                <a:gd name="T10" fmla="*/ 2 w 81"/>
                <a:gd name="T11" fmla="*/ 0 h 77"/>
                <a:gd name="T12" fmla="*/ 80 w 81"/>
                <a:gd name="T13" fmla="*/ 30 h 77"/>
                <a:gd name="T14" fmla="*/ 81 w 81"/>
                <a:gd name="T15" fmla="*/ 31 h 77"/>
                <a:gd name="T16" fmla="*/ 80 w 81"/>
                <a:gd name="T17" fmla="*/ 32 h 77"/>
                <a:gd name="T18" fmla="*/ 16 w 81"/>
                <a:gd name="T19" fmla="*/ 77 h 77"/>
                <a:gd name="T20" fmla="*/ 15 w 81"/>
                <a:gd name="T21" fmla="*/ 77 h 77"/>
                <a:gd name="T22" fmla="*/ 3 w 81"/>
                <a:gd name="T23" fmla="*/ 3 h 77"/>
                <a:gd name="T24" fmla="*/ 16 w 81"/>
                <a:gd name="T25" fmla="*/ 74 h 77"/>
                <a:gd name="T26" fmla="*/ 77 w 81"/>
                <a:gd name="T27" fmla="*/ 31 h 77"/>
                <a:gd name="T28" fmla="*/ 3 w 81"/>
                <a:gd name="T29" fmla="*/ 3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77">
                  <a:moveTo>
                    <a:pt x="15" y="77"/>
                  </a:moveTo>
                  <a:cubicBezTo>
                    <a:pt x="15" y="77"/>
                    <a:pt x="15" y="77"/>
                    <a:pt x="15" y="77"/>
                  </a:cubicBezTo>
                  <a:cubicBezTo>
                    <a:pt x="15" y="77"/>
                    <a:pt x="14" y="76"/>
                    <a:pt x="14" y="7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1" y="31"/>
                    <a:pt x="81" y="31"/>
                  </a:cubicBezTo>
                  <a:cubicBezTo>
                    <a:pt x="81" y="31"/>
                    <a:pt x="80" y="32"/>
                    <a:pt x="80" y="32"/>
                  </a:cubicBezTo>
                  <a:cubicBezTo>
                    <a:pt x="16" y="77"/>
                    <a:pt x="16" y="77"/>
                    <a:pt x="16" y="77"/>
                  </a:cubicBezTo>
                  <a:cubicBezTo>
                    <a:pt x="16" y="77"/>
                    <a:pt x="15" y="77"/>
                    <a:pt x="15" y="77"/>
                  </a:cubicBezTo>
                  <a:close/>
                  <a:moveTo>
                    <a:pt x="3" y="3"/>
                  </a:moveTo>
                  <a:cubicBezTo>
                    <a:pt x="16" y="74"/>
                    <a:pt x="16" y="74"/>
                    <a:pt x="16" y="74"/>
                  </a:cubicBezTo>
                  <a:cubicBezTo>
                    <a:pt x="77" y="31"/>
                    <a:pt x="77" y="31"/>
                    <a:pt x="77" y="31"/>
                  </a:cubicBezTo>
                  <a:lnTo>
                    <a:pt x="3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1" name="Freeform 167">
              <a:extLst>
                <a:ext uri="{FF2B5EF4-FFF2-40B4-BE49-F238E27FC236}">
                  <a16:creationId xmlns:a16="http://schemas.microsoft.com/office/drawing/2014/main" id="{5E359C0B-3849-2F3C-379C-AA0D06CDB6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226"/>
              <a:ext cx="243" cy="212"/>
            </a:xfrm>
            <a:custGeom>
              <a:avLst/>
              <a:gdLst>
                <a:gd name="T0" fmla="*/ 2 w 62"/>
                <a:gd name="T1" fmla="*/ 50 h 54"/>
                <a:gd name="T2" fmla="*/ 1 w 62"/>
                <a:gd name="T3" fmla="*/ 49 h 54"/>
                <a:gd name="T4" fmla="*/ 0 w 62"/>
                <a:gd name="T5" fmla="*/ 1 h 54"/>
                <a:gd name="T6" fmla="*/ 1 w 62"/>
                <a:gd name="T7" fmla="*/ 0 h 54"/>
                <a:gd name="T8" fmla="*/ 2 w 62"/>
                <a:gd name="T9" fmla="*/ 0 h 54"/>
                <a:gd name="T10" fmla="*/ 62 w 62"/>
                <a:gd name="T11" fmla="*/ 52 h 54"/>
                <a:gd name="T12" fmla="*/ 62 w 62"/>
                <a:gd name="T13" fmla="*/ 53 h 54"/>
                <a:gd name="T14" fmla="*/ 61 w 62"/>
                <a:gd name="T15" fmla="*/ 54 h 54"/>
                <a:gd name="T16" fmla="*/ 2 w 62"/>
                <a:gd name="T17" fmla="*/ 50 h 54"/>
                <a:gd name="T18" fmla="*/ 2 w 62"/>
                <a:gd name="T19" fmla="*/ 50 h 54"/>
                <a:gd name="T20" fmla="*/ 2 w 62"/>
                <a:gd name="T21" fmla="*/ 3 h 54"/>
                <a:gd name="T22" fmla="*/ 3 w 62"/>
                <a:gd name="T23" fmla="*/ 48 h 54"/>
                <a:gd name="T24" fmla="*/ 58 w 62"/>
                <a:gd name="T25" fmla="*/ 52 h 54"/>
                <a:gd name="T26" fmla="*/ 2 w 62"/>
                <a:gd name="T27" fmla="*/ 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" h="54">
                  <a:moveTo>
                    <a:pt x="2" y="50"/>
                  </a:moveTo>
                  <a:cubicBezTo>
                    <a:pt x="1" y="50"/>
                    <a:pt x="1" y="50"/>
                    <a:pt x="1" y="4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62" y="52"/>
                    <a:pt x="62" y="52"/>
                    <a:pt x="62" y="52"/>
                  </a:cubicBezTo>
                  <a:cubicBezTo>
                    <a:pt x="62" y="52"/>
                    <a:pt x="62" y="53"/>
                    <a:pt x="62" y="53"/>
                  </a:cubicBezTo>
                  <a:cubicBezTo>
                    <a:pt x="62" y="54"/>
                    <a:pt x="62" y="54"/>
                    <a:pt x="61" y="54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2" y="50"/>
                    <a:pt x="2" y="50"/>
                    <a:pt x="2" y="50"/>
                  </a:cubicBezTo>
                  <a:close/>
                  <a:moveTo>
                    <a:pt x="2" y="3"/>
                  </a:moveTo>
                  <a:cubicBezTo>
                    <a:pt x="3" y="48"/>
                    <a:pt x="3" y="48"/>
                    <a:pt x="3" y="48"/>
                  </a:cubicBezTo>
                  <a:cubicBezTo>
                    <a:pt x="58" y="52"/>
                    <a:pt x="58" y="52"/>
                    <a:pt x="58" y="52"/>
                  </a:cubicBezTo>
                  <a:lnTo>
                    <a:pt x="2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2" name="Freeform 168">
              <a:extLst>
                <a:ext uri="{FF2B5EF4-FFF2-40B4-BE49-F238E27FC236}">
                  <a16:creationId xmlns:a16="http://schemas.microsoft.com/office/drawing/2014/main" id="{A9B2348E-28B8-8CBD-5AC8-6676138000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073"/>
              <a:ext cx="283" cy="365"/>
            </a:xfrm>
            <a:custGeom>
              <a:avLst/>
              <a:gdLst>
                <a:gd name="T0" fmla="*/ 61 w 72"/>
                <a:gd name="T1" fmla="*/ 93 h 93"/>
                <a:gd name="T2" fmla="*/ 61 w 72"/>
                <a:gd name="T3" fmla="*/ 93 h 93"/>
                <a:gd name="T4" fmla="*/ 1 w 72"/>
                <a:gd name="T5" fmla="*/ 41 h 93"/>
                <a:gd name="T6" fmla="*/ 0 w 72"/>
                <a:gd name="T7" fmla="*/ 40 h 93"/>
                <a:gd name="T8" fmla="*/ 1 w 72"/>
                <a:gd name="T9" fmla="*/ 39 h 93"/>
                <a:gd name="T10" fmla="*/ 71 w 72"/>
                <a:gd name="T11" fmla="*/ 0 h 93"/>
                <a:gd name="T12" fmla="*/ 72 w 72"/>
                <a:gd name="T13" fmla="*/ 0 h 93"/>
                <a:gd name="T14" fmla="*/ 72 w 72"/>
                <a:gd name="T15" fmla="*/ 1 h 93"/>
                <a:gd name="T16" fmla="*/ 66 w 72"/>
                <a:gd name="T17" fmla="*/ 58 h 93"/>
                <a:gd name="T18" fmla="*/ 66 w 72"/>
                <a:gd name="T19" fmla="*/ 59 h 93"/>
                <a:gd name="T20" fmla="*/ 58 w 72"/>
                <a:gd name="T21" fmla="*/ 63 h 93"/>
                <a:gd name="T22" fmla="*/ 64 w 72"/>
                <a:gd name="T23" fmla="*/ 73 h 93"/>
                <a:gd name="T24" fmla="*/ 64 w 72"/>
                <a:gd name="T25" fmla="*/ 73 h 93"/>
                <a:gd name="T26" fmla="*/ 62 w 72"/>
                <a:gd name="T27" fmla="*/ 92 h 93"/>
                <a:gd name="T28" fmla="*/ 62 w 72"/>
                <a:gd name="T29" fmla="*/ 93 h 93"/>
                <a:gd name="T30" fmla="*/ 61 w 72"/>
                <a:gd name="T31" fmla="*/ 93 h 93"/>
                <a:gd name="T32" fmla="*/ 3 w 72"/>
                <a:gd name="T33" fmla="*/ 40 h 93"/>
                <a:gd name="T34" fmla="*/ 60 w 72"/>
                <a:gd name="T35" fmla="*/ 90 h 93"/>
                <a:gd name="T36" fmla="*/ 62 w 72"/>
                <a:gd name="T37" fmla="*/ 73 h 93"/>
                <a:gd name="T38" fmla="*/ 55 w 72"/>
                <a:gd name="T39" fmla="*/ 63 h 93"/>
                <a:gd name="T40" fmla="*/ 55 w 72"/>
                <a:gd name="T41" fmla="*/ 62 h 93"/>
                <a:gd name="T42" fmla="*/ 56 w 72"/>
                <a:gd name="T43" fmla="*/ 61 h 93"/>
                <a:gd name="T44" fmla="*/ 64 w 72"/>
                <a:gd name="T45" fmla="*/ 58 h 93"/>
                <a:gd name="T46" fmla="*/ 70 w 72"/>
                <a:gd name="T47" fmla="*/ 3 h 93"/>
                <a:gd name="T48" fmla="*/ 3 w 72"/>
                <a:gd name="T49" fmla="*/ 4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2" h="93">
                  <a:moveTo>
                    <a:pt x="61" y="93"/>
                  </a:moveTo>
                  <a:cubicBezTo>
                    <a:pt x="61" y="93"/>
                    <a:pt x="61" y="93"/>
                    <a:pt x="61" y="93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9"/>
                    <a:pt x="1" y="39"/>
                    <a:pt x="1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71" y="0"/>
                    <a:pt x="72" y="0"/>
                    <a:pt x="72" y="0"/>
                  </a:cubicBezTo>
                  <a:cubicBezTo>
                    <a:pt x="72" y="0"/>
                    <a:pt x="72" y="1"/>
                    <a:pt x="72" y="1"/>
                  </a:cubicBezTo>
                  <a:cubicBezTo>
                    <a:pt x="66" y="58"/>
                    <a:pt x="66" y="58"/>
                    <a:pt x="66" y="58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3" y="61"/>
                    <a:pt x="61" y="62"/>
                    <a:pt x="58" y="63"/>
                  </a:cubicBezTo>
                  <a:cubicBezTo>
                    <a:pt x="60" y="66"/>
                    <a:pt x="62" y="69"/>
                    <a:pt x="64" y="73"/>
                  </a:cubicBezTo>
                  <a:cubicBezTo>
                    <a:pt x="64" y="73"/>
                    <a:pt x="64" y="73"/>
                    <a:pt x="64" y="73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93"/>
                    <a:pt x="62" y="93"/>
                  </a:cubicBezTo>
                  <a:cubicBezTo>
                    <a:pt x="61" y="93"/>
                    <a:pt x="61" y="93"/>
                    <a:pt x="61" y="93"/>
                  </a:cubicBezTo>
                  <a:close/>
                  <a:moveTo>
                    <a:pt x="3" y="40"/>
                  </a:moveTo>
                  <a:cubicBezTo>
                    <a:pt x="60" y="90"/>
                    <a:pt x="60" y="90"/>
                    <a:pt x="60" y="90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60" y="69"/>
                    <a:pt x="58" y="66"/>
                    <a:pt x="55" y="63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1"/>
                    <a:pt x="55" y="61"/>
                    <a:pt x="56" y="61"/>
                  </a:cubicBezTo>
                  <a:cubicBezTo>
                    <a:pt x="59" y="60"/>
                    <a:pt x="61" y="59"/>
                    <a:pt x="64" y="58"/>
                  </a:cubicBezTo>
                  <a:cubicBezTo>
                    <a:pt x="70" y="3"/>
                    <a:pt x="70" y="3"/>
                    <a:pt x="70" y="3"/>
                  </a:cubicBezTo>
                  <a:lnTo>
                    <a:pt x="3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3" name="Freeform 169">
              <a:extLst>
                <a:ext uri="{FF2B5EF4-FFF2-40B4-BE49-F238E27FC236}">
                  <a16:creationId xmlns:a16="http://schemas.microsoft.com/office/drawing/2014/main" id="{825E8016-92B8-9333-6CD1-F855B58F31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4" y="2050"/>
              <a:ext cx="283" cy="184"/>
            </a:xfrm>
            <a:custGeom>
              <a:avLst/>
              <a:gdLst>
                <a:gd name="T0" fmla="*/ 1 w 72"/>
                <a:gd name="T1" fmla="*/ 47 h 47"/>
                <a:gd name="T2" fmla="*/ 0 w 72"/>
                <a:gd name="T3" fmla="*/ 46 h 47"/>
                <a:gd name="T4" fmla="*/ 1 w 72"/>
                <a:gd name="T5" fmla="*/ 45 h 47"/>
                <a:gd name="T6" fmla="*/ 65 w 72"/>
                <a:gd name="T7" fmla="*/ 0 h 47"/>
                <a:gd name="T8" fmla="*/ 66 w 72"/>
                <a:gd name="T9" fmla="*/ 0 h 47"/>
                <a:gd name="T10" fmla="*/ 72 w 72"/>
                <a:gd name="T11" fmla="*/ 6 h 47"/>
                <a:gd name="T12" fmla="*/ 72 w 72"/>
                <a:gd name="T13" fmla="*/ 7 h 47"/>
                <a:gd name="T14" fmla="*/ 72 w 72"/>
                <a:gd name="T15" fmla="*/ 8 h 47"/>
                <a:gd name="T16" fmla="*/ 2 w 72"/>
                <a:gd name="T17" fmla="*/ 47 h 47"/>
                <a:gd name="T18" fmla="*/ 1 w 72"/>
                <a:gd name="T19" fmla="*/ 47 h 47"/>
                <a:gd name="T20" fmla="*/ 65 w 72"/>
                <a:gd name="T21" fmla="*/ 3 h 47"/>
                <a:gd name="T22" fmla="*/ 19 w 72"/>
                <a:gd name="T23" fmla="*/ 35 h 47"/>
                <a:gd name="T24" fmla="*/ 70 w 72"/>
                <a:gd name="T25" fmla="*/ 7 h 47"/>
                <a:gd name="T26" fmla="*/ 65 w 72"/>
                <a:gd name="T27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47">
                  <a:moveTo>
                    <a:pt x="1" y="47"/>
                  </a:moveTo>
                  <a:cubicBezTo>
                    <a:pt x="1" y="47"/>
                    <a:pt x="1" y="47"/>
                    <a:pt x="0" y="46"/>
                  </a:cubicBezTo>
                  <a:cubicBezTo>
                    <a:pt x="0" y="46"/>
                    <a:pt x="0" y="45"/>
                    <a:pt x="1" y="45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6" y="0"/>
                    <a:pt x="66" y="0"/>
                  </a:cubicBezTo>
                  <a:cubicBezTo>
                    <a:pt x="72" y="6"/>
                    <a:pt x="72" y="6"/>
                    <a:pt x="72" y="6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2" y="47"/>
                    <a:pt x="2" y="47"/>
                    <a:pt x="2" y="47"/>
                  </a:cubicBezTo>
                  <a:cubicBezTo>
                    <a:pt x="2" y="47"/>
                    <a:pt x="1" y="47"/>
                    <a:pt x="1" y="47"/>
                  </a:cubicBezTo>
                  <a:close/>
                  <a:moveTo>
                    <a:pt x="65" y="3"/>
                  </a:moveTo>
                  <a:cubicBezTo>
                    <a:pt x="19" y="35"/>
                    <a:pt x="19" y="35"/>
                    <a:pt x="19" y="35"/>
                  </a:cubicBezTo>
                  <a:cubicBezTo>
                    <a:pt x="70" y="7"/>
                    <a:pt x="70" y="7"/>
                    <a:pt x="70" y="7"/>
                  </a:cubicBezTo>
                  <a:lnTo>
                    <a:pt x="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4" name="Freeform 170">
              <a:extLst>
                <a:ext uri="{FF2B5EF4-FFF2-40B4-BE49-F238E27FC236}">
                  <a16:creationId xmlns:a16="http://schemas.microsoft.com/office/drawing/2014/main" id="{FAF198CC-A8DC-B421-8AB1-D0A682DFE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85" y="2066"/>
              <a:ext cx="63" cy="239"/>
            </a:xfrm>
            <a:custGeom>
              <a:avLst/>
              <a:gdLst>
                <a:gd name="T0" fmla="*/ 1 w 16"/>
                <a:gd name="T1" fmla="*/ 61 h 61"/>
                <a:gd name="T2" fmla="*/ 0 w 16"/>
                <a:gd name="T3" fmla="*/ 61 h 61"/>
                <a:gd name="T4" fmla="*/ 0 w 16"/>
                <a:gd name="T5" fmla="*/ 60 h 61"/>
                <a:gd name="T6" fmla="*/ 6 w 16"/>
                <a:gd name="T7" fmla="*/ 3 h 61"/>
                <a:gd name="T8" fmla="*/ 7 w 16"/>
                <a:gd name="T9" fmla="*/ 2 h 61"/>
                <a:gd name="T10" fmla="*/ 11 w 16"/>
                <a:gd name="T11" fmla="*/ 0 h 61"/>
                <a:gd name="T12" fmla="*/ 13 w 16"/>
                <a:gd name="T13" fmla="*/ 1 h 61"/>
                <a:gd name="T14" fmla="*/ 15 w 16"/>
                <a:gd name="T15" fmla="*/ 9 h 61"/>
                <a:gd name="T16" fmla="*/ 12 w 16"/>
                <a:gd name="T17" fmla="*/ 25 h 61"/>
                <a:gd name="T18" fmla="*/ 15 w 16"/>
                <a:gd name="T19" fmla="*/ 34 h 61"/>
                <a:gd name="T20" fmla="*/ 2 w 16"/>
                <a:gd name="T21" fmla="*/ 61 h 61"/>
                <a:gd name="T22" fmla="*/ 1 w 16"/>
                <a:gd name="T23" fmla="*/ 61 h 61"/>
                <a:gd name="T24" fmla="*/ 8 w 16"/>
                <a:gd name="T25" fmla="*/ 4 h 61"/>
                <a:gd name="T26" fmla="*/ 2 w 16"/>
                <a:gd name="T27" fmla="*/ 58 h 61"/>
                <a:gd name="T28" fmla="*/ 13 w 16"/>
                <a:gd name="T29" fmla="*/ 34 h 61"/>
                <a:gd name="T30" fmla="*/ 10 w 16"/>
                <a:gd name="T31" fmla="*/ 26 h 61"/>
                <a:gd name="T32" fmla="*/ 10 w 16"/>
                <a:gd name="T33" fmla="*/ 25 h 61"/>
                <a:gd name="T34" fmla="*/ 13 w 16"/>
                <a:gd name="T35" fmla="*/ 9 h 61"/>
                <a:gd name="T36" fmla="*/ 11 w 16"/>
                <a:gd name="T37" fmla="*/ 3 h 61"/>
                <a:gd name="T38" fmla="*/ 8 w 16"/>
                <a:gd name="T39" fmla="*/ 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61">
                  <a:moveTo>
                    <a:pt x="1" y="61"/>
                  </a:moveTo>
                  <a:cubicBezTo>
                    <a:pt x="1" y="61"/>
                    <a:pt x="1" y="61"/>
                    <a:pt x="0" y="61"/>
                  </a:cubicBezTo>
                  <a:cubicBezTo>
                    <a:pt x="0" y="61"/>
                    <a:pt x="0" y="61"/>
                    <a:pt x="0" y="6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7" y="2"/>
                    <a:pt x="7" y="2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4" y="4"/>
                    <a:pt x="15" y="6"/>
                    <a:pt x="15" y="9"/>
                  </a:cubicBezTo>
                  <a:cubicBezTo>
                    <a:pt x="16" y="15"/>
                    <a:pt x="15" y="20"/>
                    <a:pt x="12" y="25"/>
                  </a:cubicBezTo>
                  <a:cubicBezTo>
                    <a:pt x="14" y="28"/>
                    <a:pt x="14" y="31"/>
                    <a:pt x="15" y="34"/>
                  </a:cubicBezTo>
                  <a:cubicBezTo>
                    <a:pt x="16" y="45"/>
                    <a:pt x="11" y="55"/>
                    <a:pt x="2" y="61"/>
                  </a:cubicBezTo>
                  <a:cubicBezTo>
                    <a:pt x="1" y="61"/>
                    <a:pt x="1" y="61"/>
                    <a:pt x="1" y="61"/>
                  </a:cubicBezTo>
                  <a:close/>
                  <a:moveTo>
                    <a:pt x="8" y="4"/>
                  </a:moveTo>
                  <a:cubicBezTo>
                    <a:pt x="2" y="58"/>
                    <a:pt x="2" y="58"/>
                    <a:pt x="2" y="58"/>
                  </a:cubicBezTo>
                  <a:cubicBezTo>
                    <a:pt x="10" y="53"/>
                    <a:pt x="14" y="43"/>
                    <a:pt x="13" y="34"/>
                  </a:cubicBezTo>
                  <a:cubicBezTo>
                    <a:pt x="12" y="31"/>
                    <a:pt x="11" y="28"/>
                    <a:pt x="10" y="26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3" y="20"/>
                    <a:pt x="14" y="15"/>
                    <a:pt x="13" y="9"/>
                  </a:cubicBezTo>
                  <a:cubicBezTo>
                    <a:pt x="13" y="7"/>
                    <a:pt x="12" y="5"/>
                    <a:pt x="11" y="3"/>
                  </a:cubicBezTo>
                  <a:lnTo>
                    <a:pt x="8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5" name="Freeform 171">
              <a:extLst>
                <a:ext uri="{FF2B5EF4-FFF2-40B4-BE49-F238E27FC236}">
                  <a16:creationId xmlns:a16="http://schemas.microsoft.com/office/drawing/2014/main" id="{608719D0-E733-6280-41BE-067DAC905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2356"/>
              <a:ext cx="32" cy="82"/>
            </a:xfrm>
            <a:custGeom>
              <a:avLst/>
              <a:gdLst>
                <a:gd name="T0" fmla="*/ 1 w 8"/>
                <a:gd name="T1" fmla="*/ 21 h 21"/>
                <a:gd name="T2" fmla="*/ 1 w 8"/>
                <a:gd name="T3" fmla="*/ 21 h 21"/>
                <a:gd name="T4" fmla="*/ 0 w 8"/>
                <a:gd name="T5" fmla="*/ 20 h 21"/>
                <a:gd name="T6" fmla="*/ 2 w 8"/>
                <a:gd name="T7" fmla="*/ 1 h 21"/>
                <a:gd name="T8" fmla="*/ 3 w 8"/>
                <a:gd name="T9" fmla="*/ 0 h 21"/>
                <a:gd name="T10" fmla="*/ 4 w 8"/>
                <a:gd name="T11" fmla="*/ 1 h 21"/>
                <a:gd name="T12" fmla="*/ 5 w 8"/>
                <a:gd name="T13" fmla="*/ 1 h 21"/>
                <a:gd name="T14" fmla="*/ 8 w 8"/>
                <a:gd name="T15" fmla="*/ 10 h 21"/>
                <a:gd name="T16" fmla="*/ 8 w 8"/>
                <a:gd name="T17" fmla="*/ 11 h 21"/>
                <a:gd name="T18" fmla="*/ 2 w 8"/>
                <a:gd name="T19" fmla="*/ 20 h 21"/>
                <a:gd name="T20" fmla="*/ 1 w 8"/>
                <a:gd name="T21" fmla="*/ 21 h 21"/>
                <a:gd name="T22" fmla="*/ 4 w 8"/>
                <a:gd name="T23" fmla="*/ 5 h 21"/>
                <a:gd name="T24" fmla="*/ 3 w 8"/>
                <a:gd name="T25" fmla="*/ 15 h 21"/>
                <a:gd name="T26" fmla="*/ 6 w 8"/>
                <a:gd name="T27" fmla="*/ 10 h 21"/>
                <a:gd name="T28" fmla="*/ 4 w 8"/>
                <a:gd name="T29" fmla="*/ 5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" h="21">
                  <a:moveTo>
                    <a:pt x="1" y="21"/>
                  </a:moveTo>
                  <a:cubicBezTo>
                    <a:pt x="1" y="21"/>
                    <a:pt x="1" y="21"/>
                    <a:pt x="1" y="21"/>
                  </a:cubicBezTo>
                  <a:cubicBezTo>
                    <a:pt x="0" y="21"/>
                    <a:pt x="0" y="20"/>
                    <a:pt x="0" y="20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0"/>
                    <a:pt x="4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6" y="4"/>
                    <a:pt x="7" y="7"/>
                    <a:pt x="8" y="10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1"/>
                    <a:pt x="2" y="21"/>
                    <a:pt x="1" y="21"/>
                  </a:cubicBezTo>
                  <a:close/>
                  <a:moveTo>
                    <a:pt x="4" y="5"/>
                  </a:moveTo>
                  <a:cubicBezTo>
                    <a:pt x="3" y="15"/>
                    <a:pt x="3" y="15"/>
                    <a:pt x="3" y="15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5" y="9"/>
                    <a:pt x="5" y="7"/>
                    <a:pt x="4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6" name="Freeform 172">
              <a:extLst>
                <a:ext uri="{FF2B5EF4-FFF2-40B4-BE49-F238E27FC236}">
                  <a16:creationId xmlns:a16="http://schemas.microsoft.com/office/drawing/2014/main" id="{4925A833-0B84-80A0-A6A8-F92880A47B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9" y="2395"/>
              <a:ext cx="44" cy="121"/>
            </a:xfrm>
            <a:custGeom>
              <a:avLst/>
              <a:gdLst>
                <a:gd name="T0" fmla="*/ 7 w 11"/>
                <a:gd name="T1" fmla="*/ 31 h 31"/>
                <a:gd name="T2" fmla="*/ 6 w 11"/>
                <a:gd name="T3" fmla="*/ 30 h 31"/>
                <a:gd name="T4" fmla="*/ 0 w 11"/>
                <a:gd name="T5" fmla="*/ 10 h 31"/>
                <a:gd name="T6" fmla="*/ 0 w 11"/>
                <a:gd name="T7" fmla="*/ 9 h 31"/>
                <a:gd name="T8" fmla="*/ 6 w 11"/>
                <a:gd name="T9" fmla="*/ 0 h 31"/>
                <a:gd name="T10" fmla="*/ 7 w 11"/>
                <a:gd name="T11" fmla="*/ 0 h 31"/>
                <a:gd name="T12" fmla="*/ 8 w 11"/>
                <a:gd name="T13" fmla="*/ 0 h 31"/>
                <a:gd name="T14" fmla="*/ 8 w 11"/>
                <a:gd name="T15" fmla="*/ 30 h 31"/>
                <a:gd name="T16" fmla="*/ 7 w 11"/>
                <a:gd name="T17" fmla="*/ 31 h 31"/>
                <a:gd name="T18" fmla="*/ 7 w 11"/>
                <a:gd name="T19" fmla="*/ 31 h 31"/>
                <a:gd name="T20" fmla="*/ 2 w 11"/>
                <a:gd name="T21" fmla="*/ 10 h 31"/>
                <a:gd name="T22" fmla="*/ 7 w 11"/>
                <a:gd name="T23" fmla="*/ 26 h 31"/>
                <a:gd name="T24" fmla="*/ 7 w 11"/>
                <a:gd name="T25" fmla="*/ 3 h 31"/>
                <a:gd name="T26" fmla="*/ 2 w 11"/>
                <a:gd name="T27" fmla="*/ 1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31">
                  <a:moveTo>
                    <a:pt x="7" y="31"/>
                  </a:moveTo>
                  <a:cubicBezTo>
                    <a:pt x="6" y="31"/>
                    <a:pt x="6" y="30"/>
                    <a:pt x="6" y="3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9"/>
                    <a:pt x="0" y="9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0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1" y="10"/>
                    <a:pt x="11" y="20"/>
                    <a:pt x="8" y="30"/>
                  </a:cubicBezTo>
                  <a:cubicBezTo>
                    <a:pt x="8" y="30"/>
                    <a:pt x="7" y="31"/>
                    <a:pt x="7" y="31"/>
                  </a:cubicBezTo>
                  <a:cubicBezTo>
                    <a:pt x="7" y="31"/>
                    <a:pt x="7" y="31"/>
                    <a:pt x="7" y="31"/>
                  </a:cubicBezTo>
                  <a:close/>
                  <a:moveTo>
                    <a:pt x="2" y="10"/>
                  </a:moveTo>
                  <a:cubicBezTo>
                    <a:pt x="7" y="26"/>
                    <a:pt x="7" y="26"/>
                    <a:pt x="7" y="26"/>
                  </a:cubicBezTo>
                  <a:cubicBezTo>
                    <a:pt x="8" y="18"/>
                    <a:pt x="8" y="11"/>
                    <a:pt x="7" y="3"/>
                  </a:cubicBez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7" name="Freeform 173">
              <a:extLst>
                <a:ext uri="{FF2B5EF4-FFF2-40B4-BE49-F238E27FC236}">
                  <a16:creationId xmlns:a16="http://schemas.microsoft.com/office/drawing/2014/main" id="{700212DA-E028-9D4D-F3BD-DEA9279E2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066"/>
              <a:ext cx="27" cy="15"/>
            </a:xfrm>
            <a:custGeom>
              <a:avLst/>
              <a:gdLst>
                <a:gd name="T0" fmla="*/ 1 w 7"/>
                <a:gd name="T1" fmla="*/ 4 h 4"/>
                <a:gd name="T2" fmla="*/ 0 w 7"/>
                <a:gd name="T3" fmla="*/ 3 h 4"/>
                <a:gd name="T4" fmla="*/ 1 w 7"/>
                <a:gd name="T5" fmla="*/ 2 h 4"/>
                <a:gd name="T6" fmla="*/ 5 w 7"/>
                <a:gd name="T7" fmla="*/ 0 h 4"/>
                <a:gd name="T8" fmla="*/ 6 w 7"/>
                <a:gd name="T9" fmla="*/ 0 h 4"/>
                <a:gd name="T10" fmla="*/ 7 w 7"/>
                <a:gd name="T11" fmla="*/ 0 h 4"/>
                <a:gd name="T12" fmla="*/ 7 w 7"/>
                <a:gd name="T13" fmla="*/ 1 h 4"/>
                <a:gd name="T14" fmla="*/ 7 w 7"/>
                <a:gd name="T15" fmla="*/ 2 h 4"/>
                <a:gd name="T16" fmla="*/ 6 w 7"/>
                <a:gd name="T17" fmla="*/ 2 h 4"/>
                <a:gd name="T18" fmla="*/ 2 w 7"/>
                <a:gd name="T19" fmla="*/ 4 h 4"/>
                <a:gd name="T20" fmla="*/ 1 w 7"/>
                <a:gd name="T21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1" y="4"/>
                    <a:pt x="1" y="4"/>
                    <a:pt x="0" y="3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8" name="Freeform 174">
              <a:extLst>
                <a:ext uri="{FF2B5EF4-FFF2-40B4-BE49-F238E27FC236}">
                  <a16:creationId xmlns:a16="http://schemas.microsoft.com/office/drawing/2014/main" id="{872A0C78-0DD1-F074-FEC3-3818CAA9A3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6" y="1486"/>
              <a:ext cx="110" cy="47"/>
            </a:xfrm>
            <a:custGeom>
              <a:avLst/>
              <a:gdLst>
                <a:gd name="T0" fmla="*/ 2 w 28"/>
                <a:gd name="T1" fmla="*/ 12 h 12"/>
                <a:gd name="T2" fmla="*/ 1 w 28"/>
                <a:gd name="T3" fmla="*/ 11 h 12"/>
                <a:gd name="T4" fmla="*/ 1 w 28"/>
                <a:gd name="T5" fmla="*/ 10 h 12"/>
                <a:gd name="T6" fmla="*/ 2 w 28"/>
                <a:gd name="T7" fmla="*/ 9 h 12"/>
                <a:gd name="T8" fmla="*/ 3 w 28"/>
                <a:gd name="T9" fmla="*/ 9 h 12"/>
                <a:gd name="T10" fmla="*/ 11 w 28"/>
                <a:gd name="T11" fmla="*/ 0 h 12"/>
                <a:gd name="T12" fmla="*/ 12 w 28"/>
                <a:gd name="T13" fmla="*/ 0 h 12"/>
                <a:gd name="T14" fmla="*/ 27 w 28"/>
                <a:gd name="T15" fmla="*/ 4 h 12"/>
                <a:gd name="T16" fmla="*/ 28 w 28"/>
                <a:gd name="T17" fmla="*/ 5 h 12"/>
                <a:gd name="T18" fmla="*/ 27 w 28"/>
                <a:gd name="T19" fmla="*/ 6 h 12"/>
                <a:gd name="T20" fmla="*/ 2 w 28"/>
                <a:gd name="T21" fmla="*/ 12 h 12"/>
                <a:gd name="T22" fmla="*/ 2 w 28"/>
                <a:gd name="T23" fmla="*/ 12 h 12"/>
                <a:gd name="T24" fmla="*/ 12 w 28"/>
                <a:gd name="T25" fmla="*/ 2 h 12"/>
                <a:gd name="T26" fmla="*/ 6 w 28"/>
                <a:gd name="T27" fmla="*/ 8 h 12"/>
                <a:gd name="T28" fmla="*/ 23 w 28"/>
                <a:gd name="T29" fmla="*/ 5 h 12"/>
                <a:gd name="T30" fmla="*/ 12 w 28"/>
                <a:gd name="T31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" h="12">
                  <a:moveTo>
                    <a:pt x="2" y="12"/>
                  </a:moveTo>
                  <a:cubicBezTo>
                    <a:pt x="1" y="12"/>
                    <a:pt x="1" y="11"/>
                    <a:pt x="1" y="11"/>
                  </a:cubicBezTo>
                  <a:cubicBezTo>
                    <a:pt x="0" y="10"/>
                    <a:pt x="1" y="10"/>
                    <a:pt x="1" y="10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3" y="9"/>
                    <a:pt x="3" y="9"/>
                  </a:cubicBezTo>
                  <a:cubicBezTo>
                    <a:pt x="6" y="6"/>
                    <a:pt x="8" y="3"/>
                    <a:pt x="11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8" y="5"/>
                    <a:pt x="28" y="5"/>
                  </a:cubicBezTo>
                  <a:cubicBezTo>
                    <a:pt x="28" y="6"/>
                    <a:pt x="28" y="6"/>
                    <a:pt x="27" y="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lose/>
                  <a:moveTo>
                    <a:pt x="12" y="2"/>
                  </a:moveTo>
                  <a:cubicBezTo>
                    <a:pt x="10" y="4"/>
                    <a:pt x="8" y="6"/>
                    <a:pt x="6" y="8"/>
                  </a:cubicBezTo>
                  <a:cubicBezTo>
                    <a:pt x="23" y="5"/>
                    <a:pt x="23" y="5"/>
                    <a:pt x="23" y="5"/>
                  </a:cubicBezTo>
                  <a:lnTo>
                    <a:pt x="12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09" name="Freeform 175">
              <a:extLst>
                <a:ext uri="{FF2B5EF4-FFF2-40B4-BE49-F238E27FC236}">
                  <a16:creationId xmlns:a16="http://schemas.microsoft.com/office/drawing/2014/main" id="{DDDEF9E1-827C-E48F-E377-652D3A150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" y="1501"/>
              <a:ext cx="240" cy="114"/>
            </a:xfrm>
            <a:custGeom>
              <a:avLst/>
              <a:gdLst>
                <a:gd name="T0" fmla="*/ 1 w 61"/>
                <a:gd name="T1" fmla="*/ 29 h 29"/>
                <a:gd name="T2" fmla="*/ 0 w 61"/>
                <a:gd name="T3" fmla="*/ 28 h 29"/>
                <a:gd name="T4" fmla="*/ 0 w 61"/>
                <a:gd name="T5" fmla="*/ 27 h 29"/>
                <a:gd name="T6" fmla="*/ 34 w 61"/>
                <a:gd name="T7" fmla="*/ 6 h 29"/>
                <a:gd name="T8" fmla="*/ 60 w 61"/>
                <a:gd name="T9" fmla="*/ 0 h 29"/>
                <a:gd name="T10" fmla="*/ 61 w 61"/>
                <a:gd name="T11" fmla="*/ 1 h 29"/>
                <a:gd name="T12" fmla="*/ 61 w 61"/>
                <a:gd name="T13" fmla="*/ 2 h 29"/>
                <a:gd name="T14" fmla="*/ 2 w 61"/>
                <a:gd name="T15" fmla="*/ 29 h 29"/>
                <a:gd name="T16" fmla="*/ 1 w 61"/>
                <a:gd name="T17" fmla="*/ 29 h 29"/>
                <a:gd name="T18" fmla="*/ 51 w 61"/>
                <a:gd name="T19" fmla="*/ 4 h 29"/>
                <a:gd name="T20" fmla="*/ 35 w 61"/>
                <a:gd name="T21" fmla="*/ 8 h 29"/>
                <a:gd name="T22" fmla="*/ 6 w 61"/>
                <a:gd name="T23" fmla="*/ 24 h 29"/>
                <a:gd name="T24" fmla="*/ 51 w 61"/>
                <a:gd name="T2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29">
                  <a:moveTo>
                    <a:pt x="1" y="29"/>
                  </a:moveTo>
                  <a:cubicBezTo>
                    <a:pt x="1" y="29"/>
                    <a:pt x="1" y="29"/>
                    <a:pt x="0" y="28"/>
                  </a:cubicBezTo>
                  <a:cubicBezTo>
                    <a:pt x="0" y="28"/>
                    <a:pt x="0" y="27"/>
                    <a:pt x="0" y="27"/>
                  </a:cubicBezTo>
                  <a:cubicBezTo>
                    <a:pt x="10" y="17"/>
                    <a:pt x="21" y="10"/>
                    <a:pt x="34" y="6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1" y="0"/>
                    <a:pt x="61" y="1"/>
                  </a:cubicBezTo>
                  <a:cubicBezTo>
                    <a:pt x="61" y="1"/>
                    <a:pt x="61" y="2"/>
                    <a:pt x="61" y="2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" y="29"/>
                    <a:pt x="1" y="29"/>
                    <a:pt x="1" y="29"/>
                  </a:cubicBezTo>
                  <a:close/>
                  <a:moveTo>
                    <a:pt x="51" y="4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24" y="11"/>
                    <a:pt x="14" y="17"/>
                    <a:pt x="6" y="24"/>
                  </a:cubicBezTo>
                  <a:lnTo>
                    <a:pt x="51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0" name="Freeform 176">
              <a:extLst>
                <a:ext uri="{FF2B5EF4-FFF2-40B4-BE49-F238E27FC236}">
                  <a16:creationId xmlns:a16="http://schemas.microsoft.com/office/drawing/2014/main" id="{59468069-2D19-6D18-B293-17C26B802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1760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2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1" name="Freeform 177">
              <a:extLst>
                <a:ext uri="{FF2B5EF4-FFF2-40B4-BE49-F238E27FC236}">
                  <a16:creationId xmlns:a16="http://schemas.microsoft.com/office/drawing/2014/main" id="{1DA19C00-FD52-F7EB-4B77-9812747573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83" y="1752"/>
              <a:ext cx="79" cy="75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1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3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2" name="Freeform 178">
              <a:extLst>
                <a:ext uri="{FF2B5EF4-FFF2-40B4-BE49-F238E27FC236}">
                  <a16:creationId xmlns:a16="http://schemas.microsoft.com/office/drawing/2014/main" id="{78DC2B86-A934-A7E2-492D-3AB86368B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" y="1533"/>
              <a:ext cx="59" cy="5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3" name="Freeform 179">
              <a:extLst>
                <a:ext uri="{FF2B5EF4-FFF2-40B4-BE49-F238E27FC236}">
                  <a16:creationId xmlns:a16="http://schemas.microsoft.com/office/drawing/2014/main" id="{FB490785-BD06-40F2-44B5-8790B5FB9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525"/>
              <a:ext cx="74" cy="74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6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4" name="Freeform 180">
              <a:extLst>
                <a:ext uri="{FF2B5EF4-FFF2-40B4-BE49-F238E27FC236}">
                  <a16:creationId xmlns:a16="http://schemas.microsoft.com/office/drawing/2014/main" id="{1F0EAFE8-9F59-D3A1-F136-8DD847C03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489"/>
              <a:ext cx="39" cy="40"/>
            </a:xfrm>
            <a:custGeom>
              <a:avLst/>
              <a:gdLst>
                <a:gd name="T0" fmla="*/ 9 w 10"/>
                <a:gd name="T1" fmla="*/ 5 h 10"/>
                <a:gd name="T2" fmla="*/ 4 w 10"/>
                <a:gd name="T3" fmla="*/ 10 h 10"/>
                <a:gd name="T4" fmla="*/ 0 w 10"/>
                <a:gd name="T5" fmla="*/ 4 h 10"/>
                <a:gd name="T6" fmla="*/ 5 w 10"/>
                <a:gd name="T7" fmla="*/ 0 h 10"/>
                <a:gd name="T8" fmla="*/ 9 w 10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9" y="5"/>
                  </a:moveTo>
                  <a:cubicBezTo>
                    <a:pt x="9" y="8"/>
                    <a:pt x="7" y="10"/>
                    <a:pt x="4" y="10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8" y="0"/>
                    <a:pt x="10" y="3"/>
                    <a:pt x="9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5" name="Freeform 181">
              <a:extLst>
                <a:ext uri="{FF2B5EF4-FFF2-40B4-BE49-F238E27FC236}">
                  <a16:creationId xmlns:a16="http://schemas.microsoft.com/office/drawing/2014/main" id="{70BD652C-CD42-E9D6-3C2B-B0B1C9E6C3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9" y="1482"/>
              <a:ext cx="55" cy="55"/>
            </a:xfrm>
            <a:custGeom>
              <a:avLst/>
              <a:gdLst>
                <a:gd name="T0" fmla="*/ 6 w 14"/>
                <a:gd name="T1" fmla="*/ 14 h 14"/>
                <a:gd name="T2" fmla="*/ 0 w 14"/>
                <a:gd name="T3" fmla="*/ 6 h 14"/>
                <a:gd name="T4" fmla="*/ 7 w 14"/>
                <a:gd name="T5" fmla="*/ 0 h 14"/>
                <a:gd name="T6" fmla="*/ 14 w 14"/>
                <a:gd name="T7" fmla="*/ 7 h 14"/>
                <a:gd name="T8" fmla="*/ 6 w 14"/>
                <a:gd name="T9" fmla="*/ 14 h 14"/>
                <a:gd name="T10" fmla="*/ 7 w 14"/>
                <a:gd name="T11" fmla="*/ 4 h 14"/>
                <a:gd name="T12" fmla="*/ 4 w 14"/>
                <a:gd name="T13" fmla="*/ 7 h 14"/>
                <a:gd name="T14" fmla="*/ 7 w 14"/>
                <a:gd name="T15" fmla="*/ 9 h 14"/>
                <a:gd name="T16" fmla="*/ 9 w 14"/>
                <a:gd name="T17" fmla="*/ 7 h 14"/>
                <a:gd name="T18" fmla="*/ 7 w 14"/>
                <a:gd name="T19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4">
                  <a:moveTo>
                    <a:pt x="6" y="14"/>
                  </a:moveTo>
                  <a:cubicBezTo>
                    <a:pt x="3" y="13"/>
                    <a:pt x="0" y="10"/>
                    <a:pt x="0" y="6"/>
                  </a:cubicBezTo>
                  <a:cubicBezTo>
                    <a:pt x="0" y="3"/>
                    <a:pt x="4" y="0"/>
                    <a:pt x="7" y="0"/>
                  </a:cubicBezTo>
                  <a:cubicBezTo>
                    <a:pt x="11" y="0"/>
                    <a:pt x="14" y="4"/>
                    <a:pt x="14" y="7"/>
                  </a:cubicBezTo>
                  <a:cubicBezTo>
                    <a:pt x="13" y="11"/>
                    <a:pt x="10" y="14"/>
                    <a:pt x="6" y="14"/>
                  </a:cubicBezTo>
                  <a:close/>
                  <a:moveTo>
                    <a:pt x="7" y="4"/>
                  </a:moveTo>
                  <a:cubicBezTo>
                    <a:pt x="6" y="4"/>
                    <a:pt x="4" y="5"/>
                    <a:pt x="4" y="7"/>
                  </a:cubicBezTo>
                  <a:cubicBezTo>
                    <a:pt x="4" y="8"/>
                    <a:pt x="5" y="9"/>
                    <a:pt x="7" y="9"/>
                  </a:cubicBezTo>
                  <a:cubicBezTo>
                    <a:pt x="8" y="10"/>
                    <a:pt x="9" y="8"/>
                    <a:pt x="9" y="7"/>
                  </a:cubicBezTo>
                  <a:cubicBezTo>
                    <a:pt x="10" y="6"/>
                    <a:pt x="8" y="4"/>
                    <a:pt x="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6" name="Freeform 182">
              <a:extLst>
                <a:ext uri="{FF2B5EF4-FFF2-40B4-BE49-F238E27FC236}">
                  <a16:creationId xmlns:a16="http://schemas.microsoft.com/office/drawing/2014/main" id="{0F93ADA8-50AC-B21A-809D-343BD0424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8" y="1509"/>
              <a:ext cx="47" cy="47"/>
            </a:xfrm>
            <a:custGeom>
              <a:avLst/>
              <a:gdLst>
                <a:gd name="T0" fmla="*/ 12 w 12"/>
                <a:gd name="T1" fmla="*/ 7 h 12"/>
                <a:gd name="T2" fmla="*/ 6 w 12"/>
                <a:gd name="T3" fmla="*/ 12 h 12"/>
                <a:gd name="T4" fmla="*/ 0 w 12"/>
                <a:gd name="T5" fmla="*/ 6 h 12"/>
                <a:gd name="T6" fmla="*/ 7 w 12"/>
                <a:gd name="T7" fmla="*/ 0 h 12"/>
                <a:gd name="T8" fmla="*/ 12 w 12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7"/>
                  </a:moveTo>
                  <a:cubicBezTo>
                    <a:pt x="12" y="10"/>
                    <a:pt x="9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1" y="3"/>
                    <a:pt x="3" y="0"/>
                    <a:pt x="7" y="0"/>
                  </a:cubicBezTo>
                  <a:cubicBezTo>
                    <a:pt x="10" y="1"/>
                    <a:pt x="12" y="4"/>
                    <a:pt x="12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7" name="Freeform 183">
              <a:extLst>
                <a:ext uri="{FF2B5EF4-FFF2-40B4-BE49-F238E27FC236}">
                  <a16:creationId xmlns:a16="http://schemas.microsoft.com/office/drawing/2014/main" id="{40F6EA39-1D16-49B8-498D-53CD8DE5F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0" y="1501"/>
              <a:ext cx="63" cy="63"/>
            </a:xfrm>
            <a:custGeom>
              <a:avLst/>
              <a:gdLst>
                <a:gd name="T0" fmla="*/ 7 w 16"/>
                <a:gd name="T1" fmla="*/ 16 h 16"/>
                <a:gd name="T2" fmla="*/ 0 w 16"/>
                <a:gd name="T3" fmla="*/ 8 h 16"/>
                <a:gd name="T4" fmla="*/ 9 w 16"/>
                <a:gd name="T5" fmla="*/ 0 h 16"/>
                <a:gd name="T6" fmla="*/ 16 w 16"/>
                <a:gd name="T7" fmla="*/ 9 h 16"/>
                <a:gd name="T8" fmla="*/ 7 w 16"/>
                <a:gd name="T9" fmla="*/ 16 h 16"/>
                <a:gd name="T10" fmla="*/ 8 w 16"/>
                <a:gd name="T11" fmla="*/ 5 h 16"/>
                <a:gd name="T12" fmla="*/ 4 w 16"/>
                <a:gd name="T13" fmla="*/ 8 h 16"/>
                <a:gd name="T14" fmla="*/ 8 w 16"/>
                <a:gd name="T15" fmla="*/ 12 h 16"/>
                <a:gd name="T16" fmla="*/ 12 w 16"/>
                <a:gd name="T17" fmla="*/ 8 h 16"/>
                <a:gd name="T18" fmla="*/ 8 w 16"/>
                <a:gd name="T1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6">
                  <a:moveTo>
                    <a:pt x="7" y="16"/>
                  </a:moveTo>
                  <a:cubicBezTo>
                    <a:pt x="3" y="16"/>
                    <a:pt x="0" y="12"/>
                    <a:pt x="0" y="8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1"/>
                    <a:pt x="16" y="5"/>
                    <a:pt x="16" y="9"/>
                  </a:cubicBezTo>
                  <a:cubicBezTo>
                    <a:pt x="16" y="13"/>
                    <a:pt x="12" y="16"/>
                    <a:pt x="7" y="16"/>
                  </a:cubicBezTo>
                  <a:close/>
                  <a:moveTo>
                    <a:pt x="8" y="5"/>
                  </a:moveTo>
                  <a:cubicBezTo>
                    <a:pt x="6" y="4"/>
                    <a:pt x="5" y="6"/>
                    <a:pt x="4" y="8"/>
                  </a:cubicBezTo>
                  <a:cubicBezTo>
                    <a:pt x="4" y="10"/>
                    <a:pt x="6" y="12"/>
                    <a:pt x="8" y="12"/>
                  </a:cubicBezTo>
                  <a:cubicBezTo>
                    <a:pt x="10" y="12"/>
                    <a:pt x="12" y="11"/>
                    <a:pt x="12" y="8"/>
                  </a:cubicBezTo>
                  <a:cubicBezTo>
                    <a:pt x="12" y="6"/>
                    <a:pt x="10" y="5"/>
                    <a:pt x="8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8" name="Freeform 184">
              <a:extLst>
                <a:ext uri="{FF2B5EF4-FFF2-40B4-BE49-F238E27FC236}">
                  <a16:creationId xmlns:a16="http://schemas.microsoft.com/office/drawing/2014/main" id="{6D72DBAA-28EA-168E-B59C-81F51ED29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" y="1493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4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19" name="Freeform 185">
              <a:extLst>
                <a:ext uri="{FF2B5EF4-FFF2-40B4-BE49-F238E27FC236}">
                  <a16:creationId xmlns:a16="http://schemas.microsoft.com/office/drawing/2014/main" id="{D83C22F2-0A66-208A-9BA2-215117772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2" y="1486"/>
              <a:ext cx="79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9"/>
                  </a:cubicBezTo>
                  <a:cubicBezTo>
                    <a:pt x="4" y="12"/>
                    <a:pt x="7" y="14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0" name="Freeform 186">
              <a:extLst>
                <a:ext uri="{FF2B5EF4-FFF2-40B4-BE49-F238E27FC236}">
                  <a16:creationId xmlns:a16="http://schemas.microsoft.com/office/drawing/2014/main" id="{0BF10788-97C5-3617-9C04-59FB6A665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" y="1658"/>
              <a:ext cx="58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1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1" name="Freeform 187">
              <a:extLst>
                <a:ext uri="{FF2B5EF4-FFF2-40B4-BE49-F238E27FC236}">
                  <a16:creationId xmlns:a16="http://schemas.microsoft.com/office/drawing/2014/main" id="{91F34619-F20C-EBEB-1BC8-75C52E1433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7" y="1650"/>
              <a:ext cx="78" cy="75"/>
            </a:xfrm>
            <a:custGeom>
              <a:avLst/>
              <a:gdLst>
                <a:gd name="T0" fmla="*/ 9 w 20"/>
                <a:gd name="T1" fmla="*/ 19 h 19"/>
                <a:gd name="T2" fmla="*/ 0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9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0" y="9"/>
                  </a:cubicBezTo>
                  <a:cubicBezTo>
                    <a:pt x="1" y="3"/>
                    <a:pt x="5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5" y="9"/>
                  </a:cubicBezTo>
                  <a:cubicBezTo>
                    <a:pt x="4" y="12"/>
                    <a:pt x="7" y="14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2" name="Freeform 188">
              <a:extLst>
                <a:ext uri="{FF2B5EF4-FFF2-40B4-BE49-F238E27FC236}">
                  <a16:creationId xmlns:a16="http://schemas.microsoft.com/office/drawing/2014/main" id="{F3D843C5-1064-AC67-3F55-DBFF364AF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1" y="2026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3" name="Freeform 189">
              <a:extLst>
                <a:ext uri="{FF2B5EF4-FFF2-40B4-BE49-F238E27FC236}">
                  <a16:creationId xmlns:a16="http://schemas.microsoft.com/office/drawing/2014/main" id="{9E8E9678-415E-24AA-70C5-6F4672579D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0" y="2019"/>
              <a:ext cx="78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20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4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4" name="Freeform 190">
              <a:extLst>
                <a:ext uri="{FF2B5EF4-FFF2-40B4-BE49-F238E27FC236}">
                  <a16:creationId xmlns:a16="http://schemas.microsoft.com/office/drawing/2014/main" id="{3F809697-AFCE-F155-199A-1838EBDF2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6" y="2195"/>
              <a:ext cx="59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5" name="Freeform 191">
              <a:extLst>
                <a:ext uri="{FF2B5EF4-FFF2-40B4-BE49-F238E27FC236}">
                  <a16:creationId xmlns:a16="http://schemas.microsoft.com/office/drawing/2014/main" id="{74A9C5C6-7655-C72C-FE5E-DA66F70300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8" y="2187"/>
              <a:ext cx="75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8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6" name="Freeform 192">
              <a:extLst>
                <a:ext uri="{FF2B5EF4-FFF2-40B4-BE49-F238E27FC236}">
                  <a16:creationId xmlns:a16="http://schemas.microsoft.com/office/drawing/2014/main" id="{7DC6259B-26A0-F625-6711-B8845BDC8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5" y="1913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7" name="Freeform 193">
              <a:extLst>
                <a:ext uri="{FF2B5EF4-FFF2-40B4-BE49-F238E27FC236}">
                  <a16:creationId xmlns:a16="http://schemas.microsoft.com/office/drawing/2014/main" id="{6C3BB784-73FB-6E31-1244-B87AD4D5C6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7" y="1905"/>
              <a:ext cx="75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0 h 20"/>
                <a:gd name="T6" fmla="*/ 19 w 19"/>
                <a:gd name="T7" fmla="*/ 10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8" name="Freeform 194">
              <a:extLst>
                <a:ext uri="{FF2B5EF4-FFF2-40B4-BE49-F238E27FC236}">
                  <a16:creationId xmlns:a16="http://schemas.microsoft.com/office/drawing/2014/main" id="{F47A5EAA-3170-0AA7-A872-3F149DF6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" y="1917"/>
              <a:ext cx="59" cy="6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29" name="Freeform 195">
              <a:extLst>
                <a:ext uri="{FF2B5EF4-FFF2-40B4-BE49-F238E27FC236}">
                  <a16:creationId xmlns:a16="http://schemas.microsoft.com/office/drawing/2014/main" id="{4BE574D4-6AA8-392A-FF40-567078C3A7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9" y="1909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6" y="1"/>
                    <a:pt x="19" y="6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5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8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0" name="Freeform 196">
              <a:extLst>
                <a:ext uri="{FF2B5EF4-FFF2-40B4-BE49-F238E27FC236}">
                  <a16:creationId xmlns:a16="http://schemas.microsoft.com/office/drawing/2014/main" id="{7F0BF656-32C3-918C-E07B-FE0F8677A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1670"/>
              <a:ext cx="59" cy="59"/>
            </a:xfrm>
            <a:custGeom>
              <a:avLst/>
              <a:gdLst>
                <a:gd name="T0" fmla="*/ 14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4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4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4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1" name="Freeform 197">
              <a:extLst>
                <a:ext uri="{FF2B5EF4-FFF2-40B4-BE49-F238E27FC236}">
                  <a16:creationId xmlns:a16="http://schemas.microsoft.com/office/drawing/2014/main" id="{620E3850-D94B-8F09-9694-5A7285AC1E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5" y="1662"/>
              <a:ext cx="79" cy="74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20 w 20"/>
                <a:gd name="T7" fmla="*/ 10 h 19"/>
                <a:gd name="T8" fmla="*/ 9 w 20"/>
                <a:gd name="T9" fmla="*/ 19 h 19"/>
                <a:gd name="T10" fmla="*/ 11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1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4"/>
                    <a:pt x="6" y="0"/>
                    <a:pt x="11" y="0"/>
                  </a:cubicBezTo>
                  <a:cubicBezTo>
                    <a:pt x="16" y="0"/>
                    <a:pt x="20" y="5"/>
                    <a:pt x="20" y="10"/>
                  </a:cubicBezTo>
                  <a:cubicBezTo>
                    <a:pt x="19" y="15"/>
                    <a:pt x="15" y="19"/>
                    <a:pt x="9" y="19"/>
                  </a:cubicBezTo>
                  <a:close/>
                  <a:moveTo>
                    <a:pt x="11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7"/>
                    <a:pt x="13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2" name="Freeform 198">
              <a:extLst>
                <a:ext uri="{FF2B5EF4-FFF2-40B4-BE49-F238E27FC236}">
                  <a16:creationId xmlns:a16="http://schemas.microsoft.com/office/drawing/2014/main" id="{1E5A3C71-0C61-F38C-0154-886C52658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" y="1544"/>
              <a:ext cx="51" cy="51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1 w 13"/>
                <a:gd name="T5" fmla="*/ 6 h 13"/>
                <a:gd name="T6" fmla="*/ 7 w 13"/>
                <a:gd name="T7" fmla="*/ 0 h 13"/>
                <a:gd name="T8" fmla="*/ 13 w 13"/>
                <a:gd name="T9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2"/>
                    <a:pt x="0" y="9"/>
                    <a:pt x="1" y="6"/>
                  </a:cubicBezTo>
                  <a:cubicBezTo>
                    <a:pt x="1" y="2"/>
                    <a:pt x="4" y="0"/>
                    <a:pt x="7" y="0"/>
                  </a:cubicBezTo>
                  <a:cubicBezTo>
                    <a:pt x="11" y="0"/>
                    <a:pt x="13" y="3"/>
                    <a:pt x="13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3" name="Freeform 199">
              <a:extLst>
                <a:ext uri="{FF2B5EF4-FFF2-40B4-BE49-F238E27FC236}">
                  <a16:creationId xmlns:a16="http://schemas.microsoft.com/office/drawing/2014/main" id="{B520DDFE-7C91-FB3E-AACC-64569E7F5D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51" y="1537"/>
              <a:ext cx="71" cy="66"/>
            </a:xfrm>
            <a:custGeom>
              <a:avLst/>
              <a:gdLst>
                <a:gd name="T0" fmla="*/ 8 w 18"/>
                <a:gd name="T1" fmla="*/ 17 h 17"/>
                <a:gd name="T2" fmla="*/ 1 w 18"/>
                <a:gd name="T3" fmla="*/ 8 h 17"/>
                <a:gd name="T4" fmla="*/ 10 w 18"/>
                <a:gd name="T5" fmla="*/ 0 h 17"/>
                <a:gd name="T6" fmla="*/ 17 w 18"/>
                <a:gd name="T7" fmla="*/ 9 h 17"/>
                <a:gd name="T8" fmla="*/ 8 w 18"/>
                <a:gd name="T9" fmla="*/ 17 h 17"/>
                <a:gd name="T10" fmla="*/ 9 w 18"/>
                <a:gd name="T11" fmla="*/ 4 h 17"/>
                <a:gd name="T12" fmla="*/ 5 w 18"/>
                <a:gd name="T13" fmla="*/ 8 h 17"/>
                <a:gd name="T14" fmla="*/ 9 w 18"/>
                <a:gd name="T15" fmla="*/ 13 h 17"/>
                <a:gd name="T16" fmla="*/ 13 w 18"/>
                <a:gd name="T17" fmla="*/ 9 h 17"/>
                <a:gd name="T18" fmla="*/ 9 w 18"/>
                <a:gd name="T1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17">
                  <a:moveTo>
                    <a:pt x="8" y="17"/>
                  </a:moveTo>
                  <a:cubicBezTo>
                    <a:pt x="4" y="16"/>
                    <a:pt x="0" y="12"/>
                    <a:pt x="1" y="8"/>
                  </a:cubicBezTo>
                  <a:cubicBezTo>
                    <a:pt x="1" y="3"/>
                    <a:pt x="5" y="0"/>
                    <a:pt x="10" y="0"/>
                  </a:cubicBezTo>
                  <a:cubicBezTo>
                    <a:pt x="14" y="0"/>
                    <a:pt x="18" y="4"/>
                    <a:pt x="17" y="9"/>
                  </a:cubicBezTo>
                  <a:cubicBezTo>
                    <a:pt x="17" y="14"/>
                    <a:pt x="13" y="17"/>
                    <a:pt x="8" y="17"/>
                  </a:cubicBezTo>
                  <a:close/>
                  <a:moveTo>
                    <a:pt x="9" y="4"/>
                  </a:moveTo>
                  <a:cubicBezTo>
                    <a:pt x="7" y="4"/>
                    <a:pt x="5" y="6"/>
                    <a:pt x="5" y="8"/>
                  </a:cubicBezTo>
                  <a:cubicBezTo>
                    <a:pt x="5" y="10"/>
                    <a:pt x="6" y="12"/>
                    <a:pt x="9" y="13"/>
                  </a:cubicBezTo>
                  <a:cubicBezTo>
                    <a:pt x="11" y="13"/>
                    <a:pt x="13" y="11"/>
                    <a:pt x="13" y="9"/>
                  </a:cubicBezTo>
                  <a:cubicBezTo>
                    <a:pt x="13" y="6"/>
                    <a:pt x="12" y="4"/>
                    <a:pt x="9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4" name="Freeform 200">
              <a:extLst>
                <a:ext uri="{FF2B5EF4-FFF2-40B4-BE49-F238E27FC236}">
                  <a16:creationId xmlns:a16="http://schemas.microsoft.com/office/drawing/2014/main" id="{823F9354-8936-596F-EBD8-76597D0DD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" y="1384"/>
              <a:ext cx="59" cy="58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4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5" name="Freeform 201">
              <a:extLst>
                <a:ext uri="{FF2B5EF4-FFF2-40B4-BE49-F238E27FC236}">
                  <a16:creationId xmlns:a16="http://schemas.microsoft.com/office/drawing/2014/main" id="{1FE4FB1F-AF12-0002-792F-E6B99EDB2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79" y="1372"/>
              <a:ext cx="79" cy="78"/>
            </a:xfrm>
            <a:custGeom>
              <a:avLst/>
              <a:gdLst>
                <a:gd name="T0" fmla="*/ 10 w 20"/>
                <a:gd name="T1" fmla="*/ 20 h 20"/>
                <a:gd name="T2" fmla="*/ 1 w 20"/>
                <a:gd name="T3" fmla="*/ 9 h 20"/>
                <a:gd name="T4" fmla="*/ 11 w 20"/>
                <a:gd name="T5" fmla="*/ 1 h 20"/>
                <a:gd name="T6" fmla="*/ 20 w 20"/>
                <a:gd name="T7" fmla="*/ 11 h 20"/>
                <a:gd name="T8" fmla="*/ 10 w 20"/>
                <a:gd name="T9" fmla="*/ 20 h 20"/>
                <a:gd name="T10" fmla="*/ 11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1 h 20"/>
                <a:gd name="T18" fmla="*/ 11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20"/>
                  </a:moveTo>
                  <a:cubicBezTo>
                    <a:pt x="4" y="19"/>
                    <a:pt x="0" y="15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20" y="11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1" y="5"/>
                  </a:moveTo>
                  <a:cubicBezTo>
                    <a:pt x="8" y="5"/>
                    <a:pt x="5" y="7"/>
                    <a:pt x="5" y="10"/>
                  </a:cubicBezTo>
                  <a:cubicBezTo>
                    <a:pt x="5" y="13"/>
                    <a:pt x="7" y="15"/>
                    <a:pt x="10" y="15"/>
                  </a:cubicBezTo>
                  <a:cubicBezTo>
                    <a:pt x="13" y="16"/>
                    <a:pt x="15" y="13"/>
                    <a:pt x="15" y="11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6" name="Freeform 202">
              <a:extLst>
                <a:ext uri="{FF2B5EF4-FFF2-40B4-BE49-F238E27FC236}">
                  <a16:creationId xmlns:a16="http://schemas.microsoft.com/office/drawing/2014/main" id="{DDC67837-A6A0-5249-9EA1-0738088A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658"/>
              <a:ext cx="58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7" name="Freeform 203">
              <a:extLst>
                <a:ext uri="{FF2B5EF4-FFF2-40B4-BE49-F238E27FC236}">
                  <a16:creationId xmlns:a16="http://schemas.microsoft.com/office/drawing/2014/main" id="{5B0CC9EB-DFA8-C18F-F3AB-D6AF2402A0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62" y="1650"/>
              <a:ext cx="78" cy="79"/>
            </a:xfrm>
            <a:custGeom>
              <a:avLst/>
              <a:gdLst>
                <a:gd name="T0" fmla="*/ 9 w 20"/>
                <a:gd name="T1" fmla="*/ 19 h 20"/>
                <a:gd name="T2" fmla="*/ 1 w 20"/>
                <a:gd name="T3" fmla="*/ 9 h 20"/>
                <a:gd name="T4" fmla="*/ 11 w 20"/>
                <a:gd name="T5" fmla="*/ 1 h 20"/>
                <a:gd name="T6" fmla="*/ 20 w 20"/>
                <a:gd name="T7" fmla="*/ 11 h 20"/>
                <a:gd name="T8" fmla="*/ 9 w 20"/>
                <a:gd name="T9" fmla="*/ 19 h 20"/>
                <a:gd name="T10" fmla="*/ 11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0 h 20"/>
                <a:gd name="T18" fmla="*/ 11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9" y="19"/>
                  </a:moveTo>
                  <a:cubicBezTo>
                    <a:pt x="4" y="19"/>
                    <a:pt x="0" y="14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20" y="11"/>
                  </a:cubicBezTo>
                  <a:cubicBezTo>
                    <a:pt x="19" y="16"/>
                    <a:pt x="15" y="20"/>
                    <a:pt x="9" y="19"/>
                  </a:cubicBezTo>
                  <a:close/>
                  <a:moveTo>
                    <a:pt x="11" y="5"/>
                  </a:moveTo>
                  <a:cubicBezTo>
                    <a:pt x="8" y="5"/>
                    <a:pt x="5" y="7"/>
                    <a:pt x="5" y="10"/>
                  </a:cubicBezTo>
                  <a:cubicBezTo>
                    <a:pt x="5" y="12"/>
                    <a:pt x="7" y="15"/>
                    <a:pt x="10" y="15"/>
                  </a:cubicBezTo>
                  <a:cubicBezTo>
                    <a:pt x="13" y="15"/>
                    <a:pt x="15" y="13"/>
                    <a:pt x="15" y="10"/>
                  </a:cubicBezTo>
                  <a:cubicBezTo>
                    <a:pt x="16" y="8"/>
                    <a:pt x="14" y="5"/>
                    <a:pt x="11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8" name="Freeform 204">
              <a:extLst>
                <a:ext uri="{FF2B5EF4-FFF2-40B4-BE49-F238E27FC236}">
                  <a16:creationId xmlns:a16="http://schemas.microsoft.com/office/drawing/2014/main" id="{1B583513-9D4D-3989-1B41-3EE9A9D7B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418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39" name="Freeform 205">
              <a:extLst>
                <a:ext uri="{FF2B5EF4-FFF2-40B4-BE49-F238E27FC236}">
                  <a16:creationId xmlns:a16="http://schemas.microsoft.com/office/drawing/2014/main" id="{4E3E3D5D-D313-7CF5-32ED-B2F402D2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9" y="2411"/>
              <a:ext cx="75" cy="74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0" name="Freeform 206">
              <a:extLst>
                <a:ext uri="{FF2B5EF4-FFF2-40B4-BE49-F238E27FC236}">
                  <a16:creationId xmlns:a16="http://schemas.microsoft.com/office/drawing/2014/main" id="{574C84CC-7422-C6AF-C855-462EFBD92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1" y="2434"/>
              <a:ext cx="62" cy="63"/>
            </a:xfrm>
            <a:custGeom>
              <a:avLst/>
              <a:gdLst>
                <a:gd name="T0" fmla="*/ 15 w 16"/>
                <a:gd name="T1" fmla="*/ 9 h 16"/>
                <a:gd name="T2" fmla="*/ 7 w 16"/>
                <a:gd name="T3" fmla="*/ 15 h 16"/>
                <a:gd name="T4" fmla="*/ 1 w 16"/>
                <a:gd name="T5" fmla="*/ 7 h 16"/>
                <a:gd name="T6" fmla="*/ 9 w 16"/>
                <a:gd name="T7" fmla="*/ 1 h 16"/>
                <a:gd name="T8" fmla="*/ 15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9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4" y="0"/>
                    <a:pt x="9" y="1"/>
                  </a:cubicBezTo>
                  <a:cubicBezTo>
                    <a:pt x="13" y="1"/>
                    <a:pt x="16" y="4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1" name="Freeform 207">
              <a:extLst>
                <a:ext uri="{FF2B5EF4-FFF2-40B4-BE49-F238E27FC236}">
                  <a16:creationId xmlns:a16="http://schemas.microsoft.com/office/drawing/2014/main" id="{F747044A-E163-2428-F175-FC0BCC737B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" y="2426"/>
              <a:ext cx="78" cy="79"/>
            </a:xfrm>
            <a:custGeom>
              <a:avLst/>
              <a:gdLst>
                <a:gd name="T0" fmla="*/ 9 w 20"/>
                <a:gd name="T1" fmla="*/ 19 h 20"/>
                <a:gd name="T2" fmla="*/ 1 w 20"/>
                <a:gd name="T3" fmla="*/ 9 h 20"/>
                <a:gd name="T4" fmla="*/ 11 w 20"/>
                <a:gd name="T5" fmla="*/ 1 h 20"/>
                <a:gd name="T6" fmla="*/ 19 w 20"/>
                <a:gd name="T7" fmla="*/ 11 h 20"/>
                <a:gd name="T8" fmla="*/ 9 w 20"/>
                <a:gd name="T9" fmla="*/ 19 h 20"/>
                <a:gd name="T10" fmla="*/ 10 w 20"/>
                <a:gd name="T11" fmla="*/ 5 h 20"/>
                <a:gd name="T12" fmla="*/ 5 w 20"/>
                <a:gd name="T13" fmla="*/ 10 h 20"/>
                <a:gd name="T14" fmla="*/ 10 w 20"/>
                <a:gd name="T15" fmla="*/ 15 h 20"/>
                <a:gd name="T16" fmla="*/ 15 w 20"/>
                <a:gd name="T17" fmla="*/ 10 h 20"/>
                <a:gd name="T18" fmla="*/ 10 w 20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9" y="19"/>
                  </a:moveTo>
                  <a:cubicBezTo>
                    <a:pt x="4" y="19"/>
                    <a:pt x="0" y="14"/>
                    <a:pt x="1" y="9"/>
                  </a:cubicBezTo>
                  <a:cubicBezTo>
                    <a:pt x="1" y="4"/>
                    <a:pt x="6" y="0"/>
                    <a:pt x="11" y="1"/>
                  </a:cubicBezTo>
                  <a:cubicBezTo>
                    <a:pt x="16" y="1"/>
                    <a:pt x="20" y="6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5" y="10"/>
                  </a:cubicBezTo>
                  <a:cubicBezTo>
                    <a:pt x="4" y="12"/>
                    <a:pt x="7" y="15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2" name="Freeform 208">
              <a:extLst>
                <a:ext uri="{FF2B5EF4-FFF2-40B4-BE49-F238E27FC236}">
                  <a16:creationId xmlns:a16="http://schemas.microsoft.com/office/drawing/2014/main" id="{210FF0BD-32B7-1832-B73C-FE0D1347A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5" y="2481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3" name="Freeform 209">
              <a:extLst>
                <a:ext uri="{FF2B5EF4-FFF2-40B4-BE49-F238E27FC236}">
                  <a16:creationId xmlns:a16="http://schemas.microsoft.com/office/drawing/2014/main" id="{2E9D90B9-746B-C838-92B4-39F7D1CE8E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7" y="2473"/>
              <a:ext cx="75" cy="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0"/>
                  </a:cubicBezTo>
                  <a:cubicBezTo>
                    <a:pt x="16" y="1"/>
                    <a:pt x="19" y="5"/>
                    <a:pt x="19" y="10"/>
                  </a:cubicBezTo>
                  <a:cubicBezTo>
                    <a:pt x="19" y="16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5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4" name="Freeform 210">
              <a:extLst>
                <a:ext uri="{FF2B5EF4-FFF2-40B4-BE49-F238E27FC236}">
                  <a16:creationId xmlns:a16="http://schemas.microsoft.com/office/drawing/2014/main" id="{3C51A3BB-848A-10E4-CE72-BD03F8BAC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0" y="2391"/>
              <a:ext cx="63" cy="59"/>
            </a:xfrm>
            <a:custGeom>
              <a:avLst/>
              <a:gdLst>
                <a:gd name="T0" fmla="*/ 15 w 16"/>
                <a:gd name="T1" fmla="*/ 8 h 15"/>
                <a:gd name="T2" fmla="*/ 7 w 16"/>
                <a:gd name="T3" fmla="*/ 15 h 15"/>
                <a:gd name="T4" fmla="*/ 1 w 16"/>
                <a:gd name="T5" fmla="*/ 7 h 15"/>
                <a:gd name="T6" fmla="*/ 9 w 16"/>
                <a:gd name="T7" fmla="*/ 0 h 15"/>
                <a:gd name="T8" fmla="*/ 15 w 16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5">
                  <a:moveTo>
                    <a:pt x="15" y="8"/>
                  </a:moveTo>
                  <a:cubicBezTo>
                    <a:pt x="15" y="12"/>
                    <a:pt x="11" y="15"/>
                    <a:pt x="7" y="15"/>
                  </a:cubicBezTo>
                  <a:cubicBezTo>
                    <a:pt x="3" y="14"/>
                    <a:pt x="0" y="11"/>
                    <a:pt x="1" y="7"/>
                  </a:cubicBezTo>
                  <a:cubicBezTo>
                    <a:pt x="1" y="3"/>
                    <a:pt x="5" y="0"/>
                    <a:pt x="9" y="0"/>
                  </a:cubicBezTo>
                  <a:cubicBezTo>
                    <a:pt x="13" y="0"/>
                    <a:pt x="16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5" name="Freeform 211">
              <a:extLst>
                <a:ext uri="{FF2B5EF4-FFF2-40B4-BE49-F238E27FC236}">
                  <a16:creationId xmlns:a16="http://schemas.microsoft.com/office/drawing/2014/main" id="{3B1B0E17-89BB-599D-8C33-02EDFC050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02" y="2383"/>
              <a:ext cx="79" cy="75"/>
            </a:xfrm>
            <a:custGeom>
              <a:avLst/>
              <a:gdLst>
                <a:gd name="T0" fmla="*/ 9 w 20"/>
                <a:gd name="T1" fmla="*/ 19 h 19"/>
                <a:gd name="T2" fmla="*/ 1 w 20"/>
                <a:gd name="T3" fmla="*/ 9 h 19"/>
                <a:gd name="T4" fmla="*/ 11 w 20"/>
                <a:gd name="T5" fmla="*/ 0 h 19"/>
                <a:gd name="T6" fmla="*/ 19 w 20"/>
                <a:gd name="T7" fmla="*/ 10 h 19"/>
                <a:gd name="T8" fmla="*/ 9 w 20"/>
                <a:gd name="T9" fmla="*/ 19 h 19"/>
                <a:gd name="T10" fmla="*/ 10 w 20"/>
                <a:gd name="T11" fmla="*/ 4 h 19"/>
                <a:gd name="T12" fmla="*/ 5 w 20"/>
                <a:gd name="T13" fmla="*/ 9 h 19"/>
                <a:gd name="T14" fmla="*/ 10 w 20"/>
                <a:gd name="T15" fmla="*/ 15 h 19"/>
                <a:gd name="T16" fmla="*/ 15 w 20"/>
                <a:gd name="T17" fmla="*/ 10 h 19"/>
                <a:gd name="T18" fmla="*/ 10 w 20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19">
                  <a:moveTo>
                    <a:pt x="9" y="19"/>
                  </a:moveTo>
                  <a:cubicBezTo>
                    <a:pt x="4" y="18"/>
                    <a:pt x="0" y="14"/>
                    <a:pt x="1" y="9"/>
                  </a:cubicBezTo>
                  <a:cubicBezTo>
                    <a:pt x="1" y="3"/>
                    <a:pt x="6" y="0"/>
                    <a:pt x="11" y="0"/>
                  </a:cubicBezTo>
                  <a:cubicBezTo>
                    <a:pt x="16" y="0"/>
                    <a:pt x="20" y="5"/>
                    <a:pt x="19" y="10"/>
                  </a:cubicBezTo>
                  <a:cubicBezTo>
                    <a:pt x="19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8" y="4"/>
                    <a:pt x="5" y="6"/>
                    <a:pt x="5" y="9"/>
                  </a:cubicBezTo>
                  <a:cubicBezTo>
                    <a:pt x="5" y="12"/>
                    <a:pt x="7" y="14"/>
                    <a:pt x="10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4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6" name="Freeform 212">
              <a:extLst>
                <a:ext uri="{FF2B5EF4-FFF2-40B4-BE49-F238E27FC236}">
                  <a16:creationId xmlns:a16="http://schemas.microsoft.com/office/drawing/2014/main" id="{A4767D8A-99ED-B15E-B65D-030580E71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" y="2344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7" name="Freeform 213">
              <a:extLst>
                <a:ext uri="{FF2B5EF4-FFF2-40B4-BE49-F238E27FC236}">
                  <a16:creationId xmlns:a16="http://schemas.microsoft.com/office/drawing/2014/main" id="{4141564B-43AE-2DCF-1DD8-0D3BC8DBB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01" y="2336"/>
              <a:ext cx="74" cy="75"/>
            </a:xfrm>
            <a:custGeom>
              <a:avLst/>
              <a:gdLst>
                <a:gd name="T0" fmla="*/ 9 w 19"/>
                <a:gd name="T1" fmla="*/ 19 h 19"/>
                <a:gd name="T2" fmla="*/ 0 w 19"/>
                <a:gd name="T3" fmla="*/ 9 h 19"/>
                <a:gd name="T4" fmla="*/ 10 w 19"/>
                <a:gd name="T5" fmla="*/ 0 h 19"/>
                <a:gd name="T6" fmla="*/ 19 w 19"/>
                <a:gd name="T7" fmla="*/ 10 h 19"/>
                <a:gd name="T8" fmla="*/ 9 w 19"/>
                <a:gd name="T9" fmla="*/ 19 h 19"/>
                <a:gd name="T10" fmla="*/ 10 w 19"/>
                <a:gd name="T11" fmla="*/ 4 h 19"/>
                <a:gd name="T12" fmla="*/ 4 w 19"/>
                <a:gd name="T13" fmla="*/ 9 h 19"/>
                <a:gd name="T14" fmla="*/ 9 w 19"/>
                <a:gd name="T15" fmla="*/ 15 h 19"/>
                <a:gd name="T16" fmla="*/ 15 w 19"/>
                <a:gd name="T17" fmla="*/ 10 h 19"/>
                <a:gd name="T18" fmla="*/ 10 w 19"/>
                <a:gd name="T19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19">
                  <a:moveTo>
                    <a:pt x="9" y="19"/>
                  </a:moveTo>
                  <a:cubicBezTo>
                    <a:pt x="3" y="18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1"/>
                    <a:pt x="19" y="5"/>
                    <a:pt x="19" y="10"/>
                  </a:cubicBezTo>
                  <a:cubicBezTo>
                    <a:pt x="18" y="15"/>
                    <a:pt x="14" y="19"/>
                    <a:pt x="9" y="19"/>
                  </a:cubicBezTo>
                  <a:close/>
                  <a:moveTo>
                    <a:pt x="10" y="4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6" y="14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8" name="Freeform 214">
              <a:extLst>
                <a:ext uri="{FF2B5EF4-FFF2-40B4-BE49-F238E27FC236}">
                  <a16:creationId xmlns:a16="http://schemas.microsoft.com/office/drawing/2014/main" id="{7EDD4FFD-9DD6-C067-6954-536060A1D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" y="2238"/>
              <a:ext cx="59" cy="63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4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49" name="Freeform 215">
              <a:extLst>
                <a:ext uri="{FF2B5EF4-FFF2-40B4-BE49-F238E27FC236}">
                  <a16:creationId xmlns:a16="http://schemas.microsoft.com/office/drawing/2014/main" id="{FB7041F8-F727-37FB-0108-9D644BB7AF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07" y="2230"/>
              <a:ext cx="74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0" name="Freeform 216">
              <a:extLst>
                <a:ext uri="{FF2B5EF4-FFF2-40B4-BE49-F238E27FC236}">
                  <a16:creationId xmlns:a16="http://schemas.microsoft.com/office/drawing/2014/main" id="{4AC45DA0-ABF8-3BDB-0AE8-2FEE2BD55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2019"/>
              <a:ext cx="59" cy="62"/>
            </a:xfrm>
            <a:custGeom>
              <a:avLst/>
              <a:gdLst>
                <a:gd name="T0" fmla="*/ 15 w 15"/>
                <a:gd name="T1" fmla="*/ 9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9"/>
                  </a:moveTo>
                  <a:cubicBezTo>
                    <a:pt x="14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1"/>
                  </a:cubicBezTo>
                  <a:cubicBezTo>
                    <a:pt x="12" y="1"/>
                    <a:pt x="15" y="5"/>
                    <a:pt x="15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1" name="Freeform 217">
              <a:extLst>
                <a:ext uri="{FF2B5EF4-FFF2-40B4-BE49-F238E27FC236}">
                  <a16:creationId xmlns:a16="http://schemas.microsoft.com/office/drawing/2014/main" id="{265B2B5A-BFBB-F264-FA0B-7EA4F36A2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2" y="2011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10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1"/>
                  </a:cubicBezTo>
                  <a:cubicBezTo>
                    <a:pt x="15" y="1"/>
                    <a:pt x="19" y="6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5"/>
                    <a:pt x="4" y="7"/>
                    <a:pt x="4" y="10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2" name="Freeform 218">
              <a:extLst>
                <a:ext uri="{FF2B5EF4-FFF2-40B4-BE49-F238E27FC236}">
                  <a16:creationId xmlns:a16="http://schemas.microsoft.com/office/drawing/2014/main" id="{62A6FA33-8811-9E2B-6272-AABC4EB93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042"/>
              <a:ext cx="59" cy="59"/>
            </a:xfrm>
            <a:custGeom>
              <a:avLst/>
              <a:gdLst>
                <a:gd name="T0" fmla="*/ 15 w 15"/>
                <a:gd name="T1" fmla="*/ 8 h 15"/>
                <a:gd name="T2" fmla="*/ 7 w 15"/>
                <a:gd name="T3" fmla="*/ 15 h 15"/>
                <a:gd name="T4" fmla="*/ 0 w 15"/>
                <a:gd name="T5" fmla="*/ 7 h 15"/>
                <a:gd name="T6" fmla="*/ 8 w 15"/>
                <a:gd name="T7" fmla="*/ 0 h 15"/>
                <a:gd name="T8" fmla="*/ 15 w 15"/>
                <a:gd name="T9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15" y="8"/>
                  </a:moveTo>
                  <a:cubicBezTo>
                    <a:pt x="14" y="12"/>
                    <a:pt x="11" y="15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3" name="Freeform 219">
              <a:extLst>
                <a:ext uri="{FF2B5EF4-FFF2-40B4-BE49-F238E27FC236}">
                  <a16:creationId xmlns:a16="http://schemas.microsoft.com/office/drawing/2014/main" id="{9A1C1982-C10E-1464-A1C6-F4C4B0A48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" y="2034"/>
              <a:ext cx="74" cy="79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0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3" y="19"/>
                    <a:pt x="0" y="14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15" y="1"/>
                    <a:pt x="19" y="5"/>
                    <a:pt x="19" y="11"/>
                  </a:cubicBezTo>
                  <a:cubicBezTo>
                    <a:pt x="18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4" y="6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4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4" name="Freeform 220">
              <a:extLst>
                <a:ext uri="{FF2B5EF4-FFF2-40B4-BE49-F238E27FC236}">
                  <a16:creationId xmlns:a16="http://schemas.microsoft.com/office/drawing/2014/main" id="{8F9A49D3-1340-ABA6-DB58-163DB638DB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" y="1474"/>
              <a:ext cx="59" cy="63"/>
            </a:xfrm>
            <a:custGeom>
              <a:avLst/>
              <a:gdLst>
                <a:gd name="T0" fmla="*/ 15 w 15"/>
                <a:gd name="T1" fmla="*/ 8 h 16"/>
                <a:gd name="T2" fmla="*/ 7 w 15"/>
                <a:gd name="T3" fmla="*/ 15 h 16"/>
                <a:gd name="T4" fmla="*/ 0 w 15"/>
                <a:gd name="T5" fmla="*/ 7 h 16"/>
                <a:gd name="T6" fmla="*/ 8 w 15"/>
                <a:gd name="T7" fmla="*/ 1 h 16"/>
                <a:gd name="T8" fmla="*/ 15 w 15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cubicBezTo>
                    <a:pt x="15" y="13"/>
                    <a:pt x="11" y="16"/>
                    <a:pt x="7" y="15"/>
                  </a:cubicBezTo>
                  <a:cubicBezTo>
                    <a:pt x="3" y="15"/>
                    <a:pt x="0" y="11"/>
                    <a:pt x="0" y="7"/>
                  </a:cubicBezTo>
                  <a:cubicBezTo>
                    <a:pt x="1" y="3"/>
                    <a:pt x="4" y="0"/>
                    <a:pt x="8" y="1"/>
                  </a:cubicBezTo>
                  <a:cubicBezTo>
                    <a:pt x="12" y="1"/>
                    <a:pt x="15" y="4"/>
                    <a:pt x="15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  <p:sp>
          <p:nvSpPr>
            <p:cNvPr id="155" name="Freeform 221">
              <a:extLst>
                <a:ext uri="{FF2B5EF4-FFF2-40B4-BE49-F238E27FC236}">
                  <a16:creationId xmlns:a16="http://schemas.microsoft.com/office/drawing/2014/main" id="{6178A3CE-3B81-790B-B9B3-021AF94027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3" y="1466"/>
              <a:ext cx="74" cy="78"/>
            </a:xfrm>
            <a:custGeom>
              <a:avLst/>
              <a:gdLst>
                <a:gd name="T0" fmla="*/ 9 w 19"/>
                <a:gd name="T1" fmla="*/ 19 h 20"/>
                <a:gd name="T2" fmla="*/ 0 w 19"/>
                <a:gd name="T3" fmla="*/ 9 h 20"/>
                <a:gd name="T4" fmla="*/ 10 w 19"/>
                <a:gd name="T5" fmla="*/ 1 h 20"/>
                <a:gd name="T6" fmla="*/ 19 w 19"/>
                <a:gd name="T7" fmla="*/ 11 h 20"/>
                <a:gd name="T8" fmla="*/ 9 w 19"/>
                <a:gd name="T9" fmla="*/ 19 h 20"/>
                <a:gd name="T10" fmla="*/ 10 w 19"/>
                <a:gd name="T11" fmla="*/ 5 h 20"/>
                <a:gd name="T12" fmla="*/ 4 w 19"/>
                <a:gd name="T13" fmla="*/ 9 h 20"/>
                <a:gd name="T14" fmla="*/ 9 w 19"/>
                <a:gd name="T15" fmla="*/ 15 h 20"/>
                <a:gd name="T16" fmla="*/ 15 w 19"/>
                <a:gd name="T17" fmla="*/ 10 h 20"/>
                <a:gd name="T18" fmla="*/ 10 w 19"/>
                <a:gd name="T19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20">
                  <a:moveTo>
                    <a:pt x="9" y="19"/>
                  </a:moveTo>
                  <a:cubicBezTo>
                    <a:pt x="4" y="19"/>
                    <a:pt x="0" y="14"/>
                    <a:pt x="0" y="9"/>
                  </a:cubicBezTo>
                  <a:cubicBezTo>
                    <a:pt x="1" y="4"/>
                    <a:pt x="5" y="0"/>
                    <a:pt x="10" y="1"/>
                  </a:cubicBezTo>
                  <a:cubicBezTo>
                    <a:pt x="16" y="1"/>
                    <a:pt x="19" y="5"/>
                    <a:pt x="19" y="11"/>
                  </a:cubicBezTo>
                  <a:cubicBezTo>
                    <a:pt x="19" y="16"/>
                    <a:pt x="14" y="20"/>
                    <a:pt x="9" y="19"/>
                  </a:cubicBezTo>
                  <a:close/>
                  <a:moveTo>
                    <a:pt x="10" y="5"/>
                  </a:moveTo>
                  <a:cubicBezTo>
                    <a:pt x="7" y="4"/>
                    <a:pt x="5" y="7"/>
                    <a:pt x="4" y="9"/>
                  </a:cubicBezTo>
                  <a:cubicBezTo>
                    <a:pt x="4" y="12"/>
                    <a:pt x="6" y="15"/>
                    <a:pt x="9" y="15"/>
                  </a:cubicBezTo>
                  <a:cubicBezTo>
                    <a:pt x="12" y="15"/>
                    <a:pt x="15" y="13"/>
                    <a:pt x="15" y="10"/>
                  </a:cubicBezTo>
                  <a:cubicBezTo>
                    <a:pt x="15" y="7"/>
                    <a:pt x="13" y="5"/>
                    <a:pt x="1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Roboto Light" panose="02000000000000000000" pitchFamily="2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E07395-D5CB-ABCD-3CB0-563E38E32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3CB18-30EB-F4CB-8582-DB5C9D2B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5F3DB-A357-C638-2CC3-4E9393CE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D2C82-3194-C2DF-2BB2-7F8B2589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71A2-90A2-2482-0292-54BD06B92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2AB6-E2E1-C4E0-AAF0-D4F26A4A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A9BB0-0EAB-3909-9567-82B33B772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8A9F0-5292-446A-E8DA-7C699CC49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12989-6717-A867-6542-B765DD3F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0F088-6D79-6276-88D4-B8478815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2BCC4-4A08-9114-DA40-785C109D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3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6462-55E6-9EAE-708B-09505F96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D36C7-22C6-3277-CB30-74E467716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7CC99-E59F-6A4C-D731-12ADC8837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D0E3D-CC50-37A4-E1D2-9338FB72A0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EC578-D3A1-26A1-6777-8DF254DB3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5CC36-AC6D-E6B6-675D-F52A721B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E8B9D-42FA-8293-805E-A752ADE0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CE37DC-31FA-B456-CFFD-6C0B2E49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9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B729-3AD7-15CE-3DC6-E62B767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2B3E9-E59D-D9DB-1A43-BDB54456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CBA54-F548-BF19-5063-D33D0B34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C8E5-0497-24EA-CF2C-E39FE4C4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15136-BF21-5FC0-C43F-64F2A1AF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9598E-04C0-C441-FD1A-C0D20F24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1E06F-D551-D18D-6644-9E853162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02D3-B8C4-B754-40E2-663AA16B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8F33-0538-B1B6-1AF7-53FDC178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4B380-5003-6F89-1329-A3063E984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834FF-B1BA-095F-76DA-49330E64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FF331-A903-738E-79DD-6D7654D3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8A4D8-1093-35C9-9A5A-2831B23C6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A8A0-1D91-5531-85FB-23F7955E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81005-95AF-8A47-C49C-7A05AE523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BB27C-A00F-B705-32F5-5679617C2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E7F95-DA6F-C0A9-8A8A-AA9FD025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283DC-9924-D687-204E-15434517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ED91-E8BB-B69A-2261-F55EF86D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ABF8E-5AC9-A7F9-ECEA-783A56E8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0D218-E81E-DA9B-5A6E-6D5B214CE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DAA1-5C9C-D3EB-A783-DEA5277F0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A2A5E-DD3C-A04C-9D2E-67BE2F0EA9D0}" type="datetimeFigureOut">
              <a:rPr lang="en-US" smtClean="0"/>
              <a:t>11/15/22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FFB6-6F9F-F2F5-AE1E-B4FC2FE161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A462E-B1D3-C92D-F37B-55D55A61D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D3D4B-4A12-344C-8872-B640CBB3F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epirev/mxn008" TargetMode="External"/><Relationship Id="rId2" Type="http://schemas.openxmlformats.org/officeDocument/2006/relationships/hyperlink" Target="https://doi.org/10.1093/geront/gnp066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257D8-97D3-73DC-FECF-8A9861A9F9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Seminar 3a: Validity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DB5DA-8566-AA57-33A8-FC3074BE3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Emily Rose C. Nery, MD</a:t>
            </a:r>
          </a:p>
          <a:p>
            <a:r>
              <a:rPr lang="en-US" dirty="0"/>
              <a:t>MAE4011: Principles of Measurement</a:t>
            </a:r>
          </a:p>
          <a:p>
            <a:r>
              <a:rPr lang="en-US" dirty="0"/>
              <a:t>CEMO International Masters Program </a:t>
            </a:r>
          </a:p>
        </p:txBody>
      </p:sp>
    </p:spTree>
    <p:extLst>
      <p:ext uri="{BB962C8B-B14F-4D97-AF65-F5344CB8AC3E}">
        <p14:creationId xmlns:p14="http://schemas.microsoft.com/office/powerpoint/2010/main" val="144974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653EE0-3591-F588-E34E-390820C0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134692"/>
              </p:ext>
            </p:extLst>
          </p:nvPr>
        </p:nvGraphicFramePr>
        <p:xfrm>
          <a:off x="703263" y="1282844"/>
          <a:ext cx="4611688" cy="4284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1193164119"/>
                    </a:ext>
                  </a:extLst>
                </a:gridCol>
                <a:gridCol w="3700463">
                  <a:extLst>
                    <a:ext uri="{9D8B030D-6E8A-4147-A177-3AD203B41FA5}">
                      <a16:colId xmlns:a16="http://schemas.microsoft.com/office/drawing/2014/main" val="366033719"/>
                    </a:ext>
                  </a:extLst>
                </a:gridCol>
              </a:tblGrid>
              <a:tr h="476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Cognitive Performance Scale (CPS)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3517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Interpretation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7524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6542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Borderline intact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813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49127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08520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severe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497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851210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Very severe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02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D90B8C-51F6-2BB0-98F2-9C9CA42BE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13923"/>
              </p:ext>
            </p:extLst>
          </p:nvPr>
        </p:nvGraphicFramePr>
        <p:xfrm>
          <a:off x="6624638" y="1044844"/>
          <a:ext cx="4611688" cy="2380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1193164119"/>
                    </a:ext>
                  </a:extLst>
                </a:gridCol>
                <a:gridCol w="3700463">
                  <a:extLst>
                    <a:ext uri="{9D8B030D-6E8A-4147-A177-3AD203B41FA5}">
                      <a16:colId xmlns:a16="http://schemas.microsoft.com/office/drawing/2014/main" val="366033719"/>
                    </a:ext>
                  </a:extLst>
                </a:gridCol>
              </a:tblGrid>
              <a:tr h="476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 Mental Sate Examination (MMSE)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3517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Interpretation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7524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cognitive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6542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Mild cognitive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813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Severe cognitive impairment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491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5B08B7-A0D0-4669-2D0C-D359F393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2424"/>
              </p:ext>
            </p:extLst>
          </p:nvPr>
        </p:nvGraphicFramePr>
        <p:xfrm>
          <a:off x="6624638" y="3564081"/>
          <a:ext cx="4611688" cy="23800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1193164119"/>
                    </a:ext>
                  </a:extLst>
                </a:gridCol>
                <a:gridCol w="3700463">
                  <a:extLst>
                    <a:ext uri="{9D8B030D-6E8A-4147-A177-3AD203B41FA5}">
                      <a16:colId xmlns:a16="http://schemas.microsoft.com/office/drawing/2014/main" val="366033719"/>
                    </a:ext>
                  </a:extLst>
                </a:gridCol>
              </a:tblGrid>
              <a:tr h="4760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MMSE – Adjusted for Education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73517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Score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Interpretation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7524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Abnormal for 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grade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6542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Abnormal for high school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88138"/>
                  </a:ext>
                </a:extLst>
              </a:tr>
              <a:tr h="476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Abnormal for college 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24912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07180A-9AFE-EC3C-7120-2F4FC4731273}"/>
              </a:ext>
            </a:extLst>
          </p:cNvPr>
          <p:cNvCxnSpPr>
            <a:cxnSpLocks/>
          </p:cNvCxnSpPr>
          <p:nvPr/>
        </p:nvCxnSpPr>
        <p:spPr>
          <a:xfrm>
            <a:off x="5970270" y="697420"/>
            <a:ext cx="0" cy="546049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71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C2896-5C1E-32F5-9162-B42E46E6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483" y="1009650"/>
            <a:ext cx="5157787" cy="823912"/>
          </a:xfrm>
        </p:spPr>
        <p:txBody>
          <a:bodyPr>
            <a:normAutofit/>
          </a:bodyPr>
          <a:lstStyle/>
          <a:p>
            <a:r>
              <a:rPr lang="en-US" dirty="0"/>
              <a:t>Cognitive Performance Scale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DB459-79CC-A6AE-EDBC-60FF0082F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2483" y="1833562"/>
            <a:ext cx="5157787" cy="3684588"/>
          </a:xfrm>
        </p:spPr>
        <p:txBody>
          <a:bodyPr>
            <a:normAutofit/>
          </a:bodyPr>
          <a:lstStyle/>
          <a:p>
            <a:r>
              <a:rPr lang="en-US" sz="2400" dirty="0"/>
              <a:t>Developed by: Morris, Fries, 1994</a:t>
            </a:r>
          </a:p>
          <a:p>
            <a:r>
              <a:rPr lang="en-US" sz="2400" dirty="0"/>
              <a:t>Combines 5 MDS cognitive items</a:t>
            </a:r>
          </a:p>
          <a:p>
            <a:r>
              <a:rPr lang="en-US" sz="2400" dirty="0"/>
              <a:t>Single, hierarchical rating scale with 7 categories of cognitive impairment</a:t>
            </a:r>
          </a:p>
          <a:p>
            <a:r>
              <a:rPr lang="en-US" sz="2400" dirty="0"/>
              <a:t>Score: 0 to 6</a:t>
            </a:r>
          </a:p>
          <a:p>
            <a:pPr lvl="1"/>
            <a:r>
              <a:rPr lang="en-US" sz="2000" dirty="0"/>
              <a:t>6 = cognitive impairment</a:t>
            </a:r>
          </a:p>
          <a:p>
            <a:r>
              <a:rPr lang="en-US" sz="2400" dirty="0"/>
              <a:t>Who administers: nurses, social workers, therapists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4DCFCA-1A89-B13A-718D-2E1E92B1F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3650" y="1009650"/>
            <a:ext cx="5183188" cy="823912"/>
          </a:xfrm>
        </p:spPr>
        <p:txBody>
          <a:bodyPr>
            <a:normAutofit/>
          </a:bodyPr>
          <a:lstStyle/>
          <a:p>
            <a:r>
              <a:rPr lang="en-US" dirty="0"/>
              <a:t>Mini-Mental State Examination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97E23-0AF8-7A86-53D0-00F72379B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3650" y="1833562"/>
            <a:ext cx="5183188" cy="3684588"/>
          </a:xfrm>
        </p:spPr>
        <p:txBody>
          <a:bodyPr>
            <a:normAutofit/>
          </a:bodyPr>
          <a:lstStyle/>
          <a:p>
            <a:r>
              <a:rPr lang="en-US" sz="2400" dirty="0"/>
              <a:t>Developed by: </a:t>
            </a:r>
            <a:r>
              <a:rPr lang="en-US" sz="2400" dirty="0" err="1"/>
              <a:t>Folstein</a:t>
            </a:r>
            <a:r>
              <a:rPr lang="en-US" sz="2400" dirty="0"/>
              <a:t>, </a:t>
            </a:r>
            <a:r>
              <a:rPr lang="en-US" sz="2400" dirty="0" err="1"/>
              <a:t>Folstein</a:t>
            </a:r>
            <a:r>
              <a:rPr lang="en-US" sz="2400" dirty="0"/>
              <a:t>, 1975</a:t>
            </a:r>
          </a:p>
          <a:p>
            <a:r>
              <a:rPr lang="en-US" sz="2400" dirty="0"/>
              <a:t>Composed of 11 questions, 5-10mins</a:t>
            </a:r>
          </a:p>
          <a:p>
            <a:r>
              <a:rPr lang="en-US" sz="2400" dirty="0"/>
              <a:t>”Gold standard” to identify cognitive impairment and deterioration over time</a:t>
            </a:r>
          </a:p>
          <a:p>
            <a:r>
              <a:rPr lang="en-US" sz="2400" dirty="0"/>
              <a:t>Score: 0 to 30</a:t>
            </a:r>
          </a:p>
          <a:p>
            <a:pPr lvl="1"/>
            <a:r>
              <a:rPr lang="en-US" sz="2000" dirty="0"/>
              <a:t>&lt;24 = cognitive impairment</a:t>
            </a:r>
          </a:p>
          <a:p>
            <a:pPr lvl="1"/>
            <a:r>
              <a:rPr lang="en-US" sz="2000" dirty="0"/>
              <a:t>17 = cut off point ≤ grade 8 education</a:t>
            </a:r>
          </a:p>
          <a:p>
            <a:r>
              <a:rPr lang="en-US" sz="2400" dirty="0"/>
              <a:t>Who administers: physicians</a:t>
            </a:r>
          </a:p>
          <a:p>
            <a:endParaRPr lang="en-US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5051C0-998B-7479-5176-517C1196E469}"/>
              </a:ext>
            </a:extLst>
          </p:cNvPr>
          <p:cNvCxnSpPr>
            <a:cxnSpLocks/>
          </p:cNvCxnSpPr>
          <p:nvPr/>
        </p:nvCxnSpPr>
        <p:spPr>
          <a:xfrm>
            <a:off x="5970270" y="697420"/>
            <a:ext cx="0" cy="5460493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37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EA1694-8F5D-CAD4-2E2E-CFA869AB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Evidence category</a:t>
            </a:r>
          </a:p>
        </p:txBody>
      </p:sp>
    </p:spTree>
    <p:extLst>
      <p:ext uri="{BB962C8B-B14F-4D97-AF65-F5344CB8AC3E}">
        <p14:creationId xmlns:p14="http://schemas.microsoft.com/office/powerpoint/2010/main" val="345449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855B498-89B5-2DF6-C4BA-CADF3020A508}"/>
              </a:ext>
            </a:extLst>
          </p:cNvPr>
          <p:cNvSpPr>
            <a:spLocks/>
          </p:cNvSpPr>
          <p:nvPr/>
        </p:nvSpPr>
        <p:spPr>
          <a:xfrm>
            <a:off x="2273046" y="985838"/>
            <a:ext cx="1926336" cy="171700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Dementia</a:t>
            </a:r>
          </a:p>
          <a:p>
            <a:pPr algn="ctr"/>
            <a:r>
              <a:rPr lang="en-US" dirty="0"/>
              <a:t>(Cognitive impairment)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DEC887-F9DF-F33E-9EA7-F44F7EC62105}"/>
              </a:ext>
            </a:extLst>
          </p:cNvPr>
          <p:cNvSpPr/>
          <p:nvPr/>
        </p:nvSpPr>
        <p:spPr>
          <a:xfrm>
            <a:off x="1711738" y="542926"/>
            <a:ext cx="7252665" cy="5858138"/>
          </a:xfrm>
          <a:prstGeom prst="ellipse">
            <a:avLst/>
          </a:prstGeom>
          <a:noFill/>
          <a:ln w="38100" cmpd="dbl">
            <a:solidFill>
              <a:schemeClr val="dk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1EF224-7D57-2094-DD1D-6BD79BE4C21E}"/>
              </a:ext>
            </a:extLst>
          </p:cNvPr>
          <p:cNvGrpSpPr/>
          <p:nvPr/>
        </p:nvGrpSpPr>
        <p:grpSpPr>
          <a:xfrm>
            <a:off x="422591" y="3222345"/>
            <a:ext cx="3941805" cy="2927422"/>
            <a:chOff x="757640" y="3429000"/>
            <a:chExt cx="3941805" cy="29274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C9C27E7-0F2E-5564-197F-0F96528C37D8}"/>
                </a:ext>
              </a:extLst>
            </p:cNvPr>
            <p:cNvSpPr>
              <a:spLocks/>
            </p:cNvSpPr>
            <p:nvPr/>
          </p:nvSpPr>
          <p:spPr>
            <a:xfrm>
              <a:off x="2773109" y="3940848"/>
              <a:ext cx="1926336" cy="1929600"/>
            </a:xfrm>
            <a:prstGeom prst="ellips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Cognitive Performance Scale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103E72-18E7-FC64-DE8F-6119CE3065CD}"/>
                </a:ext>
              </a:extLst>
            </p:cNvPr>
            <p:cNvSpPr/>
            <p:nvPr/>
          </p:nvSpPr>
          <p:spPr>
            <a:xfrm>
              <a:off x="764992" y="3429000"/>
              <a:ext cx="1365885" cy="4962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Comatose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073C2B-44B4-033C-FF2D-CE1D76CB8510}"/>
                </a:ext>
              </a:extLst>
            </p:cNvPr>
            <p:cNvSpPr/>
            <p:nvPr/>
          </p:nvSpPr>
          <p:spPr>
            <a:xfrm>
              <a:off x="764991" y="4036800"/>
              <a:ext cx="1365885" cy="4962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Short term memory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D4B0C62-9487-C791-BA75-C5A46E6A1AC4}"/>
                </a:ext>
              </a:extLst>
            </p:cNvPr>
            <p:cNvSpPr/>
            <p:nvPr/>
          </p:nvSpPr>
          <p:spPr>
            <a:xfrm>
              <a:off x="757641" y="4644600"/>
              <a:ext cx="1365885" cy="4962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Decision making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D971-423C-910C-5929-8CE920F4F5DA}"/>
                </a:ext>
              </a:extLst>
            </p:cNvPr>
            <p:cNvSpPr/>
            <p:nvPr/>
          </p:nvSpPr>
          <p:spPr>
            <a:xfrm>
              <a:off x="757641" y="5252400"/>
              <a:ext cx="1365885" cy="4962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Making self understood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5EC066-123C-44D6-1CBF-6511831B2764}"/>
                </a:ext>
              </a:extLst>
            </p:cNvPr>
            <p:cNvSpPr/>
            <p:nvPr/>
          </p:nvSpPr>
          <p:spPr>
            <a:xfrm>
              <a:off x="757640" y="5860200"/>
              <a:ext cx="1365885" cy="496222"/>
            </a:xfrm>
            <a:prstGeom prst="rect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ADL Eating performance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3EA0C4F-EA99-7319-C413-511939EA4F1E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 flipV="1">
              <a:off x="2130876" y="3677111"/>
              <a:ext cx="924338" cy="546320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398435-D8FD-4506-3713-EC5AA85D4A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876" y="4275178"/>
              <a:ext cx="706873" cy="280763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901B66A-79EA-F41C-5512-6207838A9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945" y="4854150"/>
              <a:ext cx="613588" cy="5149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271266-14AF-96BB-0EB6-CCECA1B72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16588" y="5297715"/>
              <a:ext cx="721161" cy="191497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DC3445-5651-AD62-D05C-A9047F44218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2130876" y="5587865"/>
              <a:ext cx="924338" cy="517176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E312963-A38B-05C8-9B2D-93B91F2209BF}"/>
              </a:ext>
            </a:extLst>
          </p:cNvPr>
          <p:cNvGrpSpPr/>
          <p:nvPr/>
        </p:nvGrpSpPr>
        <p:grpSpPr>
          <a:xfrm>
            <a:off x="6427430" y="3629396"/>
            <a:ext cx="4018541" cy="3030980"/>
            <a:chOff x="5894261" y="2626341"/>
            <a:chExt cx="4018541" cy="303098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F0DB948-5023-F19B-245B-875CD72BB2EE}"/>
                </a:ext>
              </a:extLst>
            </p:cNvPr>
            <p:cNvSpPr>
              <a:spLocks/>
            </p:cNvSpPr>
            <p:nvPr/>
          </p:nvSpPr>
          <p:spPr>
            <a:xfrm>
              <a:off x="5894261" y="2626341"/>
              <a:ext cx="1926336" cy="1929600"/>
            </a:xfrm>
            <a:prstGeom prst="ellipse">
              <a:avLst/>
            </a:prstGeom>
            <a:ln w="190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Mini-Mental</a:t>
              </a:r>
            </a:p>
            <a:p>
              <a:pPr algn="ctr"/>
              <a:r>
                <a:rPr lang="en-US" dirty="0"/>
                <a:t>State Examination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B60606-252F-A25B-983F-7ECD0DD4C92E}"/>
                </a:ext>
              </a:extLst>
            </p:cNvPr>
            <p:cNvSpPr/>
            <p:nvPr/>
          </p:nvSpPr>
          <p:spPr>
            <a:xfrm>
              <a:off x="8546917" y="2631319"/>
              <a:ext cx="1365885" cy="496222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Orientation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1218EC4-AC48-29D3-03D2-B5116860C655}"/>
                </a:ext>
              </a:extLst>
            </p:cNvPr>
            <p:cNvSpPr/>
            <p:nvPr/>
          </p:nvSpPr>
          <p:spPr>
            <a:xfrm>
              <a:off x="8546917" y="3234238"/>
              <a:ext cx="1365885" cy="496222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Registration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3051C0B-12FF-136E-A7C0-FFA2B3EFBED7}"/>
                </a:ext>
              </a:extLst>
            </p:cNvPr>
            <p:cNvSpPr/>
            <p:nvPr/>
          </p:nvSpPr>
          <p:spPr>
            <a:xfrm>
              <a:off x="8546916" y="3881737"/>
              <a:ext cx="1365885" cy="496222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Attention &amp; Calculation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A5F204C-B5BE-56EB-A515-61E8977962C1}"/>
                </a:ext>
              </a:extLst>
            </p:cNvPr>
            <p:cNvSpPr/>
            <p:nvPr/>
          </p:nvSpPr>
          <p:spPr>
            <a:xfrm>
              <a:off x="8546916" y="4521929"/>
              <a:ext cx="1365885" cy="496222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Recall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BFD6F4-C385-07FA-FAD8-79543B0D01C6}"/>
                </a:ext>
              </a:extLst>
            </p:cNvPr>
            <p:cNvSpPr/>
            <p:nvPr/>
          </p:nvSpPr>
          <p:spPr>
            <a:xfrm>
              <a:off x="8546915" y="5161099"/>
              <a:ext cx="1365885" cy="496222"/>
            </a:xfrm>
            <a:prstGeom prst="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Language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8CC19C8-8FF5-254B-7DC4-E0977C918D06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 flipV="1">
              <a:off x="7626622" y="2879430"/>
              <a:ext cx="920295" cy="136580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A466E23-7616-E728-6D32-5DDF02768850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 flipV="1">
              <a:off x="7820597" y="3482349"/>
              <a:ext cx="726320" cy="109216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5A834C5-1E21-54AB-3B00-8674E7E1147B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7723608" y="4036800"/>
              <a:ext cx="823308" cy="93048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7F3FA41-7AB2-912D-E89A-C4AEB7FBC2A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7360449" y="4394178"/>
              <a:ext cx="1186467" cy="37586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965176C-3133-12F4-0767-C46212AA8827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900302" y="4543417"/>
              <a:ext cx="1646613" cy="865793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FE33091-33C1-9E9D-C9E8-359E02A5DD4B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4364396" y="4594196"/>
            <a:ext cx="2063034" cy="104797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A061C5-3701-15EE-DF8B-D6103BCC264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236214" y="2702840"/>
            <a:ext cx="165014" cy="1031353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7DD55C-A7DC-EA9F-EA2C-5E048297B54F}"/>
              </a:ext>
            </a:extLst>
          </p:cNvPr>
          <p:cNvCxnSpPr>
            <a:cxnSpLocks/>
            <a:stCxn id="6" idx="6"/>
            <a:endCxn id="8" idx="1"/>
          </p:cNvCxnSpPr>
          <p:nvPr/>
        </p:nvCxnSpPr>
        <p:spPr>
          <a:xfrm>
            <a:off x="4199382" y="1844339"/>
            <a:ext cx="2510153" cy="206764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63">
            <a:extLst>
              <a:ext uri="{FF2B5EF4-FFF2-40B4-BE49-F238E27FC236}">
                <a16:creationId xmlns:a16="http://schemas.microsoft.com/office/drawing/2014/main" id="{FA70BC76-F872-0B1E-B9B6-E6E4E50E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363" y="0"/>
            <a:ext cx="3170089" cy="1926296"/>
          </a:xfrm>
          <a:solidFill>
            <a:schemeClr val="dk1">
              <a:alpha val="52734"/>
            </a:schemeClr>
          </a:solidFill>
          <a:ln>
            <a:solidFill>
              <a:schemeClr val="dk1">
                <a:shade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200" dirty="0"/>
              <a:t>Evidence based on relations to external variables</a:t>
            </a:r>
          </a:p>
        </p:txBody>
      </p:sp>
    </p:spTree>
    <p:extLst>
      <p:ext uri="{BB962C8B-B14F-4D97-AF65-F5344CB8AC3E}">
        <p14:creationId xmlns:p14="http://schemas.microsoft.com/office/powerpoint/2010/main" val="20528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18330-7C43-D4E6-A2A4-6DD93AB3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Subcategories of evidence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078ED-7339-8ED5-6D3A-EC82B845B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Convergent evidence</a:t>
            </a:r>
          </a:p>
          <a:p>
            <a:pPr lvl="1"/>
            <a:r>
              <a:rPr lang="en-US" dirty="0"/>
              <a:t>When other tests used to measure the same construct exhibit strong relationships</a:t>
            </a:r>
          </a:p>
          <a:p>
            <a:pPr lvl="1"/>
            <a:r>
              <a:rPr lang="en-US" dirty="0"/>
              <a:t>Study: Spearman correlation coefficient; Kappa coefficients of reproducibility</a:t>
            </a:r>
          </a:p>
          <a:p>
            <a:r>
              <a:rPr lang="en-US" dirty="0"/>
              <a:t>Test-criterion </a:t>
            </a:r>
          </a:p>
          <a:p>
            <a:pPr lvl="1"/>
            <a:r>
              <a:rPr lang="en-US" dirty="0"/>
              <a:t>How accurate the test score predict the criterion</a:t>
            </a:r>
          </a:p>
          <a:p>
            <a:pPr lvl="1"/>
            <a:r>
              <a:rPr lang="en-US" dirty="0"/>
              <a:t>Concurrent evidence – test-criterion information at the same time</a:t>
            </a:r>
          </a:p>
          <a:p>
            <a:pPr lvl="1"/>
            <a:r>
              <a:rPr lang="en-US" dirty="0"/>
              <a:t>Study: Criterion – dementia (cognitive impairment)</a:t>
            </a:r>
          </a:p>
          <a:p>
            <a:pPr lvl="2"/>
            <a:r>
              <a:rPr lang="en-US" dirty="0"/>
              <a:t>Area under the ROC curve – to test diagnostic accuracy of CPS for intact vs impaired, as defined by MMSE</a:t>
            </a:r>
          </a:p>
          <a:p>
            <a:r>
              <a:rPr lang="en-US" dirty="0"/>
              <a:t>Validity generalization</a:t>
            </a:r>
          </a:p>
          <a:p>
            <a:pPr lvl="1"/>
            <a:r>
              <a:rPr lang="en-US" dirty="0"/>
              <a:t>Study limitations preclude validity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86528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A6F02-0CA7-687B-6071-0EFC5C7F0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results</a:t>
            </a:r>
          </a:p>
        </p:txBody>
      </p:sp>
    </p:spTree>
    <p:extLst>
      <p:ext uri="{BB962C8B-B14F-4D97-AF65-F5344CB8AC3E}">
        <p14:creationId xmlns:p14="http://schemas.microsoft.com/office/powerpoint/2010/main" val="311063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52E9-3B75-EBA7-4C7A-4B666019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Evaluations of validity in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32A7-4EEE-BD01-C162-8C8BD9EC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Spearman correlation coefficient : r = - 0.863 (p &lt; .001)</a:t>
            </a:r>
          </a:p>
          <a:p>
            <a:r>
              <a:rPr lang="en-US" dirty="0"/>
              <a:t>Sensitivity and specificity</a:t>
            </a:r>
          </a:p>
          <a:p>
            <a:r>
              <a:rPr lang="en-US" dirty="0"/>
              <a:t>Kappa coefficients of reproducibility</a:t>
            </a:r>
          </a:p>
          <a:p>
            <a:pPr lvl="1"/>
            <a:r>
              <a:rPr lang="en-US" dirty="0"/>
              <a:t>Measures correct the chance of agreement expected to occur if MMSE and CPS were totally unrelated (0 – 1)</a:t>
            </a:r>
          </a:p>
          <a:p>
            <a:r>
              <a:rPr lang="en-US" dirty="0"/>
              <a:t>Area under the receiver operating curve </a:t>
            </a:r>
          </a:p>
          <a:p>
            <a:pPr lvl="1"/>
            <a:r>
              <a:rPr lang="en-PH" b="0" i="0" dirty="0">
                <a:solidFill>
                  <a:srgbClr val="333333"/>
                </a:solidFill>
                <a:effectLst/>
                <a:latin typeface="-apple-system"/>
              </a:rPr>
              <a:t>Hanley and McNeil (1982) - single scalar value that measures the overall performance of a binary classifier</a:t>
            </a:r>
          </a:p>
          <a:p>
            <a:pPr lvl="1"/>
            <a:r>
              <a:rPr lang="en-PH" b="0" i="0" dirty="0">
                <a:solidFill>
                  <a:srgbClr val="333333"/>
                </a:solidFill>
                <a:effectLst/>
                <a:latin typeface="-apple-system"/>
              </a:rPr>
              <a:t>The value is within the range (0.5–1.0</a:t>
            </a:r>
            <a:r>
              <a:rPr lang="en-PH" dirty="0">
                <a:solidFill>
                  <a:srgbClr val="333333"/>
                </a:solidFill>
                <a:latin typeface="-apple-system"/>
              </a:rPr>
              <a:t>)</a:t>
            </a:r>
            <a:endParaRPr lang="en-US" dirty="0"/>
          </a:p>
          <a:p>
            <a:r>
              <a:rPr lang="en-US" dirty="0"/>
              <a:t>Positive and negative predictive values</a:t>
            </a:r>
          </a:p>
        </p:txBody>
      </p:sp>
    </p:spTree>
    <p:extLst>
      <p:ext uri="{BB962C8B-B14F-4D97-AF65-F5344CB8AC3E}">
        <p14:creationId xmlns:p14="http://schemas.microsoft.com/office/powerpoint/2010/main" val="2413118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D6DE22F-570D-6C0A-6953-A166222A3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006534"/>
              </p:ext>
            </p:extLst>
          </p:nvPr>
        </p:nvGraphicFramePr>
        <p:xfrm>
          <a:off x="617540" y="681038"/>
          <a:ext cx="4825999" cy="234664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837952">
                  <a:extLst>
                    <a:ext uri="{9D8B030D-6E8A-4147-A177-3AD203B41FA5}">
                      <a16:colId xmlns:a16="http://schemas.microsoft.com/office/drawing/2014/main" val="1669354052"/>
                    </a:ext>
                  </a:extLst>
                </a:gridCol>
                <a:gridCol w="1230064">
                  <a:extLst>
                    <a:ext uri="{9D8B030D-6E8A-4147-A177-3AD203B41FA5}">
                      <a16:colId xmlns:a16="http://schemas.microsoft.com/office/drawing/2014/main" val="1769973355"/>
                    </a:ext>
                  </a:extLst>
                </a:gridCol>
                <a:gridCol w="1153715">
                  <a:extLst>
                    <a:ext uri="{9D8B030D-6E8A-4147-A177-3AD203B41FA5}">
                      <a16:colId xmlns:a16="http://schemas.microsoft.com/office/drawing/2014/main" val="2470794611"/>
                    </a:ext>
                  </a:extLst>
                </a:gridCol>
                <a:gridCol w="1604268">
                  <a:extLst>
                    <a:ext uri="{9D8B030D-6E8A-4147-A177-3AD203B41FA5}">
                      <a16:colId xmlns:a16="http://schemas.microsoft.com/office/drawing/2014/main" val="2788782639"/>
                    </a:ext>
                  </a:extLst>
                </a:gridCol>
              </a:tblGrid>
              <a:tr h="5866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Gold standard disease present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Gold standard disease absent</a:t>
                      </a:r>
                    </a:p>
                  </a:txBody>
                  <a:tcPr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322540"/>
                  </a:ext>
                </a:extLst>
              </a:tr>
              <a:tr h="58666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Test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positives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 positives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test positives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80284"/>
                  </a:ext>
                </a:extLst>
              </a:tr>
              <a:tr h="58666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Test 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False negatives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True negatives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test negatives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01219"/>
                  </a:ext>
                </a:extLst>
              </a:tr>
              <a:tr h="5866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with 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without disease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TOTAL POPULATION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13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DBF56F8-9908-AF9D-69F5-F67AC3FE7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273269"/>
              </p:ext>
            </p:extLst>
          </p:nvPr>
        </p:nvGraphicFramePr>
        <p:xfrm>
          <a:off x="1457323" y="3088639"/>
          <a:ext cx="2386014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3007">
                  <a:extLst>
                    <a:ext uri="{9D8B030D-6E8A-4147-A177-3AD203B41FA5}">
                      <a16:colId xmlns:a16="http://schemas.microsoft.com/office/drawing/2014/main" val="1769973355"/>
                    </a:ext>
                  </a:extLst>
                </a:gridCol>
                <a:gridCol w="1193007">
                  <a:extLst>
                    <a:ext uri="{9D8B030D-6E8A-4147-A177-3AD203B41FA5}">
                      <a16:colId xmlns:a16="http://schemas.microsoft.com/office/drawing/2014/main" val="2470794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Sensitivity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Specificity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832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TP / (TP + FN)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TN / (FP + TN)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0284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10ECB0-4F95-EAB6-F069-E0249AD64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3962" y="4157664"/>
            <a:ext cx="4033838" cy="1585912"/>
          </a:xfrm>
        </p:spPr>
        <p:txBody>
          <a:bodyPr>
            <a:normAutofit fontScale="62500" lnSpcReduction="20000"/>
          </a:bodyPr>
          <a:lstStyle/>
          <a:p>
            <a:r>
              <a:rPr lang="en-US" b="1" i="1" dirty="0"/>
              <a:t>Sensitivity</a:t>
            </a:r>
            <a:r>
              <a:rPr lang="en-US" dirty="0"/>
              <a:t> ability of the test to classify an individual as “diseased”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i="1" dirty="0"/>
              <a:t>Specificity </a:t>
            </a:r>
            <a:r>
              <a:rPr lang="en-US" dirty="0"/>
              <a:t>ability of the test to classify an individual as “disease-free”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BACF19-4805-6EE3-19BF-4D2669259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23034"/>
              </p:ext>
            </p:extLst>
          </p:nvPr>
        </p:nvGraphicFramePr>
        <p:xfrm>
          <a:off x="5517356" y="1281113"/>
          <a:ext cx="2462214" cy="1121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107">
                  <a:extLst>
                    <a:ext uri="{9D8B030D-6E8A-4147-A177-3AD203B41FA5}">
                      <a16:colId xmlns:a16="http://schemas.microsoft.com/office/drawing/2014/main" val="1769973355"/>
                    </a:ext>
                  </a:extLst>
                </a:gridCol>
                <a:gridCol w="1231107">
                  <a:extLst>
                    <a:ext uri="{9D8B030D-6E8A-4147-A177-3AD203B41FA5}">
                      <a16:colId xmlns:a16="http://schemas.microsoft.com/office/drawing/2014/main" val="2470794611"/>
                    </a:ext>
                  </a:extLst>
                </a:gridCol>
              </a:tblGrid>
              <a:tr h="547687">
                <a:tc>
                  <a:txBody>
                    <a:bodyPr/>
                    <a:lstStyle/>
                    <a:p>
                      <a:r>
                        <a:rPr lang="en-US" sz="1400" dirty="0"/>
                        <a:t>TP / (TP + FP)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Positive Predicted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78322540"/>
                  </a:ext>
                </a:extLst>
              </a:tr>
              <a:tr h="573881">
                <a:tc>
                  <a:txBody>
                    <a:bodyPr/>
                    <a:lstStyle/>
                    <a:p>
                      <a:r>
                        <a:rPr lang="en-US" sz="1400" dirty="0"/>
                        <a:t>TN / (FN + TN)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Negative Predicted Value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7802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6B7D5FA-441C-F8CF-FAE2-53CBAA6E875B}"/>
              </a:ext>
            </a:extLst>
          </p:cNvPr>
          <p:cNvSpPr txBox="1"/>
          <p:nvPr/>
        </p:nvSpPr>
        <p:spPr>
          <a:xfrm>
            <a:off x="8053387" y="681038"/>
            <a:ext cx="30051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Positive predictive value</a:t>
            </a:r>
            <a:r>
              <a:rPr lang="en-US" dirty="0"/>
              <a:t> percentage of patients with a positive test who actually have the disease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Negative predictive value</a:t>
            </a:r>
            <a:r>
              <a:rPr lang="en-US" dirty="0"/>
              <a:t> percentage of patients with a negative test who do not have the disease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D453C2-7B78-B09E-69D3-9BE3D70A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539" y="3266361"/>
            <a:ext cx="5176838" cy="3214190"/>
          </a:xfrm>
          <a:prstGeom prst="rect">
            <a:avLst/>
          </a:prstGeom>
          <a:ln w="38100" cmpd="thickThin">
            <a:solidFill>
              <a:schemeClr val="accent6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C0ECF22-1504-FEB2-839C-8BFC07D24576}"/>
              </a:ext>
            </a:extLst>
          </p:cNvPr>
          <p:cNvSpPr txBox="1"/>
          <p:nvPr/>
        </p:nvSpPr>
        <p:spPr>
          <a:xfrm>
            <a:off x="617540" y="5972720"/>
            <a:ext cx="4387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 b="0" i="0" dirty="0" err="1">
                <a:effectLst/>
              </a:rPr>
              <a:t>Hartmaier</a:t>
            </a:r>
            <a:r>
              <a:rPr lang="en-PH" sz="900" b="0" i="0" dirty="0">
                <a:effectLst/>
              </a:rPr>
              <a:t> SL, Sloane PD, Guess HA, Koch GG, Mitchell CM, Phillips CD. Validation of the Minimum Data Set Cognitive Performance Scale: agreement with the Mini-Mental State Examination. J </a:t>
            </a:r>
            <a:r>
              <a:rPr lang="en-PH" sz="900" b="0" i="0" dirty="0" err="1">
                <a:effectLst/>
              </a:rPr>
              <a:t>Gerontol</a:t>
            </a:r>
            <a:r>
              <a:rPr lang="en-PH" sz="900" b="0" i="0" dirty="0">
                <a:effectLst/>
              </a:rPr>
              <a:t> A Biol Sci Med Sci. 1995 Mar;50(2):M128-33. </a:t>
            </a:r>
            <a:r>
              <a:rPr lang="en-PH" sz="900" b="0" i="0" dirty="0" err="1">
                <a:effectLst/>
              </a:rPr>
              <a:t>doi</a:t>
            </a:r>
            <a:r>
              <a:rPr lang="en-PH" sz="900" b="0" i="0" dirty="0">
                <a:effectLst/>
              </a:rPr>
              <a:t>: 10.1093/</a:t>
            </a:r>
            <a:r>
              <a:rPr lang="en-PH" sz="900" b="0" i="0" dirty="0" err="1">
                <a:effectLst/>
              </a:rPr>
              <a:t>gerona</a:t>
            </a:r>
            <a:r>
              <a:rPr lang="en-PH" sz="900" b="0" i="0" dirty="0">
                <a:effectLst/>
              </a:rPr>
              <a:t>/50a.2.m128. PMID: 7874589.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22F29B-4466-B19A-5EEB-94212BEC2916}"/>
              </a:ext>
            </a:extLst>
          </p:cNvPr>
          <p:cNvSpPr/>
          <p:nvPr/>
        </p:nvSpPr>
        <p:spPr>
          <a:xfrm>
            <a:off x="7493791" y="4379120"/>
            <a:ext cx="2062163" cy="11430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5D0BB9-1C59-3ACF-F55A-7D72131E2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1257300"/>
            <a:ext cx="6350000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D1AA90-0D34-5481-FAFF-3660B782D55A}"/>
              </a:ext>
            </a:extLst>
          </p:cNvPr>
          <p:cNvSpPr txBox="1"/>
          <p:nvPr/>
        </p:nvSpPr>
        <p:spPr>
          <a:xfrm>
            <a:off x="371475" y="1314450"/>
            <a:ext cx="4921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Table shows distribution of the CPS scores and the Mean MMSE scores (SD)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CPS distribution: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53 (26.5%) – INTACT Cognition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89 (44.5%) – Mild to Moderate Impairment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58 (29%) – Severe to Very Severe Impairment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MMSE scores: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Classified respondents using the crude cutoff ( &lt; 24)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Corrected for educational level using the lower cutoff (17) if education level &lt; gr9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Compared with the sample scores in the original Morris paper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56B3CC-7C7F-996C-3220-FFDD82AE5CCA}"/>
              </a:ext>
            </a:extLst>
          </p:cNvPr>
          <p:cNvCxnSpPr/>
          <p:nvPr/>
        </p:nvCxnSpPr>
        <p:spPr>
          <a:xfrm>
            <a:off x="5543550" y="3343272"/>
            <a:ext cx="5900737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59680B5-8E0E-9ACE-9FB4-28A61A2EE72D}"/>
              </a:ext>
            </a:extLst>
          </p:cNvPr>
          <p:cNvSpPr txBox="1"/>
          <p:nvPr/>
        </p:nvSpPr>
        <p:spPr>
          <a:xfrm>
            <a:off x="5543550" y="5967667"/>
            <a:ext cx="61007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 b="0" i="0" dirty="0" err="1">
                <a:effectLst/>
              </a:rPr>
              <a:t>Hartmaier</a:t>
            </a:r>
            <a:r>
              <a:rPr lang="en-PH" sz="900" b="0" i="0" dirty="0">
                <a:effectLst/>
              </a:rPr>
              <a:t> SL, Sloane PD, Guess HA, Koch GG, Mitchell CM, Phillips CD. Validation of the Minimum Data Set Cognitive Performance Scale: agreement with the Mini-Mental State Examination. J </a:t>
            </a:r>
            <a:r>
              <a:rPr lang="en-PH" sz="900" b="0" i="0" dirty="0" err="1">
                <a:effectLst/>
              </a:rPr>
              <a:t>Gerontol</a:t>
            </a:r>
            <a:r>
              <a:rPr lang="en-PH" sz="900" b="0" i="0" dirty="0">
                <a:effectLst/>
              </a:rPr>
              <a:t> A Biol Sci Med Sci. 1995 Mar;50(2):M128-33. </a:t>
            </a:r>
            <a:r>
              <a:rPr lang="en-PH" sz="900" b="0" i="0" dirty="0" err="1">
                <a:effectLst/>
              </a:rPr>
              <a:t>doi</a:t>
            </a:r>
            <a:r>
              <a:rPr lang="en-PH" sz="900" b="0" i="0" dirty="0">
                <a:effectLst/>
              </a:rPr>
              <a:t>: 10.1093/</a:t>
            </a:r>
            <a:r>
              <a:rPr lang="en-PH" sz="900" b="0" i="0" dirty="0" err="1">
                <a:effectLst/>
              </a:rPr>
              <a:t>gerona</a:t>
            </a:r>
            <a:r>
              <a:rPr lang="en-PH" sz="900" b="0" i="0" dirty="0">
                <a:effectLst/>
              </a:rPr>
              <a:t>/50a.2.m128. PMID: 7874589.</a:t>
            </a:r>
          </a:p>
        </p:txBody>
      </p:sp>
    </p:spTree>
    <p:extLst>
      <p:ext uri="{BB962C8B-B14F-4D97-AF65-F5344CB8AC3E}">
        <p14:creationId xmlns:p14="http://schemas.microsoft.com/office/powerpoint/2010/main" val="17392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46F9C6-9816-1E5B-4844-91DCC547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79" y="979101"/>
            <a:ext cx="4062166" cy="4779425"/>
          </a:xfrm>
          <a:prstGeom prst="rect">
            <a:avLst/>
          </a:prstGeom>
          <a:ln w="31750" cmpd="thickThin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EAE189-040A-AC45-7B62-0689655698DF}"/>
              </a:ext>
            </a:extLst>
          </p:cNvPr>
          <p:cNvSpPr txBox="1"/>
          <p:nvPr/>
        </p:nvSpPr>
        <p:spPr>
          <a:xfrm>
            <a:off x="5943600" y="1614488"/>
            <a:ext cx="44719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the diagnostic accuracy of the CPS to correctly identify cognitive impairment vs intact (as defined by MMSE)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Plotted True positives vs False positives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AUC = 0.96% (95% CI: 0.88, 1.0)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CPS excellent diagnostic accuracy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544DA-E4BF-8E0F-67C7-65CCD19334EC}"/>
              </a:ext>
            </a:extLst>
          </p:cNvPr>
          <p:cNvSpPr txBox="1"/>
          <p:nvPr/>
        </p:nvSpPr>
        <p:spPr>
          <a:xfrm>
            <a:off x="5543550" y="5967667"/>
            <a:ext cx="610076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900" b="0" i="0" dirty="0" err="1">
                <a:effectLst/>
              </a:rPr>
              <a:t>Hartmaier</a:t>
            </a:r>
            <a:r>
              <a:rPr lang="en-PH" sz="900" b="0" i="0" dirty="0">
                <a:effectLst/>
              </a:rPr>
              <a:t> SL, Sloane PD, Guess HA, Koch GG, Mitchell CM, Phillips CD. Validation of the Minimum Data Set Cognitive Performance Scale: agreement with the Mini-Mental State Examination. J </a:t>
            </a:r>
            <a:r>
              <a:rPr lang="en-PH" sz="900" b="0" i="0" dirty="0" err="1">
                <a:effectLst/>
              </a:rPr>
              <a:t>Gerontol</a:t>
            </a:r>
            <a:r>
              <a:rPr lang="en-PH" sz="900" b="0" i="0" dirty="0">
                <a:effectLst/>
              </a:rPr>
              <a:t> A Biol Sci Med Sci. 1995 Mar;50(2):M128-33. </a:t>
            </a:r>
            <a:r>
              <a:rPr lang="en-PH" sz="900" b="0" i="0" dirty="0" err="1">
                <a:effectLst/>
              </a:rPr>
              <a:t>doi</a:t>
            </a:r>
            <a:r>
              <a:rPr lang="en-PH" sz="900" b="0" i="0" dirty="0">
                <a:effectLst/>
              </a:rPr>
              <a:t>: 10.1093/</a:t>
            </a:r>
            <a:r>
              <a:rPr lang="en-PH" sz="900" b="0" i="0" dirty="0" err="1">
                <a:effectLst/>
              </a:rPr>
              <a:t>gerona</a:t>
            </a:r>
            <a:r>
              <a:rPr lang="en-PH" sz="900" b="0" i="0" dirty="0">
                <a:effectLst/>
              </a:rPr>
              <a:t>/50a.2.m128. PMID: 7874589.</a:t>
            </a:r>
          </a:p>
        </p:txBody>
      </p:sp>
    </p:spTree>
    <p:extLst>
      <p:ext uri="{BB962C8B-B14F-4D97-AF65-F5344CB8AC3E}">
        <p14:creationId xmlns:p14="http://schemas.microsoft.com/office/powerpoint/2010/main" val="9164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EB723-3ECD-A92C-C6D3-53689F0E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82109"/>
            <a:ext cx="7772400" cy="34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E570-2367-3E04-8FC4-AC955C8A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4D73-1565-6C4C-F423-D8CA5D56C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sample population</a:t>
            </a:r>
          </a:p>
          <a:p>
            <a:r>
              <a:rPr lang="en-US" dirty="0"/>
              <a:t>Respondents sampled by stratified method, not random</a:t>
            </a:r>
          </a:p>
          <a:p>
            <a:r>
              <a:rPr lang="en-US" dirty="0"/>
              <a:t>MDS data set and the CPS are new at the time of publication</a:t>
            </a:r>
          </a:p>
          <a:p>
            <a:r>
              <a:rPr lang="en-US" dirty="0"/>
              <a:t>Research nurse (CPS) was trained to follow the recommended protocols described in the official manual</a:t>
            </a:r>
          </a:p>
          <a:p>
            <a:r>
              <a:rPr lang="en-US" dirty="0"/>
              <a:t>Future large-scale research needed</a:t>
            </a:r>
          </a:p>
          <a:p>
            <a:r>
              <a:rPr lang="en-US" dirty="0"/>
              <a:t>However, MDS-CPS has potential to screen/monitor cognitive decline in the setting of nursing home and scarcity of resources</a:t>
            </a:r>
          </a:p>
        </p:txBody>
      </p:sp>
    </p:spTree>
    <p:extLst>
      <p:ext uri="{BB962C8B-B14F-4D97-AF65-F5344CB8AC3E}">
        <p14:creationId xmlns:p14="http://schemas.microsoft.com/office/powerpoint/2010/main" val="892842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40232-C880-A5AA-B303-75DE171E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61924-B22B-BC0A-B788-26BF0253B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PH" sz="1200" dirty="0"/>
          </a:p>
          <a:p>
            <a:r>
              <a:rPr lang="en-PH" sz="1200" b="0" i="0" dirty="0" err="1">
                <a:effectLst/>
              </a:rPr>
              <a:t>Hartmaier</a:t>
            </a:r>
            <a:r>
              <a:rPr lang="en-PH" sz="1200" b="0" i="0" dirty="0">
                <a:effectLst/>
              </a:rPr>
              <a:t> SL, Sloane PD, Guess HA, Koch GG, Mitchell CM, Phillips CD. Validation of the Minimum Data Set Cognitive Performance Scale: agreement with the Mini-Mental State Examination. J </a:t>
            </a:r>
            <a:r>
              <a:rPr lang="en-PH" sz="1200" b="0" i="0" dirty="0" err="1">
                <a:effectLst/>
              </a:rPr>
              <a:t>Gerontol</a:t>
            </a:r>
            <a:r>
              <a:rPr lang="en-PH" sz="1200" b="0" i="0" dirty="0">
                <a:effectLst/>
              </a:rPr>
              <a:t> A Biol Sci Med Sci. 1995 Mar;50(2):M128-33. </a:t>
            </a:r>
            <a:r>
              <a:rPr lang="en-PH" sz="1200" b="0" i="0" dirty="0" err="1">
                <a:effectLst/>
              </a:rPr>
              <a:t>doi</a:t>
            </a:r>
            <a:r>
              <a:rPr lang="en-PH" sz="1200" b="0" i="0" dirty="0">
                <a:effectLst/>
              </a:rPr>
              <a:t>: 10.1093/</a:t>
            </a:r>
            <a:r>
              <a:rPr lang="en-PH" sz="1200" b="0" i="0" dirty="0" err="1">
                <a:effectLst/>
              </a:rPr>
              <a:t>gerona</a:t>
            </a:r>
            <a:r>
              <a:rPr lang="en-PH" sz="1200" b="0" i="0" dirty="0">
                <a:effectLst/>
              </a:rPr>
              <a:t>/50a.2.m128. PMID: 7874589.</a:t>
            </a:r>
          </a:p>
          <a:p>
            <a:r>
              <a:rPr lang="en-PH" sz="1200" b="0" i="0" dirty="0">
                <a:effectLst/>
              </a:rPr>
              <a:t>Omnibus Budget Reconciliation Act of 1987. (2020,  July 24). In Wikipedia. https://</a:t>
            </a:r>
            <a:r>
              <a:rPr lang="en-PH" sz="1200" b="0" i="0" dirty="0" err="1">
                <a:effectLst/>
              </a:rPr>
              <a:t>en.wikipedia.org</a:t>
            </a:r>
            <a:r>
              <a:rPr lang="en-PH" sz="1200" b="0" i="0" dirty="0">
                <a:effectLst/>
              </a:rPr>
              <a:t>/wiki/Omnibus_Budget_Reconciliation_Act_of_1987</a:t>
            </a:r>
            <a:endParaRPr lang="en-PH" sz="1200" dirty="0">
              <a:effectLst/>
            </a:endParaRPr>
          </a:p>
          <a:p>
            <a:r>
              <a:rPr lang="en-PH" sz="1200" b="0" i="0" dirty="0">
                <a:effectLst/>
              </a:rPr>
              <a:t>Parikh R, Mathai A, Parikh S, Chandra Sekhar G, Thomas R. Understanding and using sensitivity, specificity and predictive values. Indian J </a:t>
            </a:r>
            <a:r>
              <a:rPr lang="en-PH" sz="1200" b="0" i="0" dirty="0" err="1">
                <a:effectLst/>
              </a:rPr>
              <a:t>Ophthalmol</a:t>
            </a:r>
            <a:r>
              <a:rPr lang="en-PH" sz="1200" b="0" i="0" dirty="0">
                <a:effectLst/>
              </a:rPr>
              <a:t>. 2008 Jan-Feb;56(1):45-50. </a:t>
            </a:r>
            <a:r>
              <a:rPr lang="en-PH" sz="1200" b="0" i="0" dirty="0" err="1">
                <a:effectLst/>
              </a:rPr>
              <a:t>doi</a:t>
            </a:r>
            <a:r>
              <a:rPr lang="en-PH" sz="1200" b="0" i="0" dirty="0">
                <a:effectLst/>
              </a:rPr>
              <a:t>: 10.4103/0301-4738.37595. PMID: 18158403; PMCID: PMC2636062.</a:t>
            </a:r>
          </a:p>
          <a:p>
            <a:r>
              <a:rPr lang="en-PH" sz="1200" dirty="0" err="1">
                <a:effectLst/>
              </a:rPr>
              <a:t>Folstein</a:t>
            </a:r>
            <a:r>
              <a:rPr lang="en-PH" sz="1200" dirty="0">
                <a:effectLst/>
              </a:rPr>
              <a:t> MJ, </a:t>
            </a:r>
            <a:r>
              <a:rPr lang="en-PH" sz="1200" dirty="0" err="1">
                <a:effectLst/>
              </a:rPr>
              <a:t>Folstein</a:t>
            </a:r>
            <a:r>
              <a:rPr lang="en-PH" sz="1200" dirty="0">
                <a:effectLst/>
              </a:rPr>
              <a:t> S, McHugh PR. Mini-mental state: a practical method for grading the cognitive state of patients for the clinician. J </a:t>
            </a:r>
            <a:r>
              <a:rPr lang="en-PH" sz="1200" dirty="0" err="1">
                <a:effectLst/>
              </a:rPr>
              <a:t>Psychiatr</a:t>
            </a:r>
            <a:r>
              <a:rPr lang="en-PH" sz="1200" dirty="0">
                <a:effectLst/>
              </a:rPr>
              <a:t> Res 1975;2:189-98. </a:t>
            </a:r>
          </a:p>
          <a:p>
            <a:r>
              <a:rPr lang="en-PH" sz="1200" dirty="0">
                <a:effectLst/>
              </a:rPr>
              <a:t>Morris JN, Fries BE, </a:t>
            </a:r>
            <a:r>
              <a:rPr lang="en-PH" sz="1200" dirty="0" err="1">
                <a:effectLst/>
              </a:rPr>
              <a:t>Mehr</a:t>
            </a:r>
            <a:r>
              <a:rPr lang="en-PH" sz="1200" dirty="0">
                <a:effectLst/>
              </a:rPr>
              <a:t> DR, et al. MDS Cognitive Performance Scale. J </a:t>
            </a:r>
            <a:r>
              <a:rPr lang="en-PH" sz="1200" dirty="0" err="1">
                <a:effectLst/>
              </a:rPr>
              <a:t>Gerontol</a:t>
            </a:r>
            <a:r>
              <a:rPr lang="en-PH" sz="1200" dirty="0">
                <a:effectLst/>
              </a:rPr>
              <a:t> Med Sci 1994;49:M174-82 </a:t>
            </a:r>
          </a:p>
          <a:p>
            <a:r>
              <a:rPr lang="en-PH" sz="1200" dirty="0">
                <a:effectLst/>
              </a:rPr>
              <a:t>Morris JN, Hawes C, Murphy K, et al. Resident Assessment Instrument training manual and resource guide. Natick, MA: Eliot Press, 1991. </a:t>
            </a:r>
          </a:p>
          <a:p>
            <a:r>
              <a:rPr lang="en-PH" sz="1200" dirty="0">
                <a:effectLst/>
              </a:rPr>
              <a:t>Morris JN, Fries BE, </a:t>
            </a:r>
            <a:r>
              <a:rPr lang="en-PH" sz="1200" dirty="0" err="1">
                <a:effectLst/>
              </a:rPr>
              <a:t>Mehr</a:t>
            </a:r>
            <a:r>
              <a:rPr lang="en-PH" sz="1200" dirty="0">
                <a:effectLst/>
              </a:rPr>
              <a:t> DR, et al. MDS Cognitive Performance Scale. J </a:t>
            </a:r>
            <a:r>
              <a:rPr lang="en-PH" sz="1200" dirty="0" err="1">
                <a:effectLst/>
              </a:rPr>
              <a:t>Gerontol</a:t>
            </a:r>
            <a:r>
              <a:rPr lang="en-PH" sz="1200" dirty="0">
                <a:effectLst/>
              </a:rPr>
              <a:t> Med Sci 1994;49:M174-82 </a:t>
            </a:r>
          </a:p>
          <a:p>
            <a:r>
              <a:rPr lang="en-PH" sz="1200" b="0" i="0" dirty="0">
                <a:effectLst/>
              </a:rPr>
              <a:t>Anna N. Rahman, MSW, Robert A. Applebaum, PhD, The Nursing Home Minimum Data Set Assessment Instrument: Manifest Functions and Unintended Consequences—Past, Present, and Future, </a:t>
            </a:r>
            <a:r>
              <a:rPr lang="en-PH" sz="1200" b="0" i="1" dirty="0">
                <a:effectLst/>
              </a:rPr>
              <a:t>The Gerontologist</a:t>
            </a:r>
            <a:r>
              <a:rPr lang="en-PH" sz="1200" b="0" i="0" dirty="0">
                <a:effectLst/>
              </a:rPr>
              <a:t>, Volume 49, Issue 6, December 2009, Pages 727–735, </a:t>
            </a:r>
            <a:r>
              <a:rPr lang="en-PH" sz="12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https://doi.org/10.1093/geront/gnp066</a:t>
            </a:r>
            <a:endParaRPr lang="en-PH" sz="1200" b="0" i="0" u="none" strike="noStrike" dirty="0">
              <a:effectLst/>
            </a:endParaRPr>
          </a:p>
          <a:p>
            <a:r>
              <a:rPr lang="en-PH" sz="1200" b="0" i="0" dirty="0">
                <a:effectLst/>
              </a:rPr>
              <a:t>Jessica J. </a:t>
            </a:r>
            <a:r>
              <a:rPr lang="en-PH" sz="1200" b="0" i="0" dirty="0" err="1">
                <a:effectLst/>
              </a:rPr>
              <a:t>Jalbert</a:t>
            </a:r>
            <a:r>
              <a:rPr lang="en-PH" sz="1200" b="0" i="0" dirty="0">
                <a:effectLst/>
              </a:rPr>
              <a:t>, Lori A. </a:t>
            </a:r>
            <a:r>
              <a:rPr lang="en-PH" sz="1200" b="0" i="0" dirty="0" err="1">
                <a:effectLst/>
              </a:rPr>
              <a:t>Daiello</a:t>
            </a:r>
            <a:r>
              <a:rPr lang="en-PH" sz="1200" b="0" i="0" dirty="0">
                <a:effectLst/>
              </a:rPr>
              <a:t>, Kate L. </a:t>
            </a:r>
            <a:r>
              <a:rPr lang="en-PH" sz="1200" b="0" i="0" dirty="0" err="1">
                <a:effectLst/>
              </a:rPr>
              <a:t>Lapane</a:t>
            </a:r>
            <a:r>
              <a:rPr lang="en-PH" sz="1200" b="0" i="0" dirty="0">
                <a:effectLst/>
              </a:rPr>
              <a:t>, Dementia of the Alzheimer Type, </a:t>
            </a:r>
            <a:r>
              <a:rPr lang="en-PH" sz="1200" b="0" i="1" dirty="0">
                <a:effectLst/>
              </a:rPr>
              <a:t>Epidemiologic Reviews</a:t>
            </a:r>
            <a:r>
              <a:rPr lang="en-PH" sz="1200" b="0" i="0" dirty="0">
                <a:effectLst/>
              </a:rPr>
              <a:t>, Volume 30, Issue 1, 1 November 2008, Pages 15–34, </a:t>
            </a:r>
            <a:r>
              <a:rPr lang="en-PH" sz="1200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https://doi.org/10.1093/epirev/mxn008</a:t>
            </a:r>
            <a:endParaRPr lang="en-PH" sz="1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556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2391-4DB1-6858-6E89-BBD555DC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8768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196E-BD93-4F1A-1438-4DD75A9C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CD57-0202-9312-A1B5-462DD20D5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>
            <a:noAutofit/>
          </a:bodyPr>
          <a:lstStyle/>
          <a:p>
            <a:r>
              <a:rPr lang="en-US" sz="2000" dirty="0"/>
              <a:t>Dementia</a:t>
            </a:r>
          </a:p>
          <a:p>
            <a:pPr lvl="1"/>
            <a:r>
              <a:rPr lang="en-US" sz="2000" dirty="0"/>
              <a:t>General term for cognitive decline : memory loss, impaired reasoning and thinking abilities</a:t>
            </a:r>
          </a:p>
          <a:p>
            <a:pPr lvl="1"/>
            <a:r>
              <a:rPr lang="en-US" sz="2000" dirty="0"/>
              <a:t>Many causes: Alzheimer’s, Vascular type, Lewy bodies, Frontotemporal</a:t>
            </a:r>
          </a:p>
          <a:p>
            <a:pPr lvl="1"/>
            <a:r>
              <a:rPr lang="en-US" sz="2000" dirty="0"/>
              <a:t>Alzheimer’s Disease – chronic, progressive, fatal neurologic disease</a:t>
            </a:r>
          </a:p>
          <a:p>
            <a:pPr lvl="2"/>
            <a:r>
              <a:rPr lang="en-US" sz="1600" dirty="0"/>
              <a:t>Alzheimer’s type of dementia : most common, risk factors - increasing age and family history</a:t>
            </a:r>
          </a:p>
          <a:p>
            <a:r>
              <a:rPr lang="en-US" sz="2000" dirty="0"/>
              <a:t>Residents of nursing homes</a:t>
            </a:r>
          </a:p>
          <a:p>
            <a:pPr lvl="1"/>
            <a:r>
              <a:rPr lang="en-US" sz="2000" dirty="0"/>
              <a:t>Problems with functional status</a:t>
            </a:r>
          </a:p>
          <a:p>
            <a:pPr lvl="1"/>
            <a:r>
              <a:rPr lang="en-US" sz="2000" dirty="0"/>
              <a:t>Physical deterioration, cognitive decline, onset or exacerbation of illness</a:t>
            </a:r>
            <a:endParaRPr lang="en-US" sz="2400" dirty="0"/>
          </a:p>
          <a:p>
            <a:r>
              <a:rPr lang="en-US" sz="2000" dirty="0"/>
              <a:t>1987 Omnibus Budget Reconciliation Act in the US</a:t>
            </a:r>
          </a:p>
          <a:p>
            <a:pPr lvl="1"/>
            <a:r>
              <a:rPr lang="en-US" sz="2000" dirty="0"/>
              <a:t>Legislation signed into law by Pres Ronald Reagan</a:t>
            </a:r>
          </a:p>
          <a:p>
            <a:pPr lvl="1"/>
            <a:r>
              <a:rPr lang="en-US" sz="2000" dirty="0"/>
              <a:t>Changed quality assurance systems in the nursing homes – established new standards and revamped inspection and enforcement processes</a:t>
            </a:r>
          </a:p>
          <a:p>
            <a:pPr lvl="1"/>
            <a:r>
              <a:rPr lang="en-US" sz="2000" dirty="0"/>
              <a:t>Compliance by nursing homes required to receive funding and reimbursements from Medicaid and Medicare</a:t>
            </a:r>
          </a:p>
        </p:txBody>
      </p:sp>
    </p:spTree>
    <p:extLst>
      <p:ext uri="{BB962C8B-B14F-4D97-AF65-F5344CB8AC3E}">
        <p14:creationId xmlns:p14="http://schemas.microsoft.com/office/powerpoint/2010/main" val="1647146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38E091-530B-28EE-6554-57AAA83623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556113"/>
              </p:ext>
            </p:extLst>
          </p:nvPr>
        </p:nvGraphicFramePr>
        <p:xfrm>
          <a:off x="256693" y="737031"/>
          <a:ext cx="4527296" cy="2992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7FC0F9B-11AF-EC8D-C4B6-579F06A4F077}"/>
              </a:ext>
            </a:extLst>
          </p:cNvPr>
          <p:cNvGrpSpPr/>
          <p:nvPr/>
        </p:nvGrpSpPr>
        <p:grpSpPr>
          <a:xfrm>
            <a:off x="5166513" y="737031"/>
            <a:ext cx="2861700" cy="2922171"/>
            <a:chOff x="4803006" y="1555735"/>
            <a:chExt cx="2861700" cy="29221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81011B-CA0A-5F03-A8D5-81024F25E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03006" y="2202066"/>
              <a:ext cx="2861700" cy="227584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08201C-28C3-DCB7-FD2C-82622B72F278}"/>
                </a:ext>
              </a:extLst>
            </p:cNvPr>
            <p:cNvSpPr txBox="1"/>
            <p:nvPr/>
          </p:nvSpPr>
          <p:spPr>
            <a:xfrm>
              <a:off x="5063424" y="1555735"/>
              <a:ext cx="2340864" cy="64633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Minimum Data Set (MDS)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DCAF0C9-7368-A95D-A4BF-40CAF46D241A}"/>
              </a:ext>
            </a:extLst>
          </p:cNvPr>
          <p:cNvGrpSpPr/>
          <p:nvPr/>
        </p:nvGrpSpPr>
        <p:grpSpPr>
          <a:xfrm>
            <a:off x="9071643" y="737030"/>
            <a:ext cx="2825496" cy="2833158"/>
            <a:chOff x="8708136" y="2380093"/>
            <a:chExt cx="2825496" cy="283315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F01BB1-82AC-608D-8F06-854D8D7289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843"/>
            <a:stretch/>
          </p:blipFill>
          <p:spPr>
            <a:xfrm>
              <a:off x="8708136" y="3115439"/>
              <a:ext cx="2825496" cy="20978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88F1F4-6FAC-730B-A16E-4C8CEC49A1AC}"/>
                </a:ext>
              </a:extLst>
            </p:cNvPr>
            <p:cNvSpPr txBox="1"/>
            <p:nvPr/>
          </p:nvSpPr>
          <p:spPr>
            <a:xfrm>
              <a:off x="9090660" y="2380093"/>
              <a:ext cx="2060448" cy="64633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MDS-Cognitive Performance Scale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D991D3-15CE-8A24-1E7F-4B5A2435770D}"/>
              </a:ext>
            </a:extLst>
          </p:cNvPr>
          <p:cNvCxnSpPr>
            <a:cxnSpLocks/>
          </p:cNvCxnSpPr>
          <p:nvPr/>
        </p:nvCxnSpPr>
        <p:spPr>
          <a:xfrm>
            <a:off x="4533171" y="268795"/>
            <a:ext cx="0" cy="359432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0199D9-2608-A1A4-5011-7DE933A0A325}"/>
              </a:ext>
            </a:extLst>
          </p:cNvPr>
          <p:cNvCxnSpPr>
            <a:cxnSpLocks/>
          </p:cNvCxnSpPr>
          <p:nvPr/>
        </p:nvCxnSpPr>
        <p:spPr>
          <a:xfrm>
            <a:off x="8591202" y="268795"/>
            <a:ext cx="0" cy="3594325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78338B-3BD2-532D-313F-E42A6C625B6A}"/>
              </a:ext>
            </a:extLst>
          </p:cNvPr>
          <p:cNvSpPr txBox="1"/>
          <p:nvPr/>
        </p:nvSpPr>
        <p:spPr>
          <a:xfrm>
            <a:off x="4527296" y="4599741"/>
            <a:ext cx="37454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21 core</a:t>
            </a:r>
            <a:r>
              <a:rPr lang="en-P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screening, medical, psychosocial, functional and cognitive status.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Clinical</a:t>
            </a:r>
            <a:r>
              <a:rPr lang="en-P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professionals to directly observe and assess the resident’s performance during a specified time period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161602-20EF-07AE-0AB8-5FABDEA14CE4}"/>
              </a:ext>
            </a:extLst>
          </p:cNvPr>
          <p:cNvSpPr txBox="1"/>
          <p:nvPr/>
        </p:nvSpPr>
        <p:spPr>
          <a:xfrm>
            <a:off x="599154" y="3863120"/>
            <a:ext cx="33289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effectLst/>
              </a:rPr>
              <a:t>Morris JN, Hawes C, Murphy K, et al. Resident Assessment Instrument training manual and resource guide. Natick, MA: Eliot Press, 1991.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944006-A86D-32B9-50BE-FBF7B0D30804}"/>
              </a:ext>
            </a:extLst>
          </p:cNvPr>
          <p:cNvSpPr txBox="1"/>
          <p:nvPr/>
        </p:nvSpPr>
        <p:spPr>
          <a:xfrm>
            <a:off x="8828570" y="3863120"/>
            <a:ext cx="30685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effectLst/>
              </a:rPr>
              <a:t>Morris JN, Fries BE, </a:t>
            </a:r>
            <a:r>
              <a:rPr lang="en-PH" sz="1100" dirty="0" err="1">
                <a:effectLst/>
              </a:rPr>
              <a:t>Mehr</a:t>
            </a:r>
            <a:r>
              <a:rPr lang="en-PH" sz="1100" dirty="0">
                <a:effectLst/>
              </a:rPr>
              <a:t> DR, et al. MDS Cognitive Performance Scale. J </a:t>
            </a:r>
            <a:r>
              <a:rPr lang="en-PH" sz="1100" dirty="0" err="1">
                <a:effectLst/>
              </a:rPr>
              <a:t>Gerontol</a:t>
            </a:r>
            <a:r>
              <a:rPr lang="en-PH" sz="1100" dirty="0">
                <a:effectLst/>
              </a:rPr>
              <a:t> Med Sci 1994;49:M174-82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DA0561-658B-D0F8-2192-0E2BA54ECE82}"/>
              </a:ext>
            </a:extLst>
          </p:cNvPr>
          <p:cNvSpPr txBox="1"/>
          <p:nvPr/>
        </p:nvSpPr>
        <p:spPr>
          <a:xfrm>
            <a:off x="390937" y="4876739"/>
            <a:ext cx="3745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OBRA requirement : </a:t>
            </a:r>
            <a:r>
              <a:rPr lang="en-PH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Resident Assessment Instrument (RAI).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RAI : standardized assessment system, </a:t>
            </a:r>
            <a:r>
              <a:rPr lang="en-PH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consists of three basic components</a:t>
            </a:r>
          </a:p>
        </p:txBody>
      </p:sp>
    </p:spTree>
    <p:extLst>
      <p:ext uri="{BB962C8B-B14F-4D97-AF65-F5344CB8AC3E}">
        <p14:creationId xmlns:p14="http://schemas.microsoft.com/office/powerpoint/2010/main" val="2823101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6" grpId="0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5EB723-3ECD-A92C-C6D3-53689F0E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82109"/>
            <a:ext cx="7772400" cy="349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12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reeform 89">
            <a:extLst>
              <a:ext uri="{FF2B5EF4-FFF2-40B4-BE49-F238E27FC236}">
                <a16:creationId xmlns:a16="http://schemas.microsoft.com/office/drawing/2014/main" id="{6C1FD417-A9B5-2740-9477-EE55F544C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728155"/>
            <a:ext cx="10141649" cy="3129846"/>
          </a:xfrm>
          <a:custGeom>
            <a:avLst/>
            <a:gdLst>
              <a:gd name="connsiteX0" fmla="*/ 10052998 w 20283298"/>
              <a:gd name="connsiteY0" fmla="*/ 3258008 h 6259691"/>
              <a:gd name="connsiteX1" fmla="*/ 9625189 w 20283298"/>
              <a:gd name="connsiteY1" fmla="*/ 5771214 h 6259691"/>
              <a:gd name="connsiteX2" fmla="*/ 13368828 w 20283298"/>
              <a:gd name="connsiteY2" fmla="*/ 5771214 h 6259691"/>
              <a:gd name="connsiteX3" fmla="*/ 12962589 w 20283298"/>
              <a:gd name="connsiteY3" fmla="*/ 3258008 h 6259691"/>
              <a:gd name="connsiteX4" fmla="*/ 0 w 20283298"/>
              <a:gd name="connsiteY4" fmla="*/ 0 h 6259691"/>
              <a:gd name="connsiteX5" fmla="*/ 3300306 w 20283298"/>
              <a:gd name="connsiteY5" fmla="*/ 340918 h 6259691"/>
              <a:gd name="connsiteX6" fmla="*/ 2922826 w 20283298"/>
              <a:gd name="connsiteY6" fmla="*/ 340918 h 6259691"/>
              <a:gd name="connsiteX7" fmla="*/ 1229560 w 20283298"/>
              <a:gd name="connsiteY7" fmla="*/ 2969176 h 6259691"/>
              <a:gd name="connsiteX8" fmla="*/ 3586711 w 20283298"/>
              <a:gd name="connsiteY8" fmla="*/ 2969176 h 6259691"/>
              <a:gd name="connsiteX9" fmla="*/ 4777869 w 20283298"/>
              <a:gd name="connsiteY9" fmla="*/ 493125 h 6259691"/>
              <a:gd name="connsiteX10" fmla="*/ 5361466 w 20283298"/>
              <a:gd name="connsiteY10" fmla="*/ 553048 h 6259691"/>
              <a:gd name="connsiteX11" fmla="*/ 4199068 w 20283298"/>
              <a:gd name="connsiteY11" fmla="*/ 2969176 h 6259691"/>
              <a:gd name="connsiteX12" fmla="*/ 4622085 w 20283298"/>
              <a:gd name="connsiteY12" fmla="*/ 2969176 h 6259691"/>
              <a:gd name="connsiteX13" fmla="*/ 4529812 w 20283298"/>
              <a:gd name="connsiteY13" fmla="*/ 3258008 h 6259691"/>
              <a:gd name="connsiteX14" fmla="*/ 4060059 w 20283298"/>
              <a:gd name="connsiteY14" fmla="*/ 3258008 h 6259691"/>
              <a:gd name="connsiteX15" fmla="*/ 2850925 w 20283298"/>
              <a:gd name="connsiteY15" fmla="*/ 5771214 h 6259691"/>
              <a:gd name="connsiteX16" fmla="*/ 5663450 w 20283298"/>
              <a:gd name="connsiteY16" fmla="*/ 5771214 h 6259691"/>
              <a:gd name="connsiteX17" fmla="*/ 6363285 w 20283298"/>
              <a:gd name="connsiteY17" fmla="*/ 3709835 h 6259691"/>
              <a:gd name="connsiteX18" fmla="*/ 6934896 w 20283298"/>
              <a:gd name="connsiteY18" fmla="*/ 3740995 h 6259691"/>
              <a:gd name="connsiteX19" fmla="*/ 6244648 w 20283298"/>
              <a:gd name="connsiteY19" fmla="*/ 5771214 h 6259691"/>
              <a:gd name="connsiteX20" fmla="*/ 9067956 w 20283298"/>
              <a:gd name="connsiteY20" fmla="*/ 5771214 h 6259691"/>
              <a:gd name="connsiteX21" fmla="*/ 9390313 w 20283298"/>
              <a:gd name="connsiteY21" fmla="*/ 3874026 h 6259691"/>
              <a:gd name="connsiteX22" fmla="*/ 9740229 w 20283298"/>
              <a:gd name="connsiteY22" fmla="*/ 3893202 h 6259691"/>
              <a:gd name="connsiteX23" fmla="*/ 10118908 w 20283298"/>
              <a:gd name="connsiteY23" fmla="*/ 2868504 h 6259691"/>
              <a:gd name="connsiteX24" fmla="*/ 10102131 w 20283298"/>
              <a:gd name="connsiteY24" fmla="*/ 2969176 h 6259691"/>
              <a:gd name="connsiteX25" fmla="*/ 12915853 w 20283298"/>
              <a:gd name="connsiteY25" fmla="*/ 2969176 h 6259691"/>
              <a:gd name="connsiteX26" fmla="*/ 12895481 w 20283298"/>
              <a:gd name="connsiteY26" fmla="*/ 2844535 h 6259691"/>
              <a:gd name="connsiteX27" fmla="*/ 14756516 w 20283298"/>
              <a:gd name="connsiteY27" fmla="*/ 3258008 h 6259691"/>
              <a:gd name="connsiteX28" fmla="*/ 13519821 w 20283298"/>
              <a:gd name="connsiteY28" fmla="*/ 3258008 h 6259691"/>
              <a:gd name="connsiteX29" fmla="*/ 13926061 w 20283298"/>
              <a:gd name="connsiteY29" fmla="*/ 5771214 h 6259691"/>
              <a:gd name="connsiteX30" fmla="*/ 16830856 w 20283298"/>
              <a:gd name="connsiteY30" fmla="*/ 5771214 h 6259691"/>
              <a:gd name="connsiteX31" fmla="*/ 16128625 w 20283298"/>
              <a:gd name="connsiteY31" fmla="*/ 3562422 h 6259691"/>
              <a:gd name="connsiteX32" fmla="*/ 16750568 w 20283298"/>
              <a:gd name="connsiteY32" fmla="*/ 3700247 h 6259691"/>
              <a:gd name="connsiteX33" fmla="*/ 17408460 w 20283298"/>
              <a:gd name="connsiteY33" fmla="*/ 5771214 h 6259691"/>
              <a:gd name="connsiteX34" fmla="*/ 19990900 w 20283298"/>
              <a:gd name="connsiteY34" fmla="*/ 5771214 h 6259691"/>
              <a:gd name="connsiteX35" fmla="*/ 20283298 w 20283298"/>
              <a:gd name="connsiteY35" fmla="*/ 6205063 h 6259691"/>
              <a:gd name="connsiteX36" fmla="*/ 17546268 w 20283298"/>
              <a:gd name="connsiteY36" fmla="*/ 6205063 h 6259691"/>
              <a:gd name="connsiteX37" fmla="*/ 17563656 w 20283298"/>
              <a:gd name="connsiteY37" fmla="*/ 6259691 h 6259691"/>
              <a:gd name="connsiteX38" fmla="*/ 16986034 w 20283298"/>
              <a:gd name="connsiteY38" fmla="*/ 6259691 h 6259691"/>
              <a:gd name="connsiteX39" fmla="*/ 16968668 w 20283298"/>
              <a:gd name="connsiteY39" fmla="*/ 6205063 h 6259691"/>
              <a:gd name="connsiteX40" fmla="*/ 13995564 w 20283298"/>
              <a:gd name="connsiteY40" fmla="*/ 6205063 h 6259691"/>
              <a:gd name="connsiteX41" fmla="*/ 14004375 w 20283298"/>
              <a:gd name="connsiteY41" fmla="*/ 6259691 h 6259691"/>
              <a:gd name="connsiteX42" fmla="*/ 13447143 w 20283298"/>
              <a:gd name="connsiteY42" fmla="*/ 6259691 h 6259691"/>
              <a:gd name="connsiteX43" fmla="*/ 13438332 w 20283298"/>
              <a:gd name="connsiteY43" fmla="*/ 6205063 h 6259691"/>
              <a:gd name="connsiteX44" fmla="*/ 9552089 w 20283298"/>
              <a:gd name="connsiteY44" fmla="*/ 6205063 h 6259691"/>
              <a:gd name="connsiteX45" fmla="*/ 9542786 w 20283298"/>
              <a:gd name="connsiteY45" fmla="*/ 6259691 h 6259691"/>
              <a:gd name="connsiteX46" fmla="*/ 8985534 w 20283298"/>
              <a:gd name="connsiteY46" fmla="*/ 6259691 h 6259691"/>
              <a:gd name="connsiteX47" fmla="*/ 8994858 w 20283298"/>
              <a:gd name="connsiteY47" fmla="*/ 6205063 h 6259691"/>
              <a:gd name="connsiteX48" fmla="*/ 6097251 w 20283298"/>
              <a:gd name="connsiteY48" fmla="*/ 6205063 h 6259691"/>
              <a:gd name="connsiteX49" fmla="*/ 6078665 w 20283298"/>
              <a:gd name="connsiteY49" fmla="*/ 6259691 h 6259691"/>
              <a:gd name="connsiteX50" fmla="*/ 5496290 w 20283298"/>
              <a:gd name="connsiteY50" fmla="*/ 6259691 h 6259691"/>
              <a:gd name="connsiteX51" fmla="*/ 5514854 w 20283298"/>
              <a:gd name="connsiteY51" fmla="*/ 6205063 h 6259691"/>
              <a:gd name="connsiteX52" fmla="*/ 2642413 w 20283298"/>
              <a:gd name="connsiteY52" fmla="*/ 6205063 h 6259691"/>
              <a:gd name="connsiteX53" fmla="*/ 2616129 w 20283298"/>
              <a:gd name="connsiteY53" fmla="*/ 6259691 h 6259691"/>
              <a:gd name="connsiteX54" fmla="*/ 2004971 w 20283298"/>
              <a:gd name="connsiteY54" fmla="*/ 6259691 h 6259691"/>
              <a:gd name="connsiteX55" fmla="*/ 2031255 w 20283298"/>
              <a:gd name="connsiteY55" fmla="*/ 6205063 h 6259691"/>
              <a:gd name="connsiteX56" fmla="*/ 0 w 20283298"/>
              <a:gd name="connsiteY56" fmla="*/ 6205063 h 6259691"/>
              <a:gd name="connsiteX57" fmla="*/ 0 w 20283298"/>
              <a:gd name="connsiteY57" fmla="*/ 5771214 h 6259691"/>
              <a:gd name="connsiteX58" fmla="*/ 2239767 w 20283298"/>
              <a:gd name="connsiteY58" fmla="*/ 5771214 h 6259691"/>
              <a:gd name="connsiteX59" fmla="*/ 3447703 w 20283298"/>
              <a:gd name="connsiteY59" fmla="*/ 3258008 h 6259691"/>
              <a:gd name="connsiteX60" fmla="*/ 1043815 w 20283298"/>
              <a:gd name="connsiteY60" fmla="*/ 3258008 h 6259691"/>
              <a:gd name="connsiteX61" fmla="*/ 0 w 20283298"/>
              <a:gd name="connsiteY61" fmla="*/ 4878091 h 6259691"/>
              <a:gd name="connsiteX62" fmla="*/ 0 w 20283298"/>
              <a:gd name="connsiteY62" fmla="*/ 3859322 h 6259691"/>
              <a:gd name="connsiteX63" fmla="*/ 387120 w 20283298"/>
              <a:gd name="connsiteY63" fmla="*/ 3258008 h 6259691"/>
              <a:gd name="connsiteX64" fmla="*/ 0 w 20283298"/>
              <a:gd name="connsiteY64" fmla="*/ 3258008 h 6259691"/>
              <a:gd name="connsiteX65" fmla="*/ 0 w 20283298"/>
              <a:gd name="connsiteY65" fmla="*/ 2969176 h 6259691"/>
              <a:gd name="connsiteX66" fmla="*/ 574063 w 20283298"/>
              <a:gd name="connsiteY66" fmla="*/ 2969176 h 6259691"/>
              <a:gd name="connsiteX67" fmla="*/ 2264933 w 20283298"/>
              <a:gd name="connsiteY67" fmla="*/ 340918 h 6259691"/>
              <a:gd name="connsiteX68" fmla="*/ 215756 w 20283298"/>
              <a:gd name="connsiteY68" fmla="*/ 340918 h 6259691"/>
              <a:gd name="connsiteX69" fmla="*/ 0 w 20283298"/>
              <a:gd name="connsiteY69" fmla="*/ 604862 h 6259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20283298" h="6259691">
                <a:moveTo>
                  <a:pt x="10052998" y="3258008"/>
                </a:moveTo>
                <a:lnTo>
                  <a:pt x="9625189" y="5771214"/>
                </a:lnTo>
                <a:lnTo>
                  <a:pt x="13368828" y="5771214"/>
                </a:lnTo>
                <a:lnTo>
                  <a:pt x="12962589" y="3258008"/>
                </a:lnTo>
                <a:close/>
                <a:moveTo>
                  <a:pt x="0" y="0"/>
                </a:moveTo>
                <a:lnTo>
                  <a:pt x="3300306" y="340918"/>
                </a:lnTo>
                <a:lnTo>
                  <a:pt x="2922826" y="340918"/>
                </a:lnTo>
                <a:lnTo>
                  <a:pt x="1229560" y="2969176"/>
                </a:lnTo>
                <a:lnTo>
                  <a:pt x="3586711" y="2969176"/>
                </a:lnTo>
                <a:lnTo>
                  <a:pt x="4777869" y="493125"/>
                </a:lnTo>
                <a:lnTo>
                  <a:pt x="5361466" y="553048"/>
                </a:lnTo>
                <a:lnTo>
                  <a:pt x="4199068" y="2969176"/>
                </a:lnTo>
                <a:lnTo>
                  <a:pt x="4622085" y="2969176"/>
                </a:lnTo>
                <a:lnTo>
                  <a:pt x="4529812" y="3258008"/>
                </a:lnTo>
                <a:lnTo>
                  <a:pt x="4060059" y="3258008"/>
                </a:lnTo>
                <a:lnTo>
                  <a:pt x="2850925" y="5771214"/>
                </a:lnTo>
                <a:lnTo>
                  <a:pt x="5663450" y="5771214"/>
                </a:lnTo>
                <a:lnTo>
                  <a:pt x="6363285" y="3709835"/>
                </a:lnTo>
                <a:lnTo>
                  <a:pt x="6934896" y="3740995"/>
                </a:lnTo>
                <a:lnTo>
                  <a:pt x="6244648" y="5771214"/>
                </a:lnTo>
                <a:lnTo>
                  <a:pt x="9067956" y="5771214"/>
                </a:lnTo>
                <a:lnTo>
                  <a:pt x="9390313" y="3874026"/>
                </a:lnTo>
                <a:lnTo>
                  <a:pt x="9740229" y="3893202"/>
                </a:lnTo>
                <a:lnTo>
                  <a:pt x="10118908" y="2868504"/>
                </a:lnTo>
                <a:lnTo>
                  <a:pt x="10102131" y="2969176"/>
                </a:lnTo>
                <a:lnTo>
                  <a:pt x="12915853" y="2969176"/>
                </a:lnTo>
                <a:lnTo>
                  <a:pt x="12895481" y="2844535"/>
                </a:lnTo>
                <a:lnTo>
                  <a:pt x="14756516" y="3258008"/>
                </a:lnTo>
                <a:lnTo>
                  <a:pt x="13519821" y="3258008"/>
                </a:lnTo>
                <a:lnTo>
                  <a:pt x="13926061" y="5771214"/>
                </a:lnTo>
                <a:lnTo>
                  <a:pt x="16830856" y="5771214"/>
                </a:lnTo>
                <a:lnTo>
                  <a:pt x="16128625" y="3562422"/>
                </a:lnTo>
                <a:lnTo>
                  <a:pt x="16750568" y="3700247"/>
                </a:lnTo>
                <a:lnTo>
                  <a:pt x="17408460" y="5771214"/>
                </a:lnTo>
                <a:lnTo>
                  <a:pt x="19990900" y="5771214"/>
                </a:lnTo>
                <a:lnTo>
                  <a:pt x="20283298" y="6205063"/>
                </a:lnTo>
                <a:lnTo>
                  <a:pt x="17546268" y="6205063"/>
                </a:lnTo>
                <a:lnTo>
                  <a:pt x="17563656" y="6259691"/>
                </a:lnTo>
                <a:lnTo>
                  <a:pt x="16986034" y="6259691"/>
                </a:lnTo>
                <a:lnTo>
                  <a:pt x="16968668" y="6205063"/>
                </a:lnTo>
                <a:lnTo>
                  <a:pt x="13995564" y="6205063"/>
                </a:lnTo>
                <a:lnTo>
                  <a:pt x="14004375" y="6259691"/>
                </a:lnTo>
                <a:lnTo>
                  <a:pt x="13447143" y="6259691"/>
                </a:lnTo>
                <a:lnTo>
                  <a:pt x="13438332" y="6205063"/>
                </a:lnTo>
                <a:lnTo>
                  <a:pt x="9552089" y="6205063"/>
                </a:lnTo>
                <a:lnTo>
                  <a:pt x="9542786" y="6259691"/>
                </a:lnTo>
                <a:lnTo>
                  <a:pt x="8985534" y="6259691"/>
                </a:lnTo>
                <a:lnTo>
                  <a:pt x="8994858" y="6205063"/>
                </a:lnTo>
                <a:lnTo>
                  <a:pt x="6097251" y="6205063"/>
                </a:lnTo>
                <a:lnTo>
                  <a:pt x="6078665" y="6259691"/>
                </a:lnTo>
                <a:lnTo>
                  <a:pt x="5496290" y="6259691"/>
                </a:lnTo>
                <a:lnTo>
                  <a:pt x="5514854" y="6205063"/>
                </a:lnTo>
                <a:lnTo>
                  <a:pt x="2642413" y="6205063"/>
                </a:lnTo>
                <a:lnTo>
                  <a:pt x="2616129" y="6259691"/>
                </a:lnTo>
                <a:lnTo>
                  <a:pt x="2004971" y="6259691"/>
                </a:lnTo>
                <a:lnTo>
                  <a:pt x="2031255" y="6205063"/>
                </a:lnTo>
                <a:lnTo>
                  <a:pt x="0" y="6205063"/>
                </a:lnTo>
                <a:lnTo>
                  <a:pt x="0" y="5771214"/>
                </a:lnTo>
                <a:lnTo>
                  <a:pt x="2239767" y="5771214"/>
                </a:lnTo>
                <a:lnTo>
                  <a:pt x="3447703" y="3258008"/>
                </a:lnTo>
                <a:lnTo>
                  <a:pt x="1043815" y="3258008"/>
                </a:lnTo>
                <a:lnTo>
                  <a:pt x="0" y="4878091"/>
                </a:lnTo>
                <a:lnTo>
                  <a:pt x="0" y="3859322"/>
                </a:lnTo>
                <a:lnTo>
                  <a:pt x="387120" y="3258008"/>
                </a:lnTo>
                <a:lnTo>
                  <a:pt x="0" y="3258008"/>
                </a:lnTo>
                <a:lnTo>
                  <a:pt x="0" y="2969176"/>
                </a:lnTo>
                <a:lnTo>
                  <a:pt x="574063" y="2969176"/>
                </a:lnTo>
                <a:lnTo>
                  <a:pt x="2264933" y="340918"/>
                </a:lnTo>
                <a:lnTo>
                  <a:pt x="215756" y="340918"/>
                </a:lnTo>
                <a:lnTo>
                  <a:pt x="0" y="60486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477" name="Freeform 405">
            <a:extLst>
              <a:ext uri="{FF2B5EF4-FFF2-40B4-BE49-F238E27FC236}">
                <a16:creationId xmlns:a16="http://schemas.microsoft.com/office/drawing/2014/main" id="{65E40D6F-3DD3-D244-8CB2-0D40847E9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760" y="4002888"/>
            <a:ext cx="594545" cy="1207589"/>
          </a:xfrm>
          <a:custGeom>
            <a:avLst/>
            <a:gdLst>
              <a:gd name="T0" fmla="*/ 0 w 992"/>
              <a:gd name="T1" fmla="*/ 2016 h 2017"/>
              <a:gd name="T2" fmla="*/ 353 w 992"/>
              <a:gd name="T3" fmla="*/ 2016 h 2017"/>
              <a:gd name="T4" fmla="*/ 991 w 992"/>
              <a:gd name="T5" fmla="*/ 3 h 2017"/>
              <a:gd name="T6" fmla="*/ 970 w 992"/>
              <a:gd name="T7" fmla="*/ 0 h 2017"/>
              <a:gd name="T8" fmla="*/ 0 w 992"/>
              <a:gd name="T9" fmla="*/ 2016 h 2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92" h="2017">
                <a:moveTo>
                  <a:pt x="0" y="2016"/>
                </a:moveTo>
                <a:lnTo>
                  <a:pt x="353" y="2016"/>
                </a:lnTo>
                <a:lnTo>
                  <a:pt x="991" y="3"/>
                </a:lnTo>
                <a:lnTo>
                  <a:pt x="970" y="0"/>
                </a:lnTo>
                <a:lnTo>
                  <a:pt x="0" y="2016"/>
                </a:lnTo>
              </a:path>
            </a:pathLst>
          </a:custGeom>
          <a:solidFill>
            <a:srgbClr val="E8EDE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06" name="Freeform 434">
            <a:extLst>
              <a:ext uri="{FF2B5EF4-FFF2-40B4-BE49-F238E27FC236}">
                <a16:creationId xmlns:a16="http://schemas.microsoft.com/office/drawing/2014/main" id="{E9D2BA79-7BC5-2648-A907-B717CB2FB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663" y="5514354"/>
            <a:ext cx="975054" cy="343515"/>
          </a:xfrm>
          <a:custGeom>
            <a:avLst/>
            <a:gdLst>
              <a:gd name="T0" fmla="*/ 1442 w 1628"/>
              <a:gd name="T1" fmla="*/ 571 h 572"/>
              <a:gd name="T2" fmla="*/ 1442 w 1628"/>
              <a:gd name="T3" fmla="*/ 571 h 572"/>
              <a:gd name="T4" fmla="*/ 1536 w 1628"/>
              <a:gd name="T5" fmla="*/ 494 h 572"/>
              <a:gd name="T6" fmla="*/ 1618 w 1628"/>
              <a:gd name="T7" fmla="*/ 77 h 572"/>
              <a:gd name="T8" fmla="*/ 1618 w 1628"/>
              <a:gd name="T9" fmla="*/ 77 h 572"/>
              <a:gd name="T10" fmla="*/ 1556 w 1628"/>
              <a:gd name="T11" fmla="*/ 0 h 572"/>
              <a:gd name="T12" fmla="*/ 244 w 1628"/>
              <a:gd name="T13" fmla="*/ 0 h 572"/>
              <a:gd name="T14" fmla="*/ 244 w 1628"/>
              <a:gd name="T15" fmla="*/ 0 h 572"/>
              <a:gd name="T16" fmla="*/ 142 w 1628"/>
              <a:gd name="T17" fmla="*/ 75 h 572"/>
              <a:gd name="T18" fmla="*/ 13 w 1628"/>
              <a:gd name="T19" fmla="*/ 495 h 572"/>
              <a:gd name="T20" fmla="*/ 13 w 1628"/>
              <a:gd name="T21" fmla="*/ 495 h 572"/>
              <a:gd name="T22" fmla="*/ 69 w 1628"/>
              <a:gd name="T23" fmla="*/ 571 h 572"/>
              <a:gd name="T24" fmla="*/ 1442 w 1628"/>
              <a:gd name="T25" fmla="*/ 571 h 5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28" h="572">
                <a:moveTo>
                  <a:pt x="1442" y="571"/>
                </a:moveTo>
                <a:lnTo>
                  <a:pt x="1442" y="571"/>
                </a:lnTo>
                <a:cubicBezTo>
                  <a:pt x="1485" y="571"/>
                  <a:pt x="1527" y="536"/>
                  <a:pt x="1536" y="494"/>
                </a:cubicBezTo>
                <a:lnTo>
                  <a:pt x="1618" y="77"/>
                </a:lnTo>
                <a:lnTo>
                  <a:pt x="1618" y="77"/>
                </a:lnTo>
                <a:cubicBezTo>
                  <a:pt x="1627" y="35"/>
                  <a:pt x="1598" y="0"/>
                  <a:pt x="1556" y="0"/>
                </a:cubicBezTo>
                <a:lnTo>
                  <a:pt x="244" y="0"/>
                </a:lnTo>
                <a:lnTo>
                  <a:pt x="244" y="0"/>
                </a:lnTo>
                <a:cubicBezTo>
                  <a:pt x="201" y="0"/>
                  <a:pt x="155" y="34"/>
                  <a:pt x="142" y="75"/>
                </a:cubicBezTo>
                <a:lnTo>
                  <a:pt x="13" y="495"/>
                </a:lnTo>
                <a:lnTo>
                  <a:pt x="13" y="495"/>
                </a:lnTo>
                <a:cubicBezTo>
                  <a:pt x="0" y="537"/>
                  <a:pt x="26" y="571"/>
                  <a:pt x="69" y="571"/>
                </a:cubicBezTo>
                <a:lnTo>
                  <a:pt x="1442" y="571"/>
                </a:lnTo>
              </a:path>
            </a:pathLst>
          </a:custGeom>
          <a:solidFill>
            <a:srgbClr val="F67F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111111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25C4FF39-9BF2-BA46-9F32-7DBC557A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" y="3566889"/>
            <a:ext cx="10615381" cy="3291112"/>
          </a:xfrm>
          <a:custGeom>
            <a:avLst/>
            <a:gdLst>
              <a:gd name="connsiteX0" fmla="*/ 0 w 21230762"/>
              <a:gd name="connsiteY0" fmla="*/ 0 h 6582223"/>
              <a:gd name="connsiteX1" fmla="*/ 5492982 w 21230762"/>
              <a:gd name="connsiteY1" fmla="*/ 0 h 6582223"/>
              <a:gd name="connsiteX2" fmla="*/ 6231247 w 21230762"/>
              <a:gd name="connsiteY2" fmla="*/ 409982 h 6582223"/>
              <a:gd name="connsiteX3" fmla="*/ 6268400 w 21230762"/>
              <a:gd name="connsiteY3" fmla="*/ 1252721 h 6582223"/>
              <a:gd name="connsiteX4" fmla="*/ 5133438 w 21230762"/>
              <a:gd name="connsiteY4" fmla="*/ 3523203 h 6582223"/>
              <a:gd name="connsiteX5" fmla="*/ 9227451 w 21230762"/>
              <a:gd name="connsiteY5" fmla="*/ 3523203 h 6582223"/>
              <a:gd name="connsiteX6" fmla="*/ 9374864 w 21230762"/>
              <a:gd name="connsiteY6" fmla="*/ 2580965 h 6582223"/>
              <a:gd name="connsiteX7" fmla="*/ 10230581 w 21230762"/>
              <a:gd name="connsiteY7" fmla="*/ 1847314 h 6582223"/>
              <a:gd name="connsiteX8" fmla="*/ 14678146 w 21230762"/>
              <a:gd name="connsiteY8" fmla="*/ 1847314 h 6582223"/>
              <a:gd name="connsiteX9" fmla="*/ 15517082 w 21230762"/>
              <a:gd name="connsiteY9" fmla="*/ 2498249 h 6582223"/>
              <a:gd name="connsiteX10" fmla="*/ 15779550 w 21230762"/>
              <a:gd name="connsiteY10" fmla="*/ 3523203 h 6582223"/>
              <a:gd name="connsiteX11" fmla="*/ 19240766 w 21230762"/>
              <a:gd name="connsiteY11" fmla="*/ 3523203 h 6582223"/>
              <a:gd name="connsiteX12" fmla="*/ 20024572 w 21230762"/>
              <a:gd name="connsiteY12" fmla="*/ 4019496 h 6582223"/>
              <a:gd name="connsiteX13" fmla="*/ 21230762 w 21230762"/>
              <a:gd name="connsiteY13" fmla="*/ 6582223 h 6582223"/>
              <a:gd name="connsiteX14" fmla="*/ 19315376 w 21230762"/>
              <a:gd name="connsiteY14" fmla="*/ 6582223 h 6582223"/>
              <a:gd name="connsiteX15" fmla="*/ 18690662 w 21230762"/>
              <a:gd name="connsiteY15" fmla="*/ 5256633 h 6582223"/>
              <a:gd name="connsiteX16" fmla="*/ 15107202 w 21230762"/>
              <a:gd name="connsiteY16" fmla="*/ 5256633 h 6582223"/>
              <a:gd name="connsiteX17" fmla="*/ 14268265 w 21230762"/>
              <a:gd name="connsiteY17" fmla="*/ 4605697 h 6582223"/>
              <a:gd name="connsiteX18" fmla="*/ 14004599 w 21230762"/>
              <a:gd name="connsiteY18" fmla="*/ 3580744 h 6582223"/>
              <a:gd name="connsiteX19" fmla="*/ 10972440 w 21230762"/>
              <a:gd name="connsiteY19" fmla="*/ 3580744 h 6582223"/>
              <a:gd name="connsiteX20" fmla="*/ 10826225 w 21230762"/>
              <a:gd name="connsiteY20" fmla="*/ 4522981 h 6582223"/>
              <a:gd name="connsiteX21" fmla="*/ 9970509 w 21230762"/>
              <a:gd name="connsiteY21" fmla="*/ 5256633 h 6582223"/>
              <a:gd name="connsiteX22" fmla="*/ 3731214 w 21230762"/>
              <a:gd name="connsiteY22" fmla="*/ 5256633 h 6582223"/>
              <a:gd name="connsiteX23" fmla="*/ 2994148 w 21230762"/>
              <a:gd name="connsiteY23" fmla="*/ 4845453 h 6582223"/>
              <a:gd name="connsiteX24" fmla="*/ 2955796 w 21230762"/>
              <a:gd name="connsiteY24" fmla="*/ 4001514 h 6582223"/>
              <a:gd name="connsiteX25" fmla="*/ 4090758 w 21230762"/>
              <a:gd name="connsiteY25" fmla="*/ 1732231 h 6582223"/>
              <a:gd name="connsiteX26" fmla="*/ 0 w 21230762"/>
              <a:gd name="connsiteY26" fmla="*/ 1732231 h 6582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1230762" h="6582223">
                <a:moveTo>
                  <a:pt x="0" y="0"/>
                </a:moveTo>
                <a:lnTo>
                  <a:pt x="5492982" y="0"/>
                </a:lnTo>
                <a:cubicBezTo>
                  <a:pt x="5793801" y="0"/>
                  <a:pt x="6071849" y="154642"/>
                  <a:pt x="6231247" y="409982"/>
                </a:cubicBezTo>
                <a:cubicBezTo>
                  <a:pt x="6388248" y="664122"/>
                  <a:pt x="6402630" y="984195"/>
                  <a:pt x="6268400" y="1252721"/>
                </a:cubicBezTo>
                <a:lnTo>
                  <a:pt x="5133438" y="3523203"/>
                </a:lnTo>
                <a:lnTo>
                  <a:pt x="9227451" y="3523203"/>
                </a:lnTo>
                <a:lnTo>
                  <a:pt x="9374864" y="2580965"/>
                </a:lnTo>
                <a:cubicBezTo>
                  <a:pt x="9439582" y="2157797"/>
                  <a:pt x="9802722" y="1847314"/>
                  <a:pt x="10230581" y="1847314"/>
                </a:cubicBezTo>
                <a:lnTo>
                  <a:pt x="14678146" y="1847314"/>
                </a:lnTo>
                <a:cubicBezTo>
                  <a:pt x="15073645" y="1847314"/>
                  <a:pt x="15418807" y="2115839"/>
                  <a:pt x="15517082" y="2498249"/>
                </a:cubicBezTo>
                <a:lnTo>
                  <a:pt x="15779550" y="3523203"/>
                </a:lnTo>
                <a:lnTo>
                  <a:pt x="19240766" y="3523203"/>
                </a:lnTo>
                <a:cubicBezTo>
                  <a:pt x="19576340" y="3523203"/>
                  <a:pt x="19881954" y="3716205"/>
                  <a:pt x="20024572" y="4019496"/>
                </a:cubicBezTo>
                <a:lnTo>
                  <a:pt x="21230762" y="6582223"/>
                </a:lnTo>
                <a:lnTo>
                  <a:pt x="19315376" y="6582223"/>
                </a:lnTo>
                <a:lnTo>
                  <a:pt x="18690662" y="5256633"/>
                </a:lnTo>
                <a:lnTo>
                  <a:pt x="15107202" y="5256633"/>
                </a:lnTo>
                <a:cubicBezTo>
                  <a:pt x="14711703" y="5256633"/>
                  <a:pt x="14366540" y="4988107"/>
                  <a:pt x="14268265" y="4605697"/>
                </a:cubicBezTo>
                <a:lnTo>
                  <a:pt x="14004599" y="3580744"/>
                </a:lnTo>
                <a:lnTo>
                  <a:pt x="10972440" y="3580744"/>
                </a:lnTo>
                <a:lnTo>
                  <a:pt x="10826225" y="4522981"/>
                </a:lnTo>
                <a:cubicBezTo>
                  <a:pt x="10761507" y="4944951"/>
                  <a:pt x="10398367" y="5256633"/>
                  <a:pt x="9970509" y="5256633"/>
                </a:cubicBezTo>
                <a:lnTo>
                  <a:pt x="3731214" y="5256633"/>
                </a:lnTo>
                <a:cubicBezTo>
                  <a:pt x="3431593" y="5256633"/>
                  <a:pt x="3152347" y="5100791"/>
                  <a:pt x="2994148" y="4845453"/>
                </a:cubicBezTo>
                <a:cubicBezTo>
                  <a:pt x="2837147" y="4588915"/>
                  <a:pt x="2821566" y="4271239"/>
                  <a:pt x="2955796" y="4001514"/>
                </a:cubicBezTo>
                <a:lnTo>
                  <a:pt x="4090758" y="1732231"/>
                </a:lnTo>
                <a:lnTo>
                  <a:pt x="0" y="1732231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16" name="Freeform 444">
            <a:extLst>
              <a:ext uri="{FF2B5EF4-FFF2-40B4-BE49-F238E27FC236}">
                <a16:creationId xmlns:a16="http://schemas.microsoft.com/office/drawing/2014/main" id="{78BA5696-5D60-394B-B6DD-8D25B939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428" y="3973391"/>
            <a:ext cx="12318981" cy="346686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889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17" name="Freeform 445">
            <a:extLst>
              <a:ext uri="{FF2B5EF4-FFF2-40B4-BE49-F238E27FC236}">
                <a16:creationId xmlns:a16="http://schemas.microsoft.com/office/drawing/2014/main" id="{2DB30D0F-37CC-DC4B-A0E2-9B1A6188B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428" y="3973391"/>
            <a:ext cx="12318981" cy="346686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762000" cap="flat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18" name="Freeform 446">
            <a:extLst>
              <a:ext uri="{FF2B5EF4-FFF2-40B4-BE49-F238E27FC236}">
                <a16:creationId xmlns:a16="http://schemas.microsoft.com/office/drawing/2014/main" id="{58B788D1-A356-DF42-9FF0-34FA1DB76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1428" y="3966869"/>
            <a:ext cx="12318981" cy="3466861"/>
          </a:xfrm>
          <a:custGeom>
            <a:avLst/>
            <a:gdLst>
              <a:gd name="T0" fmla="*/ 0 w 20557"/>
              <a:gd name="T1" fmla="*/ 0 h 5785"/>
              <a:gd name="T2" fmla="*/ 4988 w 20557"/>
              <a:gd name="T3" fmla="*/ 0 h 5785"/>
              <a:gd name="T4" fmla="*/ 3518 w 20557"/>
              <a:gd name="T5" fmla="*/ 2940 h 5785"/>
              <a:gd name="T6" fmla="*/ 8724 w 20557"/>
              <a:gd name="T7" fmla="*/ 2940 h 5785"/>
              <a:gd name="T8" fmla="*/ 8941 w 20557"/>
              <a:gd name="T9" fmla="*/ 1542 h 5785"/>
              <a:gd name="T10" fmla="*/ 12652 w 20557"/>
              <a:gd name="T11" fmla="*/ 1542 h 5785"/>
              <a:gd name="T12" fmla="*/ 13010 w 20557"/>
              <a:gd name="T13" fmla="*/ 2940 h 5785"/>
              <a:gd name="T14" fmla="*/ 16459 w 20557"/>
              <a:gd name="T15" fmla="*/ 2940 h 5785"/>
              <a:gd name="T16" fmla="*/ 17799 w 20557"/>
              <a:gd name="T17" fmla="*/ 5784 h 5785"/>
              <a:gd name="T18" fmla="*/ 20556 w 20557"/>
              <a:gd name="T19" fmla="*/ 5784 h 5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57" h="5785">
                <a:moveTo>
                  <a:pt x="0" y="0"/>
                </a:moveTo>
                <a:lnTo>
                  <a:pt x="4988" y="0"/>
                </a:lnTo>
                <a:lnTo>
                  <a:pt x="3518" y="2940"/>
                </a:lnTo>
                <a:lnTo>
                  <a:pt x="8724" y="2940"/>
                </a:lnTo>
                <a:lnTo>
                  <a:pt x="8941" y="1542"/>
                </a:lnTo>
                <a:lnTo>
                  <a:pt x="12652" y="1542"/>
                </a:lnTo>
                <a:lnTo>
                  <a:pt x="13010" y="2940"/>
                </a:lnTo>
                <a:lnTo>
                  <a:pt x="16459" y="2940"/>
                </a:lnTo>
                <a:lnTo>
                  <a:pt x="17799" y="5784"/>
                </a:lnTo>
                <a:lnTo>
                  <a:pt x="20556" y="5784"/>
                </a:lnTo>
              </a:path>
            </a:pathLst>
          </a:custGeom>
          <a:noFill/>
          <a:ln w="635000" cap="flat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19" name="Line 447">
            <a:extLst>
              <a:ext uri="{FF2B5EF4-FFF2-40B4-BE49-F238E27FC236}">
                <a16:creationId xmlns:a16="http://schemas.microsoft.com/office/drawing/2014/main" id="{EC8E97E6-0B33-CF45-AE28-2B9C3A8BC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69" y="3925543"/>
            <a:ext cx="2520873" cy="264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0" name="Freeform 448">
            <a:extLst>
              <a:ext uri="{FF2B5EF4-FFF2-40B4-BE49-F238E27FC236}">
                <a16:creationId xmlns:a16="http://schemas.microsoft.com/office/drawing/2014/main" id="{A613CC4C-2812-1647-B654-1E6E6AB6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669" y="3946325"/>
            <a:ext cx="95127" cy="84558"/>
          </a:xfrm>
          <a:custGeom>
            <a:avLst/>
            <a:gdLst>
              <a:gd name="T0" fmla="*/ 0 w 157"/>
              <a:gd name="T1" fmla="*/ 0 h 142"/>
              <a:gd name="T2" fmla="*/ 156 w 157"/>
              <a:gd name="T3" fmla="*/ 0 h 142"/>
              <a:gd name="T4" fmla="*/ 86 w 157"/>
              <a:gd name="T5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7" h="142">
                <a:moveTo>
                  <a:pt x="0" y="0"/>
                </a:moveTo>
                <a:lnTo>
                  <a:pt x="156" y="0"/>
                </a:lnTo>
                <a:lnTo>
                  <a:pt x="86" y="141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1" name="Line 449">
            <a:extLst>
              <a:ext uri="{FF2B5EF4-FFF2-40B4-BE49-F238E27FC236}">
                <a16:creationId xmlns:a16="http://schemas.microsoft.com/office/drawing/2014/main" id="{83A46709-391D-3A40-B903-DD54B6D56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51784" y="4218315"/>
            <a:ext cx="668533" cy="1329140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2" name="Freeform 450">
            <a:extLst>
              <a:ext uri="{FF2B5EF4-FFF2-40B4-BE49-F238E27FC236}">
                <a16:creationId xmlns:a16="http://schemas.microsoft.com/office/drawing/2014/main" id="{B547F930-A5D8-424A-96EB-34A469642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227" y="5634655"/>
            <a:ext cx="95127" cy="84558"/>
          </a:xfrm>
          <a:custGeom>
            <a:avLst/>
            <a:gdLst>
              <a:gd name="T0" fmla="*/ 70 w 158"/>
              <a:gd name="T1" fmla="*/ 0 h 141"/>
              <a:gd name="T2" fmla="*/ 0 w 158"/>
              <a:gd name="T3" fmla="*/ 140 h 141"/>
              <a:gd name="T4" fmla="*/ 157 w 158"/>
              <a:gd name="T5" fmla="*/ 1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" h="141">
                <a:moveTo>
                  <a:pt x="70" y="0"/>
                </a:moveTo>
                <a:lnTo>
                  <a:pt x="0" y="140"/>
                </a:lnTo>
                <a:lnTo>
                  <a:pt x="157" y="14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3" name="Line 451">
            <a:extLst>
              <a:ext uri="{FF2B5EF4-FFF2-40B4-BE49-F238E27FC236}">
                <a16:creationId xmlns:a16="http://schemas.microsoft.com/office/drawing/2014/main" id="{8D068BAC-2A3E-6A4F-AB6F-B7477F0EA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5250" y="5719212"/>
            <a:ext cx="2637139" cy="2644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4" name="Freeform 452">
            <a:extLst>
              <a:ext uri="{FF2B5EF4-FFF2-40B4-BE49-F238E27FC236}">
                <a16:creationId xmlns:a16="http://schemas.microsoft.com/office/drawing/2014/main" id="{01CC50DA-EF23-FA4E-9413-3B92C94B3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2802" y="5624085"/>
            <a:ext cx="108341" cy="92486"/>
          </a:xfrm>
          <a:custGeom>
            <a:avLst/>
            <a:gdLst>
              <a:gd name="T0" fmla="*/ 0 w 182"/>
              <a:gd name="T1" fmla="*/ 155 h 156"/>
              <a:gd name="T2" fmla="*/ 157 w 182"/>
              <a:gd name="T3" fmla="*/ 155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157" y="155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5" name="Line 453">
            <a:extLst>
              <a:ext uri="{FF2B5EF4-FFF2-40B4-BE49-F238E27FC236}">
                <a16:creationId xmlns:a16="http://schemas.microsoft.com/office/drawing/2014/main" id="{ADEA679D-BBDF-D741-B6AD-CBBDD14CDB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5492" y="5077104"/>
            <a:ext cx="50207" cy="332946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6" name="Freeform 454">
            <a:extLst>
              <a:ext uri="{FF2B5EF4-FFF2-40B4-BE49-F238E27FC236}">
                <a16:creationId xmlns:a16="http://schemas.microsoft.com/office/drawing/2014/main" id="{EBF48D70-F2E6-F849-BDF0-C8CC4FE1B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554" y="4881565"/>
            <a:ext cx="108339" cy="92484"/>
          </a:xfrm>
          <a:custGeom>
            <a:avLst/>
            <a:gdLst>
              <a:gd name="T0" fmla="*/ 0 w 182"/>
              <a:gd name="T1" fmla="*/ 155 h 156"/>
              <a:gd name="T2" fmla="*/ 24 w 182"/>
              <a:gd name="T3" fmla="*/ 0 h 156"/>
              <a:gd name="T4" fmla="*/ 181 w 182"/>
              <a:gd name="T5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2" h="156">
                <a:moveTo>
                  <a:pt x="0" y="155"/>
                </a:moveTo>
                <a:lnTo>
                  <a:pt x="24" y="0"/>
                </a:lnTo>
                <a:lnTo>
                  <a:pt x="181" y="0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7" name="Line 455">
            <a:extLst>
              <a:ext uri="{FF2B5EF4-FFF2-40B4-BE49-F238E27FC236}">
                <a16:creationId xmlns:a16="http://schemas.microsoft.com/office/drawing/2014/main" id="{D7BA1585-0C69-7C4A-96A8-DA3E5D8E6B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862" y="4881565"/>
            <a:ext cx="1757213" cy="2642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9" name="Line 457">
            <a:extLst>
              <a:ext uri="{FF2B5EF4-FFF2-40B4-BE49-F238E27FC236}">
                <a16:creationId xmlns:a16="http://schemas.microsoft.com/office/drawing/2014/main" id="{8550E6B5-9C25-CE4B-9707-382708E39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18959" y="5190727"/>
            <a:ext cx="84558" cy="327661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30" name="Freeform 458">
            <a:extLst>
              <a:ext uri="{FF2B5EF4-FFF2-40B4-BE49-F238E27FC236}">
                <a16:creationId xmlns:a16="http://schemas.microsoft.com/office/drawing/2014/main" id="{7250C457-CE85-2E47-86AD-F90E8CD3B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9941" y="5626728"/>
            <a:ext cx="118910" cy="92484"/>
          </a:xfrm>
          <a:custGeom>
            <a:avLst/>
            <a:gdLst>
              <a:gd name="T0" fmla="*/ 0 w 197"/>
              <a:gd name="T1" fmla="*/ 0 h 153"/>
              <a:gd name="T2" fmla="*/ 39 w 197"/>
              <a:gd name="T3" fmla="*/ 152 h 153"/>
              <a:gd name="T4" fmla="*/ 196 w 197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53">
                <a:moveTo>
                  <a:pt x="0" y="0"/>
                </a:moveTo>
                <a:lnTo>
                  <a:pt x="39" y="152"/>
                </a:lnTo>
                <a:lnTo>
                  <a:pt x="196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31" name="Line 459">
            <a:extLst>
              <a:ext uri="{FF2B5EF4-FFF2-40B4-BE49-F238E27FC236}">
                <a16:creationId xmlns:a16="http://schemas.microsoft.com/office/drawing/2014/main" id="{BEE9CFEB-4105-7E46-99E2-8D3C2E02B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7965" y="5719212"/>
            <a:ext cx="1622449" cy="2644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32" name="Freeform 460">
            <a:extLst>
              <a:ext uri="{FF2B5EF4-FFF2-40B4-BE49-F238E27FC236}">
                <a16:creationId xmlns:a16="http://schemas.microsoft.com/office/drawing/2014/main" id="{BA43468A-68BA-644D-911A-5B00B5941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7613" y="5719212"/>
            <a:ext cx="134765" cy="84558"/>
          </a:xfrm>
          <a:custGeom>
            <a:avLst/>
            <a:gdLst>
              <a:gd name="T0" fmla="*/ 0 w 224"/>
              <a:gd name="T1" fmla="*/ 0 h 143"/>
              <a:gd name="T2" fmla="*/ 156 w 224"/>
              <a:gd name="T3" fmla="*/ 0 h 143"/>
              <a:gd name="T4" fmla="*/ 223 w 224"/>
              <a:gd name="T5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143">
                <a:moveTo>
                  <a:pt x="0" y="0"/>
                </a:moveTo>
                <a:lnTo>
                  <a:pt x="156" y="0"/>
                </a:lnTo>
                <a:lnTo>
                  <a:pt x="223" y="14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33" name="Line 461">
            <a:extLst>
              <a:ext uri="{FF2B5EF4-FFF2-40B4-BE49-F238E27FC236}">
                <a16:creationId xmlns:a16="http://schemas.microsoft.com/office/drawing/2014/main" id="{08EAD295-5FC0-734F-83EE-F350DA654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741651" y="5972885"/>
            <a:ext cx="602473" cy="1278933"/>
          </a:xfrm>
          <a:prstGeom prst="line">
            <a:avLst/>
          </a:pr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sp>
        <p:nvSpPr>
          <p:cNvPr id="3528" name="Freeform 456">
            <a:extLst>
              <a:ext uri="{FF2B5EF4-FFF2-40B4-BE49-F238E27FC236}">
                <a16:creationId xmlns:a16="http://schemas.microsoft.com/office/drawing/2014/main" id="{73121FD6-F129-4944-8B32-EE0410615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614" y="4881563"/>
            <a:ext cx="116267" cy="92484"/>
          </a:xfrm>
          <a:custGeom>
            <a:avLst/>
            <a:gdLst>
              <a:gd name="T0" fmla="*/ 0 w 196"/>
              <a:gd name="T1" fmla="*/ 0 h 153"/>
              <a:gd name="T2" fmla="*/ 157 w 196"/>
              <a:gd name="T3" fmla="*/ 0 h 153"/>
              <a:gd name="T4" fmla="*/ 195 w 196"/>
              <a:gd name="T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6" h="153">
                <a:moveTo>
                  <a:pt x="0" y="0"/>
                </a:moveTo>
                <a:lnTo>
                  <a:pt x="157" y="0"/>
                </a:lnTo>
                <a:lnTo>
                  <a:pt x="195" y="152"/>
                </a:lnTo>
              </a:path>
            </a:pathLst>
          </a:custGeom>
          <a:noFill/>
          <a:ln w="1404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66" dirty="0">
              <a:latin typeface="Fira Sans Light" panose="020B0403050000020004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9F053F-1D48-92CD-BFF0-68B36691B03F}"/>
              </a:ext>
            </a:extLst>
          </p:cNvPr>
          <p:cNvGrpSpPr/>
          <p:nvPr/>
        </p:nvGrpSpPr>
        <p:grpSpPr>
          <a:xfrm>
            <a:off x="766629" y="2691293"/>
            <a:ext cx="1702594" cy="914400"/>
            <a:chOff x="766629" y="2691293"/>
            <a:chExt cx="1702594" cy="914400"/>
          </a:xfrm>
        </p:grpSpPr>
        <p:pic>
          <p:nvPicPr>
            <p:cNvPr id="4" name="Graphic 3" descr="Home">
              <a:extLst>
                <a:ext uri="{FF2B5EF4-FFF2-40B4-BE49-F238E27FC236}">
                  <a16:creationId xmlns:a16="http://schemas.microsoft.com/office/drawing/2014/main" id="{415B2404-6260-2082-023A-9EF18912D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6629" y="2691293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Home">
              <a:extLst>
                <a:ext uri="{FF2B5EF4-FFF2-40B4-BE49-F238E27FC236}">
                  <a16:creationId xmlns:a16="http://schemas.microsoft.com/office/drawing/2014/main" id="{FC12CCD0-F34C-04CC-DB83-C574155F4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54823" y="2691293"/>
              <a:ext cx="914400" cy="9144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DB0A52-2EA3-E5A7-07A9-803EADC9BC0E}"/>
              </a:ext>
            </a:extLst>
          </p:cNvPr>
          <p:cNvGrpSpPr/>
          <p:nvPr/>
        </p:nvGrpSpPr>
        <p:grpSpPr>
          <a:xfrm>
            <a:off x="8006064" y="4463941"/>
            <a:ext cx="1683545" cy="914400"/>
            <a:chOff x="8006064" y="4463941"/>
            <a:chExt cx="1683545" cy="914400"/>
          </a:xfrm>
        </p:grpSpPr>
        <p:pic>
          <p:nvPicPr>
            <p:cNvPr id="8" name="Graphic 7" descr="Home">
              <a:extLst>
                <a:ext uri="{FF2B5EF4-FFF2-40B4-BE49-F238E27FC236}">
                  <a16:creationId xmlns:a16="http://schemas.microsoft.com/office/drawing/2014/main" id="{36EB82F7-9190-2F5D-8836-2D7811210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06064" y="4463941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Home">
              <a:extLst>
                <a:ext uri="{FF2B5EF4-FFF2-40B4-BE49-F238E27FC236}">
                  <a16:creationId xmlns:a16="http://schemas.microsoft.com/office/drawing/2014/main" id="{528F3E5F-C328-E14A-26E4-69E11D30D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75209" y="4463941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F7EF80A-32CA-D1A1-9316-B5C15C68E556}"/>
              </a:ext>
            </a:extLst>
          </p:cNvPr>
          <p:cNvGrpSpPr/>
          <p:nvPr/>
        </p:nvGrpSpPr>
        <p:grpSpPr>
          <a:xfrm>
            <a:off x="2927625" y="4463941"/>
            <a:ext cx="1690688" cy="919161"/>
            <a:chOff x="2927625" y="4463941"/>
            <a:chExt cx="1690688" cy="919161"/>
          </a:xfrm>
        </p:grpSpPr>
        <p:pic>
          <p:nvPicPr>
            <p:cNvPr id="7" name="Graphic 6" descr="Home">
              <a:extLst>
                <a:ext uri="{FF2B5EF4-FFF2-40B4-BE49-F238E27FC236}">
                  <a16:creationId xmlns:a16="http://schemas.microsoft.com/office/drawing/2014/main" id="{E377F9AD-AB31-222F-4246-591786308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927625" y="4468702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Home">
              <a:extLst>
                <a:ext uri="{FF2B5EF4-FFF2-40B4-BE49-F238E27FC236}">
                  <a16:creationId xmlns:a16="http://schemas.microsoft.com/office/drawing/2014/main" id="{8695BE0A-E033-6169-2417-9C6B96024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913" y="4463941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B5378B9-7A34-2487-D4AC-C1B7BF06B8B0}"/>
              </a:ext>
            </a:extLst>
          </p:cNvPr>
          <p:cNvGrpSpPr/>
          <p:nvPr/>
        </p:nvGrpSpPr>
        <p:grpSpPr>
          <a:xfrm>
            <a:off x="5394601" y="3611605"/>
            <a:ext cx="1697831" cy="923926"/>
            <a:chOff x="5394601" y="3611605"/>
            <a:chExt cx="1697831" cy="923926"/>
          </a:xfrm>
        </p:grpSpPr>
        <p:pic>
          <p:nvPicPr>
            <p:cNvPr id="13" name="Graphic 12" descr="Home">
              <a:extLst>
                <a:ext uri="{FF2B5EF4-FFF2-40B4-BE49-F238E27FC236}">
                  <a16:creationId xmlns:a16="http://schemas.microsoft.com/office/drawing/2014/main" id="{CF302158-BB45-F16F-9BC5-03298ED5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94601" y="3621131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Home">
              <a:extLst>
                <a:ext uri="{FF2B5EF4-FFF2-40B4-BE49-F238E27FC236}">
                  <a16:creationId xmlns:a16="http://schemas.microsoft.com/office/drawing/2014/main" id="{359F7E5B-CEFE-A8C4-B3F0-0C7CB3C4C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78032" y="3611605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00B238C-A9A5-EEBA-4D6C-781C186DC607}"/>
              </a:ext>
            </a:extLst>
          </p:cNvPr>
          <p:cNvSpPr txBox="1"/>
          <p:nvPr/>
        </p:nvSpPr>
        <p:spPr>
          <a:xfrm>
            <a:off x="5586414" y="6307264"/>
            <a:ext cx="350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*Alzheimer’s Special Care Units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53C6B58-C865-1D58-425E-9E9FBC185DF8}"/>
              </a:ext>
            </a:extLst>
          </p:cNvPr>
          <p:cNvGrpSpPr/>
          <p:nvPr/>
        </p:nvGrpSpPr>
        <p:grpSpPr>
          <a:xfrm>
            <a:off x="745455" y="1346045"/>
            <a:ext cx="4647008" cy="919160"/>
            <a:chOff x="745455" y="1346045"/>
            <a:chExt cx="4647008" cy="919160"/>
          </a:xfrm>
        </p:grpSpPr>
        <p:pic>
          <p:nvPicPr>
            <p:cNvPr id="16" name="Graphic 15" descr="Group">
              <a:extLst>
                <a:ext uri="{FF2B5EF4-FFF2-40B4-BE49-F238E27FC236}">
                  <a16:creationId xmlns:a16="http://schemas.microsoft.com/office/drawing/2014/main" id="{621B6AC4-19EE-13C4-2A6C-CF02FAFEC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5455" y="1346045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Group">
              <a:extLst>
                <a:ext uri="{FF2B5EF4-FFF2-40B4-BE49-F238E27FC236}">
                  <a16:creationId xmlns:a16="http://schemas.microsoft.com/office/drawing/2014/main" id="{611537B8-7363-7728-5088-904534AF3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563663" y="1346045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Group">
              <a:extLst>
                <a:ext uri="{FF2B5EF4-FFF2-40B4-BE49-F238E27FC236}">
                  <a16:creationId xmlns:a16="http://schemas.microsoft.com/office/drawing/2014/main" id="{48AB3E4F-0836-3506-691E-C04B370BC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97359" y="135080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Group">
              <a:extLst>
                <a:ext uri="{FF2B5EF4-FFF2-40B4-BE49-F238E27FC236}">
                  <a16:creationId xmlns:a16="http://schemas.microsoft.com/office/drawing/2014/main" id="{3321EBE0-0EC2-EAAA-1724-720237CCA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49263" y="1346045"/>
              <a:ext cx="914400" cy="914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6AC6AC-806A-ABE8-7059-99A6BC81E63F}"/>
                </a:ext>
              </a:extLst>
            </p:cNvPr>
            <p:cNvSpPr txBox="1"/>
            <p:nvPr/>
          </p:nvSpPr>
          <p:spPr>
            <a:xfrm>
              <a:off x="4424324" y="1787224"/>
              <a:ext cx="968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 = 200</a:t>
              </a:r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EED70529-4D0A-7DB3-669D-9B6BFD5E8FA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Study methodology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81B8C6-9264-FA2C-04A2-D3FBE87288D4}"/>
              </a:ext>
            </a:extLst>
          </p:cNvPr>
          <p:cNvGrpSpPr/>
          <p:nvPr/>
        </p:nvGrpSpPr>
        <p:grpSpPr>
          <a:xfrm>
            <a:off x="8439929" y="849862"/>
            <a:ext cx="3205915" cy="2757578"/>
            <a:chOff x="8059420" y="963988"/>
            <a:chExt cx="3205915" cy="2757578"/>
          </a:xfrm>
        </p:grpSpPr>
        <p:sp>
          <p:nvSpPr>
            <p:cNvPr id="22" name="Freeform 163">
              <a:extLst>
                <a:ext uri="{FF2B5EF4-FFF2-40B4-BE49-F238E27FC236}">
                  <a16:creationId xmlns:a16="http://schemas.microsoft.com/office/drawing/2014/main" id="{5EDF86B5-DC5E-09E8-0D77-F2DE19C57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9164" y="2426521"/>
              <a:ext cx="850367" cy="854844"/>
            </a:xfrm>
            <a:custGeom>
              <a:avLst/>
              <a:gdLst>
                <a:gd name="T0" fmla="*/ 2147483646 w 840"/>
                <a:gd name="T1" fmla="*/ 2147483646 h 841"/>
                <a:gd name="T2" fmla="*/ 2147483646 w 840"/>
                <a:gd name="T3" fmla="*/ 2147483646 h 841"/>
                <a:gd name="T4" fmla="*/ 2147483646 w 840"/>
                <a:gd name="T5" fmla="*/ 2147483646 h 841"/>
                <a:gd name="T6" fmla="*/ 2147483646 w 840"/>
                <a:gd name="T7" fmla="*/ 2147483646 h 841"/>
                <a:gd name="T8" fmla="*/ 2147483646 w 840"/>
                <a:gd name="T9" fmla="*/ 2147483646 h 841"/>
                <a:gd name="T10" fmla="*/ 2147483646 w 840"/>
                <a:gd name="T11" fmla="*/ 2147483646 h 841"/>
                <a:gd name="T12" fmla="*/ 2147483646 w 840"/>
                <a:gd name="T13" fmla="*/ 2147483646 h 841"/>
                <a:gd name="T14" fmla="*/ 2147483646 w 840"/>
                <a:gd name="T15" fmla="*/ 2147483646 h 841"/>
                <a:gd name="T16" fmla="*/ 2147483646 w 840"/>
                <a:gd name="T17" fmla="*/ 2147483646 h 841"/>
                <a:gd name="T18" fmla="*/ 2147483646 w 840"/>
                <a:gd name="T19" fmla="*/ 2147483646 h 841"/>
                <a:gd name="T20" fmla="*/ 2147483646 w 840"/>
                <a:gd name="T21" fmla="*/ 2147483646 h 841"/>
                <a:gd name="T22" fmla="*/ 2147483646 w 840"/>
                <a:gd name="T23" fmla="*/ 2147483646 h 841"/>
                <a:gd name="T24" fmla="*/ 2147483646 w 840"/>
                <a:gd name="T25" fmla="*/ 2147483646 h 841"/>
                <a:gd name="T26" fmla="*/ 2147483646 w 840"/>
                <a:gd name="T27" fmla="*/ 2147483646 h 841"/>
                <a:gd name="T28" fmla="*/ 2147483646 w 840"/>
                <a:gd name="T29" fmla="*/ 2147483646 h 841"/>
                <a:gd name="T30" fmla="*/ 2147483646 w 840"/>
                <a:gd name="T31" fmla="*/ 2147483646 h 841"/>
                <a:gd name="T32" fmla="*/ 2147483646 w 840"/>
                <a:gd name="T33" fmla="*/ 2147483646 h 841"/>
                <a:gd name="T34" fmla="*/ 2147483646 w 840"/>
                <a:gd name="T35" fmla="*/ 2147483646 h 841"/>
                <a:gd name="T36" fmla="*/ 2147483646 w 840"/>
                <a:gd name="T37" fmla="*/ 2147483646 h 841"/>
                <a:gd name="T38" fmla="*/ 2147483646 w 840"/>
                <a:gd name="T39" fmla="*/ 2147483646 h 841"/>
                <a:gd name="T40" fmla="*/ 2147483646 w 840"/>
                <a:gd name="T41" fmla="*/ 2147483646 h 841"/>
                <a:gd name="T42" fmla="*/ 2147483646 w 840"/>
                <a:gd name="T43" fmla="*/ 2147483646 h 841"/>
                <a:gd name="T44" fmla="*/ 2147483646 w 840"/>
                <a:gd name="T45" fmla="*/ 1218508491 h 841"/>
                <a:gd name="T46" fmla="*/ 2147483646 w 840"/>
                <a:gd name="T47" fmla="*/ 2147483646 h 841"/>
                <a:gd name="T48" fmla="*/ 2147483646 w 840"/>
                <a:gd name="T49" fmla="*/ 2147483646 h 841"/>
                <a:gd name="T50" fmla="*/ 2147483646 w 840"/>
                <a:gd name="T51" fmla="*/ 2147483646 h 841"/>
                <a:gd name="T52" fmla="*/ 2147483646 w 840"/>
                <a:gd name="T53" fmla="*/ 2147483646 h 841"/>
                <a:gd name="T54" fmla="*/ 2147483646 w 840"/>
                <a:gd name="T55" fmla="*/ 2147483646 h 841"/>
                <a:gd name="T56" fmla="*/ 2147483646 w 840"/>
                <a:gd name="T57" fmla="*/ 2147483646 h 841"/>
                <a:gd name="T58" fmla="*/ 2147483646 w 840"/>
                <a:gd name="T59" fmla="*/ 2147483646 h 841"/>
                <a:gd name="T60" fmla="*/ 2147483646 w 840"/>
                <a:gd name="T61" fmla="*/ 2147483646 h 841"/>
                <a:gd name="T62" fmla="*/ 2147483646 w 840"/>
                <a:gd name="T63" fmla="*/ 2147483646 h 841"/>
                <a:gd name="T64" fmla="*/ 0 w 840"/>
                <a:gd name="T65" fmla="*/ 2147483646 h 841"/>
                <a:gd name="T66" fmla="*/ 555587505 w 840"/>
                <a:gd name="T67" fmla="*/ 2147483646 h 841"/>
                <a:gd name="T68" fmla="*/ 1157463675 w 840"/>
                <a:gd name="T69" fmla="*/ 2147483646 h 841"/>
                <a:gd name="T70" fmla="*/ 2147483646 w 840"/>
                <a:gd name="T71" fmla="*/ 2147483646 h 841"/>
                <a:gd name="T72" fmla="*/ 2147483646 w 840"/>
                <a:gd name="T73" fmla="*/ 2147483646 h 841"/>
                <a:gd name="T74" fmla="*/ 2147483646 w 840"/>
                <a:gd name="T75" fmla="*/ 2147483646 h 841"/>
                <a:gd name="T76" fmla="*/ 2147483646 w 840"/>
                <a:gd name="T77" fmla="*/ 2147483646 h 841"/>
                <a:gd name="T78" fmla="*/ 2147483646 w 840"/>
                <a:gd name="T79" fmla="*/ 2147483646 h 841"/>
                <a:gd name="T80" fmla="*/ 2147483646 w 840"/>
                <a:gd name="T81" fmla="*/ 2147483646 h 841"/>
                <a:gd name="T82" fmla="*/ 2147483646 w 840"/>
                <a:gd name="T83" fmla="*/ 2147483646 h 841"/>
                <a:gd name="T84" fmla="*/ 2147483646 w 840"/>
                <a:gd name="T85" fmla="*/ 2147483646 h 841"/>
                <a:gd name="T86" fmla="*/ 2147483646 w 840"/>
                <a:gd name="T87" fmla="*/ 2147483646 h 841"/>
                <a:gd name="T88" fmla="*/ 2147483646 w 840"/>
                <a:gd name="T89" fmla="*/ 2147483646 h 841"/>
                <a:gd name="T90" fmla="*/ 2147483646 w 840"/>
                <a:gd name="T91" fmla="*/ 2147483646 h 841"/>
                <a:gd name="T92" fmla="*/ 2147483646 w 840"/>
                <a:gd name="T93" fmla="*/ 2147483646 h 841"/>
                <a:gd name="T94" fmla="*/ 2147483646 w 840"/>
                <a:gd name="T95" fmla="*/ 2147483646 h 841"/>
                <a:gd name="T96" fmla="*/ 2147483646 w 840"/>
                <a:gd name="T97" fmla="*/ 2147483646 h 841"/>
                <a:gd name="T98" fmla="*/ 2147483646 w 840"/>
                <a:gd name="T99" fmla="*/ 2147483646 h 841"/>
                <a:gd name="T100" fmla="*/ 2147483646 w 840"/>
                <a:gd name="T101" fmla="*/ 2147483646 h 841"/>
                <a:gd name="T102" fmla="*/ 2147483646 w 840"/>
                <a:gd name="T103" fmla="*/ 2147483646 h 841"/>
                <a:gd name="T104" fmla="*/ 2147483646 w 840"/>
                <a:gd name="T105" fmla="*/ 2147483646 h 841"/>
                <a:gd name="T106" fmla="*/ 2147483646 w 840"/>
                <a:gd name="T107" fmla="*/ 2147483646 h 841"/>
                <a:gd name="T108" fmla="*/ 2147483646 w 840"/>
                <a:gd name="T109" fmla="*/ 2147483646 h 841"/>
                <a:gd name="T110" fmla="*/ 2147483646 w 840"/>
                <a:gd name="T111" fmla="*/ 2147483646 h 841"/>
                <a:gd name="T112" fmla="*/ 2147483646 w 840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0" h="841">
                  <a:moveTo>
                    <a:pt x="619" y="518"/>
                  </a:moveTo>
                  <a:lnTo>
                    <a:pt x="603" y="515"/>
                  </a:lnTo>
                  <a:cubicBezTo>
                    <a:pt x="573" y="510"/>
                    <a:pt x="548" y="487"/>
                    <a:pt x="541" y="457"/>
                  </a:cubicBezTo>
                  <a:lnTo>
                    <a:pt x="531" y="420"/>
                  </a:lnTo>
                  <a:cubicBezTo>
                    <a:pt x="551" y="405"/>
                    <a:pt x="568" y="386"/>
                    <a:pt x="582" y="364"/>
                  </a:cubicBezTo>
                  <a:cubicBezTo>
                    <a:pt x="605" y="396"/>
                    <a:pt x="619" y="436"/>
                    <a:pt x="619" y="479"/>
                  </a:cubicBezTo>
                  <a:lnTo>
                    <a:pt x="619" y="518"/>
                  </a:lnTo>
                  <a:close/>
                  <a:moveTo>
                    <a:pt x="420" y="620"/>
                  </a:moveTo>
                  <a:lnTo>
                    <a:pt x="283" y="522"/>
                  </a:lnTo>
                  <a:cubicBezTo>
                    <a:pt x="302" y="508"/>
                    <a:pt x="316" y="487"/>
                    <a:pt x="323" y="463"/>
                  </a:cubicBezTo>
                  <a:lnTo>
                    <a:pt x="330" y="435"/>
                  </a:lnTo>
                  <a:cubicBezTo>
                    <a:pt x="357" y="451"/>
                    <a:pt x="387" y="460"/>
                    <a:pt x="420" y="460"/>
                  </a:cubicBezTo>
                  <a:cubicBezTo>
                    <a:pt x="451" y="460"/>
                    <a:pt x="482" y="451"/>
                    <a:pt x="509" y="435"/>
                  </a:cubicBezTo>
                  <a:lnTo>
                    <a:pt x="516" y="463"/>
                  </a:lnTo>
                  <a:cubicBezTo>
                    <a:pt x="522" y="487"/>
                    <a:pt x="537" y="508"/>
                    <a:pt x="556" y="522"/>
                  </a:cubicBezTo>
                  <a:lnTo>
                    <a:pt x="420" y="620"/>
                  </a:lnTo>
                  <a:close/>
                  <a:moveTo>
                    <a:pt x="236" y="515"/>
                  </a:moveTo>
                  <a:lnTo>
                    <a:pt x="220" y="518"/>
                  </a:lnTo>
                  <a:lnTo>
                    <a:pt x="220" y="479"/>
                  </a:lnTo>
                  <a:cubicBezTo>
                    <a:pt x="220" y="436"/>
                    <a:pt x="234" y="396"/>
                    <a:pt x="257" y="364"/>
                  </a:cubicBezTo>
                  <a:cubicBezTo>
                    <a:pt x="271" y="386"/>
                    <a:pt x="288" y="405"/>
                    <a:pt x="307" y="420"/>
                  </a:cubicBezTo>
                  <a:lnTo>
                    <a:pt x="298" y="457"/>
                  </a:lnTo>
                  <a:cubicBezTo>
                    <a:pt x="290" y="487"/>
                    <a:pt x="266" y="510"/>
                    <a:pt x="236" y="515"/>
                  </a:cubicBezTo>
                  <a:close/>
                  <a:moveTo>
                    <a:pt x="239" y="212"/>
                  </a:moveTo>
                  <a:lnTo>
                    <a:pt x="239" y="212"/>
                  </a:lnTo>
                  <a:cubicBezTo>
                    <a:pt x="239" y="183"/>
                    <a:pt x="244" y="156"/>
                    <a:pt x="253" y="133"/>
                  </a:cubicBezTo>
                  <a:cubicBezTo>
                    <a:pt x="274" y="147"/>
                    <a:pt x="318" y="171"/>
                    <a:pt x="383" y="171"/>
                  </a:cubicBezTo>
                  <a:cubicBezTo>
                    <a:pt x="411" y="171"/>
                    <a:pt x="442" y="166"/>
                    <a:pt x="478" y="155"/>
                  </a:cubicBezTo>
                  <a:cubicBezTo>
                    <a:pt x="484" y="153"/>
                    <a:pt x="487" y="148"/>
                    <a:pt x="487" y="143"/>
                  </a:cubicBezTo>
                  <a:lnTo>
                    <a:pt x="487" y="114"/>
                  </a:lnTo>
                  <a:lnTo>
                    <a:pt x="523" y="135"/>
                  </a:lnTo>
                  <a:cubicBezTo>
                    <a:pt x="526" y="137"/>
                    <a:pt x="530" y="138"/>
                    <a:pt x="534" y="137"/>
                  </a:cubicBezTo>
                  <a:cubicBezTo>
                    <a:pt x="535" y="136"/>
                    <a:pt x="559" y="127"/>
                    <a:pt x="578" y="115"/>
                  </a:cubicBezTo>
                  <a:cubicBezTo>
                    <a:pt x="592" y="143"/>
                    <a:pt x="600" y="175"/>
                    <a:pt x="600" y="212"/>
                  </a:cubicBezTo>
                  <a:cubicBezTo>
                    <a:pt x="600" y="335"/>
                    <a:pt x="519" y="434"/>
                    <a:pt x="420" y="434"/>
                  </a:cubicBezTo>
                  <a:cubicBezTo>
                    <a:pt x="320" y="434"/>
                    <a:pt x="239" y="335"/>
                    <a:pt x="239" y="212"/>
                  </a:cubicBezTo>
                  <a:lnTo>
                    <a:pt x="420" y="26"/>
                  </a:lnTo>
                  <a:cubicBezTo>
                    <a:pt x="483" y="26"/>
                    <a:pt x="534" y="51"/>
                    <a:pt x="565" y="94"/>
                  </a:cubicBezTo>
                  <a:cubicBezTo>
                    <a:pt x="554" y="101"/>
                    <a:pt x="540" y="107"/>
                    <a:pt x="531" y="111"/>
                  </a:cubicBezTo>
                  <a:lnTo>
                    <a:pt x="481" y="80"/>
                  </a:lnTo>
                  <a:cubicBezTo>
                    <a:pt x="477" y="78"/>
                    <a:pt x="472" y="78"/>
                    <a:pt x="468" y="80"/>
                  </a:cubicBezTo>
                  <a:cubicBezTo>
                    <a:pt x="464" y="83"/>
                    <a:pt x="461" y="87"/>
                    <a:pt x="461" y="92"/>
                  </a:cubicBezTo>
                  <a:lnTo>
                    <a:pt x="461" y="133"/>
                  </a:lnTo>
                  <a:cubicBezTo>
                    <a:pt x="354" y="165"/>
                    <a:pt x="286" y="125"/>
                    <a:pt x="264" y="109"/>
                  </a:cubicBezTo>
                  <a:cubicBezTo>
                    <a:pt x="293" y="57"/>
                    <a:pt x="348" y="26"/>
                    <a:pt x="420" y="26"/>
                  </a:cubicBezTo>
                  <a:lnTo>
                    <a:pt x="239" y="212"/>
                  </a:lnTo>
                  <a:close/>
                  <a:moveTo>
                    <a:pt x="237" y="734"/>
                  </a:moveTo>
                  <a:lnTo>
                    <a:pt x="237" y="734"/>
                  </a:lnTo>
                  <a:cubicBezTo>
                    <a:pt x="237" y="751"/>
                    <a:pt x="224" y="764"/>
                    <a:pt x="207" y="764"/>
                  </a:cubicBezTo>
                  <a:cubicBezTo>
                    <a:pt x="191" y="764"/>
                    <a:pt x="178" y="751"/>
                    <a:pt x="178" y="734"/>
                  </a:cubicBezTo>
                  <a:cubicBezTo>
                    <a:pt x="178" y="718"/>
                    <a:pt x="191" y="704"/>
                    <a:pt x="207" y="704"/>
                  </a:cubicBezTo>
                  <a:cubicBezTo>
                    <a:pt x="224" y="704"/>
                    <a:pt x="237" y="718"/>
                    <a:pt x="237" y="734"/>
                  </a:cubicBezTo>
                  <a:close/>
                  <a:moveTo>
                    <a:pt x="716" y="534"/>
                  </a:moveTo>
                  <a:lnTo>
                    <a:pt x="644" y="522"/>
                  </a:lnTo>
                  <a:lnTo>
                    <a:pt x="644" y="479"/>
                  </a:lnTo>
                  <a:cubicBezTo>
                    <a:pt x="644" y="426"/>
                    <a:pt x="626" y="378"/>
                    <a:pt x="595" y="340"/>
                  </a:cubicBezTo>
                  <a:cubicBezTo>
                    <a:pt x="615" y="302"/>
                    <a:pt x="625" y="259"/>
                    <a:pt x="625" y="212"/>
                  </a:cubicBezTo>
                  <a:cubicBezTo>
                    <a:pt x="625" y="85"/>
                    <a:pt x="542" y="0"/>
                    <a:pt x="420" y="0"/>
                  </a:cubicBezTo>
                  <a:cubicBezTo>
                    <a:pt x="296" y="0"/>
                    <a:pt x="214" y="85"/>
                    <a:pt x="214" y="212"/>
                  </a:cubicBezTo>
                  <a:cubicBezTo>
                    <a:pt x="214" y="259"/>
                    <a:pt x="225" y="303"/>
                    <a:pt x="244" y="340"/>
                  </a:cubicBezTo>
                  <a:cubicBezTo>
                    <a:pt x="213" y="378"/>
                    <a:pt x="195" y="426"/>
                    <a:pt x="195" y="479"/>
                  </a:cubicBezTo>
                  <a:lnTo>
                    <a:pt x="195" y="522"/>
                  </a:lnTo>
                  <a:lnTo>
                    <a:pt x="123" y="534"/>
                  </a:lnTo>
                  <a:cubicBezTo>
                    <a:pt x="52" y="547"/>
                    <a:pt x="0" y="608"/>
                    <a:pt x="0" y="681"/>
                  </a:cubicBezTo>
                  <a:lnTo>
                    <a:pt x="0" y="827"/>
                  </a:lnTo>
                  <a:cubicBezTo>
                    <a:pt x="0" y="834"/>
                    <a:pt x="5" y="840"/>
                    <a:pt x="12" y="840"/>
                  </a:cubicBezTo>
                  <a:cubicBezTo>
                    <a:pt x="19" y="840"/>
                    <a:pt x="25" y="834"/>
                    <a:pt x="25" y="827"/>
                  </a:cubicBezTo>
                  <a:lnTo>
                    <a:pt x="25" y="681"/>
                  </a:lnTo>
                  <a:cubicBezTo>
                    <a:pt x="25" y="621"/>
                    <a:pt x="68" y="570"/>
                    <a:pt x="127" y="560"/>
                  </a:cubicBezTo>
                  <a:lnTo>
                    <a:pt x="195" y="548"/>
                  </a:lnTo>
                  <a:lnTo>
                    <a:pt x="195" y="681"/>
                  </a:lnTo>
                  <a:cubicBezTo>
                    <a:pt x="171" y="686"/>
                    <a:pt x="153" y="708"/>
                    <a:pt x="153" y="734"/>
                  </a:cubicBezTo>
                  <a:cubicBezTo>
                    <a:pt x="153" y="764"/>
                    <a:pt x="177" y="789"/>
                    <a:pt x="207" y="789"/>
                  </a:cubicBezTo>
                  <a:cubicBezTo>
                    <a:pt x="237" y="789"/>
                    <a:pt x="262" y="764"/>
                    <a:pt x="262" y="734"/>
                  </a:cubicBezTo>
                  <a:cubicBezTo>
                    <a:pt x="262" y="708"/>
                    <a:pt x="244" y="686"/>
                    <a:pt x="220" y="681"/>
                  </a:cubicBezTo>
                  <a:lnTo>
                    <a:pt x="220" y="544"/>
                  </a:lnTo>
                  <a:lnTo>
                    <a:pt x="240" y="540"/>
                  </a:lnTo>
                  <a:cubicBezTo>
                    <a:pt x="246" y="539"/>
                    <a:pt x="252" y="537"/>
                    <a:pt x="257" y="535"/>
                  </a:cubicBezTo>
                  <a:lnTo>
                    <a:pt x="407" y="642"/>
                  </a:lnTo>
                  <a:lnTo>
                    <a:pt x="407" y="827"/>
                  </a:lnTo>
                  <a:cubicBezTo>
                    <a:pt x="407" y="834"/>
                    <a:pt x="413" y="840"/>
                    <a:pt x="420" y="840"/>
                  </a:cubicBezTo>
                  <a:cubicBezTo>
                    <a:pt x="427" y="840"/>
                    <a:pt x="432" y="834"/>
                    <a:pt x="432" y="827"/>
                  </a:cubicBezTo>
                  <a:lnTo>
                    <a:pt x="432" y="642"/>
                  </a:lnTo>
                  <a:lnTo>
                    <a:pt x="581" y="535"/>
                  </a:lnTo>
                  <a:cubicBezTo>
                    <a:pt x="587" y="537"/>
                    <a:pt x="593" y="539"/>
                    <a:pt x="599" y="540"/>
                  </a:cubicBezTo>
                  <a:lnTo>
                    <a:pt x="619" y="544"/>
                  </a:lnTo>
                  <a:lnTo>
                    <a:pt x="619" y="595"/>
                  </a:lnTo>
                  <a:cubicBezTo>
                    <a:pt x="571" y="601"/>
                    <a:pt x="534" y="642"/>
                    <a:pt x="534" y="692"/>
                  </a:cubicBezTo>
                  <a:lnTo>
                    <a:pt x="534" y="796"/>
                  </a:lnTo>
                  <a:cubicBezTo>
                    <a:pt x="527" y="800"/>
                    <a:pt x="522" y="807"/>
                    <a:pt x="522" y="816"/>
                  </a:cubicBezTo>
                  <a:cubicBezTo>
                    <a:pt x="522" y="829"/>
                    <a:pt x="534" y="840"/>
                    <a:pt x="547" y="840"/>
                  </a:cubicBezTo>
                  <a:cubicBezTo>
                    <a:pt x="560" y="840"/>
                    <a:pt x="571" y="829"/>
                    <a:pt x="571" y="816"/>
                  </a:cubicBezTo>
                  <a:cubicBezTo>
                    <a:pt x="571" y="807"/>
                    <a:pt x="566" y="800"/>
                    <a:pt x="559" y="796"/>
                  </a:cubicBezTo>
                  <a:lnTo>
                    <a:pt x="559" y="692"/>
                  </a:lnTo>
                  <a:cubicBezTo>
                    <a:pt x="559" y="652"/>
                    <a:pt x="592" y="620"/>
                    <a:pt x="631" y="620"/>
                  </a:cubicBezTo>
                  <a:cubicBezTo>
                    <a:pt x="671" y="620"/>
                    <a:pt x="703" y="652"/>
                    <a:pt x="703" y="692"/>
                  </a:cubicBezTo>
                  <a:lnTo>
                    <a:pt x="703" y="796"/>
                  </a:lnTo>
                  <a:cubicBezTo>
                    <a:pt x="697" y="800"/>
                    <a:pt x="692" y="807"/>
                    <a:pt x="692" y="816"/>
                  </a:cubicBezTo>
                  <a:cubicBezTo>
                    <a:pt x="692" y="829"/>
                    <a:pt x="703" y="840"/>
                    <a:pt x="716" y="840"/>
                  </a:cubicBezTo>
                  <a:cubicBezTo>
                    <a:pt x="729" y="840"/>
                    <a:pt x="740" y="829"/>
                    <a:pt x="740" y="816"/>
                  </a:cubicBezTo>
                  <a:cubicBezTo>
                    <a:pt x="740" y="807"/>
                    <a:pt x="736" y="800"/>
                    <a:pt x="729" y="796"/>
                  </a:cubicBezTo>
                  <a:lnTo>
                    <a:pt x="729" y="692"/>
                  </a:lnTo>
                  <a:cubicBezTo>
                    <a:pt x="729" y="642"/>
                    <a:pt x="692" y="601"/>
                    <a:pt x="644" y="595"/>
                  </a:cubicBezTo>
                  <a:lnTo>
                    <a:pt x="644" y="548"/>
                  </a:lnTo>
                  <a:lnTo>
                    <a:pt x="712" y="560"/>
                  </a:lnTo>
                  <a:cubicBezTo>
                    <a:pt x="771" y="570"/>
                    <a:pt x="814" y="621"/>
                    <a:pt x="814" y="681"/>
                  </a:cubicBezTo>
                  <a:lnTo>
                    <a:pt x="814" y="827"/>
                  </a:lnTo>
                  <a:cubicBezTo>
                    <a:pt x="814" y="834"/>
                    <a:pt x="820" y="840"/>
                    <a:pt x="827" y="840"/>
                  </a:cubicBezTo>
                  <a:cubicBezTo>
                    <a:pt x="834" y="840"/>
                    <a:pt x="839" y="834"/>
                    <a:pt x="839" y="827"/>
                  </a:cubicBezTo>
                  <a:lnTo>
                    <a:pt x="839" y="681"/>
                  </a:lnTo>
                  <a:cubicBezTo>
                    <a:pt x="839" y="608"/>
                    <a:pt x="787" y="547"/>
                    <a:pt x="716" y="5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 ExtraLight" pitchFamily="2" charset="77"/>
              </a:endParaRPr>
            </a:p>
          </p:txBody>
        </p:sp>
        <p:sp>
          <p:nvSpPr>
            <p:cNvPr id="23" name="Freeform 719">
              <a:extLst>
                <a:ext uri="{FF2B5EF4-FFF2-40B4-BE49-F238E27FC236}">
                  <a16:creationId xmlns:a16="http://schemas.microsoft.com/office/drawing/2014/main" id="{F078D3CA-9E43-CC96-0657-A646B15E2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2830" y="2374987"/>
              <a:ext cx="849600" cy="860400"/>
            </a:xfrm>
            <a:custGeom>
              <a:avLst/>
              <a:gdLst>
                <a:gd name="T0" fmla="*/ 238349 w 290152"/>
                <a:gd name="T1" fmla="*/ 271551 h 302888"/>
                <a:gd name="T2" fmla="*/ 233574 w 290152"/>
                <a:gd name="T3" fmla="*/ 301955 h 302888"/>
                <a:gd name="T4" fmla="*/ 229168 w 290152"/>
                <a:gd name="T5" fmla="*/ 271551 h 302888"/>
                <a:gd name="T6" fmla="*/ 56924 w 290152"/>
                <a:gd name="T7" fmla="*/ 267309 h 302888"/>
                <a:gd name="T8" fmla="*/ 61698 w 290152"/>
                <a:gd name="T9" fmla="*/ 297359 h 302888"/>
                <a:gd name="T10" fmla="*/ 52517 w 290152"/>
                <a:gd name="T11" fmla="*/ 297359 h 302888"/>
                <a:gd name="T12" fmla="*/ 56924 w 290152"/>
                <a:gd name="T13" fmla="*/ 267309 h 302888"/>
                <a:gd name="T14" fmla="*/ 92140 w 290152"/>
                <a:gd name="T15" fmla="*/ 217846 h 302888"/>
                <a:gd name="T16" fmla="*/ 198732 w 290152"/>
                <a:gd name="T17" fmla="*/ 217846 h 302888"/>
                <a:gd name="T18" fmla="*/ 145256 w 290152"/>
                <a:gd name="T19" fmla="*/ 206276 h 302888"/>
                <a:gd name="T20" fmla="*/ 172491 w 290152"/>
                <a:gd name="T21" fmla="*/ 89714 h 302888"/>
                <a:gd name="T22" fmla="*/ 93585 w 290152"/>
                <a:gd name="T23" fmla="*/ 101058 h 302888"/>
                <a:gd name="T24" fmla="*/ 145256 w 290152"/>
                <a:gd name="T25" fmla="*/ 196875 h 302888"/>
                <a:gd name="T26" fmla="*/ 196926 w 290152"/>
                <a:gd name="T27" fmla="*/ 98890 h 302888"/>
                <a:gd name="T28" fmla="*/ 146069 w 290152"/>
                <a:gd name="T29" fmla="*/ 51659 h 302888"/>
                <a:gd name="T30" fmla="*/ 52031 w 290152"/>
                <a:gd name="T31" fmla="*/ 139748 h 302888"/>
                <a:gd name="T32" fmla="*/ 84913 w 290152"/>
                <a:gd name="T33" fmla="*/ 210253 h 302888"/>
                <a:gd name="T34" fmla="*/ 107676 w 290152"/>
                <a:gd name="T35" fmla="*/ 188920 h 302888"/>
                <a:gd name="T36" fmla="*/ 86359 w 290152"/>
                <a:gd name="T37" fmla="*/ 92381 h 302888"/>
                <a:gd name="T38" fmla="*/ 93585 w 290152"/>
                <a:gd name="T39" fmla="*/ 90213 h 302888"/>
                <a:gd name="T40" fmla="*/ 203069 w 290152"/>
                <a:gd name="T41" fmla="*/ 92381 h 302888"/>
                <a:gd name="T42" fmla="*/ 208128 w 290152"/>
                <a:gd name="T43" fmla="*/ 120223 h 302888"/>
                <a:gd name="T44" fmla="*/ 183196 w 290152"/>
                <a:gd name="T45" fmla="*/ 189643 h 302888"/>
                <a:gd name="T46" fmla="*/ 219690 w 290152"/>
                <a:gd name="T47" fmla="*/ 213145 h 302888"/>
                <a:gd name="T48" fmla="*/ 209934 w 290152"/>
                <a:gd name="T49" fmla="*/ 63095 h 302888"/>
                <a:gd name="T50" fmla="*/ 145391 w 290152"/>
                <a:gd name="T51" fmla="*/ 9130 h 302888"/>
                <a:gd name="T52" fmla="*/ 80938 w 290152"/>
                <a:gd name="T53" fmla="*/ 52971 h 302888"/>
                <a:gd name="T54" fmla="*/ 209934 w 290152"/>
                <a:gd name="T55" fmla="*/ 52971 h 302888"/>
                <a:gd name="T56" fmla="*/ 145391 w 290152"/>
                <a:gd name="T57" fmla="*/ 9130 h 302888"/>
                <a:gd name="T58" fmla="*/ 227278 w 290152"/>
                <a:gd name="T59" fmla="*/ 18982 h 302888"/>
                <a:gd name="T60" fmla="*/ 217884 w 290152"/>
                <a:gd name="T61" fmla="*/ 58395 h 302888"/>
                <a:gd name="T62" fmla="*/ 229807 w 290152"/>
                <a:gd name="T63" fmla="*/ 214592 h 302888"/>
                <a:gd name="T64" fmla="*/ 290872 w 290152"/>
                <a:gd name="T65" fmla="*/ 270636 h 302888"/>
                <a:gd name="T66" fmla="*/ 286537 w 290152"/>
                <a:gd name="T67" fmla="*/ 303538 h 302888"/>
                <a:gd name="T68" fmla="*/ 281839 w 290152"/>
                <a:gd name="T69" fmla="*/ 270636 h 302888"/>
                <a:gd name="T70" fmla="*/ 207405 w 290152"/>
                <a:gd name="T71" fmla="*/ 220377 h 302888"/>
                <a:gd name="T72" fmla="*/ 149953 w 290152"/>
                <a:gd name="T73" fmla="*/ 298838 h 302888"/>
                <a:gd name="T74" fmla="*/ 140920 w 290152"/>
                <a:gd name="T75" fmla="*/ 298838 h 302888"/>
                <a:gd name="T76" fmla="*/ 83107 w 290152"/>
                <a:gd name="T77" fmla="*/ 220377 h 302888"/>
                <a:gd name="T78" fmla="*/ 9033 w 290152"/>
                <a:gd name="T79" fmla="*/ 270636 h 302888"/>
                <a:gd name="T80" fmla="*/ 4335 w 290152"/>
                <a:gd name="T81" fmla="*/ 303538 h 302888"/>
                <a:gd name="T82" fmla="*/ 0 w 290152"/>
                <a:gd name="T83" fmla="*/ 270636 h 302888"/>
                <a:gd name="T84" fmla="*/ 61066 w 290152"/>
                <a:gd name="T85" fmla="*/ 214592 h 302888"/>
                <a:gd name="T86" fmla="*/ 72988 w 290152"/>
                <a:gd name="T87" fmla="*/ 58755 h 302888"/>
                <a:gd name="T88" fmla="*/ 63595 w 290152"/>
                <a:gd name="T89" fmla="*/ 18982 h 3028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0152" h="302888">
                  <a:moveTo>
                    <a:pt x="232996" y="266736"/>
                  </a:moveTo>
                  <a:cubicBezTo>
                    <a:pt x="235561" y="266736"/>
                    <a:pt x="237759" y="268500"/>
                    <a:pt x="237759" y="270969"/>
                  </a:cubicBezTo>
                  <a:lnTo>
                    <a:pt x="237759" y="296722"/>
                  </a:lnTo>
                  <a:cubicBezTo>
                    <a:pt x="237759" y="299192"/>
                    <a:pt x="235561" y="301308"/>
                    <a:pt x="232996" y="301308"/>
                  </a:cubicBezTo>
                  <a:cubicBezTo>
                    <a:pt x="230432" y="301308"/>
                    <a:pt x="228600" y="299192"/>
                    <a:pt x="228600" y="296722"/>
                  </a:cubicBezTo>
                  <a:lnTo>
                    <a:pt x="228600" y="270969"/>
                  </a:lnTo>
                  <a:cubicBezTo>
                    <a:pt x="228600" y="268500"/>
                    <a:pt x="230432" y="266736"/>
                    <a:pt x="232996" y="266736"/>
                  </a:cubicBezTo>
                  <a:close/>
                  <a:moveTo>
                    <a:pt x="56783" y="266736"/>
                  </a:moveTo>
                  <a:cubicBezTo>
                    <a:pt x="59348" y="266736"/>
                    <a:pt x="61546" y="268500"/>
                    <a:pt x="61546" y="270969"/>
                  </a:cubicBezTo>
                  <a:lnTo>
                    <a:pt x="61546" y="296722"/>
                  </a:lnTo>
                  <a:cubicBezTo>
                    <a:pt x="61546" y="299192"/>
                    <a:pt x="59348" y="301308"/>
                    <a:pt x="56783" y="301308"/>
                  </a:cubicBezTo>
                  <a:cubicBezTo>
                    <a:pt x="54219" y="301308"/>
                    <a:pt x="52387" y="299192"/>
                    <a:pt x="52387" y="296722"/>
                  </a:cubicBezTo>
                  <a:lnTo>
                    <a:pt x="52387" y="270969"/>
                  </a:lnTo>
                  <a:cubicBezTo>
                    <a:pt x="52387" y="268500"/>
                    <a:pt x="54219" y="266736"/>
                    <a:pt x="56783" y="266736"/>
                  </a:cubicBezTo>
                  <a:close/>
                  <a:moveTo>
                    <a:pt x="114980" y="195371"/>
                  </a:moveTo>
                  <a:cubicBezTo>
                    <a:pt x="111015" y="205834"/>
                    <a:pt x="102725" y="214132"/>
                    <a:pt x="91912" y="217380"/>
                  </a:cubicBezTo>
                  <a:cubicBezTo>
                    <a:pt x="95516" y="236502"/>
                    <a:pt x="129397" y="254542"/>
                    <a:pt x="144896" y="260675"/>
                  </a:cubicBezTo>
                  <a:cubicBezTo>
                    <a:pt x="160395" y="254542"/>
                    <a:pt x="194276" y="236141"/>
                    <a:pt x="198240" y="217380"/>
                  </a:cubicBezTo>
                  <a:cubicBezTo>
                    <a:pt x="187427" y="214132"/>
                    <a:pt x="179137" y="205834"/>
                    <a:pt x="175172" y="195371"/>
                  </a:cubicBezTo>
                  <a:cubicBezTo>
                    <a:pt x="166162" y="201865"/>
                    <a:pt x="156069" y="205834"/>
                    <a:pt x="144896" y="205834"/>
                  </a:cubicBezTo>
                  <a:cubicBezTo>
                    <a:pt x="134083" y="205834"/>
                    <a:pt x="123990" y="201865"/>
                    <a:pt x="114980" y="195371"/>
                  </a:cubicBezTo>
                  <a:close/>
                  <a:moveTo>
                    <a:pt x="172064" y="89522"/>
                  </a:moveTo>
                  <a:cubicBezTo>
                    <a:pt x="163999" y="89387"/>
                    <a:pt x="155889" y="92183"/>
                    <a:pt x="147419" y="97956"/>
                  </a:cubicBezTo>
                  <a:cubicBezTo>
                    <a:pt x="126514" y="112388"/>
                    <a:pt x="105608" y="107698"/>
                    <a:pt x="93353" y="100842"/>
                  </a:cubicBezTo>
                  <a:cubicBezTo>
                    <a:pt x="91912" y="106976"/>
                    <a:pt x="91551" y="113470"/>
                    <a:pt x="91551" y="119965"/>
                  </a:cubicBezTo>
                  <a:cubicBezTo>
                    <a:pt x="91551" y="162178"/>
                    <a:pt x="115700" y="196453"/>
                    <a:pt x="144896" y="196453"/>
                  </a:cubicBezTo>
                  <a:cubicBezTo>
                    <a:pt x="174812" y="196453"/>
                    <a:pt x="198601" y="162178"/>
                    <a:pt x="198601" y="119965"/>
                  </a:cubicBezTo>
                  <a:cubicBezTo>
                    <a:pt x="198601" y="112388"/>
                    <a:pt x="197880" y="105172"/>
                    <a:pt x="196438" y="98678"/>
                  </a:cubicBezTo>
                  <a:cubicBezTo>
                    <a:pt x="188148" y="92725"/>
                    <a:pt x="180128" y="89658"/>
                    <a:pt x="172064" y="89522"/>
                  </a:cubicBezTo>
                  <a:close/>
                  <a:moveTo>
                    <a:pt x="145707" y="51549"/>
                  </a:moveTo>
                  <a:cubicBezTo>
                    <a:pt x="122639" y="51504"/>
                    <a:pt x="99481" y="55202"/>
                    <a:pt x="81459" y="62598"/>
                  </a:cubicBezTo>
                  <a:cubicBezTo>
                    <a:pt x="62716" y="79916"/>
                    <a:pt x="51903" y="106254"/>
                    <a:pt x="51903" y="139448"/>
                  </a:cubicBezTo>
                  <a:cubicBezTo>
                    <a:pt x="51903" y="168311"/>
                    <a:pt x="59472" y="197175"/>
                    <a:pt x="71006" y="212689"/>
                  </a:cubicBezTo>
                  <a:lnTo>
                    <a:pt x="84703" y="209803"/>
                  </a:lnTo>
                  <a:cubicBezTo>
                    <a:pt x="95876" y="207999"/>
                    <a:pt x="104887" y="200061"/>
                    <a:pt x="107410" y="189237"/>
                  </a:cubicBezTo>
                  <a:lnTo>
                    <a:pt x="107410" y="188516"/>
                  </a:lnTo>
                  <a:cubicBezTo>
                    <a:pt x="92272" y="173002"/>
                    <a:pt x="82180" y="148107"/>
                    <a:pt x="82180" y="119965"/>
                  </a:cubicBezTo>
                  <a:cubicBezTo>
                    <a:pt x="82180" y="110223"/>
                    <a:pt x="83622" y="100842"/>
                    <a:pt x="86145" y="92183"/>
                  </a:cubicBezTo>
                  <a:cubicBezTo>
                    <a:pt x="86505" y="90740"/>
                    <a:pt x="87586" y="89658"/>
                    <a:pt x="89028" y="89297"/>
                  </a:cubicBezTo>
                  <a:cubicBezTo>
                    <a:pt x="90470" y="88575"/>
                    <a:pt x="91912" y="89297"/>
                    <a:pt x="93353" y="90019"/>
                  </a:cubicBezTo>
                  <a:cubicBezTo>
                    <a:pt x="101283" y="96152"/>
                    <a:pt x="121828" y="104450"/>
                    <a:pt x="142012" y="90379"/>
                  </a:cubicBezTo>
                  <a:cubicBezTo>
                    <a:pt x="162197" y="76308"/>
                    <a:pt x="182742" y="77030"/>
                    <a:pt x="202566" y="92183"/>
                  </a:cubicBezTo>
                  <a:cubicBezTo>
                    <a:pt x="203647" y="92544"/>
                    <a:pt x="204368" y="93627"/>
                    <a:pt x="204728" y="95070"/>
                  </a:cubicBezTo>
                  <a:cubicBezTo>
                    <a:pt x="206530" y="102646"/>
                    <a:pt x="207612" y="110945"/>
                    <a:pt x="207612" y="119965"/>
                  </a:cubicBezTo>
                  <a:cubicBezTo>
                    <a:pt x="207612" y="148107"/>
                    <a:pt x="197880" y="173002"/>
                    <a:pt x="182381" y="188516"/>
                  </a:cubicBezTo>
                  <a:lnTo>
                    <a:pt x="182742" y="189237"/>
                  </a:lnTo>
                  <a:cubicBezTo>
                    <a:pt x="185625" y="200061"/>
                    <a:pt x="194276" y="207999"/>
                    <a:pt x="205089" y="209803"/>
                  </a:cubicBezTo>
                  <a:lnTo>
                    <a:pt x="219146" y="212689"/>
                  </a:lnTo>
                  <a:cubicBezTo>
                    <a:pt x="230680" y="197175"/>
                    <a:pt x="238249" y="168311"/>
                    <a:pt x="238249" y="139448"/>
                  </a:cubicBezTo>
                  <a:cubicBezTo>
                    <a:pt x="238249" y="106615"/>
                    <a:pt x="227796" y="80638"/>
                    <a:pt x="209414" y="62959"/>
                  </a:cubicBezTo>
                  <a:cubicBezTo>
                    <a:pt x="191753" y="55382"/>
                    <a:pt x="168775" y="51594"/>
                    <a:pt x="145707" y="51549"/>
                  </a:cubicBezTo>
                  <a:close/>
                  <a:moveTo>
                    <a:pt x="145031" y="9110"/>
                  </a:moveTo>
                  <a:cubicBezTo>
                    <a:pt x="118494" y="9110"/>
                    <a:pt x="91912" y="14432"/>
                    <a:pt x="71006" y="25075"/>
                  </a:cubicBezTo>
                  <a:lnTo>
                    <a:pt x="80738" y="52857"/>
                  </a:lnTo>
                  <a:cubicBezTo>
                    <a:pt x="98760" y="46001"/>
                    <a:pt x="121828" y="42393"/>
                    <a:pt x="144896" y="42393"/>
                  </a:cubicBezTo>
                  <a:cubicBezTo>
                    <a:pt x="167964" y="42393"/>
                    <a:pt x="191032" y="46001"/>
                    <a:pt x="209414" y="52857"/>
                  </a:cubicBezTo>
                  <a:lnTo>
                    <a:pt x="218785" y="25075"/>
                  </a:lnTo>
                  <a:cubicBezTo>
                    <a:pt x="198060" y="14432"/>
                    <a:pt x="171568" y="9110"/>
                    <a:pt x="145031" y="9110"/>
                  </a:cubicBezTo>
                  <a:close/>
                  <a:moveTo>
                    <a:pt x="145076" y="0"/>
                  </a:moveTo>
                  <a:cubicBezTo>
                    <a:pt x="174632" y="0"/>
                    <a:pt x="204187" y="6314"/>
                    <a:pt x="226715" y="18942"/>
                  </a:cubicBezTo>
                  <a:cubicBezTo>
                    <a:pt x="228517" y="20024"/>
                    <a:pt x="229598" y="22189"/>
                    <a:pt x="228878" y="24354"/>
                  </a:cubicBezTo>
                  <a:lnTo>
                    <a:pt x="217344" y="58269"/>
                  </a:lnTo>
                  <a:cubicBezTo>
                    <a:pt x="236447" y="77391"/>
                    <a:pt x="247620" y="105533"/>
                    <a:pt x="247620" y="139448"/>
                  </a:cubicBezTo>
                  <a:cubicBezTo>
                    <a:pt x="247620" y="168311"/>
                    <a:pt x="240412" y="196814"/>
                    <a:pt x="229238" y="214132"/>
                  </a:cubicBezTo>
                  <a:lnTo>
                    <a:pt x="245818" y="217019"/>
                  </a:lnTo>
                  <a:cubicBezTo>
                    <a:pt x="271409" y="221709"/>
                    <a:pt x="290152" y="243718"/>
                    <a:pt x="290152" y="270056"/>
                  </a:cubicBezTo>
                  <a:lnTo>
                    <a:pt x="290152" y="298198"/>
                  </a:lnTo>
                  <a:cubicBezTo>
                    <a:pt x="290152" y="300723"/>
                    <a:pt x="288350" y="302888"/>
                    <a:pt x="285827" y="302888"/>
                  </a:cubicBezTo>
                  <a:cubicBezTo>
                    <a:pt x="283303" y="302888"/>
                    <a:pt x="281141" y="300723"/>
                    <a:pt x="281141" y="298198"/>
                  </a:cubicBezTo>
                  <a:lnTo>
                    <a:pt x="281141" y="270056"/>
                  </a:lnTo>
                  <a:cubicBezTo>
                    <a:pt x="281141" y="248408"/>
                    <a:pt x="265642" y="230007"/>
                    <a:pt x="244376" y="226039"/>
                  </a:cubicBezTo>
                  <a:lnTo>
                    <a:pt x="206891" y="219905"/>
                  </a:lnTo>
                  <a:cubicBezTo>
                    <a:pt x="201845" y="244439"/>
                    <a:pt x="160755" y="263922"/>
                    <a:pt x="149581" y="268973"/>
                  </a:cubicBezTo>
                  <a:lnTo>
                    <a:pt x="149581" y="298198"/>
                  </a:lnTo>
                  <a:cubicBezTo>
                    <a:pt x="149581" y="300723"/>
                    <a:pt x="147419" y="302888"/>
                    <a:pt x="144896" y="302888"/>
                  </a:cubicBezTo>
                  <a:cubicBezTo>
                    <a:pt x="142373" y="302888"/>
                    <a:pt x="140571" y="300723"/>
                    <a:pt x="140571" y="298198"/>
                  </a:cubicBezTo>
                  <a:lnTo>
                    <a:pt x="140571" y="268973"/>
                  </a:lnTo>
                  <a:cubicBezTo>
                    <a:pt x="129037" y="263922"/>
                    <a:pt x="88307" y="244439"/>
                    <a:pt x="82901" y="219905"/>
                  </a:cubicBezTo>
                  <a:lnTo>
                    <a:pt x="45776" y="226039"/>
                  </a:lnTo>
                  <a:cubicBezTo>
                    <a:pt x="24510" y="230007"/>
                    <a:pt x="9011" y="248408"/>
                    <a:pt x="9011" y="270056"/>
                  </a:cubicBezTo>
                  <a:lnTo>
                    <a:pt x="9011" y="298198"/>
                  </a:lnTo>
                  <a:cubicBezTo>
                    <a:pt x="9011" y="300723"/>
                    <a:pt x="7209" y="302888"/>
                    <a:pt x="4325" y="302888"/>
                  </a:cubicBezTo>
                  <a:cubicBezTo>
                    <a:pt x="1802" y="302888"/>
                    <a:pt x="0" y="300723"/>
                    <a:pt x="0" y="298198"/>
                  </a:cubicBezTo>
                  <a:lnTo>
                    <a:pt x="0" y="270056"/>
                  </a:lnTo>
                  <a:cubicBezTo>
                    <a:pt x="0" y="243718"/>
                    <a:pt x="18383" y="221709"/>
                    <a:pt x="44334" y="217019"/>
                  </a:cubicBezTo>
                  <a:lnTo>
                    <a:pt x="60914" y="214132"/>
                  </a:lnTo>
                  <a:cubicBezTo>
                    <a:pt x="49741" y="196814"/>
                    <a:pt x="42532" y="168311"/>
                    <a:pt x="42532" y="139448"/>
                  </a:cubicBezTo>
                  <a:cubicBezTo>
                    <a:pt x="42532" y="105533"/>
                    <a:pt x="53705" y="77751"/>
                    <a:pt x="72808" y="58629"/>
                  </a:cubicBezTo>
                  <a:lnTo>
                    <a:pt x="61274" y="24354"/>
                  </a:lnTo>
                  <a:cubicBezTo>
                    <a:pt x="60554" y="22189"/>
                    <a:pt x="61274" y="20024"/>
                    <a:pt x="63437" y="18942"/>
                  </a:cubicBezTo>
                  <a:cubicBezTo>
                    <a:pt x="85965" y="6314"/>
                    <a:pt x="115520" y="0"/>
                    <a:pt x="1450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Open Sans Light" panose="020B0306030504020204" pitchFamily="34" charset="0"/>
              </a:endParaRPr>
            </a:p>
          </p:txBody>
        </p:sp>
        <p:pic>
          <p:nvPicPr>
            <p:cNvPr id="25" name="Graphic 24" descr="Paper">
              <a:extLst>
                <a:ext uri="{FF2B5EF4-FFF2-40B4-BE49-F238E27FC236}">
                  <a16:creationId xmlns:a16="http://schemas.microsoft.com/office/drawing/2014/main" id="{7C899794-A752-9A6E-92E8-024BC805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767597" y="1237312"/>
              <a:ext cx="1196135" cy="119613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4655EB-4A16-4204-D0F8-94A45DD5CCB3}"/>
                </a:ext>
              </a:extLst>
            </p:cNvPr>
            <p:cNvSpPr txBox="1"/>
            <p:nvPr/>
          </p:nvSpPr>
          <p:spPr>
            <a:xfrm>
              <a:off x="10038402" y="1781402"/>
              <a:ext cx="657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CPS</a:t>
              </a:r>
            </a:p>
          </p:txBody>
        </p:sp>
        <p:pic>
          <p:nvPicPr>
            <p:cNvPr id="27" name="Graphic 26" descr="Paper">
              <a:extLst>
                <a:ext uri="{FF2B5EF4-FFF2-40B4-BE49-F238E27FC236}">
                  <a16:creationId xmlns:a16="http://schemas.microsoft.com/office/drawing/2014/main" id="{4108C849-4B89-683A-2196-B2A10C61F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502743" y="1237312"/>
              <a:ext cx="1196135" cy="119613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D8192E-C5AE-EFA7-EE35-6B17409916DF}"/>
                </a:ext>
              </a:extLst>
            </p:cNvPr>
            <p:cNvSpPr txBox="1"/>
            <p:nvPr/>
          </p:nvSpPr>
          <p:spPr>
            <a:xfrm>
              <a:off x="8730356" y="1894228"/>
              <a:ext cx="7409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MMSE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640489-6388-1085-49C9-E01E13B97DC5}"/>
                </a:ext>
              </a:extLst>
            </p:cNvPr>
            <p:cNvSpPr txBox="1"/>
            <p:nvPr/>
          </p:nvSpPr>
          <p:spPr>
            <a:xfrm>
              <a:off x="8944793" y="3247629"/>
              <a:ext cx="1645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Research Team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CDBE86A-A89A-4F29-793B-2892209AE430}"/>
                </a:ext>
              </a:extLst>
            </p:cNvPr>
            <p:cNvSpPr/>
            <p:nvPr/>
          </p:nvSpPr>
          <p:spPr>
            <a:xfrm>
              <a:off x="8059420" y="963988"/>
              <a:ext cx="3205915" cy="2757578"/>
            </a:xfrm>
            <a:prstGeom prst="ellipse">
              <a:avLst/>
            </a:prstGeom>
            <a:solidFill>
              <a:schemeClr val="accent1">
                <a:alpha val="24662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13B1F2-9197-FEBA-77D9-62488125CF11}"/>
                </a:ext>
              </a:extLst>
            </p:cNvPr>
            <p:cNvCxnSpPr/>
            <p:nvPr/>
          </p:nvCxnSpPr>
          <p:spPr>
            <a:xfrm>
              <a:off x="9711761" y="1237312"/>
              <a:ext cx="0" cy="2044053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911715-3050-1B61-D130-D94D1FEFCEFA}"/>
              </a:ext>
            </a:extLst>
          </p:cNvPr>
          <p:cNvGrpSpPr/>
          <p:nvPr/>
        </p:nvGrpSpPr>
        <p:grpSpPr>
          <a:xfrm>
            <a:off x="-62239" y="3499702"/>
            <a:ext cx="1770283" cy="999585"/>
            <a:chOff x="5321481" y="2486671"/>
            <a:chExt cx="1770283" cy="999585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AF0C216-0ABF-B30A-E9AE-FB33AA990C7A}"/>
                </a:ext>
              </a:extLst>
            </p:cNvPr>
            <p:cNvSpPr/>
            <p:nvPr/>
          </p:nvSpPr>
          <p:spPr>
            <a:xfrm>
              <a:off x="5321481" y="2486671"/>
              <a:ext cx="1770283" cy="999585"/>
            </a:xfrm>
            <a:prstGeom prst="ellipse">
              <a:avLst/>
            </a:prstGeom>
            <a:solidFill>
              <a:schemeClr val="bg2">
                <a:alpha val="88881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163">
              <a:extLst>
                <a:ext uri="{FF2B5EF4-FFF2-40B4-BE49-F238E27FC236}">
                  <a16:creationId xmlns:a16="http://schemas.microsoft.com/office/drawing/2014/main" id="{51482255-0F67-0E21-791B-052EBF696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6266" y="2634667"/>
              <a:ext cx="687600" cy="666000"/>
            </a:xfrm>
            <a:custGeom>
              <a:avLst/>
              <a:gdLst>
                <a:gd name="T0" fmla="*/ 2147483646 w 840"/>
                <a:gd name="T1" fmla="*/ 2147483646 h 841"/>
                <a:gd name="T2" fmla="*/ 2147483646 w 840"/>
                <a:gd name="T3" fmla="*/ 2147483646 h 841"/>
                <a:gd name="T4" fmla="*/ 2147483646 w 840"/>
                <a:gd name="T5" fmla="*/ 2147483646 h 841"/>
                <a:gd name="T6" fmla="*/ 2147483646 w 840"/>
                <a:gd name="T7" fmla="*/ 2147483646 h 841"/>
                <a:gd name="T8" fmla="*/ 2147483646 w 840"/>
                <a:gd name="T9" fmla="*/ 2147483646 h 841"/>
                <a:gd name="T10" fmla="*/ 2147483646 w 840"/>
                <a:gd name="T11" fmla="*/ 2147483646 h 841"/>
                <a:gd name="T12" fmla="*/ 2147483646 w 840"/>
                <a:gd name="T13" fmla="*/ 2147483646 h 841"/>
                <a:gd name="T14" fmla="*/ 2147483646 w 840"/>
                <a:gd name="T15" fmla="*/ 2147483646 h 841"/>
                <a:gd name="T16" fmla="*/ 2147483646 w 840"/>
                <a:gd name="T17" fmla="*/ 2147483646 h 841"/>
                <a:gd name="T18" fmla="*/ 2147483646 w 840"/>
                <a:gd name="T19" fmla="*/ 2147483646 h 841"/>
                <a:gd name="T20" fmla="*/ 2147483646 w 840"/>
                <a:gd name="T21" fmla="*/ 2147483646 h 841"/>
                <a:gd name="T22" fmla="*/ 2147483646 w 840"/>
                <a:gd name="T23" fmla="*/ 2147483646 h 841"/>
                <a:gd name="T24" fmla="*/ 2147483646 w 840"/>
                <a:gd name="T25" fmla="*/ 2147483646 h 841"/>
                <a:gd name="T26" fmla="*/ 2147483646 w 840"/>
                <a:gd name="T27" fmla="*/ 2147483646 h 841"/>
                <a:gd name="T28" fmla="*/ 2147483646 w 840"/>
                <a:gd name="T29" fmla="*/ 2147483646 h 841"/>
                <a:gd name="T30" fmla="*/ 2147483646 w 840"/>
                <a:gd name="T31" fmla="*/ 2147483646 h 841"/>
                <a:gd name="T32" fmla="*/ 2147483646 w 840"/>
                <a:gd name="T33" fmla="*/ 2147483646 h 841"/>
                <a:gd name="T34" fmla="*/ 2147483646 w 840"/>
                <a:gd name="T35" fmla="*/ 2147483646 h 841"/>
                <a:gd name="T36" fmla="*/ 2147483646 w 840"/>
                <a:gd name="T37" fmla="*/ 2147483646 h 841"/>
                <a:gd name="T38" fmla="*/ 2147483646 w 840"/>
                <a:gd name="T39" fmla="*/ 2147483646 h 841"/>
                <a:gd name="T40" fmla="*/ 2147483646 w 840"/>
                <a:gd name="T41" fmla="*/ 2147483646 h 841"/>
                <a:gd name="T42" fmla="*/ 2147483646 w 840"/>
                <a:gd name="T43" fmla="*/ 2147483646 h 841"/>
                <a:gd name="T44" fmla="*/ 2147483646 w 840"/>
                <a:gd name="T45" fmla="*/ 1218508491 h 841"/>
                <a:gd name="T46" fmla="*/ 2147483646 w 840"/>
                <a:gd name="T47" fmla="*/ 2147483646 h 841"/>
                <a:gd name="T48" fmla="*/ 2147483646 w 840"/>
                <a:gd name="T49" fmla="*/ 2147483646 h 841"/>
                <a:gd name="T50" fmla="*/ 2147483646 w 840"/>
                <a:gd name="T51" fmla="*/ 2147483646 h 841"/>
                <a:gd name="T52" fmla="*/ 2147483646 w 840"/>
                <a:gd name="T53" fmla="*/ 2147483646 h 841"/>
                <a:gd name="T54" fmla="*/ 2147483646 w 840"/>
                <a:gd name="T55" fmla="*/ 2147483646 h 841"/>
                <a:gd name="T56" fmla="*/ 2147483646 w 840"/>
                <a:gd name="T57" fmla="*/ 2147483646 h 841"/>
                <a:gd name="T58" fmla="*/ 2147483646 w 840"/>
                <a:gd name="T59" fmla="*/ 2147483646 h 841"/>
                <a:gd name="T60" fmla="*/ 2147483646 w 840"/>
                <a:gd name="T61" fmla="*/ 2147483646 h 841"/>
                <a:gd name="T62" fmla="*/ 2147483646 w 840"/>
                <a:gd name="T63" fmla="*/ 2147483646 h 841"/>
                <a:gd name="T64" fmla="*/ 0 w 840"/>
                <a:gd name="T65" fmla="*/ 2147483646 h 841"/>
                <a:gd name="T66" fmla="*/ 555587505 w 840"/>
                <a:gd name="T67" fmla="*/ 2147483646 h 841"/>
                <a:gd name="T68" fmla="*/ 1157463675 w 840"/>
                <a:gd name="T69" fmla="*/ 2147483646 h 841"/>
                <a:gd name="T70" fmla="*/ 2147483646 w 840"/>
                <a:gd name="T71" fmla="*/ 2147483646 h 841"/>
                <a:gd name="T72" fmla="*/ 2147483646 w 840"/>
                <a:gd name="T73" fmla="*/ 2147483646 h 841"/>
                <a:gd name="T74" fmla="*/ 2147483646 w 840"/>
                <a:gd name="T75" fmla="*/ 2147483646 h 841"/>
                <a:gd name="T76" fmla="*/ 2147483646 w 840"/>
                <a:gd name="T77" fmla="*/ 2147483646 h 841"/>
                <a:gd name="T78" fmla="*/ 2147483646 w 840"/>
                <a:gd name="T79" fmla="*/ 2147483646 h 841"/>
                <a:gd name="T80" fmla="*/ 2147483646 w 840"/>
                <a:gd name="T81" fmla="*/ 2147483646 h 841"/>
                <a:gd name="T82" fmla="*/ 2147483646 w 840"/>
                <a:gd name="T83" fmla="*/ 2147483646 h 841"/>
                <a:gd name="T84" fmla="*/ 2147483646 w 840"/>
                <a:gd name="T85" fmla="*/ 2147483646 h 841"/>
                <a:gd name="T86" fmla="*/ 2147483646 w 840"/>
                <a:gd name="T87" fmla="*/ 2147483646 h 841"/>
                <a:gd name="T88" fmla="*/ 2147483646 w 840"/>
                <a:gd name="T89" fmla="*/ 2147483646 h 841"/>
                <a:gd name="T90" fmla="*/ 2147483646 w 840"/>
                <a:gd name="T91" fmla="*/ 2147483646 h 841"/>
                <a:gd name="T92" fmla="*/ 2147483646 w 840"/>
                <a:gd name="T93" fmla="*/ 2147483646 h 841"/>
                <a:gd name="T94" fmla="*/ 2147483646 w 840"/>
                <a:gd name="T95" fmla="*/ 2147483646 h 841"/>
                <a:gd name="T96" fmla="*/ 2147483646 w 840"/>
                <a:gd name="T97" fmla="*/ 2147483646 h 841"/>
                <a:gd name="T98" fmla="*/ 2147483646 w 840"/>
                <a:gd name="T99" fmla="*/ 2147483646 h 841"/>
                <a:gd name="T100" fmla="*/ 2147483646 w 840"/>
                <a:gd name="T101" fmla="*/ 2147483646 h 841"/>
                <a:gd name="T102" fmla="*/ 2147483646 w 840"/>
                <a:gd name="T103" fmla="*/ 2147483646 h 841"/>
                <a:gd name="T104" fmla="*/ 2147483646 w 840"/>
                <a:gd name="T105" fmla="*/ 2147483646 h 841"/>
                <a:gd name="T106" fmla="*/ 2147483646 w 840"/>
                <a:gd name="T107" fmla="*/ 2147483646 h 841"/>
                <a:gd name="T108" fmla="*/ 2147483646 w 840"/>
                <a:gd name="T109" fmla="*/ 2147483646 h 841"/>
                <a:gd name="T110" fmla="*/ 2147483646 w 840"/>
                <a:gd name="T111" fmla="*/ 2147483646 h 841"/>
                <a:gd name="T112" fmla="*/ 2147483646 w 840"/>
                <a:gd name="T113" fmla="*/ 2147483646 h 84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840" h="841">
                  <a:moveTo>
                    <a:pt x="619" y="518"/>
                  </a:moveTo>
                  <a:lnTo>
                    <a:pt x="603" y="515"/>
                  </a:lnTo>
                  <a:cubicBezTo>
                    <a:pt x="573" y="510"/>
                    <a:pt x="548" y="487"/>
                    <a:pt x="541" y="457"/>
                  </a:cubicBezTo>
                  <a:lnTo>
                    <a:pt x="531" y="420"/>
                  </a:lnTo>
                  <a:cubicBezTo>
                    <a:pt x="551" y="405"/>
                    <a:pt x="568" y="386"/>
                    <a:pt x="582" y="364"/>
                  </a:cubicBezTo>
                  <a:cubicBezTo>
                    <a:pt x="605" y="396"/>
                    <a:pt x="619" y="436"/>
                    <a:pt x="619" y="479"/>
                  </a:cubicBezTo>
                  <a:lnTo>
                    <a:pt x="619" y="518"/>
                  </a:lnTo>
                  <a:close/>
                  <a:moveTo>
                    <a:pt x="420" y="620"/>
                  </a:moveTo>
                  <a:lnTo>
                    <a:pt x="283" y="522"/>
                  </a:lnTo>
                  <a:cubicBezTo>
                    <a:pt x="302" y="508"/>
                    <a:pt x="316" y="487"/>
                    <a:pt x="323" y="463"/>
                  </a:cubicBezTo>
                  <a:lnTo>
                    <a:pt x="330" y="435"/>
                  </a:lnTo>
                  <a:cubicBezTo>
                    <a:pt x="357" y="451"/>
                    <a:pt x="387" y="460"/>
                    <a:pt x="420" y="460"/>
                  </a:cubicBezTo>
                  <a:cubicBezTo>
                    <a:pt x="451" y="460"/>
                    <a:pt x="482" y="451"/>
                    <a:pt x="509" y="435"/>
                  </a:cubicBezTo>
                  <a:lnTo>
                    <a:pt x="516" y="463"/>
                  </a:lnTo>
                  <a:cubicBezTo>
                    <a:pt x="522" y="487"/>
                    <a:pt x="537" y="508"/>
                    <a:pt x="556" y="522"/>
                  </a:cubicBezTo>
                  <a:lnTo>
                    <a:pt x="420" y="620"/>
                  </a:lnTo>
                  <a:close/>
                  <a:moveTo>
                    <a:pt x="236" y="515"/>
                  </a:moveTo>
                  <a:lnTo>
                    <a:pt x="220" y="518"/>
                  </a:lnTo>
                  <a:lnTo>
                    <a:pt x="220" y="479"/>
                  </a:lnTo>
                  <a:cubicBezTo>
                    <a:pt x="220" y="436"/>
                    <a:pt x="234" y="396"/>
                    <a:pt x="257" y="364"/>
                  </a:cubicBezTo>
                  <a:cubicBezTo>
                    <a:pt x="271" y="386"/>
                    <a:pt x="288" y="405"/>
                    <a:pt x="307" y="420"/>
                  </a:cubicBezTo>
                  <a:lnTo>
                    <a:pt x="298" y="457"/>
                  </a:lnTo>
                  <a:cubicBezTo>
                    <a:pt x="290" y="487"/>
                    <a:pt x="266" y="510"/>
                    <a:pt x="236" y="515"/>
                  </a:cubicBezTo>
                  <a:close/>
                  <a:moveTo>
                    <a:pt x="239" y="212"/>
                  </a:moveTo>
                  <a:lnTo>
                    <a:pt x="239" y="212"/>
                  </a:lnTo>
                  <a:cubicBezTo>
                    <a:pt x="239" y="183"/>
                    <a:pt x="244" y="156"/>
                    <a:pt x="253" y="133"/>
                  </a:cubicBezTo>
                  <a:cubicBezTo>
                    <a:pt x="274" y="147"/>
                    <a:pt x="318" y="171"/>
                    <a:pt x="383" y="171"/>
                  </a:cubicBezTo>
                  <a:cubicBezTo>
                    <a:pt x="411" y="171"/>
                    <a:pt x="442" y="166"/>
                    <a:pt x="478" y="155"/>
                  </a:cubicBezTo>
                  <a:cubicBezTo>
                    <a:pt x="484" y="153"/>
                    <a:pt x="487" y="148"/>
                    <a:pt x="487" y="143"/>
                  </a:cubicBezTo>
                  <a:lnTo>
                    <a:pt x="487" y="114"/>
                  </a:lnTo>
                  <a:lnTo>
                    <a:pt x="523" y="135"/>
                  </a:lnTo>
                  <a:cubicBezTo>
                    <a:pt x="526" y="137"/>
                    <a:pt x="530" y="138"/>
                    <a:pt x="534" y="137"/>
                  </a:cubicBezTo>
                  <a:cubicBezTo>
                    <a:pt x="535" y="136"/>
                    <a:pt x="559" y="127"/>
                    <a:pt x="578" y="115"/>
                  </a:cubicBezTo>
                  <a:cubicBezTo>
                    <a:pt x="592" y="143"/>
                    <a:pt x="600" y="175"/>
                    <a:pt x="600" y="212"/>
                  </a:cubicBezTo>
                  <a:cubicBezTo>
                    <a:pt x="600" y="335"/>
                    <a:pt x="519" y="434"/>
                    <a:pt x="420" y="434"/>
                  </a:cubicBezTo>
                  <a:cubicBezTo>
                    <a:pt x="320" y="434"/>
                    <a:pt x="239" y="335"/>
                    <a:pt x="239" y="212"/>
                  </a:cubicBezTo>
                  <a:lnTo>
                    <a:pt x="420" y="26"/>
                  </a:lnTo>
                  <a:cubicBezTo>
                    <a:pt x="483" y="26"/>
                    <a:pt x="534" y="51"/>
                    <a:pt x="565" y="94"/>
                  </a:cubicBezTo>
                  <a:cubicBezTo>
                    <a:pt x="554" y="101"/>
                    <a:pt x="540" y="107"/>
                    <a:pt x="531" y="111"/>
                  </a:cubicBezTo>
                  <a:lnTo>
                    <a:pt x="481" y="80"/>
                  </a:lnTo>
                  <a:cubicBezTo>
                    <a:pt x="477" y="78"/>
                    <a:pt x="472" y="78"/>
                    <a:pt x="468" y="80"/>
                  </a:cubicBezTo>
                  <a:cubicBezTo>
                    <a:pt x="464" y="83"/>
                    <a:pt x="461" y="87"/>
                    <a:pt x="461" y="92"/>
                  </a:cubicBezTo>
                  <a:lnTo>
                    <a:pt x="461" y="133"/>
                  </a:lnTo>
                  <a:cubicBezTo>
                    <a:pt x="354" y="165"/>
                    <a:pt x="286" y="125"/>
                    <a:pt x="264" y="109"/>
                  </a:cubicBezTo>
                  <a:cubicBezTo>
                    <a:pt x="293" y="57"/>
                    <a:pt x="348" y="26"/>
                    <a:pt x="420" y="26"/>
                  </a:cubicBezTo>
                  <a:lnTo>
                    <a:pt x="239" y="212"/>
                  </a:lnTo>
                  <a:close/>
                  <a:moveTo>
                    <a:pt x="237" y="734"/>
                  </a:moveTo>
                  <a:lnTo>
                    <a:pt x="237" y="734"/>
                  </a:lnTo>
                  <a:cubicBezTo>
                    <a:pt x="237" y="751"/>
                    <a:pt x="224" y="764"/>
                    <a:pt x="207" y="764"/>
                  </a:cubicBezTo>
                  <a:cubicBezTo>
                    <a:pt x="191" y="764"/>
                    <a:pt x="178" y="751"/>
                    <a:pt x="178" y="734"/>
                  </a:cubicBezTo>
                  <a:cubicBezTo>
                    <a:pt x="178" y="718"/>
                    <a:pt x="191" y="704"/>
                    <a:pt x="207" y="704"/>
                  </a:cubicBezTo>
                  <a:cubicBezTo>
                    <a:pt x="224" y="704"/>
                    <a:pt x="237" y="718"/>
                    <a:pt x="237" y="734"/>
                  </a:cubicBezTo>
                  <a:close/>
                  <a:moveTo>
                    <a:pt x="716" y="534"/>
                  </a:moveTo>
                  <a:lnTo>
                    <a:pt x="644" y="522"/>
                  </a:lnTo>
                  <a:lnTo>
                    <a:pt x="644" y="479"/>
                  </a:lnTo>
                  <a:cubicBezTo>
                    <a:pt x="644" y="426"/>
                    <a:pt x="626" y="378"/>
                    <a:pt x="595" y="340"/>
                  </a:cubicBezTo>
                  <a:cubicBezTo>
                    <a:pt x="615" y="302"/>
                    <a:pt x="625" y="259"/>
                    <a:pt x="625" y="212"/>
                  </a:cubicBezTo>
                  <a:cubicBezTo>
                    <a:pt x="625" y="85"/>
                    <a:pt x="542" y="0"/>
                    <a:pt x="420" y="0"/>
                  </a:cubicBezTo>
                  <a:cubicBezTo>
                    <a:pt x="296" y="0"/>
                    <a:pt x="214" y="85"/>
                    <a:pt x="214" y="212"/>
                  </a:cubicBezTo>
                  <a:cubicBezTo>
                    <a:pt x="214" y="259"/>
                    <a:pt x="225" y="303"/>
                    <a:pt x="244" y="340"/>
                  </a:cubicBezTo>
                  <a:cubicBezTo>
                    <a:pt x="213" y="378"/>
                    <a:pt x="195" y="426"/>
                    <a:pt x="195" y="479"/>
                  </a:cubicBezTo>
                  <a:lnTo>
                    <a:pt x="195" y="522"/>
                  </a:lnTo>
                  <a:lnTo>
                    <a:pt x="123" y="534"/>
                  </a:lnTo>
                  <a:cubicBezTo>
                    <a:pt x="52" y="547"/>
                    <a:pt x="0" y="608"/>
                    <a:pt x="0" y="681"/>
                  </a:cubicBezTo>
                  <a:lnTo>
                    <a:pt x="0" y="827"/>
                  </a:lnTo>
                  <a:cubicBezTo>
                    <a:pt x="0" y="834"/>
                    <a:pt x="5" y="840"/>
                    <a:pt x="12" y="840"/>
                  </a:cubicBezTo>
                  <a:cubicBezTo>
                    <a:pt x="19" y="840"/>
                    <a:pt x="25" y="834"/>
                    <a:pt x="25" y="827"/>
                  </a:cubicBezTo>
                  <a:lnTo>
                    <a:pt x="25" y="681"/>
                  </a:lnTo>
                  <a:cubicBezTo>
                    <a:pt x="25" y="621"/>
                    <a:pt x="68" y="570"/>
                    <a:pt x="127" y="560"/>
                  </a:cubicBezTo>
                  <a:lnTo>
                    <a:pt x="195" y="548"/>
                  </a:lnTo>
                  <a:lnTo>
                    <a:pt x="195" y="681"/>
                  </a:lnTo>
                  <a:cubicBezTo>
                    <a:pt x="171" y="686"/>
                    <a:pt x="153" y="708"/>
                    <a:pt x="153" y="734"/>
                  </a:cubicBezTo>
                  <a:cubicBezTo>
                    <a:pt x="153" y="764"/>
                    <a:pt x="177" y="789"/>
                    <a:pt x="207" y="789"/>
                  </a:cubicBezTo>
                  <a:cubicBezTo>
                    <a:pt x="237" y="789"/>
                    <a:pt x="262" y="764"/>
                    <a:pt x="262" y="734"/>
                  </a:cubicBezTo>
                  <a:cubicBezTo>
                    <a:pt x="262" y="708"/>
                    <a:pt x="244" y="686"/>
                    <a:pt x="220" y="681"/>
                  </a:cubicBezTo>
                  <a:lnTo>
                    <a:pt x="220" y="544"/>
                  </a:lnTo>
                  <a:lnTo>
                    <a:pt x="240" y="540"/>
                  </a:lnTo>
                  <a:cubicBezTo>
                    <a:pt x="246" y="539"/>
                    <a:pt x="252" y="537"/>
                    <a:pt x="257" y="535"/>
                  </a:cubicBezTo>
                  <a:lnTo>
                    <a:pt x="407" y="642"/>
                  </a:lnTo>
                  <a:lnTo>
                    <a:pt x="407" y="827"/>
                  </a:lnTo>
                  <a:cubicBezTo>
                    <a:pt x="407" y="834"/>
                    <a:pt x="413" y="840"/>
                    <a:pt x="420" y="840"/>
                  </a:cubicBezTo>
                  <a:cubicBezTo>
                    <a:pt x="427" y="840"/>
                    <a:pt x="432" y="834"/>
                    <a:pt x="432" y="827"/>
                  </a:cubicBezTo>
                  <a:lnTo>
                    <a:pt x="432" y="642"/>
                  </a:lnTo>
                  <a:lnTo>
                    <a:pt x="581" y="535"/>
                  </a:lnTo>
                  <a:cubicBezTo>
                    <a:pt x="587" y="537"/>
                    <a:pt x="593" y="539"/>
                    <a:pt x="599" y="540"/>
                  </a:cubicBezTo>
                  <a:lnTo>
                    <a:pt x="619" y="544"/>
                  </a:lnTo>
                  <a:lnTo>
                    <a:pt x="619" y="595"/>
                  </a:lnTo>
                  <a:cubicBezTo>
                    <a:pt x="571" y="601"/>
                    <a:pt x="534" y="642"/>
                    <a:pt x="534" y="692"/>
                  </a:cubicBezTo>
                  <a:lnTo>
                    <a:pt x="534" y="796"/>
                  </a:lnTo>
                  <a:cubicBezTo>
                    <a:pt x="527" y="800"/>
                    <a:pt x="522" y="807"/>
                    <a:pt x="522" y="816"/>
                  </a:cubicBezTo>
                  <a:cubicBezTo>
                    <a:pt x="522" y="829"/>
                    <a:pt x="534" y="840"/>
                    <a:pt x="547" y="840"/>
                  </a:cubicBezTo>
                  <a:cubicBezTo>
                    <a:pt x="560" y="840"/>
                    <a:pt x="571" y="829"/>
                    <a:pt x="571" y="816"/>
                  </a:cubicBezTo>
                  <a:cubicBezTo>
                    <a:pt x="571" y="807"/>
                    <a:pt x="566" y="800"/>
                    <a:pt x="559" y="796"/>
                  </a:cubicBezTo>
                  <a:lnTo>
                    <a:pt x="559" y="692"/>
                  </a:lnTo>
                  <a:cubicBezTo>
                    <a:pt x="559" y="652"/>
                    <a:pt x="592" y="620"/>
                    <a:pt x="631" y="620"/>
                  </a:cubicBezTo>
                  <a:cubicBezTo>
                    <a:pt x="671" y="620"/>
                    <a:pt x="703" y="652"/>
                    <a:pt x="703" y="692"/>
                  </a:cubicBezTo>
                  <a:lnTo>
                    <a:pt x="703" y="796"/>
                  </a:lnTo>
                  <a:cubicBezTo>
                    <a:pt x="697" y="800"/>
                    <a:pt x="692" y="807"/>
                    <a:pt x="692" y="816"/>
                  </a:cubicBezTo>
                  <a:cubicBezTo>
                    <a:pt x="692" y="829"/>
                    <a:pt x="703" y="840"/>
                    <a:pt x="716" y="840"/>
                  </a:cubicBezTo>
                  <a:cubicBezTo>
                    <a:pt x="729" y="840"/>
                    <a:pt x="740" y="829"/>
                    <a:pt x="740" y="816"/>
                  </a:cubicBezTo>
                  <a:cubicBezTo>
                    <a:pt x="740" y="807"/>
                    <a:pt x="736" y="800"/>
                    <a:pt x="729" y="796"/>
                  </a:cubicBezTo>
                  <a:lnTo>
                    <a:pt x="729" y="692"/>
                  </a:lnTo>
                  <a:cubicBezTo>
                    <a:pt x="729" y="642"/>
                    <a:pt x="692" y="601"/>
                    <a:pt x="644" y="595"/>
                  </a:cubicBezTo>
                  <a:lnTo>
                    <a:pt x="644" y="548"/>
                  </a:lnTo>
                  <a:lnTo>
                    <a:pt x="712" y="560"/>
                  </a:lnTo>
                  <a:cubicBezTo>
                    <a:pt x="771" y="570"/>
                    <a:pt x="814" y="621"/>
                    <a:pt x="814" y="681"/>
                  </a:cubicBezTo>
                  <a:lnTo>
                    <a:pt x="814" y="827"/>
                  </a:lnTo>
                  <a:cubicBezTo>
                    <a:pt x="814" y="834"/>
                    <a:pt x="820" y="840"/>
                    <a:pt x="827" y="840"/>
                  </a:cubicBezTo>
                  <a:cubicBezTo>
                    <a:pt x="834" y="840"/>
                    <a:pt x="839" y="834"/>
                    <a:pt x="839" y="827"/>
                  </a:cubicBezTo>
                  <a:lnTo>
                    <a:pt x="839" y="681"/>
                  </a:lnTo>
                  <a:cubicBezTo>
                    <a:pt x="839" y="608"/>
                    <a:pt x="787" y="547"/>
                    <a:pt x="716" y="53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Poppins ExtraLight" pitchFamily="2" charset="77"/>
              </a:endParaRPr>
            </a:p>
          </p:txBody>
        </p:sp>
        <p:sp>
          <p:nvSpPr>
            <p:cNvPr id="36" name="Freeform 719">
              <a:extLst>
                <a:ext uri="{FF2B5EF4-FFF2-40B4-BE49-F238E27FC236}">
                  <a16:creationId xmlns:a16="http://schemas.microsoft.com/office/drawing/2014/main" id="{F7AB998F-E069-BFD8-8A82-F9105DBCB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742" y="2599999"/>
              <a:ext cx="665022" cy="686067"/>
            </a:xfrm>
            <a:custGeom>
              <a:avLst/>
              <a:gdLst>
                <a:gd name="T0" fmla="*/ 238349 w 290152"/>
                <a:gd name="T1" fmla="*/ 271551 h 302888"/>
                <a:gd name="T2" fmla="*/ 233574 w 290152"/>
                <a:gd name="T3" fmla="*/ 301955 h 302888"/>
                <a:gd name="T4" fmla="*/ 229168 w 290152"/>
                <a:gd name="T5" fmla="*/ 271551 h 302888"/>
                <a:gd name="T6" fmla="*/ 56924 w 290152"/>
                <a:gd name="T7" fmla="*/ 267309 h 302888"/>
                <a:gd name="T8" fmla="*/ 61698 w 290152"/>
                <a:gd name="T9" fmla="*/ 297359 h 302888"/>
                <a:gd name="T10" fmla="*/ 52517 w 290152"/>
                <a:gd name="T11" fmla="*/ 297359 h 302888"/>
                <a:gd name="T12" fmla="*/ 56924 w 290152"/>
                <a:gd name="T13" fmla="*/ 267309 h 302888"/>
                <a:gd name="T14" fmla="*/ 92140 w 290152"/>
                <a:gd name="T15" fmla="*/ 217846 h 302888"/>
                <a:gd name="T16" fmla="*/ 198732 w 290152"/>
                <a:gd name="T17" fmla="*/ 217846 h 302888"/>
                <a:gd name="T18" fmla="*/ 145256 w 290152"/>
                <a:gd name="T19" fmla="*/ 206276 h 302888"/>
                <a:gd name="T20" fmla="*/ 172491 w 290152"/>
                <a:gd name="T21" fmla="*/ 89714 h 302888"/>
                <a:gd name="T22" fmla="*/ 93585 w 290152"/>
                <a:gd name="T23" fmla="*/ 101058 h 302888"/>
                <a:gd name="T24" fmla="*/ 145256 w 290152"/>
                <a:gd name="T25" fmla="*/ 196875 h 302888"/>
                <a:gd name="T26" fmla="*/ 196926 w 290152"/>
                <a:gd name="T27" fmla="*/ 98890 h 302888"/>
                <a:gd name="T28" fmla="*/ 146069 w 290152"/>
                <a:gd name="T29" fmla="*/ 51659 h 302888"/>
                <a:gd name="T30" fmla="*/ 52031 w 290152"/>
                <a:gd name="T31" fmla="*/ 139748 h 302888"/>
                <a:gd name="T32" fmla="*/ 84913 w 290152"/>
                <a:gd name="T33" fmla="*/ 210253 h 302888"/>
                <a:gd name="T34" fmla="*/ 107676 w 290152"/>
                <a:gd name="T35" fmla="*/ 188920 h 302888"/>
                <a:gd name="T36" fmla="*/ 86359 w 290152"/>
                <a:gd name="T37" fmla="*/ 92381 h 302888"/>
                <a:gd name="T38" fmla="*/ 93585 w 290152"/>
                <a:gd name="T39" fmla="*/ 90213 h 302888"/>
                <a:gd name="T40" fmla="*/ 203069 w 290152"/>
                <a:gd name="T41" fmla="*/ 92381 h 302888"/>
                <a:gd name="T42" fmla="*/ 208128 w 290152"/>
                <a:gd name="T43" fmla="*/ 120223 h 302888"/>
                <a:gd name="T44" fmla="*/ 183196 w 290152"/>
                <a:gd name="T45" fmla="*/ 189643 h 302888"/>
                <a:gd name="T46" fmla="*/ 219690 w 290152"/>
                <a:gd name="T47" fmla="*/ 213145 h 302888"/>
                <a:gd name="T48" fmla="*/ 209934 w 290152"/>
                <a:gd name="T49" fmla="*/ 63095 h 302888"/>
                <a:gd name="T50" fmla="*/ 145391 w 290152"/>
                <a:gd name="T51" fmla="*/ 9130 h 302888"/>
                <a:gd name="T52" fmla="*/ 80938 w 290152"/>
                <a:gd name="T53" fmla="*/ 52971 h 302888"/>
                <a:gd name="T54" fmla="*/ 209934 w 290152"/>
                <a:gd name="T55" fmla="*/ 52971 h 302888"/>
                <a:gd name="T56" fmla="*/ 145391 w 290152"/>
                <a:gd name="T57" fmla="*/ 9130 h 302888"/>
                <a:gd name="T58" fmla="*/ 227278 w 290152"/>
                <a:gd name="T59" fmla="*/ 18982 h 302888"/>
                <a:gd name="T60" fmla="*/ 217884 w 290152"/>
                <a:gd name="T61" fmla="*/ 58395 h 302888"/>
                <a:gd name="T62" fmla="*/ 229807 w 290152"/>
                <a:gd name="T63" fmla="*/ 214592 h 302888"/>
                <a:gd name="T64" fmla="*/ 290872 w 290152"/>
                <a:gd name="T65" fmla="*/ 270636 h 302888"/>
                <a:gd name="T66" fmla="*/ 286537 w 290152"/>
                <a:gd name="T67" fmla="*/ 303538 h 302888"/>
                <a:gd name="T68" fmla="*/ 281839 w 290152"/>
                <a:gd name="T69" fmla="*/ 270636 h 302888"/>
                <a:gd name="T70" fmla="*/ 207405 w 290152"/>
                <a:gd name="T71" fmla="*/ 220377 h 302888"/>
                <a:gd name="T72" fmla="*/ 149953 w 290152"/>
                <a:gd name="T73" fmla="*/ 298838 h 302888"/>
                <a:gd name="T74" fmla="*/ 140920 w 290152"/>
                <a:gd name="T75" fmla="*/ 298838 h 302888"/>
                <a:gd name="T76" fmla="*/ 83107 w 290152"/>
                <a:gd name="T77" fmla="*/ 220377 h 302888"/>
                <a:gd name="T78" fmla="*/ 9033 w 290152"/>
                <a:gd name="T79" fmla="*/ 270636 h 302888"/>
                <a:gd name="T80" fmla="*/ 4335 w 290152"/>
                <a:gd name="T81" fmla="*/ 303538 h 302888"/>
                <a:gd name="T82" fmla="*/ 0 w 290152"/>
                <a:gd name="T83" fmla="*/ 270636 h 302888"/>
                <a:gd name="T84" fmla="*/ 61066 w 290152"/>
                <a:gd name="T85" fmla="*/ 214592 h 302888"/>
                <a:gd name="T86" fmla="*/ 72988 w 290152"/>
                <a:gd name="T87" fmla="*/ 58755 h 302888"/>
                <a:gd name="T88" fmla="*/ 63595 w 290152"/>
                <a:gd name="T89" fmla="*/ 18982 h 3028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290152" h="302888">
                  <a:moveTo>
                    <a:pt x="232996" y="266736"/>
                  </a:moveTo>
                  <a:cubicBezTo>
                    <a:pt x="235561" y="266736"/>
                    <a:pt x="237759" y="268500"/>
                    <a:pt x="237759" y="270969"/>
                  </a:cubicBezTo>
                  <a:lnTo>
                    <a:pt x="237759" y="296722"/>
                  </a:lnTo>
                  <a:cubicBezTo>
                    <a:pt x="237759" y="299192"/>
                    <a:pt x="235561" y="301308"/>
                    <a:pt x="232996" y="301308"/>
                  </a:cubicBezTo>
                  <a:cubicBezTo>
                    <a:pt x="230432" y="301308"/>
                    <a:pt x="228600" y="299192"/>
                    <a:pt x="228600" y="296722"/>
                  </a:cubicBezTo>
                  <a:lnTo>
                    <a:pt x="228600" y="270969"/>
                  </a:lnTo>
                  <a:cubicBezTo>
                    <a:pt x="228600" y="268500"/>
                    <a:pt x="230432" y="266736"/>
                    <a:pt x="232996" y="266736"/>
                  </a:cubicBezTo>
                  <a:close/>
                  <a:moveTo>
                    <a:pt x="56783" y="266736"/>
                  </a:moveTo>
                  <a:cubicBezTo>
                    <a:pt x="59348" y="266736"/>
                    <a:pt x="61546" y="268500"/>
                    <a:pt x="61546" y="270969"/>
                  </a:cubicBezTo>
                  <a:lnTo>
                    <a:pt x="61546" y="296722"/>
                  </a:lnTo>
                  <a:cubicBezTo>
                    <a:pt x="61546" y="299192"/>
                    <a:pt x="59348" y="301308"/>
                    <a:pt x="56783" y="301308"/>
                  </a:cubicBezTo>
                  <a:cubicBezTo>
                    <a:pt x="54219" y="301308"/>
                    <a:pt x="52387" y="299192"/>
                    <a:pt x="52387" y="296722"/>
                  </a:cubicBezTo>
                  <a:lnTo>
                    <a:pt x="52387" y="270969"/>
                  </a:lnTo>
                  <a:cubicBezTo>
                    <a:pt x="52387" y="268500"/>
                    <a:pt x="54219" y="266736"/>
                    <a:pt x="56783" y="266736"/>
                  </a:cubicBezTo>
                  <a:close/>
                  <a:moveTo>
                    <a:pt x="114980" y="195371"/>
                  </a:moveTo>
                  <a:cubicBezTo>
                    <a:pt x="111015" y="205834"/>
                    <a:pt x="102725" y="214132"/>
                    <a:pt x="91912" y="217380"/>
                  </a:cubicBezTo>
                  <a:cubicBezTo>
                    <a:pt x="95516" y="236502"/>
                    <a:pt x="129397" y="254542"/>
                    <a:pt x="144896" y="260675"/>
                  </a:cubicBezTo>
                  <a:cubicBezTo>
                    <a:pt x="160395" y="254542"/>
                    <a:pt x="194276" y="236141"/>
                    <a:pt x="198240" y="217380"/>
                  </a:cubicBezTo>
                  <a:cubicBezTo>
                    <a:pt x="187427" y="214132"/>
                    <a:pt x="179137" y="205834"/>
                    <a:pt x="175172" y="195371"/>
                  </a:cubicBezTo>
                  <a:cubicBezTo>
                    <a:pt x="166162" y="201865"/>
                    <a:pt x="156069" y="205834"/>
                    <a:pt x="144896" y="205834"/>
                  </a:cubicBezTo>
                  <a:cubicBezTo>
                    <a:pt x="134083" y="205834"/>
                    <a:pt x="123990" y="201865"/>
                    <a:pt x="114980" y="195371"/>
                  </a:cubicBezTo>
                  <a:close/>
                  <a:moveTo>
                    <a:pt x="172064" y="89522"/>
                  </a:moveTo>
                  <a:cubicBezTo>
                    <a:pt x="163999" y="89387"/>
                    <a:pt x="155889" y="92183"/>
                    <a:pt x="147419" y="97956"/>
                  </a:cubicBezTo>
                  <a:cubicBezTo>
                    <a:pt x="126514" y="112388"/>
                    <a:pt x="105608" y="107698"/>
                    <a:pt x="93353" y="100842"/>
                  </a:cubicBezTo>
                  <a:cubicBezTo>
                    <a:pt x="91912" y="106976"/>
                    <a:pt x="91551" y="113470"/>
                    <a:pt x="91551" y="119965"/>
                  </a:cubicBezTo>
                  <a:cubicBezTo>
                    <a:pt x="91551" y="162178"/>
                    <a:pt x="115700" y="196453"/>
                    <a:pt x="144896" y="196453"/>
                  </a:cubicBezTo>
                  <a:cubicBezTo>
                    <a:pt x="174812" y="196453"/>
                    <a:pt x="198601" y="162178"/>
                    <a:pt x="198601" y="119965"/>
                  </a:cubicBezTo>
                  <a:cubicBezTo>
                    <a:pt x="198601" y="112388"/>
                    <a:pt x="197880" y="105172"/>
                    <a:pt x="196438" y="98678"/>
                  </a:cubicBezTo>
                  <a:cubicBezTo>
                    <a:pt x="188148" y="92725"/>
                    <a:pt x="180128" y="89658"/>
                    <a:pt x="172064" y="89522"/>
                  </a:cubicBezTo>
                  <a:close/>
                  <a:moveTo>
                    <a:pt x="145707" y="51549"/>
                  </a:moveTo>
                  <a:cubicBezTo>
                    <a:pt x="122639" y="51504"/>
                    <a:pt x="99481" y="55202"/>
                    <a:pt x="81459" y="62598"/>
                  </a:cubicBezTo>
                  <a:cubicBezTo>
                    <a:pt x="62716" y="79916"/>
                    <a:pt x="51903" y="106254"/>
                    <a:pt x="51903" y="139448"/>
                  </a:cubicBezTo>
                  <a:cubicBezTo>
                    <a:pt x="51903" y="168311"/>
                    <a:pt x="59472" y="197175"/>
                    <a:pt x="71006" y="212689"/>
                  </a:cubicBezTo>
                  <a:lnTo>
                    <a:pt x="84703" y="209803"/>
                  </a:lnTo>
                  <a:cubicBezTo>
                    <a:pt x="95876" y="207999"/>
                    <a:pt x="104887" y="200061"/>
                    <a:pt x="107410" y="189237"/>
                  </a:cubicBezTo>
                  <a:lnTo>
                    <a:pt x="107410" y="188516"/>
                  </a:lnTo>
                  <a:cubicBezTo>
                    <a:pt x="92272" y="173002"/>
                    <a:pt x="82180" y="148107"/>
                    <a:pt x="82180" y="119965"/>
                  </a:cubicBezTo>
                  <a:cubicBezTo>
                    <a:pt x="82180" y="110223"/>
                    <a:pt x="83622" y="100842"/>
                    <a:pt x="86145" y="92183"/>
                  </a:cubicBezTo>
                  <a:cubicBezTo>
                    <a:pt x="86505" y="90740"/>
                    <a:pt x="87586" y="89658"/>
                    <a:pt x="89028" y="89297"/>
                  </a:cubicBezTo>
                  <a:cubicBezTo>
                    <a:pt x="90470" y="88575"/>
                    <a:pt x="91912" y="89297"/>
                    <a:pt x="93353" y="90019"/>
                  </a:cubicBezTo>
                  <a:cubicBezTo>
                    <a:pt x="101283" y="96152"/>
                    <a:pt x="121828" y="104450"/>
                    <a:pt x="142012" y="90379"/>
                  </a:cubicBezTo>
                  <a:cubicBezTo>
                    <a:pt x="162197" y="76308"/>
                    <a:pt x="182742" y="77030"/>
                    <a:pt x="202566" y="92183"/>
                  </a:cubicBezTo>
                  <a:cubicBezTo>
                    <a:pt x="203647" y="92544"/>
                    <a:pt x="204368" y="93627"/>
                    <a:pt x="204728" y="95070"/>
                  </a:cubicBezTo>
                  <a:cubicBezTo>
                    <a:pt x="206530" y="102646"/>
                    <a:pt x="207612" y="110945"/>
                    <a:pt x="207612" y="119965"/>
                  </a:cubicBezTo>
                  <a:cubicBezTo>
                    <a:pt x="207612" y="148107"/>
                    <a:pt x="197880" y="173002"/>
                    <a:pt x="182381" y="188516"/>
                  </a:cubicBezTo>
                  <a:lnTo>
                    <a:pt x="182742" y="189237"/>
                  </a:lnTo>
                  <a:cubicBezTo>
                    <a:pt x="185625" y="200061"/>
                    <a:pt x="194276" y="207999"/>
                    <a:pt x="205089" y="209803"/>
                  </a:cubicBezTo>
                  <a:lnTo>
                    <a:pt x="219146" y="212689"/>
                  </a:lnTo>
                  <a:cubicBezTo>
                    <a:pt x="230680" y="197175"/>
                    <a:pt x="238249" y="168311"/>
                    <a:pt x="238249" y="139448"/>
                  </a:cubicBezTo>
                  <a:cubicBezTo>
                    <a:pt x="238249" y="106615"/>
                    <a:pt x="227796" y="80638"/>
                    <a:pt x="209414" y="62959"/>
                  </a:cubicBezTo>
                  <a:cubicBezTo>
                    <a:pt x="191753" y="55382"/>
                    <a:pt x="168775" y="51594"/>
                    <a:pt x="145707" y="51549"/>
                  </a:cubicBezTo>
                  <a:close/>
                  <a:moveTo>
                    <a:pt x="145031" y="9110"/>
                  </a:moveTo>
                  <a:cubicBezTo>
                    <a:pt x="118494" y="9110"/>
                    <a:pt x="91912" y="14432"/>
                    <a:pt x="71006" y="25075"/>
                  </a:cubicBezTo>
                  <a:lnTo>
                    <a:pt x="80738" y="52857"/>
                  </a:lnTo>
                  <a:cubicBezTo>
                    <a:pt x="98760" y="46001"/>
                    <a:pt x="121828" y="42393"/>
                    <a:pt x="144896" y="42393"/>
                  </a:cubicBezTo>
                  <a:cubicBezTo>
                    <a:pt x="167964" y="42393"/>
                    <a:pt x="191032" y="46001"/>
                    <a:pt x="209414" y="52857"/>
                  </a:cubicBezTo>
                  <a:lnTo>
                    <a:pt x="218785" y="25075"/>
                  </a:lnTo>
                  <a:cubicBezTo>
                    <a:pt x="198060" y="14432"/>
                    <a:pt x="171568" y="9110"/>
                    <a:pt x="145031" y="9110"/>
                  </a:cubicBezTo>
                  <a:close/>
                  <a:moveTo>
                    <a:pt x="145076" y="0"/>
                  </a:moveTo>
                  <a:cubicBezTo>
                    <a:pt x="174632" y="0"/>
                    <a:pt x="204187" y="6314"/>
                    <a:pt x="226715" y="18942"/>
                  </a:cubicBezTo>
                  <a:cubicBezTo>
                    <a:pt x="228517" y="20024"/>
                    <a:pt x="229598" y="22189"/>
                    <a:pt x="228878" y="24354"/>
                  </a:cubicBezTo>
                  <a:lnTo>
                    <a:pt x="217344" y="58269"/>
                  </a:lnTo>
                  <a:cubicBezTo>
                    <a:pt x="236447" y="77391"/>
                    <a:pt x="247620" y="105533"/>
                    <a:pt x="247620" y="139448"/>
                  </a:cubicBezTo>
                  <a:cubicBezTo>
                    <a:pt x="247620" y="168311"/>
                    <a:pt x="240412" y="196814"/>
                    <a:pt x="229238" y="214132"/>
                  </a:cubicBezTo>
                  <a:lnTo>
                    <a:pt x="245818" y="217019"/>
                  </a:lnTo>
                  <a:cubicBezTo>
                    <a:pt x="271409" y="221709"/>
                    <a:pt x="290152" y="243718"/>
                    <a:pt x="290152" y="270056"/>
                  </a:cubicBezTo>
                  <a:lnTo>
                    <a:pt x="290152" y="298198"/>
                  </a:lnTo>
                  <a:cubicBezTo>
                    <a:pt x="290152" y="300723"/>
                    <a:pt x="288350" y="302888"/>
                    <a:pt x="285827" y="302888"/>
                  </a:cubicBezTo>
                  <a:cubicBezTo>
                    <a:pt x="283303" y="302888"/>
                    <a:pt x="281141" y="300723"/>
                    <a:pt x="281141" y="298198"/>
                  </a:cubicBezTo>
                  <a:lnTo>
                    <a:pt x="281141" y="270056"/>
                  </a:lnTo>
                  <a:cubicBezTo>
                    <a:pt x="281141" y="248408"/>
                    <a:pt x="265642" y="230007"/>
                    <a:pt x="244376" y="226039"/>
                  </a:cubicBezTo>
                  <a:lnTo>
                    <a:pt x="206891" y="219905"/>
                  </a:lnTo>
                  <a:cubicBezTo>
                    <a:pt x="201845" y="244439"/>
                    <a:pt x="160755" y="263922"/>
                    <a:pt x="149581" y="268973"/>
                  </a:cubicBezTo>
                  <a:lnTo>
                    <a:pt x="149581" y="298198"/>
                  </a:lnTo>
                  <a:cubicBezTo>
                    <a:pt x="149581" y="300723"/>
                    <a:pt x="147419" y="302888"/>
                    <a:pt x="144896" y="302888"/>
                  </a:cubicBezTo>
                  <a:cubicBezTo>
                    <a:pt x="142373" y="302888"/>
                    <a:pt x="140571" y="300723"/>
                    <a:pt x="140571" y="298198"/>
                  </a:cubicBezTo>
                  <a:lnTo>
                    <a:pt x="140571" y="268973"/>
                  </a:lnTo>
                  <a:cubicBezTo>
                    <a:pt x="129037" y="263922"/>
                    <a:pt x="88307" y="244439"/>
                    <a:pt x="82901" y="219905"/>
                  </a:cubicBezTo>
                  <a:lnTo>
                    <a:pt x="45776" y="226039"/>
                  </a:lnTo>
                  <a:cubicBezTo>
                    <a:pt x="24510" y="230007"/>
                    <a:pt x="9011" y="248408"/>
                    <a:pt x="9011" y="270056"/>
                  </a:cubicBezTo>
                  <a:lnTo>
                    <a:pt x="9011" y="298198"/>
                  </a:lnTo>
                  <a:cubicBezTo>
                    <a:pt x="9011" y="300723"/>
                    <a:pt x="7209" y="302888"/>
                    <a:pt x="4325" y="302888"/>
                  </a:cubicBezTo>
                  <a:cubicBezTo>
                    <a:pt x="1802" y="302888"/>
                    <a:pt x="0" y="300723"/>
                    <a:pt x="0" y="298198"/>
                  </a:cubicBezTo>
                  <a:lnTo>
                    <a:pt x="0" y="270056"/>
                  </a:lnTo>
                  <a:cubicBezTo>
                    <a:pt x="0" y="243718"/>
                    <a:pt x="18383" y="221709"/>
                    <a:pt x="44334" y="217019"/>
                  </a:cubicBezTo>
                  <a:lnTo>
                    <a:pt x="60914" y="214132"/>
                  </a:lnTo>
                  <a:cubicBezTo>
                    <a:pt x="49741" y="196814"/>
                    <a:pt x="42532" y="168311"/>
                    <a:pt x="42532" y="139448"/>
                  </a:cubicBezTo>
                  <a:cubicBezTo>
                    <a:pt x="42532" y="105533"/>
                    <a:pt x="53705" y="77751"/>
                    <a:pt x="72808" y="58629"/>
                  </a:cubicBezTo>
                  <a:lnTo>
                    <a:pt x="61274" y="24354"/>
                  </a:lnTo>
                  <a:cubicBezTo>
                    <a:pt x="60554" y="22189"/>
                    <a:pt x="61274" y="20024"/>
                    <a:pt x="63437" y="18942"/>
                  </a:cubicBezTo>
                  <a:cubicBezTo>
                    <a:pt x="85965" y="6314"/>
                    <a:pt x="115520" y="0"/>
                    <a:pt x="14507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anchor="ctr"/>
            <a:lstStyle/>
            <a:p>
              <a:endParaRPr lang="en-US" dirty="0">
                <a:latin typeface="Open Sans Light" panose="020B03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6257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04 -1.85185E-6 C 0.07695 0.00093 0.08086 0.00232 0.08476 0.00232 C 0.10547 0.00232 0.1056 0.00162 0.11992 -0.00185 C 0.12929 -0.00139 0.1388 -0.00231 0.14804 -1.85185E-6 C 0.15377 0.00162 0.1513 0.01459 0.15039 0.01898 C 0.15 0.0213 0.14909 0.02315 0.14804 0.025 C 0.13984 0.04167 0.14401 0.03403 0.13633 0.04167 C 0.13008 0.04815 0.13581 0.04421 0.12929 0.04815 C 0.12825 0.05093 0.12669 0.05324 0.12591 0.05648 C 0.12357 0.06459 0.12578 0.06389 0.12357 0.07084 C 0.12252 0.07408 0.12096 0.07639 0.11992 0.07917 C 0.11901 0.08195 0.11849 0.08496 0.11758 0.0875 C 0.11614 0.0919 0.11458 0.09607 0.11289 0.1 C 0.11146 0.10371 0.10846 0.11042 0.10716 0.11482 C 0.10625 0.11736 0.10534 0.12014 0.10482 0.12315 C 0.10416 0.1257 0.10443 0.12894 0.10351 0.13148 C 0.09609 0.15486 0.10377 0.11921 0.09778 0.14584 C 0.09232 0.17014 0.09765 0.14838 0.09414 0.16667 C 0.09349 0.17037 0.09271 0.17384 0.09179 0.17732 C 0.09036 0.18287 0.08711 0.19398 0.08711 0.19398 C 0.08685 0.19676 0.08685 0.19977 0.08607 0.20232 C 0.08515 0.20486 0.08359 0.20625 0.08242 0.20834 C 0.08164 0.21042 0.08086 0.2125 0.08008 0.21482 C 0.07982 0.21759 0.07969 0.22037 0.07903 0.22315 C 0.07799 0.22662 0.07656 0.22986 0.07539 0.23334 C 0.07304 0.24121 0.07331 0.24074 0.072 0.24815 C 0.07226 0.25278 0.07187 0.25834 0.07304 0.2625 C 0.0737 0.26459 0.07539 0.26482 0.07669 0.26482 C 0.0806 0.26482 0.0845 0.26343 0.08841 0.2625 C 0.08945 0.26204 0.09062 0.26111 0.09179 0.26065 C 0.09648 0.25857 0.1013 0.25764 0.10586 0.25648 L 0.16575 0.25834 C 0.17044 0.2588 0.175 0.26065 0.17982 0.26065 C 0.19622 0.26065 0.21263 0.25926 0.22903 0.25834 L 0.26419 0.25648 L 0.30872 0.25417 C 0.31914 0.25509 0.32995 0.25949 0.34023 0.25648 C 0.34271 0.25556 0.34179 0.24815 0.34258 0.24398 C 0.34271 0.24375 0.34492 0.23148 0.34492 0.23148 C 0.34544 0.22871 0.3457 0.2257 0.34622 0.22315 C 0.34739 0.21528 0.34752 0.21736 0.34857 0.20834 C 0.34896 0.20371 0.34909 0.19861 0.34961 0.19398 C 0.35521 0.14445 0.34974 0.20093 0.35325 0.16667 C 0.35351 0.16389 0.35456 0.15 0.3556 0.14584 C 0.35612 0.14375 0.35677 0.14121 0.35794 0.13982 C 0.35885 0.13843 0.36015 0.13796 0.36133 0.1375 C 0.36484 0.13658 0.36849 0.13634 0.372 0.13565 C 0.39101 0.13102 0.3612 0.13565 0.39544 0.13148 C 0.42591 0.12222 0.40338 0.12824 0.47513 0.13148 C 0.48255 0.13171 0.48984 0.13287 0.49726 0.13334 L 0.52903 0.13565 C 0.53463 0.15046 0.53021 0.13658 0.53242 0.17084 C 0.53268 0.17315 0.53333 0.175 0.53372 0.17732 C 0.53763 0.20301 0.5345 0.18565 0.53711 0.2 C 0.53776 0.2081 0.53867 0.22616 0.54075 0.23334 C 0.54153 0.23611 0.54232 0.23889 0.5431 0.24167 C 0.5444 0.24769 0.54375 0.24931 0.54648 0.25417 C 0.54752 0.25602 0.54883 0.25695 0.55013 0.25834 C 0.56185 0.25787 0.57357 0.25764 0.58528 0.25648 C 0.59388 0.25556 0.61107 0.25232 0.61107 0.25232 L 0.69414 0.25417 C 0.7013 0.25463 0.70846 0.25533 0.71523 0.25834 C 0.71653 0.25903 0.71758 0.25972 0.71888 0.26065 C 0.71966 0.2625 0.72057 0.26459 0.72122 0.26667 C 0.72213 0.27084 0.72278 0.275 0.72357 0.27917 C 0.72383 0.28148 0.72396 0.2838 0.72461 0.28565 L 0.72695 0.29167 C 0.72747 0.29445 0.72786 0.29722 0.72825 0.3 C 0.72864 0.30417 0.72877 0.30857 0.72929 0.3125 C 0.72995 0.3169 0.73034 0.32153 0.73164 0.325 C 0.7332 0.32917 0.73554 0.33287 0.73633 0.3375 C 0.73802 0.3463 0.73685 0.34213 0.73997 0.35 C 0.74075 0.35417 0.74088 0.35903 0.74232 0.3625 L 0.747 0.375 C 0.75052 0.39398 0.74505 0.36412 0.74935 0.39167 C 0.74987 0.39607 0.75026 0.4007 0.75169 0.40417 L 0.75403 0.41065 C 0.75599 0.42153 0.75443 0.41505 0.75976 0.42917 C 0.76054 0.43148 0.76172 0.4331 0.76211 0.43565 L 0.76445 0.44815 C 0.76497 0.45 0.76497 0.45255 0.76575 0.45417 L 0.7681 0.46065 C 0.77096 0.47616 0.76706 0.45695 0.77148 0.47315 C 0.77643 0.49028 0.76836 0.46759 0.77513 0.48565 C 0.77591 0.48982 0.77604 0.49445 0.77747 0.49815 L 0.78216 0.51065 C 0.78359 0.51829 0.78216 0.51574 0.78568 0.51898 " pathEditMode="relative" ptsTypes="AAAAAAAAAAAAAAAAAAAAAAAAAAAAAAAAAAAAAAAAAAAAAAAAAAAAAAAAAAAAAAAAAAAAAAAAAAAAAAAAAAAAAAA">
                                      <p:cBhvr>
                                        <p:cTn id="42" dur="7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0F7C-0B53-60FF-8CA5-C3623F4C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Tests In-Depth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D341-3381-4D4F-CAB5-3376C342D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MDS-Cognitive Performance Scale</a:t>
            </a:r>
          </a:p>
          <a:p>
            <a:r>
              <a:rPr lang="en-US" dirty="0"/>
              <a:t>Mini-mental State Examination</a:t>
            </a:r>
          </a:p>
        </p:txBody>
      </p:sp>
    </p:spTree>
    <p:extLst>
      <p:ext uri="{BB962C8B-B14F-4D97-AF65-F5344CB8AC3E}">
        <p14:creationId xmlns:p14="http://schemas.microsoft.com/office/powerpoint/2010/main" val="175642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E8D983-18C5-B3C2-12BE-4F77D3A41DD0}"/>
              </a:ext>
            </a:extLst>
          </p:cNvPr>
          <p:cNvSpPr txBox="1"/>
          <p:nvPr/>
        </p:nvSpPr>
        <p:spPr>
          <a:xfrm>
            <a:off x="605875" y="6401417"/>
            <a:ext cx="6429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100" dirty="0">
                <a:effectLst/>
              </a:rPr>
              <a:t>Morris JN, Fries BE, </a:t>
            </a:r>
            <a:r>
              <a:rPr lang="en-PH" sz="1100" dirty="0" err="1">
                <a:effectLst/>
              </a:rPr>
              <a:t>Mehr</a:t>
            </a:r>
            <a:r>
              <a:rPr lang="en-PH" sz="1100" dirty="0">
                <a:effectLst/>
              </a:rPr>
              <a:t> DR, et al. MDS Cognitive Performance Scale. J </a:t>
            </a:r>
            <a:r>
              <a:rPr lang="en-PH" sz="1100" dirty="0" err="1">
                <a:effectLst/>
              </a:rPr>
              <a:t>Gerontol</a:t>
            </a:r>
            <a:r>
              <a:rPr lang="en-PH" sz="1100" dirty="0">
                <a:effectLst/>
              </a:rPr>
              <a:t> Med Sci 1994;49:M174-82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558302-0E50-6C64-B449-33AFB187E416}"/>
              </a:ext>
            </a:extLst>
          </p:cNvPr>
          <p:cNvGrpSpPr/>
          <p:nvPr/>
        </p:nvGrpSpPr>
        <p:grpSpPr>
          <a:xfrm>
            <a:off x="7362635" y="1514474"/>
            <a:ext cx="4495985" cy="1925325"/>
            <a:chOff x="7362635" y="1514474"/>
            <a:chExt cx="4495985" cy="192532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64788C-E429-F874-1244-B31FE15B44A8}"/>
                </a:ext>
              </a:extLst>
            </p:cNvPr>
            <p:cNvCxnSpPr>
              <a:cxnSpLocks/>
            </p:cNvCxnSpPr>
            <p:nvPr/>
          </p:nvCxnSpPr>
          <p:spPr>
            <a:xfrm>
              <a:off x="7362636" y="2033855"/>
              <a:ext cx="1106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EDA3288-5D93-6F4F-D957-40FFCCCA9148}"/>
                </a:ext>
              </a:extLst>
            </p:cNvPr>
            <p:cNvSpPr/>
            <p:nvPr/>
          </p:nvSpPr>
          <p:spPr>
            <a:xfrm>
              <a:off x="8757137" y="1514474"/>
              <a:ext cx="3101483" cy="7141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</a:rPr>
                <a:t>Comatose?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No = 0 ; Yes = 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646AA-39B3-3B01-C336-E7EE17EC8EAD}"/>
                </a:ext>
              </a:extLst>
            </p:cNvPr>
            <p:cNvCxnSpPr>
              <a:cxnSpLocks/>
            </p:cNvCxnSpPr>
            <p:nvPr/>
          </p:nvCxnSpPr>
          <p:spPr>
            <a:xfrm>
              <a:off x="7362635" y="3086871"/>
              <a:ext cx="1106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A3763A2-F251-8489-F661-31E0DBBC152B}"/>
                </a:ext>
              </a:extLst>
            </p:cNvPr>
            <p:cNvSpPr/>
            <p:nvPr/>
          </p:nvSpPr>
          <p:spPr>
            <a:xfrm>
              <a:off x="8757137" y="2397324"/>
              <a:ext cx="3101483" cy="10424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</a:rPr>
                <a:t>Ability to make decisions about tasks or ADL?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Ind = 0 ; Modified; Mod Imp;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Sev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Imp= 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4B36541-2882-1DD9-95A3-E500C449FDFD}"/>
              </a:ext>
            </a:extLst>
          </p:cNvPr>
          <p:cNvGrpSpPr/>
          <p:nvPr/>
        </p:nvGrpSpPr>
        <p:grpSpPr>
          <a:xfrm>
            <a:off x="7391940" y="3608511"/>
            <a:ext cx="4466680" cy="1366597"/>
            <a:chOff x="7391940" y="3608511"/>
            <a:chExt cx="4466680" cy="136659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809505-C8FC-3455-BE58-476CDF4CC0C6}"/>
                </a:ext>
              </a:extLst>
            </p:cNvPr>
            <p:cNvCxnSpPr>
              <a:cxnSpLocks/>
            </p:cNvCxnSpPr>
            <p:nvPr/>
          </p:nvCxnSpPr>
          <p:spPr>
            <a:xfrm>
              <a:off x="7391940" y="4086105"/>
              <a:ext cx="1106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3B735FC-B136-6E73-A03B-4270F2B4FED4}"/>
                </a:ext>
              </a:extLst>
            </p:cNvPr>
            <p:cNvSpPr/>
            <p:nvPr/>
          </p:nvSpPr>
          <p:spPr>
            <a:xfrm>
              <a:off x="8757137" y="3608511"/>
              <a:ext cx="3101483" cy="136659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</a:rPr>
                <a:t>Impairment count?</a:t>
              </a:r>
            </a:p>
            <a:p>
              <a:pPr algn="ctr"/>
              <a:r>
                <a:rPr lang="en-US" i="1" dirty="0">
                  <a:solidFill>
                    <a:sysClr val="windowText" lastClr="000000"/>
                  </a:solidFill>
                </a:rPr>
                <a:t>Short term memory OK?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Ok = 0 ; Not ok = 1</a:t>
              </a:r>
            </a:p>
            <a:p>
              <a:pPr algn="ctr"/>
              <a:r>
                <a:rPr lang="en-US" i="1" dirty="0">
                  <a:solidFill>
                    <a:sysClr val="windowText" lastClr="000000"/>
                  </a:solidFill>
                </a:rPr>
                <a:t>Make self understood?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Yes = 0 ; Usually, Sometimes, Rare = 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BE4DC99-CD1A-9E00-0C4B-93E42A4414FC}"/>
              </a:ext>
            </a:extLst>
          </p:cNvPr>
          <p:cNvGrpSpPr/>
          <p:nvPr/>
        </p:nvGrpSpPr>
        <p:grpSpPr>
          <a:xfrm>
            <a:off x="7362634" y="5143820"/>
            <a:ext cx="4495986" cy="1042475"/>
            <a:chOff x="7362634" y="5143820"/>
            <a:chExt cx="4495986" cy="104247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D4C627D-8CF2-D40A-0884-F8FD4D40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362634" y="5495805"/>
              <a:ext cx="11067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2AD4AD-A6DF-743A-7734-67C8D51FC9F5}"/>
                </a:ext>
              </a:extLst>
            </p:cNvPr>
            <p:cNvSpPr/>
            <p:nvPr/>
          </p:nvSpPr>
          <p:spPr>
            <a:xfrm>
              <a:off x="8757137" y="5143820"/>
              <a:ext cx="3101483" cy="10424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ysClr val="windowText" lastClr="000000"/>
                  </a:solidFill>
                </a:rPr>
                <a:t>Eating performance?</a:t>
              </a:r>
            </a:p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Ind = 0 ; Supervision, Limited Assistance; Extensive assist; Total dependence = 4</a:t>
              </a:r>
            </a:p>
          </p:txBody>
        </p:sp>
      </p:grpSp>
      <p:pic>
        <p:nvPicPr>
          <p:cNvPr id="16" name="Graphic 15" descr="Paper">
            <a:extLst>
              <a:ext uri="{FF2B5EF4-FFF2-40B4-BE49-F238E27FC236}">
                <a16:creationId xmlns:a16="http://schemas.microsoft.com/office/drawing/2014/main" id="{B71DA8EB-16A4-5046-55F3-BEBBD43D0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738" y="157162"/>
            <a:ext cx="1357312" cy="1357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18502-C56F-5F84-74BD-5397170DCC7D}"/>
              </a:ext>
            </a:extLst>
          </p:cNvPr>
          <p:cNvSpPr txBox="1"/>
          <p:nvPr/>
        </p:nvSpPr>
        <p:spPr>
          <a:xfrm>
            <a:off x="609061" y="886896"/>
            <a:ext cx="533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CPS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40DDC3D-900C-D60B-8877-DCA987AAB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80" y="1376750"/>
            <a:ext cx="7075948" cy="4990242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CEC50AD1-9925-67C0-58AA-C292CDE2F19E}"/>
              </a:ext>
            </a:extLst>
          </p:cNvPr>
          <p:cNvSpPr/>
          <p:nvPr/>
        </p:nvSpPr>
        <p:spPr>
          <a:xfrm>
            <a:off x="2235435" y="800179"/>
            <a:ext cx="3271838" cy="3071692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1701C9-AA0C-CAAC-B179-F3BBEDCF0163}"/>
              </a:ext>
            </a:extLst>
          </p:cNvPr>
          <p:cNvSpPr/>
          <p:nvPr/>
        </p:nvSpPr>
        <p:spPr>
          <a:xfrm>
            <a:off x="1143000" y="3429000"/>
            <a:ext cx="3228975" cy="2519461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246A67-7C71-6AEB-1D54-23C6FAFDBE60}"/>
              </a:ext>
            </a:extLst>
          </p:cNvPr>
          <p:cNvSpPr/>
          <p:nvPr/>
        </p:nvSpPr>
        <p:spPr>
          <a:xfrm>
            <a:off x="5016670" y="3101167"/>
            <a:ext cx="2054922" cy="1870683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243390C-5694-A2D0-2F7F-13B048617414}"/>
              </a:ext>
            </a:extLst>
          </p:cNvPr>
          <p:cNvSpPr/>
          <p:nvPr/>
        </p:nvSpPr>
        <p:spPr>
          <a:xfrm>
            <a:off x="457200" y="5665057"/>
            <a:ext cx="4814887" cy="70193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78ACF3D-E878-99A5-DF1E-31DB4E32460B}"/>
              </a:ext>
            </a:extLst>
          </p:cNvPr>
          <p:cNvSpPr/>
          <p:nvPr/>
        </p:nvSpPr>
        <p:spPr>
          <a:xfrm>
            <a:off x="5324233" y="5660693"/>
            <a:ext cx="2038402" cy="70193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D19E4F-661B-34BF-E7E1-2CBF3F3F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44" y="830692"/>
            <a:ext cx="4180731" cy="527496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8B6FEC-027F-AB49-7D10-EAD6BCC5C856}"/>
              </a:ext>
            </a:extLst>
          </p:cNvPr>
          <p:cNvCxnSpPr>
            <a:cxnSpLocks/>
          </p:cNvCxnSpPr>
          <p:nvPr/>
        </p:nvCxnSpPr>
        <p:spPr>
          <a:xfrm flipH="1">
            <a:off x="2549279" y="3482462"/>
            <a:ext cx="60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26ECE-1783-2AE0-1C0D-71239A611979}"/>
              </a:ext>
            </a:extLst>
          </p:cNvPr>
          <p:cNvCxnSpPr>
            <a:cxnSpLocks/>
          </p:cNvCxnSpPr>
          <p:nvPr/>
        </p:nvCxnSpPr>
        <p:spPr>
          <a:xfrm>
            <a:off x="7493241" y="4548575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578683D-79BA-AF8A-E1DE-B0053B760B7C}"/>
              </a:ext>
            </a:extLst>
          </p:cNvPr>
          <p:cNvSpPr txBox="1"/>
          <p:nvPr/>
        </p:nvSpPr>
        <p:spPr>
          <a:xfrm>
            <a:off x="371485" y="2545084"/>
            <a:ext cx="19860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Registration </a:t>
            </a:r>
            <a:r>
              <a:rPr lang="en-US" i="1" dirty="0"/>
              <a:t>(3 pts)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0A9EB8-8DDC-3C75-2E3B-73E5EBA94EFE}"/>
              </a:ext>
            </a:extLst>
          </p:cNvPr>
          <p:cNvSpPr txBox="1"/>
          <p:nvPr/>
        </p:nvSpPr>
        <p:spPr>
          <a:xfrm>
            <a:off x="8757141" y="3429000"/>
            <a:ext cx="31014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Attention &amp; Calculation </a:t>
            </a:r>
            <a:r>
              <a:rPr lang="en-US" i="1" dirty="0"/>
              <a:t>(5 pts)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6C441D-3B46-DCB4-4C4A-CB71F5E4C46C}"/>
              </a:ext>
            </a:extLst>
          </p:cNvPr>
          <p:cNvSpPr txBox="1"/>
          <p:nvPr/>
        </p:nvSpPr>
        <p:spPr>
          <a:xfrm>
            <a:off x="869354" y="3283509"/>
            <a:ext cx="14882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 </a:t>
            </a:r>
            <a:r>
              <a:rPr lang="en-US" i="1" dirty="0"/>
              <a:t>(3 pts)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B49DCE-8F53-9609-A5C1-2742D65A69B7}"/>
              </a:ext>
            </a:extLst>
          </p:cNvPr>
          <p:cNvSpPr/>
          <p:nvPr/>
        </p:nvSpPr>
        <p:spPr>
          <a:xfrm>
            <a:off x="8757142" y="3977075"/>
            <a:ext cx="3101483" cy="18335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Language </a:t>
            </a:r>
            <a:r>
              <a:rPr lang="en-US" i="1" dirty="0">
                <a:solidFill>
                  <a:sysClr val="windowText" lastClr="000000"/>
                </a:solidFill>
              </a:rPr>
              <a:t>(9 pts)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03B749-E5EC-1E3E-0633-9B3961EA372E}"/>
              </a:ext>
            </a:extLst>
          </p:cNvPr>
          <p:cNvCxnSpPr>
            <a:cxnSpLocks/>
          </p:cNvCxnSpPr>
          <p:nvPr/>
        </p:nvCxnSpPr>
        <p:spPr>
          <a:xfrm>
            <a:off x="7493241" y="4815275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35F10D-D25F-C1E7-AE7E-8D69A04D60B9}"/>
              </a:ext>
            </a:extLst>
          </p:cNvPr>
          <p:cNvCxnSpPr>
            <a:cxnSpLocks/>
          </p:cNvCxnSpPr>
          <p:nvPr/>
        </p:nvCxnSpPr>
        <p:spPr>
          <a:xfrm>
            <a:off x="7493241" y="5115312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54B53D-2724-1274-4589-686594A6F8FB}"/>
              </a:ext>
            </a:extLst>
          </p:cNvPr>
          <p:cNvCxnSpPr>
            <a:cxnSpLocks/>
          </p:cNvCxnSpPr>
          <p:nvPr/>
        </p:nvCxnSpPr>
        <p:spPr>
          <a:xfrm>
            <a:off x="7493241" y="5586800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732493-E448-DD46-E066-76D1437C653B}"/>
              </a:ext>
            </a:extLst>
          </p:cNvPr>
          <p:cNvCxnSpPr>
            <a:cxnSpLocks/>
          </p:cNvCxnSpPr>
          <p:nvPr/>
        </p:nvCxnSpPr>
        <p:spPr>
          <a:xfrm>
            <a:off x="7493240" y="4129475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D5261A-D93F-CCC4-0707-C2FB3F72EE82}"/>
              </a:ext>
            </a:extLst>
          </p:cNvPr>
          <p:cNvCxnSpPr>
            <a:cxnSpLocks/>
          </p:cNvCxnSpPr>
          <p:nvPr/>
        </p:nvCxnSpPr>
        <p:spPr>
          <a:xfrm>
            <a:off x="7505512" y="4305691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A98B23-E172-EF6F-6C8E-4D913838682A}"/>
              </a:ext>
            </a:extLst>
          </p:cNvPr>
          <p:cNvCxnSpPr>
            <a:cxnSpLocks/>
          </p:cNvCxnSpPr>
          <p:nvPr/>
        </p:nvCxnSpPr>
        <p:spPr>
          <a:xfrm flipH="1">
            <a:off x="2549279" y="2739274"/>
            <a:ext cx="608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FAD131-C00B-FC08-539F-CF3A5C908971}"/>
              </a:ext>
            </a:extLst>
          </p:cNvPr>
          <p:cNvCxnSpPr>
            <a:cxnSpLocks/>
          </p:cNvCxnSpPr>
          <p:nvPr/>
        </p:nvCxnSpPr>
        <p:spPr>
          <a:xfrm>
            <a:off x="7493239" y="3634178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728A25-307B-B7EA-5C62-9E9E7AD2FC12}"/>
              </a:ext>
            </a:extLst>
          </p:cNvPr>
          <p:cNvCxnSpPr>
            <a:cxnSpLocks/>
          </p:cNvCxnSpPr>
          <p:nvPr/>
        </p:nvCxnSpPr>
        <p:spPr>
          <a:xfrm>
            <a:off x="7476936" y="2362587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5084AF-78EE-D957-9BA9-1BA23EBF6AF3}"/>
              </a:ext>
            </a:extLst>
          </p:cNvPr>
          <p:cNvCxnSpPr>
            <a:cxnSpLocks/>
          </p:cNvCxnSpPr>
          <p:nvPr/>
        </p:nvCxnSpPr>
        <p:spPr>
          <a:xfrm>
            <a:off x="7478951" y="2545084"/>
            <a:ext cx="1106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2328F12-C388-C694-FC97-F35220648A33}"/>
              </a:ext>
            </a:extLst>
          </p:cNvPr>
          <p:cNvSpPr/>
          <p:nvPr/>
        </p:nvSpPr>
        <p:spPr>
          <a:xfrm>
            <a:off x="8757141" y="2053716"/>
            <a:ext cx="3101483" cy="7141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ysClr val="windowText" lastClr="000000"/>
                </a:solidFill>
              </a:rPr>
              <a:t>Orientation (10 pts)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87E6D78-E464-D0F6-33D8-EB7B346309DD}"/>
              </a:ext>
            </a:extLst>
          </p:cNvPr>
          <p:cNvSpPr txBox="1"/>
          <p:nvPr/>
        </p:nvSpPr>
        <p:spPr>
          <a:xfrm>
            <a:off x="448891" y="6169954"/>
            <a:ext cx="85010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 err="1">
                <a:effectLst/>
              </a:rPr>
              <a:t>Folstein</a:t>
            </a:r>
            <a:r>
              <a:rPr lang="en-PH" sz="1400" dirty="0">
                <a:effectLst/>
              </a:rPr>
              <a:t> MJ, </a:t>
            </a:r>
            <a:r>
              <a:rPr lang="en-PH" sz="1400" dirty="0" err="1">
                <a:effectLst/>
              </a:rPr>
              <a:t>Folstein</a:t>
            </a:r>
            <a:r>
              <a:rPr lang="en-PH" sz="1400" dirty="0">
                <a:effectLst/>
              </a:rPr>
              <a:t> S, McHugh PR. Mini-mental state: a practical method for grading the cognitive state of patients for the clinician. J </a:t>
            </a:r>
            <a:r>
              <a:rPr lang="en-PH" sz="1400" dirty="0" err="1">
                <a:effectLst/>
              </a:rPr>
              <a:t>Psychiatr</a:t>
            </a:r>
            <a:r>
              <a:rPr lang="en-PH" sz="1400" dirty="0">
                <a:effectLst/>
              </a:rPr>
              <a:t> Res 1975;2:189-98. </a:t>
            </a:r>
          </a:p>
          <a:p>
            <a:endParaRPr lang="en-US" sz="1400" dirty="0"/>
          </a:p>
        </p:txBody>
      </p:sp>
      <p:pic>
        <p:nvPicPr>
          <p:cNvPr id="51" name="Graphic 50" descr="Paper">
            <a:extLst>
              <a:ext uri="{FF2B5EF4-FFF2-40B4-BE49-F238E27FC236}">
                <a16:creationId xmlns:a16="http://schemas.microsoft.com/office/drawing/2014/main" id="{84E0E30B-D904-CF6D-382E-21E81B576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738" y="157162"/>
            <a:ext cx="1357312" cy="135731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2C08CF8-F677-A263-A595-B149A1EDE67C}"/>
              </a:ext>
            </a:extLst>
          </p:cNvPr>
          <p:cNvSpPr txBox="1"/>
          <p:nvPr/>
        </p:nvSpPr>
        <p:spPr>
          <a:xfrm>
            <a:off x="457213" y="957263"/>
            <a:ext cx="87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MMSE</a:t>
            </a:r>
          </a:p>
        </p:txBody>
      </p:sp>
    </p:spTree>
    <p:extLst>
      <p:ext uri="{BB962C8B-B14F-4D97-AF65-F5344CB8AC3E}">
        <p14:creationId xmlns:p14="http://schemas.microsoft.com/office/powerpoint/2010/main" val="195033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1745</Words>
  <Application>Microsoft Macintosh PowerPoint</Application>
  <PresentationFormat>Widescreen</PresentationFormat>
  <Paragraphs>209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Fira Sans Light</vt:lpstr>
      <vt:lpstr>Open Sans Light</vt:lpstr>
      <vt:lpstr>Poppins ExtraLight</vt:lpstr>
      <vt:lpstr>Roboto Light</vt:lpstr>
      <vt:lpstr>Office Theme</vt:lpstr>
      <vt:lpstr>Seminar 3a: Validity</vt:lpstr>
      <vt:lpstr>PowerPoint Presentation</vt:lpstr>
      <vt:lpstr>Introduction</vt:lpstr>
      <vt:lpstr>PowerPoint Presentation</vt:lpstr>
      <vt:lpstr>PowerPoint Presentation</vt:lpstr>
      <vt:lpstr>PowerPoint Presentation</vt:lpstr>
      <vt:lpstr>The Tests In-Depth</vt:lpstr>
      <vt:lpstr>PowerPoint Presentation</vt:lpstr>
      <vt:lpstr>PowerPoint Presentation</vt:lpstr>
      <vt:lpstr>PowerPoint Presentation</vt:lpstr>
      <vt:lpstr>PowerPoint Presentation</vt:lpstr>
      <vt:lpstr>Evidence category</vt:lpstr>
      <vt:lpstr>Evidence based on relations to external variables</vt:lpstr>
      <vt:lpstr>Subcategories of evidence</vt:lpstr>
      <vt:lpstr>Study results</vt:lpstr>
      <vt:lpstr>Evaluations of validity in the study</vt:lpstr>
      <vt:lpstr>PowerPoint Presentation</vt:lpstr>
      <vt:lpstr>PowerPoint Presentation</vt:lpstr>
      <vt:lpstr>PowerPoint Presentation</vt:lpstr>
      <vt:lpstr>Final words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3a: Validity</dc:title>
  <dc:creator>Emily Rose Nery</dc:creator>
  <cp:lastModifiedBy>Emily Rose Nery</cp:lastModifiedBy>
  <cp:revision>27</cp:revision>
  <dcterms:created xsi:type="dcterms:W3CDTF">2022-11-15T12:34:10Z</dcterms:created>
  <dcterms:modified xsi:type="dcterms:W3CDTF">2022-11-17T10:15:01Z</dcterms:modified>
</cp:coreProperties>
</file>