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B2774-8568-4A3D-BFA6-167B2C879077}" type="datetimeFigureOut">
              <a:rPr lang="da-DK" smtClean="0"/>
              <a:t>17-11-2022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80E88-C5BA-491E-B3FD-E5B3A330AA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6291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80E88-C5BA-491E-B3FD-E5B3A330AA92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5686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21D3D9-571B-CFFB-EF68-E5A5746EA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DCB1219-11B6-B4C7-399B-A96D46E6B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37D1B4A-4060-AF22-F2AD-06078B0C5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4151-E1B0-4A0C-952D-4C0D4C5BBDA5}" type="datetimeFigureOut">
              <a:rPr lang="da-DK" smtClean="0"/>
              <a:t>17-11-2022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7B408FF-9394-1657-0C12-237ADD87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7CC5089-0F0D-0F4B-B55C-9FC46D06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B310-CD4C-41CD-8A68-BDE9041844A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62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31FEC5-9194-8D9A-B262-8176029D4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F785050-FFFE-0816-2A6C-E662CD79F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B098CF6-C988-FDE8-FD1D-93040F79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4151-E1B0-4A0C-952D-4C0D4C5BBDA5}" type="datetimeFigureOut">
              <a:rPr lang="da-DK" smtClean="0"/>
              <a:t>17-11-2022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521BF7E-B6BD-48FD-82BA-74D8ADFE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073F3BE-742D-C3E4-63F9-939A33F5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B310-CD4C-41CD-8A68-BDE9041844A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8044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8ADB0DAC-76CB-C0B3-9D9F-11C250CAE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75CBDD6-C690-CD9A-EFB7-D29DE662C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4B8D528-D90B-A156-1691-EA7ADFE5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4151-E1B0-4A0C-952D-4C0D4C5BBDA5}" type="datetimeFigureOut">
              <a:rPr lang="da-DK" smtClean="0"/>
              <a:t>17-11-2022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7CB7028-CE28-1897-EAE6-DAAC13244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8AD5931-F560-9E1B-D085-156292D0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B310-CD4C-41CD-8A68-BDE9041844A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489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AD153-A7F7-44B0-6E8D-BF8F8592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2C625F6-B78C-41CF-2ADE-EBB554BB2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DF16F6E-209B-3D22-875F-428E82732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4151-E1B0-4A0C-952D-4C0D4C5BBDA5}" type="datetimeFigureOut">
              <a:rPr lang="da-DK" smtClean="0"/>
              <a:t>17-11-2022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1DA09CC-4805-2F89-5790-7CDC36CF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8D6D277-4C94-183E-8336-CEE8FEAF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B310-CD4C-41CD-8A68-BDE9041844A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986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6AB32-C111-DD5F-3136-921CDB587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6B7D4B7-D036-17BB-BB83-8A8B8CD82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EA2D091-65F0-F28B-00E6-05D8FCA1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4151-E1B0-4A0C-952D-4C0D4C5BBDA5}" type="datetimeFigureOut">
              <a:rPr lang="da-DK" smtClean="0"/>
              <a:t>17-11-2022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F1BFAA1-BEFC-C30C-F60E-5BA1D8AA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9C186A3-DE12-6894-F58F-DD3FC631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B310-CD4C-41CD-8A68-BDE9041844A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171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A06FC-5D15-8157-B053-CB014436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6B792DA-DA85-AF9F-9690-C8DA120E9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0616D3C-CE86-0826-CB64-30A59DD3D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6279162-A02C-6EB9-F7A3-6B91AB0D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4151-E1B0-4A0C-952D-4C0D4C5BBDA5}" type="datetimeFigureOut">
              <a:rPr lang="da-DK" smtClean="0"/>
              <a:t>17-11-2022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10789AD-CAF4-7A14-1D48-1AEA01C9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4103033-D154-FB78-CD08-3CE8D490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B310-CD4C-41CD-8A68-BDE9041844A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371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FC756-6A30-16B5-A29E-7B53B1BAE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29E736C-C519-D2B0-C76D-EB018FC47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AEED090-560F-5784-0531-73544FAB2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56C9226-F59D-47E6-46AA-FD653F24D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C7C65C2-84AF-4397-A59F-1E971DAD4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A98473C-D0DC-3A61-4528-15FDC8E7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4151-E1B0-4A0C-952D-4C0D4C5BBDA5}" type="datetimeFigureOut">
              <a:rPr lang="da-DK" smtClean="0"/>
              <a:t>17-11-2022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1517863B-C6DF-AF42-76DA-06DE4516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F00DE44-DEF8-0D79-D2E3-4695C131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B310-CD4C-41CD-8A68-BDE9041844A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502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778D7-D2C3-26D5-E059-86A82F66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FD73FC1-D589-8348-A411-15C2AE4BF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4151-E1B0-4A0C-952D-4C0D4C5BBDA5}" type="datetimeFigureOut">
              <a:rPr lang="da-DK" smtClean="0"/>
              <a:t>17-11-2022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6612645-9011-EADB-7B62-486B7E6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0A3F422-3429-805D-ABF9-90A8936B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B310-CD4C-41CD-8A68-BDE9041844A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557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65254B4-FBB2-7981-DC8C-2D218121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4151-E1B0-4A0C-952D-4C0D4C5BBDA5}" type="datetimeFigureOut">
              <a:rPr lang="da-DK" smtClean="0"/>
              <a:t>17-11-2022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8C05897B-E642-366D-4747-1AAB706D3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188E1EB1-9BBD-54DA-8020-EB7A7A10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B310-CD4C-41CD-8A68-BDE9041844A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619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A814D6-0812-5E19-86B0-345245A5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133DB3C-CB9C-F0F8-3253-531406C0C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A22EF9F-D4F6-C1EF-6E23-8E1245F51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F92A4BE-44C9-1B41-AC3E-AB570BDD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4151-E1B0-4A0C-952D-4C0D4C5BBDA5}" type="datetimeFigureOut">
              <a:rPr lang="da-DK" smtClean="0"/>
              <a:t>17-11-2022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F8FC206-326A-0DC3-02BF-D0223F9D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4CAEC84-AD23-F4DB-46EB-97703107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B310-CD4C-41CD-8A68-BDE9041844A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718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E91AB-39A9-C628-2316-0708E5019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EB1521B-AB9F-DA7C-AC2E-9F5887B80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B098191-A65E-7017-00A9-8CE620E9F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9098771-9FE7-CCFD-6C91-F10284AF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4151-E1B0-4A0C-952D-4C0D4C5BBDA5}" type="datetimeFigureOut">
              <a:rPr lang="da-DK" smtClean="0"/>
              <a:t>17-11-2022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EAD0326-C414-C2B9-45F3-5150C737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F7294C6-E6D5-FAF5-8EEF-C08A3FB4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B310-CD4C-41CD-8A68-BDE9041844A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840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CD25FE61-CD91-19C9-B431-14498FC0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021A17B-CC6D-C80B-CC0D-0C1D017BE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61AAB8A-27E2-FD88-5B82-96B19F385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B4151-E1B0-4A0C-952D-4C0D4C5BBDA5}" type="datetimeFigureOut">
              <a:rPr lang="da-DK" smtClean="0"/>
              <a:t>17-11-2022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811258A-35E8-556A-F3E6-2AB42AC84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BD3248B-2CA6-E6F4-05A2-A442DB387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5B310-CD4C-41CD-8A68-BDE9041844A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374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ABDDB-3A46-5EEC-F99C-7D3B206C9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88678"/>
          </a:xfrm>
        </p:spPr>
        <p:txBody>
          <a:bodyPr>
            <a:normAutofit/>
          </a:bodyPr>
          <a:lstStyle/>
          <a:p>
            <a:r>
              <a:rPr lang="en-US" sz="2800" b="0" i="0" u="none" strike="noStrike" baseline="0" dirty="0">
                <a:latin typeface="OpenSans-Semibold"/>
              </a:rPr>
              <a:t>Presentation of the paper:</a:t>
            </a:r>
            <a:br>
              <a:rPr lang="en-US" sz="2800" b="0" i="0" u="none" strike="noStrike" baseline="0" dirty="0">
                <a:latin typeface="OpenSans-Semibold"/>
              </a:rPr>
            </a:br>
            <a:r>
              <a:rPr lang="en-US" sz="2800" b="0" i="0" u="none" strike="noStrike" baseline="0" dirty="0">
                <a:latin typeface="OpenSans-Semibold"/>
              </a:rPr>
              <a:t>“A view of </a:t>
            </a:r>
            <a:br>
              <a:rPr lang="en-US" sz="2800" b="0" i="0" u="none" strike="noStrike" baseline="0" dirty="0">
                <a:latin typeface="OpenSans-Semibold"/>
              </a:rPr>
            </a:br>
            <a:r>
              <a:rPr lang="en-US" sz="2800" b="0" i="0" u="none" strike="noStrike" baseline="0" dirty="0">
                <a:latin typeface="OpenSans-Semibold"/>
              </a:rPr>
              <a:t>Validity of BMI as a measure of obesity in</a:t>
            </a:r>
            <a:br>
              <a:rPr lang="en-US" sz="2800" b="0" i="0" u="none" strike="noStrike" baseline="0" dirty="0">
                <a:latin typeface="OpenSans-Semibold"/>
              </a:rPr>
            </a:br>
            <a:r>
              <a:rPr lang="en-US" sz="2800" b="0" i="0" u="none" strike="noStrike" baseline="0" dirty="0">
                <a:latin typeface="OpenSans-Semibold"/>
              </a:rPr>
              <a:t>Australian white Caucasian and Australian Sri</a:t>
            </a:r>
            <a:br>
              <a:rPr lang="en-US" sz="2800" b="0" i="0" u="none" strike="noStrike" baseline="0" dirty="0">
                <a:latin typeface="OpenSans-Semibold"/>
              </a:rPr>
            </a:br>
            <a:r>
              <a:rPr lang="da-DK" sz="2800" b="0" i="0" u="none" strike="noStrike" baseline="0" dirty="0" err="1">
                <a:latin typeface="OpenSans-Semibold"/>
              </a:rPr>
              <a:t>Lankan</a:t>
            </a:r>
            <a:r>
              <a:rPr lang="da-DK" sz="2800" b="0" i="0" u="none" strike="noStrike" baseline="0" dirty="0">
                <a:latin typeface="OpenSans-Semibold"/>
              </a:rPr>
              <a:t> </a:t>
            </a:r>
            <a:r>
              <a:rPr lang="da-DK" sz="2800" b="0" i="0" u="none" strike="noStrike" baseline="0" dirty="0" err="1">
                <a:latin typeface="OpenSans-Semibold"/>
              </a:rPr>
              <a:t>children</a:t>
            </a:r>
            <a:r>
              <a:rPr lang="da-DK" sz="2800" b="0" i="0" u="none" strike="noStrike" baseline="0" dirty="0">
                <a:latin typeface="OpenSans-Semibold"/>
              </a:rPr>
              <a:t>”</a:t>
            </a:r>
            <a:br>
              <a:rPr lang="da-DK" sz="2800" b="0" i="0" u="none" strike="noStrike" baseline="0" dirty="0">
                <a:latin typeface="OpenSans-Semibold"/>
              </a:rPr>
            </a:br>
            <a:r>
              <a:rPr lang="da-DK" sz="2800" b="0" i="0" u="none" strike="noStrike" baseline="0" dirty="0">
                <a:latin typeface="OpenSans-Semibold"/>
              </a:rPr>
              <a:t>by</a:t>
            </a:r>
            <a:br>
              <a:rPr lang="da-DK" sz="2800" b="0" i="0" u="none" strike="noStrike" baseline="0" dirty="0">
                <a:latin typeface="OpenSans-Semibold"/>
              </a:rPr>
            </a:br>
            <a:r>
              <a:rPr lang="en-US" sz="2800" b="0" i="0" u="none" strike="noStrike" baseline="0" dirty="0">
                <a:latin typeface="OpenSans-Semibold"/>
              </a:rPr>
              <a:t>V. P. </a:t>
            </a:r>
            <a:r>
              <a:rPr lang="en-US" sz="2800" b="0" i="0" u="none" strike="noStrike" baseline="0" dirty="0" err="1">
                <a:latin typeface="OpenSans-Semibold"/>
              </a:rPr>
              <a:t>Wickramasinghe</a:t>
            </a:r>
            <a:r>
              <a:rPr lang="en-US" sz="2800" b="0" i="0" u="none" strike="noStrike" baseline="0" dirty="0">
                <a:latin typeface="OpenSans-Semibold"/>
              </a:rPr>
              <a:t>, G. J. Cleghorn, K. A. Edmiston, </a:t>
            </a:r>
            <a:br>
              <a:rPr lang="en-US" sz="2800" b="0" i="0" u="none" strike="noStrike" baseline="0" dirty="0">
                <a:latin typeface="OpenSans-Semibold"/>
              </a:rPr>
            </a:br>
            <a:r>
              <a:rPr lang="en-US" sz="2800" b="0" i="0" u="none" strike="noStrike" baseline="0" dirty="0">
                <a:latin typeface="OpenSans-Semibold"/>
              </a:rPr>
              <a:t>A. J. Murphy, R. A. </a:t>
            </a:r>
            <a:r>
              <a:rPr lang="sv-SE" sz="2800" b="0" i="0" u="none" strike="noStrike" baseline="0" dirty="0">
                <a:latin typeface="OpenSans-Semibold"/>
              </a:rPr>
              <a:t>Abbott &amp; P. S. W. Davies</a:t>
            </a:r>
            <a:endParaRPr lang="da-DK" sz="2000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011B823-2A15-E716-D28D-6F803FFD3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6320"/>
            <a:ext cx="9144000" cy="746760"/>
          </a:xfrm>
        </p:spPr>
        <p:txBody>
          <a:bodyPr>
            <a:normAutofit/>
          </a:bodyPr>
          <a:lstStyle/>
          <a:p>
            <a:r>
              <a:rPr lang="en-US" sz="4000" b="0" i="0" u="none" strike="noStrike" baseline="0" dirty="0">
                <a:latin typeface="OpenSans-Semibold"/>
              </a:rPr>
              <a:t>Presented by Morten Rasmus Puck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9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D2449F-5CD8-EA5B-9459-10D9404DD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r>
              <a:rPr lang="da-DK" dirty="0"/>
              <a:t>Paper </a:t>
            </a:r>
            <a:r>
              <a:rPr lang="da-DK" dirty="0" err="1"/>
              <a:t>introduction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33FDD14-D9E9-76AE-B131-6741EB6C1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81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paper is about to validate the Body Mass Index (BMI) as a valid construct to measure obesity among children. </a:t>
            </a:r>
          </a:p>
          <a:p>
            <a:r>
              <a:rPr lang="en-US" dirty="0"/>
              <a:t>Obesity is defined by cut-off values in the %-fat-mass (%FM) scale, where the cut-off values are found in the health literature. This is a definition, and therefore something to aim at.</a:t>
            </a:r>
          </a:p>
          <a:p>
            <a:r>
              <a:rPr lang="en-US" dirty="0"/>
              <a:t>BMI is an approximation to %FM, and its validation are based on a parallel form testing to see if BMI detects the same individuals as obese as %FM. The validity is the reliability. </a:t>
            </a:r>
          </a:p>
          <a:p>
            <a:r>
              <a:rPr lang="en-US" dirty="0"/>
              <a:t>Both BMI and %FM are continuous scales, but at both scales the use cut-offs. And to diagnose obesity by using the BMI, the BMI has to predict the same outcome as the %FM. </a:t>
            </a:r>
          </a:p>
          <a:p>
            <a:r>
              <a:rPr lang="en-US" dirty="0"/>
              <a:t>Classic BMI cut-off are determined by cut-off values for adults. And should be the same cut-off for everybody.</a:t>
            </a:r>
          </a:p>
          <a:p>
            <a:r>
              <a:rPr lang="en-US" dirty="0"/>
              <a:t>The paper examining if this is the case. </a:t>
            </a:r>
          </a:p>
        </p:txBody>
      </p:sp>
    </p:spTree>
    <p:extLst>
      <p:ext uri="{BB962C8B-B14F-4D97-AF65-F5344CB8AC3E}">
        <p14:creationId xmlns:p14="http://schemas.microsoft.com/office/powerpoint/2010/main" val="390109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88641-823C-3A11-C2CE-AFAC1221F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r>
              <a:rPr lang="en-US" sz="4400" b="0" i="0" u="none" strike="noStrike" baseline="0" dirty="0" err="1">
                <a:latin typeface="OpenSans-Semibold"/>
              </a:rPr>
              <a:t>Wickramasinghe</a:t>
            </a:r>
            <a:r>
              <a:rPr lang="en-US" sz="4400" b="0" i="0" u="none" strike="noStrike" baseline="0" dirty="0">
                <a:latin typeface="OpenSans-Semibold"/>
              </a:rPr>
              <a:t> et al, paper method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BF57BE6D-B280-3DCB-A7CB-9D29BAB699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32114"/>
                <a:ext cx="10515600" cy="504484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In this paper the authors are using a sample of children in Brisbane, AUS, from two different ethnic groups: Caucasian and Sri Lankan. All from the same neighborhood. N=138</a:t>
                </a:r>
              </a:p>
              <a:p>
                <a:r>
                  <a:rPr lang="en-US" dirty="0"/>
                  <a:t>The children have been measured and weight to find their BMI, and at the same time have calculated their %FM, by a complicated procedure of drinking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and an urine sample, and then calculation.</a:t>
                </a:r>
              </a:p>
              <a:p>
                <a:r>
                  <a:rPr lang="en-US" dirty="0"/>
                  <a:t>BMI is a cheaper way than the %FM procedure. </a:t>
                </a:r>
              </a:p>
              <a:p>
                <a:r>
                  <a:rPr lang="en-US" dirty="0"/>
                  <a:t>The results of those procedures are compared to each other to see if they predict the same outcome. Both in the scale and in the categories given by the cut-off values.</a:t>
                </a:r>
              </a:p>
              <a:p>
                <a:r>
                  <a:rPr lang="en-US" dirty="0"/>
                  <a:t>Different cut-off values in BMI is compared, since children are still developing, and therefore other cut-off values could be applied.</a:t>
                </a:r>
              </a:p>
              <a:p>
                <a:r>
                  <a:rPr lang="en-US" dirty="0"/>
                  <a:t>Other cut-off values from: CDC=British, IOTF=World wide, BMI-Z=American.</a:t>
                </a:r>
              </a:p>
            </p:txBody>
          </p:sp>
        </mc:Choice>
        <mc:Fallback xmlns=""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BF57BE6D-B280-3DCB-A7CB-9D29BAB69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32114"/>
                <a:ext cx="10515600" cy="5044849"/>
              </a:xfrm>
              <a:blipFill>
                <a:blip r:embed="rId2"/>
                <a:stretch>
                  <a:fillRect l="-928" t="-2539" r="-928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485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119F187D-4DE7-7FDD-7514-DCBF2CF07F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32" t="19207" r="31607" b="11111"/>
          <a:stretch/>
        </p:blipFill>
        <p:spPr>
          <a:xfrm>
            <a:off x="740227" y="783770"/>
            <a:ext cx="5704115" cy="5783157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92A07310-229B-3C96-829B-BB003D9953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446" t="35079" r="30804" b="32540"/>
          <a:stretch/>
        </p:blipFill>
        <p:spPr>
          <a:xfrm>
            <a:off x="6357257" y="1908120"/>
            <a:ext cx="5482000" cy="25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0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F719D-48CC-33C5-D350-F44D0908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da-DK" dirty="0" err="1"/>
              <a:t>Prediction</a:t>
            </a:r>
            <a:r>
              <a:rPr lang="da-DK" dirty="0"/>
              <a:t> in the </a:t>
            </a:r>
            <a:r>
              <a:rPr lang="da-DK" dirty="0" err="1"/>
              <a:t>paper</a:t>
            </a:r>
            <a:endParaRPr lang="da-DK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7BFA234E-A800-6A90-0678-518248389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4898541"/>
              </p:ext>
            </p:extLst>
          </p:nvPr>
        </p:nvGraphicFramePr>
        <p:xfrm>
          <a:off x="3222171" y="2294913"/>
          <a:ext cx="482236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5592">
                  <a:extLst>
                    <a:ext uri="{9D8B030D-6E8A-4147-A177-3AD203B41FA5}">
                      <a16:colId xmlns:a16="http://schemas.microsoft.com/office/drawing/2014/main" val="1629868332"/>
                    </a:ext>
                  </a:extLst>
                </a:gridCol>
                <a:gridCol w="1205592">
                  <a:extLst>
                    <a:ext uri="{9D8B030D-6E8A-4147-A177-3AD203B41FA5}">
                      <a16:colId xmlns:a16="http://schemas.microsoft.com/office/drawing/2014/main" val="1658972550"/>
                    </a:ext>
                  </a:extLst>
                </a:gridCol>
                <a:gridCol w="1205592">
                  <a:extLst>
                    <a:ext uri="{9D8B030D-6E8A-4147-A177-3AD203B41FA5}">
                      <a16:colId xmlns:a16="http://schemas.microsoft.com/office/drawing/2014/main" val="1804561876"/>
                    </a:ext>
                  </a:extLst>
                </a:gridCol>
                <a:gridCol w="1205592">
                  <a:extLst>
                    <a:ext uri="{9D8B030D-6E8A-4147-A177-3AD203B41FA5}">
                      <a16:colId xmlns:a16="http://schemas.microsoft.com/office/drawing/2014/main" val="3307790441"/>
                    </a:ext>
                  </a:extLst>
                </a:gridCol>
              </a:tblGrid>
              <a:tr h="27838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a-DK" dirty="0"/>
                        <a:t>BMI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414161"/>
                  </a:ext>
                </a:extLst>
              </a:tr>
              <a:tr h="27838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err="1"/>
                        <a:t>Obese</a:t>
                      </a:r>
                      <a:endParaRPr lang="da-D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No </a:t>
                      </a:r>
                      <a:r>
                        <a:rPr lang="da-DK" dirty="0" err="1"/>
                        <a:t>obese</a:t>
                      </a:r>
                      <a:endParaRPr lang="da-D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111022"/>
                  </a:ext>
                </a:extLst>
              </a:tr>
              <a:tr h="278380">
                <a:tc rowSpan="2">
                  <a:txBody>
                    <a:bodyPr/>
                    <a:lstStyle/>
                    <a:p>
                      <a:pPr algn="ctr"/>
                      <a:r>
                        <a:rPr lang="da-DK" dirty="0"/>
                        <a:t>%FM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err="1"/>
                        <a:t>Obese</a:t>
                      </a:r>
                      <a:endParaRPr lang="da-D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2459122"/>
                  </a:ext>
                </a:extLst>
              </a:tr>
              <a:tr h="278380">
                <a:tc vMerge="1"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No </a:t>
                      </a:r>
                      <a:r>
                        <a:rPr lang="da-DK" dirty="0" err="1"/>
                        <a:t>obese</a:t>
                      </a:r>
                      <a:endParaRPr lang="da-D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82957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Pladsholder til indhold 2">
                <a:extLst>
                  <a:ext uri="{FF2B5EF4-FFF2-40B4-BE49-F238E27FC236}">
                    <a16:creationId xmlns:a16="http://schemas.microsoft.com/office/drawing/2014/main" id="{751DA30D-F792-EF22-0C1E-9BD90BEFB4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338943"/>
                <a:ext cx="10515600" cy="52686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a-DK" dirty="0"/>
                  <a:t>In the </a:t>
                </a:r>
                <a:r>
                  <a:rPr lang="da-DK" dirty="0" err="1"/>
                  <a:t>paper</a:t>
                </a:r>
                <a:r>
                  <a:rPr lang="da-DK" dirty="0"/>
                  <a:t> </a:t>
                </a:r>
                <a:r>
                  <a:rPr lang="da-DK" dirty="0" err="1"/>
                  <a:t>they</a:t>
                </a:r>
                <a:r>
                  <a:rPr lang="da-DK" dirty="0"/>
                  <a:t> </a:t>
                </a:r>
                <a:r>
                  <a:rPr lang="da-DK" dirty="0" err="1"/>
                  <a:t>evaluate</a:t>
                </a:r>
                <a:r>
                  <a:rPr lang="da-DK" dirty="0"/>
                  <a:t> the </a:t>
                </a:r>
                <a:r>
                  <a:rPr lang="da-DK" dirty="0" err="1"/>
                  <a:t>prediction</a:t>
                </a:r>
                <a:r>
                  <a:rPr lang="da-DK" dirty="0"/>
                  <a:t> of the instrument by </a:t>
                </a:r>
                <a:r>
                  <a:rPr lang="da-DK" dirty="0" err="1"/>
                  <a:t>using</a:t>
                </a:r>
                <a:r>
                  <a:rPr lang="da-DK" dirty="0"/>
                  <a:t> </a:t>
                </a:r>
                <a:r>
                  <a:rPr lang="da-DK" dirty="0" err="1"/>
                  <a:t>different</a:t>
                </a:r>
                <a:r>
                  <a:rPr lang="da-DK" dirty="0"/>
                  <a:t> </a:t>
                </a:r>
                <a:r>
                  <a:rPr lang="da-DK" dirty="0" err="1"/>
                  <a:t>statistics</a:t>
                </a:r>
                <a:r>
                  <a:rPr lang="da-DK" dirty="0"/>
                  <a:t>. All </a:t>
                </a:r>
                <a:r>
                  <a:rPr lang="da-DK" dirty="0" err="1"/>
                  <a:t>can</a:t>
                </a:r>
                <a:r>
                  <a:rPr lang="da-DK" dirty="0"/>
                  <a:t> </a:t>
                </a:r>
                <a:r>
                  <a:rPr lang="da-DK" dirty="0" err="1"/>
                  <a:t>be</a:t>
                </a:r>
                <a:r>
                  <a:rPr lang="da-DK" dirty="0"/>
                  <a:t> </a:t>
                </a:r>
                <a:r>
                  <a:rPr lang="da-DK" dirty="0" err="1"/>
                  <a:t>illustrated</a:t>
                </a:r>
                <a:r>
                  <a:rPr lang="da-DK" dirty="0"/>
                  <a:t> by </a:t>
                </a:r>
                <a:r>
                  <a:rPr lang="da-DK" dirty="0" err="1"/>
                  <a:t>using</a:t>
                </a:r>
                <a:r>
                  <a:rPr lang="da-DK" dirty="0"/>
                  <a:t> </a:t>
                </a:r>
                <a:r>
                  <a:rPr lang="da-DK" dirty="0" err="1"/>
                  <a:t>this</a:t>
                </a:r>
                <a:r>
                  <a:rPr lang="da-DK" dirty="0"/>
                  <a:t> </a:t>
                </a:r>
                <a:r>
                  <a:rPr lang="da-DK" dirty="0" err="1"/>
                  <a:t>table</a:t>
                </a:r>
                <a:r>
                  <a:rPr lang="da-DK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Sensitivity: true positive (A), as a share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Specificity: true negative (D), as a share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Positive predictive value: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da-DK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Efficiency: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Pladsholder til indhold 2">
                <a:extLst>
                  <a:ext uri="{FF2B5EF4-FFF2-40B4-BE49-F238E27FC236}">
                    <a16:creationId xmlns:a16="http://schemas.microsoft.com/office/drawing/2014/main" id="{751DA30D-F792-EF22-0C1E-9BD90BEFB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38943"/>
                <a:ext cx="10515600" cy="5268686"/>
              </a:xfrm>
              <a:prstGeom prst="rect">
                <a:avLst/>
              </a:prstGeom>
              <a:blipFill>
                <a:blip r:embed="rId2"/>
                <a:stretch>
                  <a:fillRect l="-1043" t="-1968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12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ladsholder til indhold 8">
            <a:extLst>
              <a:ext uri="{FF2B5EF4-FFF2-40B4-BE49-F238E27FC236}">
                <a16:creationId xmlns:a16="http://schemas.microsoft.com/office/drawing/2014/main" id="{094ED3DF-F64D-C0C6-4F90-F79593C83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958" t="33096" r="34802" b="26877"/>
          <a:stretch/>
        </p:blipFill>
        <p:spPr>
          <a:xfrm>
            <a:off x="1981200" y="512019"/>
            <a:ext cx="8469086" cy="6103850"/>
          </a:xfrm>
        </p:spPr>
      </p:pic>
    </p:spTree>
    <p:extLst>
      <p:ext uri="{BB962C8B-B14F-4D97-AF65-F5344CB8AC3E}">
        <p14:creationId xmlns:p14="http://schemas.microsoft.com/office/powerpoint/2010/main" val="77672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2FD65-66CB-4148-C3AB-337717C3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Conclusion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C1CE2C7-C7C1-FB99-516B-D74CEDB5B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little</a:t>
            </a:r>
            <a:r>
              <a:rPr lang="da-DK" dirty="0"/>
              <a:t> </a:t>
            </a:r>
            <a:r>
              <a:rPr lang="da-DK" dirty="0" err="1"/>
              <a:t>evidence</a:t>
            </a:r>
            <a:r>
              <a:rPr lang="da-DK" dirty="0"/>
              <a:t> of </a:t>
            </a:r>
            <a:r>
              <a:rPr lang="da-DK" dirty="0" err="1"/>
              <a:t>validity</a:t>
            </a:r>
            <a:r>
              <a:rPr lang="da-DK" dirty="0"/>
              <a:t> of </a:t>
            </a:r>
            <a:r>
              <a:rPr lang="da-DK" dirty="0" err="1"/>
              <a:t>using</a:t>
            </a:r>
            <a:r>
              <a:rPr lang="da-DK" dirty="0"/>
              <a:t> BMI as a </a:t>
            </a:r>
            <a:r>
              <a:rPr lang="da-DK" dirty="0" err="1"/>
              <a:t>diagnostic</a:t>
            </a:r>
            <a:r>
              <a:rPr lang="da-DK" dirty="0"/>
              <a:t> </a:t>
            </a:r>
            <a:r>
              <a:rPr lang="da-DK" dirty="0" err="1"/>
              <a:t>tool</a:t>
            </a:r>
            <a:r>
              <a:rPr lang="da-DK" dirty="0"/>
              <a:t> of </a:t>
            </a:r>
            <a:r>
              <a:rPr lang="da-DK" dirty="0" err="1"/>
              <a:t>obesity</a:t>
            </a:r>
            <a:r>
              <a:rPr lang="da-DK" dirty="0"/>
              <a:t>. </a:t>
            </a:r>
          </a:p>
          <a:p>
            <a:r>
              <a:rPr lang="da-DK" dirty="0"/>
              <a:t>The </a:t>
            </a:r>
            <a:r>
              <a:rPr lang="da-DK" dirty="0" err="1"/>
              <a:t>reliability</a:t>
            </a:r>
            <a:r>
              <a:rPr lang="da-DK" dirty="0"/>
              <a:t> in the parallel form </a:t>
            </a:r>
            <a:r>
              <a:rPr lang="da-DK" dirty="0" err="1"/>
              <a:t>testing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cut-</a:t>
            </a:r>
            <a:r>
              <a:rPr lang="da-DK" dirty="0" err="1"/>
              <a:t>off</a:t>
            </a:r>
            <a:r>
              <a:rPr lang="da-DK" dirty="0"/>
              <a:t> </a:t>
            </a:r>
            <a:r>
              <a:rPr lang="da-DK" dirty="0" err="1"/>
              <a:t>values</a:t>
            </a:r>
            <a:r>
              <a:rPr lang="da-DK" dirty="0"/>
              <a:t> in BMI and the cut-</a:t>
            </a:r>
            <a:r>
              <a:rPr lang="da-DK" dirty="0" err="1"/>
              <a:t>off</a:t>
            </a:r>
            <a:r>
              <a:rPr lang="da-DK" dirty="0"/>
              <a:t> </a:t>
            </a:r>
            <a:r>
              <a:rPr lang="da-DK" dirty="0" err="1"/>
              <a:t>values</a:t>
            </a:r>
            <a:r>
              <a:rPr lang="da-DK" dirty="0"/>
              <a:t> in the %FM </a:t>
            </a:r>
            <a:r>
              <a:rPr lang="da-DK" dirty="0" err="1"/>
              <a:t>are</a:t>
            </a:r>
            <a:r>
              <a:rPr lang="da-DK" dirty="0"/>
              <a:t> low, </a:t>
            </a:r>
            <a:r>
              <a:rPr lang="da-DK" dirty="0" err="1"/>
              <a:t>almost</a:t>
            </a:r>
            <a:r>
              <a:rPr lang="da-DK" dirty="0"/>
              <a:t> non-</a:t>
            </a:r>
            <a:r>
              <a:rPr lang="da-DK" dirty="0" err="1"/>
              <a:t>existing</a:t>
            </a:r>
            <a:r>
              <a:rPr lang="da-DK" dirty="0"/>
              <a:t>.</a:t>
            </a:r>
          </a:p>
          <a:p>
            <a:r>
              <a:rPr lang="da-DK" dirty="0"/>
              <a:t>The </a:t>
            </a:r>
            <a:r>
              <a:rPr lang="da-DK" dirty="0" err="1"/>
              <a:t>correlation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the </a:t>
            </a:r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continouos</a:t>
            </a:r>
            <a:r>
              <a:rPr lang="da-DK" dirty="0"/>
              <a:t> variables is high in an socialscience </a:t>
            </a:r>
            <a:r>
              <a:rPr lang="da-DK" dirty="0" err="1"/>
              <a:t>context</a:t>
            </a:r>
            <a:r>
              <a:rPr lang="da-DK" dirty="0"/>
              <a:t>, but </a:t>
            </a:r>
            <a:r>
              <a:rPr lang="da-DK" dirty="0" err="1"/>
              <a:t>rather</a:t>
            </a:r>
            <a:r>
              <a:rPr lang="da-DK" dirty="0"/>
              <a:t> low in a </a:t>
            </a:r>
            <a:r>
              <a:rPr lang="da-DK" dirty="0" err="1"/>
              <a:t>health</a:t>
            </a:r>
            <a:r>
              <a:rPr lang="da-DK" dirty="0"/>
              <a:t> science </a:t>
            </a:r>
            <a:r>
              <a:rPr lang="da-DK" dirty="0" err="1"/>
              <a:t>context</a:t>
            </a:r>
            <a:r>
              <a:rPr lang="da-DK" dirty="0"/>
              <a:t>. </a:t>
            </a:r>
          </a:p>
          <a:p>
            <a:r>
              <a:rPr lang="da-DK" dirty="0"/>
              <a:t>So </a:t>
            </a:r>
            <a:r>
              <a:rPr lang="da-DK" dirty="0" err="1"/>
              <a:t>even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finding</a:t>
            </a:r>
            <a:r>
              <a:rPr lang="da-DK" dirty="0"/>
              <a:t> optimale cut-</a:t>
            </a:r>
            <a:r>
              <a:rPr lang="da-DK" dirty="0" err="1"/>
              <a:t>off</a:t>
            </a:r>
            <a:r>
              <a:rPr lang="da-DK" dirty="0"/>
              <a:t>-</a:t>
            </a:r>
            <a:r>
              <a:rPr lang="da-DK" dirty="0" err="1"/>
              <a:t>levels</a:t>
            </a:r>
            <a:r>
              <a:rPr lang="da-DK" dirty="0"/>
              <a:t> the </a:t>
            </a:r>
            <a:r>
              <a:rPr lang="da-DK" dirty="0" err="1"/>
              <a:t>validity</a:t>
            </a:r>
            <a:r>
              <a:rPr lang="da-DK" dirty="0"/>
              <a:t> of </a:t>
            </a:r>
            <a:r>
              <a:rPr lang="da-DK" dirty="0" err="1"/>
              <a:t>using</a:t>
            </a:r>
            <a:r>
              <a:rPr lang="da-DK" dirty="0"/>
              <a:t> BMI as a </a:t>
            </a:r>
            <a:r>
              <a:rPr lang="da-DK" dirty="0" err="1"/>
              <a:t>diagnositic</a:t>
            </a:r>
            <a:r>
              <a:rPr lang="da-DK" dirty="0"/>
              <a:t> </a:t>
            </a:r>
            <a:r>
              <a:rPr lang="da-DK" dirty="0" err="1"/>
              <a:t>tool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low to non-</a:t>
            </a:r>
            <a:r>
              <a:rPr lang="da-DK" dirty="0" err="1"/>
              <a:t>existing</a:t>
            </a:r>
            <a:r>
              <a:rPr lang="da-DK" dirty="0"/>
              <a:t>. </a:t>
            </a:r>
          </a:p>
          <a:p>
            <a:r>
              <a:rPr lang="da-DK" dirty="0"/>
              <a:t>But </a:t>
            </a:r>
            <a:r>
              <a:rPr lang="da-DK" dirty="0" err="1"/>
              <a:t>using</a:t>
            </a:r>
            <a:r>
              <a:rPr lang="da-DK" dirty="0"/>
              <a:t> BMI as an </a:t>
            </a:r>
            <a:r>
              <a:rPr lang="da-DK" dirty="0" err="1"/>
              <a:t>indicator</a:t>
            </a:r>
            <a:r>
              <a:rPr lang="da-DK" dirty="0"/>
              <a:t> is more a </a:t>
            </a:r>
            <a:r>
              <a:rPr lang="da-DK" dirty="0" err="1"/>
              <a:t>question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beliefs</a:t>
            </a:r>
            <a:r>
              <a:rPr lang="da-DK" dirty="0"/>
              <a:t>, </a:t>
            </a:r>
            <a:r>
              <a:rPr lang="da-DK" dirty="0" err="1"/>
              <a:t>since</a:t>
            </a:r>
            <a:r>
              <a:rPr lang="da-DK" dirty="0"/>
              <a:t> it is </a:t>
            </a:r>
            <a:r>
              <a:rPr lang="da-DK" dirty="0" err="1"/>
              <a:t>cheaper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the </a:t>
            </a:r>
            <a:r>
              <a:rPr lang="da-DK" dirty="0" err="1"/>
              <a:t>whole</a:t>
            </a:r>
            <a:r>
              <a:rPr lang="da-DK" dirty="0"/>
              <a:t> proces </a:t>
            </a:r>
            <a:r>
              <a:rPr lang="da-DK" dirty="0" err="1"/>
              <a:t>behind</a:t>
            </a:r>
            <a:r>
              <a:rPr lang="da-DK" dirty="0"/>
              <a:t> the %FM </a:t>
            </a:r>
            <a:r>
              <a:rPr lang="da-DK" dirty="0" err="1"/>
              <a:t>scale</a:t>
            </a:r>
            <a:r>
              <a:rPr lang="da-DK" dirty="0"/>
              <a:t>.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05476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604</Words>
  <Application>Microsoft Office PowerPoint</Application>
  <PresentationFormat>Widescreen</PresentationFormat>
  <Paragraphs>42</Paragraphs>
  <Slides>7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OpenSans-Semibold</vt:lpstr>
      <vt:lpstr>Office-tema</vt:lpstr>
      <vt:lpstr>Presentation of the paper: “A view of  Validity of BMI as a measure of obesity in Australian white Caucasian and Australian Sri Lankan children” by V. P. Wickramasinghe, G. J. Cleghorn, K. A. Edmiston,  A. J. Murphy, R. A. Abbott &amp; P. S. W. Davies</vt:lpstr>
      <vt:lpstr>Paper introduction</vt:lpstr>
      <vt:lpstr>Wickramasinghe et al, paper method</vt:lpstr>
      <vt:lpstr>PowerPoint-præsentation</vt:lpstr>
      <vt:lpstr>Prediction in the paper</vt:lpstr>
      <vt:lpstr>PowerPoint-præsentation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view of  Validity of BMI as a measure of obesity in Australian white Caucasian and Australian Sri Lankan children</dc:title>
  <dc:creator>Morten Puck</dc:creator>
  <cp:lastModifiedBy>Morten Puck</cp:lastModifiedBy>
  <cp:revision>14</cp:revision>
  <dcterms:created xsi:type="dcterms:W3CDTF">2022-11-15T15:46:45Z</dcterms:created>
  <dcterms:modified xsi:type="dcterms:W3CDTF">2022-11-17T08:40:02Z</dcterms:modified>
</cp:coreProperties>
</file>