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030A0"/>
    <a:srgbClr val="00B0F0"/>
    <a:srgbClr val="0070C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415" autoAdjust="0"/>
  </p:normalViewPr>
  <p:slideViewPr>
    <p:cSldViewPr snapToGrid="0" showGuides="1">
      <p:cViewPr>
        <p:scale>
          <a:sx n="86" d="100"/>
          <a:sy n="86" d="100"/>
        </p:scale>
        <p:origin x="5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100" d="100"/>
          <a:sy n="100" d="100"/>
        </p:scale>
        <p:origin x="25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D25DA64-93D5-428D-9F79-8C087D861A9B}" type="datetime1">
              <a:rPr lang="nl-NL" smtClean="0"/>
              <a:t>17-11-2022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5BAE485-B3C6-4830-BBC8-C6E008BDD69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B5A365-1175-4EDE-B143-DEB212283C88}" type="datetime1">
              <a:rPr lang="nl-NL" noProof="0" smtClean="0"/>
              <a:t>17-11-2022</a:t>
            </a:fld>
            <a:endParaRPr lang="nl-NL" noProof="0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85ACE04-E13C-4837-B6DD-B388E7CAA05E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rtlCol="0"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 dirty="0"/>
              <a:t>Titel van presentatie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D1346EC0-AB4C-402A-81AD-F21401B7594A}" type="datetime1">
              <a:rPr lang="nl-NL" noProof="0" smtClean="0"/>
              <a:t>17-11-2022</a:t>
            </a:fld>
            <a:endParaRPr lang="nl-NL" noProof="0" dirty="0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ep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 dirty="0"/>
            </a:p>
          </p:txBody>
        </p:sp>
      </p:grpSp>
      <p:sp>
        <p:nvSpPr>
          <p:cNvPr id="14" name="Tijdelijke aanduiding voor afbeelding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e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 dirty="0"/>
            </a:p>
          </p:txBody>
        </p:sp>
      </p:grp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7EE4E300-6C8E-4262-BE1D-587C7B70E7ED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e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 dirty="0"/>
            </a:p>
          </p:txBody>
        </p:sp>
      </p:grpSp>
      <p:sp>
        <p:nvSpPr>
          <p:cNvPr id="16" name="Tijdelijke aanduiding voor inhoud 3">
            <a:extLst>
              <a:ext uri="{FF2B5EF4-FFF2-40B4-BE49-F238E27FC236}">
                <a16:creationId xmlns:a16="http://schemas.microsoft.com/office/drawing/2014/main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47381" y="1825625"/>
            <a:ext cx="5481203" cy="4351338"/>
          </a:xfrm>
        </p:spPr>
        <p:txBody>
          <a:bodyPr rtlCol="0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3416" y="1825625"/>
            <a:ext cx="5481203" cy="4351338"/>
          </a:xfrm>
        </p:spPr>
        <p:txBody>
          <a:bodyPr rtlCol="0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e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 dirty="0"/>
            </a:p>
          </p:txBody>
        </p:sp>
      </p:grpSp>
      <p:sp>
        <p:nvSpPr>
          <p:cNvPr id="27" name="Tijdelijke aanduiding voor tekst 4">
            <a:extLst>
              <a:ext uri="{FF2B5EF4-FFF2-40B4-BE49-F238E27FC236}">
                <a16:creationId xmlns:a16="http://schemas.microsoft.com/office/drawing/2014/main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7380" y="1681163"/>
            <a:ext cx="5481203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Tekststijlen van het model bewerken</a:t>
            </a:r>
          </a:p>
        </p:txBody>
      </p:sp>
      <p:sp>
        <p:nvSpPr>
          <p:cNvPr id="28" name="Tijdelijke aanduiding voor inhoud 5">
            <a:extLst>
              <a:ext uri="{FF2B5EF4-FFF2-40B4-BE49-F238E27FC236}">
                <a16:creationId xmlns:a16="http://schemas.microsoft.com/office/drawing/2014/main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7379" y="2586215"/>
            <a:ext cx="5481203" cy="3603448"/>
          </a:xfrm>
        </p:spPr>
        <p:txBody>
          <a:bodyPr rtlCol="0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29" name="Tijdelijke aanduiding voor tekst 2">
            <a:extLst>
              <a:ext uri="{FF2B5EF4-FFF2-40B4-BE49-F238E27FC236}">
                <a16:creationId xmlns:a16="http://schemas.microsoft.com/office/drawing/2014/main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3416" y="1681163"/>
            <a:ext cx="548120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Tekststijlen van het model bewerken</a:t>
            </a:r>
          </a:p>
        </p:txBody>
      </p:sp>
      <p:sp>
        <p:nvSpPr>
          <p:cNvPr id="30" name="Tijdelijke aanduiding voor inhoud 3">
            <a:extLst>
              <a:ext uri="{FF2B5EF4-FFF2-40B4-BE49-F238E27FC236}">
                <a16:creationId xmlns:a16="http://schemas.microsoft.com/office/drawing/2014/main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3416" y="2586215"/>
            <a:ext cx="5481202" cy="3603448"/>
          </a:xfrm>
        </p:spPr>
        <p:txBody>
          <a:bodyPr rtlCol="0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 rtl="0"/>
            <a:r>
              <a:rPr lang="nl-NL" noProof="0" dirty="0"/>
              <a:t>TITEL HIER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ep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 dirty="0"/>
            </a:p>
          </p:txBody>
        </p:sp>
      </p:grp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4839679"/>
            <a:ext cx="10507662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 rtl="0">
              <a:lnSpc>
                <a:spcPct val="100000"/>
              </a:lnSpc>
            </a:pPr>
            <a:r>
              <a:rPr lang="nl-NL" noProof="0" dirty="0"/>
              <a:t>Tekststijlen van het model bewerken</a:t>
            </a:r>
          </a:p>
        </p:txBody>
      </p:sp>
      <p:sp>
        <p:nvSpPr>
          <p:cNvPr id="15" name="Tijdelijke aanduiding voor afbeelding 2">
            <a:extLst>
              <a:ext uri="{FF2B5EF4-FFF2-40B4-BE49-F238E27FC236}">
                <a16:creationId xmlns:a16="http://schemas.microsoft.com/office/drawing/2014/main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 rtl="0">
              <a:buNone/>
            </a:pPr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nl-NL" noProof="0" dirty="0"/>
              <a:t>Titel hier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Rechte verbindingslijn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al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grpSp>
        <p:nvGrpSpPr>
          <p:cNvPr id="27" name="Groep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36" name="Ovaal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37" name="Ovaal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 dirty="0"/>
            </a:p>
          </p:txBody>
        </p:sp>
      </p:grpSp>
      <p:sp>
        <p:nvSpPr>
          <p:cNvPr id="30" name="Tijdelijke aanduiding voor tekst 3">
            <a:extLst>
              <a:ext uri="{FF2B5EF4-FFF2-40B4-BE49-F238E27FC236}">
                <a16:creationId xmlns:a16="http://schemas.microsoft.com/office/drawing/2014/main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3416" y="2057400"/>
            <a:ext cx="3206261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 dirty="0"/>
              <a:t>Tekststijlen van het model bewerken</a:t>
            </a:r>
          </a:p>
        </p:txBody>
      </p:sp>
      <p:sp>
        <p:nvSpPr>
          <p:cNvPr id="31" name="Tijdelijke aanduiding voor inhoud 2">
            <a:extLst>
              <a:ext uri="{FF2B5EF4-FFF2-40B4-BE49-F238E27FC236}">
                <a16:creationId xmlns:a16="http://schemas.microsoft.com/office/drawing/2014/main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8084" y="246187"/>
            <a:ext cx="7467304" cy="561486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e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 dirty="0"/>
            </a:p>
          </p:txBody>
        </p:sp>
      </p:grpSp>
      <p:sp>
        <p:nvSpPr>
          <p:cNvPr id="13" name="Ovaal 12">
            <a:extLst>
              <a:ext uri="{FF2B5EF4-FFF2-40B4-BE49-F238E27FC236}">
                <a16:creationId xmlns:a16="http://schemas.microsoft.com/office/drawing/2014/main" id="{82D9D565-739D-4898-97BD-79EB8C7F91EC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620FADA3-E777-489C-976D-0B0C4FD31310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6" name="Ovaal 5">
              <a:extLst>
                <a:ext uri="{FF2B5EF4-FFF2-40B4-BE49-F238E27FC236}">
                  <a16:creationId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7" name="Ovaal 6">
              <a:extLst>
                <a:ext uri="{FF2B5EF4-FFF2-40B4-BE49-F238E27FC236}">
                  <a16:creationId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oud en grot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1046163"/>
            <a:ext cx="5445369" cy="1114784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08430" y="2506662"/>
            <a:ext cx="5445370" cy="3454523"/>
          </a:xfrm>
        </p:spPr>
        <p:txBody>
          <a:bodyPr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sp>
        <p:nvSpPr>
          <p:cNvPr id="8" name="Tijdelijke aanduiding voor inhoud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nl-NL" noProof="0" dirty="0"/>
              <a:t>Uw bedrijfsnaam</a:t>
            </a:r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45" y="0"/>
            <a:ext cx="5210175" cy="5961063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33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e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 dirty="0"/>
            </a:p>
          </p:txBody>
        </p:sp>
      </p:grpSp>
      <p:sp>
        <p:nvSpPr>
          <p:cNvPr id="17" name="Ova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129329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oud en drie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1046163"/>
            <a:ext cx="5445369" cy="1114784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2506662"/>
            <a:ext cx="5445370" cy="3454523"/>
          </a:xfrm>
        </p:spPr>
        <p:txBody>
          <a:bodyPr lIns="0" tIns="0" rIns="0" bIns="0" rtlCol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sp>
        <p:nvSpPr>
          <p:cNvPr id="8" name="Tijdelijke aanduiding voor inhoud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nl-NL" noProof="0" dirty="0"/>
              <a:t>Uw bedrijfsnaam</a:t>
            </a:r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9755" y="1"/>
            <a:ext cx="3430408" cy="4091942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24055" y="2286312"/>
            <a:ext cx="86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e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 dirty="0"/>
            </a:p>
          </p:txBody>
        </p:sp>
      </p:grpSp>
      <p:sp>
        <p:nvSpPr>
          <p:cNvPr id="17" name="Ova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955014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jdelijke aanduiding voor afbeelding 9">
            <a:extLst>
              <a:ext uri="{FF2B5EF4-FFF2-40B4-BE49-F238E27FC236}">
                <a16:creationId xmlns:a16="http://schemas.microsoft.com/office/drawing/2014/main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2186" y="555157"/>
            <a:ext cx="2649814" cy="4298197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1" name="Tijdelijke aanduiding voor afbeelding 9">
            <a:extLst>
              <a:ext uri="{FF2B5EF4-FFF2-40B4-BE49-F238E27FC236}">
                <a16:creationId xmlns:a16="http://schemas.microsoft.com/office/drawing/2014/main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9754" y="4289110"/>
            <a:ext cx="3430407" cy="1672075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ve afbeelding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 rtl="0"/>
            <a:r>
              <a:rPr lang="nl-NL" noProof="0" dirty="0"/>
              <a:t>TITEL HIER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39691"/>
            <a:ext cx="105156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 rtl="0"/>
            <a:r>
              <a:rPr lang="nl-NL" noProof="0" dirty="0"/>
              <a:t>Tekststijlen van het model bewerken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sp>
        <p:nvSpPr>
          <p:cNvPr id="14" name="Tijdelijke aanduiding voor afbeelding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13018"/>
          </a:xfrm>
          <a:solidFill>
            <a:schemeClr val="bg1">
              <a:lumMod val="8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jdelijke aanduiding voor inhoud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nl-NL" noProof="0" dirty="0"/>
              <a:t>Uw bedrijfsnaam</a:t>
            </a:r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&amp; inhoud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nl-NL" noProof="0" dirty="0"/>
              <a:t>Titel hier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12D9B6D-CE43-4FB1-87C0-D3565E7302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80986" y="2426274"/>
            <a:ext cx="3008434" cy="60108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Tekststijlen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49D73CD-EB11-4ED6-80CF-B68320D57E9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986" y="3097702"/>
            <a:ext cx="3008434" cy="3091961"/>
          </a:xfrm>
        </p:spPr>
        <p:txBody>
          <a:bodyPr lIns="0" tIns="0" rIns="0" bIns="0" rtlCol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sp>
        <p:nvSpPr>
          <p:cNvPr id="11" name="Tijdelijke aanduiding voor inhoud 16">
            <a:extLst>
              <a:ext uri="{FF2B5EF4-FFF2-40B4-BE49-F238E27FC236}">
                <a16:creationId xmlns:a16="http://schemas.microsoft.com/office/drawing/2014/main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nl-NL" noProof="0" dirty="0"/>
              <a:t>Uw bedrijfsnaam</a:t>
            </a:r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2124000" cy="134113"/>
            <a:chOff x="-24055" y="1452565"/>
            <a:chExt cx="2374534" cy="0"/>
          </a:xfrm>
        </p:grpSpPr>
        <p:cxnSp>
          <p:nvCxnSpPr>
            <p:cNvPr id="12" name="Rechte verbindingslijn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39489" y="421045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A09F60F9-61AE-4464-B369-1CF86DB708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870582" y="2426274"/>
            <a:ext cx="3008434" cy="60108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Tekststijlen van het model bewerken</a:t>
            </a:r>
          </a:p>
        </p:txBody>
      </p:sp>
      <p:sp>
        <p:nvSpPr>
          <p:cNvPr id="20" name="Tijdelijke aanduiding voor inhoud 3">
            <a:extLst>
              <a:ext uri="{FF2B5EF4-FFF2-40B4-BE49-F238E27FC236}">
                <a16:creationId xmlns:a16="http://schemas.microsoft.com/office/drawing/2014/main" id="{124CEF01-2C7C-4568-8A45-5F5A058ECFC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870582" y="3097702"/>
            <a:ext cx="3008434" cy="3091961"/>
          </a:xfrm>
        </p:spPr>
        <p:txBody>
          <a:bodyPr lIns="0" tIns="0" rIns="0" bIns="0" rtlCol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23" name="Tijdelijke aanduiding voor afbeelding 8">
            <a:extLst>
              <a:ext uri="{FF2B5EF4-FFF2-40B4-BE49-F238E27FC236}">
                <a16:creationId xmlns:a16="http://schemas.microsoft.com/office/drawing/2014/main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80986" y="1676296"/>
            <a:ext cx="587932" cy="587932"/>
          </a:xfrm>
          <a:noFill/>
        </p:spPr>
        <p:txBody>
          <a:bodyPr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 dirty="0"/>
              <a:t>Pictogram hier</a:t>
            </a:r>
          </a:p>
        </p:txBody>
      </p:sp>
      <p:sp>
        <p:nvSpPr>
          <p:cNvPr id="24" name="Tijdelijke aanduiding voor afbeelding 8">
            <a:extLst>
              <a:ext uri="{FF2B5EF4-FFF2-40B4-BE49-F238E27FC236}">
                <a16:creationId xmlns:a16="http://schemas.microsoft.com/office/drawing/2014/main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68008" y="1676296"/>
            <a:ext cx="587932" cy="587932"/>
          </a:xfrm>
          <a:noFill/>
        </p:spPr>
        <p:txBody>
          <a:bodyPr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 dirty="0"/>
              <a:t>Pictogram hier</a:t>
            </a: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9" name="Tijdelijke aanduiding voor tekst 2">
            <a:extLst>
              <a:ext uri="{FF2B5EF4-FFF2-40B4-BE49-F238E27FC236}">
                <a16:creationId xmlns:a16="http://schemas.microsoft.com/office/drawing/2014/main" id="{76F2CCF2-293A-49CA-B2A9-134BB5DEF98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080985" y="480157"/>
            <a:ext cx="6944563" cy="823912"/>
          </a:xfrm>
        </p:spPr>
        <p:txBody>
          <a:bodyPr lIns="0" tIns="0" rIns="0" bIns="0" rtlCol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Tekststijlen van het model bewerken</a:t>
            </a:r>
          </a:p>
        </p:txBody>
      </p:sp>
      <p:grpSp>
        <p:nvGrpSpPr>
          <p:cNvPr id="27" name="Groep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36" name="Ovaal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37" name="Ovaal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ve afbeelding verticaal pa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jdelijke aanduiding voor afbeelding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6488" y="0"/>
            <a:ext cx="6875511" cy="6858000"/>
          </a:xfrm>
          <a:solidFill>
            <a:schemeClr val="bg1">
              <a:lumMod val="8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536DA47-61AF-4CF1-8DF3-3721934D13E3}"/>
              </a:ext>
            </a:extLst>
          </p:cNvPr>
          <p:cNvSpPr/>
          <p:nvPr userDrawn="1"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6FD760-FBDC-4410-A039-469F7931D3A3}"/>
              </a:ext>
            </a:extLst>
          </p:cNvPr>
          <p:cNvSpPr/>
          <p:nvPr userDrawn="1"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nl-NL" noProof="0" dirty="0"/>
              <a:t>TITEL HIER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8711" y="2552611"/>
            <a:ext cx="4097778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nl-NL" noProof="0" dirty="0"/>
              <a:t>Tekststijlen van het model bewerken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54991" y="1620451"/>
            <a:ext cx="540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jdelijke aanduiding voor inhoud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nl-NL" noProof="0" dirty="0"/>
              <a:t>Uw bedrijfsnaam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C5F2EA84-5150-479B-86D5-F4BAE1263488}"/>
              </a:ext>
            </a:extLst>
          </p:cNvPr>
          <p:cNvGrpSpPr/>
          <p:nvPr userDrawn="1"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da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5" y="2704121"/>
            <a:ext cx="6556248" cy="750278"/>
          </a:xfrm>
        </p:spPr>
        <p:txBody>
          <a:bodyPr rtlCol="0"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r>
              <a:rPr lang="nl-NL" noProof="0" dirty="0"/>
              <a:t>Bedankt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32FEF66-FFF6-43FB-B8E5-0484B29C6CFA}" type="datetime1">
              <a:rPr lang="nl-NL" noProof="0" smtClean="0"/>
              <a:t>17-11-2022</a:t>
            </a:fld>
            <a:endParaRPr lang="nl-NL" noProof="0" dirty="0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3760408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jdelijke aanduiding voor afbeelding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pic>
        <p:nvPicPr>
          <p:cNvPr id="23" name="Afbeelding 22" descr="Envelop">
            <a:extLst>
              <a:ext uri="{FF2B5EF4-FFF2-40B4-BE49-F238E27FC236}">
                <a16:creationId xmlns:a16="http://schemas.microsoft.com/office/drawing/2014/main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4803" y="4029040"/>
            <a:ext cx="469232" cy="469232"/>
          </a:xfrm>
          <a:prstGeom prst="rect">
            <a:avLst/>
          </a:prstGeom>
        </p:spPr>
      </p:pic>
      <p:sp>
        <p:nvSpPr>
          <p:cNvPr id="34" name="Subtitel 2">
            <a:extLst>
              <a:ext uri="{FF2B5EF4-FFF2-40B4-BE49-F238E27FC236}">
                <a16:creationId xmlns:a16="http://schemas.microsoft.com/office/drawing/2014/main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809" y="4126311"/>
            <a:ext cx="3640478" cy="433938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  <p:sp>
        <p:nvSpPr>
          <p:cNvPr id="39" name="Tijdelijke aanduiding voor inhoud 38">
            <a:extLst>
              <a:ext uri="{FF2B5EF4-FFF2-40B4-BE49-F238E27FC236}">
                <a16:creationId xmlns:a16="http://schemas.microsoft.com/office/drawing/2014/main" id="{382940E6-7963-411F-B35A-57121171A9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408614" y="4836222"/>
            <a:ext cx="3638674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 rtl="0"/>
            <a:r>
              <a:rPr lang="nl-NL" noProof="0" dirty="0"/>
              <a:t>Tekststijlen van het model bewerken</a:t>
            </a:r>
          </a:p>
        </p:txBody>
      </p:sp>
      <p:grpSp>
        <p:nvGrpSpPr>
          <p:cNvPr id="20" name="Groep 19">
            <a:extLst>
              <a:ext uri="{FF2B5EF4-FFF2-40B4-BE49-F238E27FC236}">
                <a16:creationId xmlns:a16="http://schemas.microsoft.com/office/drawing/2014/main" id="{1F8FC2D7-B114-3444-8684-995FC4D6D459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 dirty="0"/>
            </a:p>
          </p:txBody>
        </p:sp>
      </p:grpSp>
      <p:pic>
        <p:nvPicPr>
          <p:cNvPr id="3" name="Afbeelding 2" descr="Koppeling">
            <a:extLst>
              <a:ext uri="{FF2B5EF4-FFF2-40B4-BE49-F238E27FC236}">
                <a16:creationId xmlns:a16="http://schemas.microsoft.com/office/drawing/2014/main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7152" y="4809677"/>
            <a:ext cx="54208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rtlCol="0"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 dirty="0"/>
              <a:t>Titel van presentatie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1EE2A816-8AAC-4F9A-BD00-24075F37F9C7}" type="datetime1">
              <a:rPr lang="nl-NL" noProof="0" smtClean="0"/>
              <a:t>17-11-2022</a:t>
            </a:fld>
            <a:endParaRPr lang="nl-NL" noProof="0" dirty="0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ep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 dirty="0"/>
            </a:p>
          </p:txBody>
        </p:sp>
      </p:grpSp>
      <p:sp>
        <p:nvSpPr>
          <p:cNvPr id="15" name="Ova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25F8A1A8-E078-4836-ABD1-CD4E75BBF58F}"/>
              </a:ext>
            </a:extLst>
          </p:cNvPr>
          <p:cNvSpPr/>
          <p:nvPr userDrawn="1"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e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 dirty="0"/>
            </a:p>
          </p:txBody>
        </p:sp>
      </p:grpSp>
      <p:sp>
        <p:nvSpPr>
          <p:cNvPr id="17" name="Ova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hoek 18">
            <a:extLst>
              <a:ext uri="{FF2B5EF4-FFF2-40B4-BE49-F238E27FC236}">
                <a16:creationId xmlns:a16="http://schemas.microsoft.com/office/drawing/2014/main" id="{9A55704E-D515-4774-90C6-5F887DDAE55E}"/>
              </a:ext>
            </a:extLst>
          </p:cNvPr>
          <p:cNvSpPr/>
          <p:nvPr userDrawn="1"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1001746" y="1290512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66" y="1276857"/>
            <a:ext cx="4097778" cy="1255325"/>
          </a:xfrm>
        </p:spPr>
        <p:txBody>
          <a:bodyPr rtlCol="0"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24" name="Tijdelijke aanduiding voor tekst 2">
            <a:extLst>
              <a:ext uri="{FF2B5EF4-FFF2-40B4-BE49-F238E27FC236}">
                <a16:creationId xmlns:a16="http://schemas.microsoft.com/office/drawing/2014/main" id="{E3405997-7AE2-4C6E-8A7D-735F58A49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5467" y="2620651"/>
            <a:ext cx="4097778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 rtl="0">
              <a:lnSpc>
                <a:spcPct val="100000"/>
              </a:lnSpc>
              <a:buNone/>
            </a:pPr>
            <a:r>
              <a:rPr lang="nl-NL" noProof="0" dirty="0"/>
              <a:t>Tekststijlen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6300" y="2726872"/>
            <a:ext cx="7408290" cy="832077"/>
          </a:xfrm>
        </p:spPr>
        <p:txBody>
          <a:bodyPr rtlCol="0">
            <a:normAutofit/>
          </a:bodyPr>
          <a:lstStyle/>
          <a:p>
            <a:pPr rtl="0"/>
            <a:r>
              <a:rPr lang="nl-NL" spc="-50" dirty="0"/>
              <a:t>Seminar - </a:t>
            </a:r>
            <a:r>
              <a:rPr lang="nl-NL" spc="-50" dirty="0" err="1"/>
              <a:t>validity</a:t>
            </a:r>
            <a:endParaRPr lang="nl-NL" spc="-50" dirty="0"/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/>
              <a:t>Mae4011 </a:t>
            </a:r>
            <a:r>
              <a:rPr lang="nl-NL" dirty="0" err="1"/>
              <a:t>Principles</a:t>
            </a:r>
            <a:r>
              <a:rPr lang="nl-NL" dirty="0"/>
              <a:t> of </a:t>
            </a:r>
            <a:r>
              <a:rPr lang="nl-NL" dirty="0" err="1"/>
              <a:t>Measurement</a:t>
            </a:r>
            <a:endParaRPr lang="nl-NL" dirty="0"/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E599914F-60D2-2C85-E1AD-B94E3D31F2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9A26C55-FA91-BD5D-A664-944C606C67FD}"/>
              </a:ext>
            </a:extLst>
          </p:cNvPr>
          <p:cNvSpPr/>
          <p:nvPr/>
        </p:nvSpPr>
        <p:spPr>
          <a:xfrm>
            <a:off x="-62144" y="-1"/>
            <a:ext cx="3861787" cy="68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0123797-1726-26A5-CE28-561B2249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73025"/>
            <a:ext cx="11465168" cy="759895"/>
          </a:xfrm>
        </p:spPr>
        <p:txBody>
          <a:bodyPr/>
          <a:lstStyle/>
          <a:p>
            <a:pPr algn="r"/>
            <a:r>
              <a:rPr lang="nl-BE" sz="2400" dirty="0" err="1"/>
              <a:t>Validation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C-DARS in </a:t>
            </a:r>
            <a:r>
              <a:rPr lang="nl-BE" sz="2400" dirty="0" err="1"/>
              <a:t>Depressed</a:t>
            </a:r>
            <a:r>
              <a:rPr lang="nl-BE" sz="2400" dirty="0"/>
              <a:t> </a:t>
            </a:r>
            <a:r>
              <a:rPr lang="nl-BE" sz="2400" dirty="0" err="1"/>
              <a:t>Patients</a:t>
            </a:r>
            <a:r>
              <a:rPr lang="nl-BE" sz="2400" dirty="0"/>
              <a:t> in Hong Kong (Edgar et al</a:t>
            </a:r>
            <a:r>
              <a:rPr lang="nl-NL" sz="2400" dirty="0"/>
              <a:t>., 2021)</a:t>
            </a:r>
            <a:endParaRPr lang="en-GB" sz="2400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F57D4FD1-89BB-DB0B-F061-18DD1B47A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416" y="1482571"/>
            <a:ext cx="5481203" cy="4694392"/>
          </a:xfrm>
        </p:spPr>
        <p:txBody>
          <a:bodyPr>
            <a:normAutofit fontScale="92500" lnSpcReduction="10000"/>
          </a:bodyPr>
          <a:lstStyle/>
          <a:p>
            <a:endParaRPr lang="nl-BE" dirty="0"/>
          </a:p>
          <a:p>
            <a:endParaRPr lang="nl-BE" dirty="0"/>
          </a:p>
          <a:p>
            <a:pPr>
              <a:lnSpc>
                <a:spcPct val="150000"/>
              </a:lnSpc>
            </a:pPr>
            <a:r>
              <a:rPr lang="nl-BE" dirty="0"/>
              <a:t>C-DARS= Chinese </a:t>
            </a:r>
            <a:r>
              <a:rPr lang="nl-BE" dirty="0" err="1"/>
              <a:t>Dimensional</a:t>
            </a:r>
            <a:r>
              <a:rPr lang="nl-BE" dirty="0"/>
              <a:t> </a:t>
            </a:r>
            <a:r>
              <a:rPr lang="nl-BE" dirty="0" err="1"/>
              <a:t>Anhedonia</a:t>
            </a:r>
            <a:r>
              <a:rPr lang="nl-BE" dirty="0"/>
              <a:t> Rating </a:t>
            </a:r>
            <a:r>
              <a:rPr lang="nl-BE" dirty="0" err="1"/>
              <a:t>Scale</a:t>
            </a:r>
            <a:endParaRPr lang="nl-BE" dirty="0"/>
          </a:p>
          <a:p>
            <a:pPr>
              <a:lnSpc>
                <a:spcPct val="150000"/>
              </a:lnSpc>
            </a:pPr>
            <a:r>
              <a:rPr lang="nl-BE" dirty="0" err="1"/>
              <a:t>Self</a:t>
            </a:r>
            <a:r>
              <a:rPr lang="nl-BE" dirty="0"/>
              <a:t>-report questionnaire</a:t>
            </a:r>
          </a:p>
          <a:p>
            <a:pPr>
              <a:lnSpc>
                <a:spcPct val="150000"/>
              </a:lnSpc>
            </a:pPr>
            <a:r>
              <a:rPr lang="nl-BE" dirty="0" err="1"/>
              <a:t>Anhedonia</a:t>
            </a:r>
            <a:r>
              <a:rPr lang="nl-BE" dirty="0"/>
              <a:t> =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inability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experience</a:t>
            </a:r>
            <a:r>
              <a:rPr lang="nl-BE" dirty="0"/>
              <a:t> </a:t>
            </a:r>
            <a:r>
              <a:rPr lang="nl-BE" dirty="0" err="1"/>
              <a:t>pleasure</a:t>
            </a:r>
            <a:r>
              <a:rPr lang="nl-BE" dirty="0"/>
              <a:t> (Ribot,1896)</a:t>
            </a:r>
          </a:p>
          <a:p>
            <a:pPr>
              <a:lnSpc>
                <a:spcPct val="150000"/>
              </a:lnSpc>
            </a:pPr>
            <a:r>
              <a:rPr lang="nl-BE" dirty="0"/>
              <a:t>DARS (</a:t>
            </a:r>
            <a:r>
              <a:rPr lang="nl-BE" dirty="0" err="1"/>
              <a:t>Rizvi</a:t>
            </a:r>
            <a:r>
              <a:rPr lang="nl-BE" dirty="0"/>
              <a:t> et al</a:t>
            </a:r>
            <a:r>
              <a:rPr lang="nl-NL" dirty="0"/>
              <a:t>.</a:t>
            </a:r>
            <a:r>
              <a:rPr lang="nl-BE" dirty="0"/>
              <a:t>, 2015):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</a:t>
            </a:r>
            <a:r>
              <a:rPr lang="nl-BE" dirty="0" err="1"/>
              <a:t>study</a:t>
            </a:r>
            <a:r>
              <a:rPr lang="nl-BE" dirty="0"/>
              <a:t> in English</a:t>
            </a:r>
          </a:p>
          <a:p>
            <a:pPr>
              <a:lnSpc>
                <a:spcPct val="150000"/>
              </a:lnSpc>
            </a:pPr>
            <a:r>
              <a:rPr lang="nl-BE" dirty="0"/>
              <a:t>C-DARS: 17 items, </a:t>
            </a:r>
            <a:r>
              <a:rPr lang="nl-BE" dirty="0" err="1"/>
              <a:t>four</a:t>
            </a:r>
            <a:r>
              <a:rPr lang="nl-BE" dirty="0"/>
              <a:t> </a:t>
            </a:r>
            <a:r>
              <a:rPr lang="nl-BE" dirty="0" err="1"/>
              <a:t>components</a:t>
            </a:r>
            <a:r>
              <a:rPr lang="nl-BE" dirty="0"/>
              <a:t> (</a:t>
            </a:r>
            <a:r>
              <a:rPr lang="nl-BE" dirty="0" err="1"/>
              <a:t>Hobbies</a:t>
            </a:r>
            <a:r>
              <a:rPr lang="nl-BE" dirty="0"/>
              <a:t>, Food </a:t>
            </a:r>
            <a:r>
              <a:rPr lang="nl-BE" dirty="0" err="1"/>
              <a:t>and</a:t>
            </a:r>
            <a:r>
              <a:rPr lang="nl-BE" dirty="0"/>
              <a:t> Drink, </a:t>
            </a:r>
            <a:r>
              <a:rPr lang="nl-BE" dirty="0" err="1"/>
              <a:t>Social</a:t>
            </a:r>
            <a:r>
              <a:rPr lang="nl-BE" dirty="0"/>
              <a:t> </a:t>
            </a:r>
            <a:r>
              <a:rPr lang="nl-BE" dirty="0" err="1"/>
              <a:t>Activities</a:t>
            </a:r>
            <a:r>
              <a:rPr lang="nl-BE" dirty="0"/>
              <a:t>, </a:t>
            </a:r>
            <a:r>
              <a:rPr lang="nl-BE" dirty="0" err="1"/>
              <a:t>Sensory</a:t>
            </a:r>
            <a:r>
              <a:rPr lang="nl-BE" dirty="0"/>
              <a:t> </a:t>
            </a:r>
            <a:r>
              <a:rPr lang="nl-BE" dirty="0" err="1"/>
              <a:t>Experiences</a:t>
            </a:r>
            <a:r>
              <a:rPr lang="nl-BE" dirty="0"/>
              <a:t>)</a:t>
            </a:r>
          </a:p>
          <a:p>
            <a:pPr>
              <a:lnSpc>
                <a:spcPct val="150000"/>
              </a:lnSpc>
            </a:pPr>
            <a:r>
              <a:rPr lang="nl-BE" dirty="0" err="1"/>
              <a:t>Implication</a:t>
            </a:r>
            <a:r>
              <a:rPr lang="nl-BE" dirty="0"/>
              <a:t>:  </a:t>
            </a:r>
            <a:r>
              <a:rPr lang="nl-BE" dirty="0" err="1"/>
              <a:t>assess</a:t>
            </a:r>
            <a:r>
              <a:rPr lang="nl-BE" dirty="0"/>
              <a:t> </a:t>
            </a:r>
            <a:r>
              <a:rPr lang="nl-BE" dirty="0" err="1"/>
              <a:t>anhedonia</a:t>
            </a:r>
            <a:r>
              <a:rPr lang="nl-BE" dirty="0"/>
              <a:t> </a:t>
            </a:r>
            <a:r>
              <a:rPr lang="nl-BE" dirty="0" err="1"/>
              <a:t>severity</a:t>
            </a:r>
            <a:r>
              <a:rPr lang="nl-BE" dirty="0"/>
              <a:t> in </a:t>
            </a:r>
            <a:r>
              <a:rPr lang="nl-BE" dirty="0" err="1"/>
              <a:t>depressed</a:t>
            </a:r>
            <a:r>
              <a:rPr lang="nl-BE" dirty="0"/>
              <a:t> </a:t>
            </a:r>
            <a:r>
              <a:rPr lang="nl-BE" dirty="0" err="1"/>
              <a:t>patients</a:t>
            </a:r>
            <a:r>
              <a:rPr lang="nl-BE" dirty="0"/>
              <a:t>, </a:t>
            </a:r>
            <a:r>
              <a:rPr lang="nl-BE" dirty="0" err="1"/>
              <a:t>early</a:t>
            </a:r>
            <a:r>
              <a:rPr lang="nl-BE" dirty="0"/>
              <a:t> </a:t>
            </a:r>
            <a:r>
              <a:rPr lang="nl-BE" dirty="0" err="1"/>
              <a:t>identification</a:t>
            </a:r>
            <a:r>
              <a:rPr lang="nl-BE" dirty="0"/>
              <a:t> -&gt; treatment planning</a:t>
            </a:r>
            <a:endParaRPr lang="en-GB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15B4566C-983D-0433-0633-D5B1488C3C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6824" y="2143918"/>
            <a:ext cx="5845175" cy="396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24D61F2-31F0-A1F0-1305-5341CBE8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Validity</a:t>
            </a:r>
            <a:r>
              <a:rPr lang="nl-BE" dirty="0"/>
              <a:t> </a:t>
            </a:r>
            <a:r>
              <a:rPr lang="nl-BE" dirty="0" err="1"/>
              <a:t>evidence</a:t>
            </a:r>
            <a:endParaRPr lang="en-GB" dirty="0"/>
          </a:p>
        </p:txBody>
      </p:sp>
      <p:pic>
        <p:nvPicPr>
          <p:cNvPr id="1028" name="Picture 4" descr="Categories of evidence used to argue for the validity of test score interpretations and uses (AERA, APA, and NCME, 2014).  ">
            <a:extLst>
              <a:ext uri="{FF2B5EF4-FFF2-40B4-BE49-F238E27FC236}">
                <a16:creationId xmlns:a16="http://schemas.microsoft.com/office/drawing/2014/main" id="{F9CC8944-E3B4-1018-C06D-0911A6C82C5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59710"/>
            <a:ext cx="6004264" cy="575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CED8CE11-452C-0997-2B93-15B435C1F6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BE" b="1" dirty="0"/>
              <a:t>Concurrent </a:t>
            </a:r>
            <a:r>
              <a:rPr lang="nl-BE" b="1" dirty="0" err="1"/>
              <a:t>validity</a:t>
            </a:r>
            <a:r>
              <a:rPr lang="nl-BE" b="1" dirty="0"/>
              <a:t> </a:t>
            </a:r>
            <a:r>
              <a:rPr lang="nl-BE" dirty="0" err="1"/>
              <a:t>with</a:t>
            </a:r>
            <a:r>
              <a:rPr lang="nl-BE" dirty="0"/>
              <a:t> Chinese </a:t>
            </a:r>
            <a:r>
              <a:rPr lang="nl-BE" dirty="0" err="1"/>
              <a:t>version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Snaith</a:t>
            </a:r>
            <a:r>
              <a:rPr lang="nl-BE" dirty="0"/>
              <a:t>-Hamilton </a:t>
            </a:r>
            <a:r>
              <a:rPr lang="nl-BE" dirty="0" err="1"/>
              <a:t>Pleasure</a:t>
            </a:r>
            <a:r>
              <a:rPr lang="nl-BE" dirty="0"/>
              <a:t> </a:t>
            </a:r>
            <a:r>
              <a:rPr lang="nl-BE" dirty="0" err="1"/>
              <a:t>Scale</a:t>
            </a:r>
            <a:r>
              <a:rPr lang="nl-BE" dirty="0"/>
              <a:t> (</a:t>
            </a:r>
            <a:r>
              <a:rPr lang="nl-BE" i="1" dirty="0"/>
              <a:t>r </a:t>
            </a:r>
            <a:r>
              <a:rPr lang="nl-BE" dirty="0"/>
              <a:t>= -</a:t>
            </a:r>
            <a:r>
              <a:rPr lang="nl-NL" dirty="0"/>
              <a:t>.</a:t>
            </a:r>
            <a:r>
              <a:rPr lang="nl-BE" dirty="0"/>
              <a:t>72, </a:t>
            </a:r>
            <a:r>
              <a:rPr lang="nl-BE" i="1" dirty="0"/>
              <a:t>p</a:t>
            </a:r>
            <a:r>
              <a:rPr lang="nl-BE" dirty="0"/>
              <a:t>&lt;</a:t>
            </a:r>
            <a:r>
              <a:rPr lang="nl-NL" dirty="0"/>
              <a:t> .001)</a:t>
            </a:r>
          </a:p>
          <a:p>
            <a:pPr>
              <a:lnSpc>
                <a:spcPct val="150000"/>
              </a:lnSpc>
            </a:pPr>
            <a:r>
              <a:rPr lang="nl-NL" b="1" dirty="0"/>
              <a:t>Discriminant </a:t>
            </a:r>
            <a:r>
              <a:rPr lang="nl-NL" b="1" dirty="0" err="1"/>
              <a:t>validity</a:t>
            </a:r>
            <a:r>
              <a:rPr lang="nl-NL" b="1" dirty="0"/>
              <a:t> </a:t>
            </a:r>
            <a:r>
              <a:rPr lang="nl-NL" dirty="0" err="1"/>
              <a:t>with</a:t>
            </a:r>
            <a:r>
              <a:rPr lang="nl-NL" dirty="0"/>
              <a:t> Hamilton </a:t>
            </a:r>
            <a:r>
              <a:rPr lang="nl-NL" dirty="0" err="1"/>
              <a:t>Depression</a:t>
            </a:r>
            <a:r>
              <a:rPr lang="nl-NL" dirty="0"/>
              <a:t> Rating </a:t>
            </a:r>
            <a:r>
              <a:rPr lang="nl-NL" dirty="0" err="1"/>
              <a:t>Scale</a:t>
            </a:r>
            <a:r>
              <a:rPr lang="nl-NL" dirty="0"/>
              <a:t> </a:t>
            </a:r>
            <a:r>
              <a:rPr lang="nl-BE" dirty="0"/>
              <a:t>(</a:t>
            </a:r>
            <a:r>
              <a:rPr lang="nl-BE" i="1" dirty="0"/>
              <a:t>r </a:t>
            </a:r>
            <a:r>
              <a:rPr lang="nl-BE" dirty="0"/>
              <a:t>= -</a:t>
            </a:r>
            <a:r>
              <a:rPr lang="nl-NL" dirty="0"/>
              <a:t>.</a:t>
            </a:r>
            <a:r>
              <a:rPr lang="nl-BE" dirty="0"/>
              <a:t>34, </a:t>
            </a:r>
            <a:r>
              <a:rPr lang="nl-BE" i="1" dirty="0"/>
              <a:t>p</a:t>
            </a:r>
            <a:r>
              <a:rPr lang="nl-BE" dirty="0"/>
              <a:t>&lt;</a:t>
            </a:r>
            <a:r>
              <a:rPr lang="nl-NL" dirty="0"/>
              <a:t> .001)</a:t>
            </a:r>
            <a:br>
              <a:rPr lang="nl-NL" dirty="0"/>
            </a:br>
            <a:r>
              <a:rPr lang="nl-NL" dirty="0"/>
              <a:t>+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socio-demographic</a:t>
            </a:r>
            <a:r>
              <a:rPr lang="nl-NL" dirty="0"/>
              <a:t> variables </a:t>
            </a:r>
            <a:r>
              <a:rPr lang="nl-NL" dirty="0" err="1"/>
              <a:t>and</a:t>
            </a:r>
            <a:r>
              <a:rPr lang="nl-NL" dirty="0"/>
              <a:t> C-DARS is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weak</a:t>
            </a:r>
            <a:endParaRPr lang="nl-NL" dirty="0"/>
          </a:p>
          <a:p>
            <a:pPr>
              <a:lnSpc>
                <a:spcPct val="150000"/>
              </a:lnSpc>
            </a:pPr>
            <a:r>
              <a:rPr lang="nl-NL" b="1" dirty="0"/>
              <a:t>Content </a:t>
            </a:r>
            <a:r>
              <a:rPr lang="nl-NL" b="1" dirty="0" err="1"/>
              <a:t>validity</a:t>
            </a:r>
            <a:r>
              <a:rPr lang="nl-NL" dirty="0"/>
              <a:t>: </a:t>
            </a:r>
            <a:r>
              <a:rPr lang="nl-NL" dirty="0" err="1"/>
              <a:t>established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evaluation</a:t>
            </a:r>
            <a:r>
              <a:rPr lang="nl-NL" dirty="0"/>
              <a:t>, </a:t>
            </a:r>
            <a:r>
              <a:rPr lang="nl-NL" dirty="0" err="1"/>
              <a:t>modification</a:t>
            </a:r>
            <a:r>
              <a:rPr lang="nl-NL" dirty="0"/>
              <a:t> of </a:t>
            </a:r>
            <a:r>
              <a:rPr lang="nl-NL" dirty="0" err="1"/>
              <a:t>wordings</a:t>
            </a:r>
            <a:endParaRPr lang="nl-NL" dirty="0"/>
          </a:p>
          <a:p>
            <a:endParaRPr lang="en-GB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A89E4FB-1BC9-078C-647D-5A4C8A296AED}"/>
              </a:ext>
            </a:extLst>
          </p:cNvPr>
          <p:cNvSpPr txBox="1"/>
          <p:nvPr/>
        </p:nvSpPr>
        <p:spPr>
          <a:xfrm>
            <a:off x="6531653" y="5988329"/>
            <a:ext cx="42576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Categories of evidence used to argue for the validity of test score interpretations and uses (AERA, APA, and NCME, 2014). </a:t>
            </a:r>
          </a:p>
        </p:txBody>
      </p:sp>
    </p:spTree>
    <p:extLst>
      <p:ext uri="{BB962C8B-B14F-4D97-AF65-F5344CB8AC3E}">
        <p14:creationId xmlns:p14="http://schemas.microsoft.com/office/powerpoint/2010/main" val="293777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E4010-1FA3-318C-8BDE-3DE3CE4B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 err="1"/>
              <a:t>Validity</a:t>
            </a:r>
            <a:r>
              <a:rPr lang="nl-BE" dirty="0"/>
              <a:t> </a:t>
            </a:r>
            <a:r>
              <a:rPr lang="nl-BE" dirty="0" err="1"/>
              <a:t>evidence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943BEA-9E08-7834-769B-00AE7C1F4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7381" y="2470296"/>
            <a:ext cx="5481203" cy="4351338"/>
          </a:xfrm>
        </p:spPr>
        <p:txBody>
          <a:bodyPr/>
          <a:lstStyle/>
          <a:p>
            <a:r>
              <a:rPr lang="nl-BE" b="1" dirty="0" err="1"/>
              <a:t>Structural</a:t>
            </a:r>
            <a:r>
              <a:rPr lang="nl-BE" b="1" dirty="0"/>
              <a:t> </a:t>
            </a:r>
            <a:r>
              <a:rPr lang="nl-BE" b="1" dirty="0" err="1"/>
              <a:t>validity</a:t>
            </a:r>
            <a:r>
              <a:rPr lang="nl-BE" b="1" dirty="0"/>
              <a:t> </a:t>
            </a:r>
            <a:endParaRPr lang="nl-BE" dirty="0"/>
          </a:p>
          <a:p>
            <a:r>
              <a:rPr lang="nl-BE" dirty="0"/>
              <a:t>CFA:</a:t>
            </a:r>
            <a:br>
              <a:rPr lang="nl-BE" dirty="0"/>
            </a:br>
            <a:r>
              <a:rPr lang="nl-BE" dirty="0"/>
              <a:t>- </a:t>
            </a:r>
            <a:r>
              <a:rPr lang="nl-BE" dirty="0" err="1"/>
              <a:t>interfactor</a:t>
            </a:r>
            <a:r>
              <a:rPr lang="nl-BE" dirty="0"/>
              <a:t> </a:t>
            </a:r>
            <a:r>
              <a:rPr lang="nl-BE" dirty="0" err="1"/>
              <a:t>corr</a:t>
            </a:r>
            <a:r>
              <a:rPr lang="nl-BE" dirty="0"/>
              <a:t> of </a:t>
            </a:r>
            <a:r>
              <a:rPr lang="nl-BE" dirty="0" err="1"/>
              <a:t>subscales</a:t>
            </a:r>
            <a:r>
              <a:rPr lang="nl-BE" dirty="0"/>
              <a:t> = moderate</a:t>
            </a:r>
            <a:br>
              <a:rPr lang="nl-BE" dirty="0"/>
            </a:br>
            <a:r>
              <a:rPr lang="nl-BE" dirty="0"/>
              <a:t>- </a:t>
            </a:r>
            <a:r>
              <a:rPr lang="nl-BE" dirty="0" err="1"/>
              <a:t>corr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subscores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total</a:t>
            </a:r>
            <a:r>
              <a:rPr lang="nl-BE" dirty="0"/>
              <a:t> score = high</a:t>
            </a:r>
          </a:p>
          <a:p>
            <a:pPr marL="0" indent="0">
              <a:buNone/>
            </a:pPr>
            <a:r>
              <a:rPr lang="nl-BE" dirty="0"/>
              <a:t>    =&gt; </a:t>
            </a:r>
            <a:r>
              <a:rPr lang="nl-BE" dirty="0" err="1"/>
              <a:t>confirming</a:t>
            </a:r>
            <a:r>
              <a:rPr lang="nl-BE" dirty="0"/>
              <a:t> </a:t>
            </a:r>
            <a:r>
              <a:rPr lang="nl-BE" dirty="0" err="1"/>
              <a:t>four</a:t>
            </a:r>
            <a:r>
              <a:rPr lang="nl-BE" dirty="0"/>
              <a:t>-factor </a:t>
            </a:r>
            <a:r>
              <a:rPr lang="nl-BE" dirty="0" err="1"/>
              <a:t>structure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scale</a:t>
            </a:r>
            <a:endParaRPr lang="en-GB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50FBD3D8-7C82-A8A7-6621-D1631F2105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774"/>
          <a:stretch/>
        </p:blipFill>
        <p:spPr>
          <a:xfrm>
            <a:off x="178391" y="2095130"/>
            <a:ext cx="6168990" cy="3915052"/>
          </a:xfrm>
        </p:spPr>
      </p:pic>
      <p:pic>
        <p:nvPicPr>
          <p:cNvPr id="7" name="Picture 4" descr="Categories of evidence used to argue for the validity of test score interpretations and uses (AERA, APA, and NCME, 2014).  ">
            <a:extLst>
              <a:ext uri="{FF2B5EF4-FFF2-40B4-BE49-F238E27FC236}">
                <a16:creationId xmlns:a16="http://schemas.microsoft.com/office/drawing/2014/main" id="{95983DFE-F135-45D4-663A-D3BA4C29D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38362" y="162059"/>
            <a:ext cx="1215673" cy="116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48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4EC7D93-0661-6E51-BD28-ECDE369E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nl-BE" dirty="0" err="1"/>
              <a:t>Stable</a:t>
            </a:r>
            <a:r>
              <a:rPr lang="nl-BE" dirty="0"/>
              <a:t> </a:t>
            </a:r>
            <a:r>
              <a:rPr lang="nl-BE" dirty="0" err="1"/>
              <a:t>correlation</a:t>
            </a:r>
            <a:r>
              <a:rPr lang="nl-BE" dirty="0"/>
              <a:t> </a:t>
            </a:r>
            <a:r>
              <a:rPr lang="nl-BE" dirty="0" err="1"/>
              <a:t>coefficient</a:t>
            </a:r>
            <a:r>
              <a:rPr lang="nl-BE" dirty="0"/>
              <a:t>? Sample </a:t>
            </a:r>
            <a:r>
              <a:rPr lang="nl-BE" dirty="0" err="1"/>
              <a:t>size</a:t>
            </a:r>
            <a:r>
              <a:rPr lang="nl-BE" dirty="0"/>
              <a:t> is below 250 (</a:t>
            </a:r>
            <a:r>
              <a:rPr lang="nl-BE" dirty="0" err="1"/>
              <a:t>Schönbrodt</a:t>
            </a:r>
            <a:r>
              <a:rPr lang="nl-BE" dirty="0"/>
              <a:t> &amp; </a:t>
            </a:r>
            <a:r>
              <a:rPr lang="nl-BE" dirty="0" err="1"/>
              <a:t>Perugini</a:t>
            </a:r>
            <a:r>
              <a:rPr lang="nl-BE" dirty="0"/>
              <a:t>, 2013)</a:t>
            </a:r>
          </a:p>
          <a:p>
            <a:pPr>
              <a:lnSpc>
                <a:spcPct val="150000"/>
              </a:lnSpc>
            </a:pPr>
            <a:r>
              <a:rPr lang="nl-BE" dirty="0"/>
              <a:t>Convergent </a:t>
            </a:r>
            <a:r>
              <a:rPr lang="nl-BE" dirty="0" err="1"/>
              <a:t>validity</a:t>
            </a:r>
            <a:r>
              <a:rPr lang="nl-BE" dirty="0"/>
              <a:t> </a:t>
            </a:r>
            <a:r>
              <a:rPr lang="nl-BE" dirty="0" err="1"/>
              <a:t>weaker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heterogeneous</a:t>
            </a:r>
            <a:r>
              <a:rPr lang="nl-BE" dirty="0"/>
              <a:t> </a:t>
            </a:r>
            <a:r>
              <a:rPr lang="nl-BE" dirty="0" err="1"/>
              <a:t>group</a:t>
            </a:r>
            <a:br>
              <a:rPr lang="nl-BE" dirty="0"/>
            </a:br>
            <a:r>
              <a:rPr lang="nl-BE" dirty="0"/>
              <a:t>-&gt; more </a:t>
            </a:r>
            <a:r>
              <a:rPr lang="nl-BE" dirty="0" err="1"/>
              <a:t>controlled</a:t>
            </a:r>
            <a:r>
              <a:rPr lang="nl-BE" dirty="0"/>
              <a:t> cohort </a:t>
            </a:r>
            <a:r>
              <a:rPr lang="nl-BE" dirty="0" err="1"/>
              <a:t>participants</a:t>
            </a:r>
            <a:r>
              <a:rPr lang="nl-BE" dirty="0"/>
              <a:t> in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study</a:t>
            </a:r>
            <a:endParaRPr lang="nl-BE" dirty="0"/>
          </a:p>
          <a:p>
            <a:pPr>
              <a:lnSpc>
                <a:spcPct val="150000"/>
              </a:lnSpc>
            </a:pPr>
            <a:r>
              <a:rPr lang="nl-BE" dirty="0" err="1"/>
              <a:t>Interpretation</a:t>
            </a:r>
            <a:r>
              <a:rPr lang="nl-BE" dirty="0"/>
              <a:t> of test scores </a:t>
            </a:r>
            <a:r>
              <a:rPr lang="nl-BE" dirty="0" err="1"/>
              <a:t>unclear</a:t>
            </a:r>
            <a:r>
              <a:rPr lang="nl-BE" dirty="0"/>
              <a:t>, </a:t>
            </a:r>
            <a:r>
              <a:rPr lang="en-GB" dirty="0"/>
              <a:t>should be made explicit in the conceptual framework (to decide which evidences are relevant)</a:t>
            </a:r>
            <a:endParaRPr lang="nl-BE" dirty="0"/>
          </a:p>
          <a:p>
            <a:pPr>
              <a:lnSpc>
                <a:spcPct val="150000"/>
              </a:lnSpc>
            </a:pPr>
            <a:r>
              <a:rPr lang="nl-BE" dirty="0" err="1"/>
              <a:t>Use</a:t>
            </a:r>
            <a:r>
              <a:rPr lang="nl-BE" dirty="0"/>
              <a:t> of </a:t>
            </a:r>
            <a:r>
              <a:rPr lang="nl-BE" dirty="0" err="1"/>
              <a:t>previous</a:t>
            </a:r>
            <a:r>
              <a:rPr lang="nl-BE" dirty="0"/>
              <a:t> </a:t>
            </a:r>
            <a:r>
              <a:rPr lang="nl-BE" dirty="0" err="1"/>
              <a:t>validation</a:t>
            </a:r>
            <a:r>
              <a:rPr lang="nl-BE" dirty="0"/>
              <a:t> research</a:t>
            </a:r>
          </a:p>
          <a:p>
            <a:pPr>
              <a:lnSpc>
                <a:spcPct val="150000"/>
              </a:lnSpc>
            </a:pPr>
            <a:r>
              <a:rPr lang="nl-BE" dirty="0" err="1"/>
              <a:t>Future</a:t>
            </a:r>
            <a:r>
              <a:rPr lang="nl-BE" dirty="0"/>
              <a:t> studies: </a:t>
            </a:r>
            <a:r>
              <a:rPr lang="nl-BE" dirty="0" err="1"/>
              <a:t>predictive</a:t>
            </a:r>
            <a:r>
              <a:rPr lang="nl-BE" dirty="0"/>
              <a:t> </a:t>
            </a:r>
            <a:r>
              <a:rPr lang="nl-BE" dirty="0" err="1"/>
              <a:t>validity</a:t>
            </a:r>
            <a:endParaRPr lang="nl-BE" dirty="0"/>
          </a:p>
          <a:p>
            <a:pPr>
              <a:lnSpc>
                <a:spcPct val="150000"/>
              </a:lnSpc>
            </a:pPr>
            <a:r>
              <a:rPr lang="nl-BE" dirty="0"/>
              <a:t>In </a:t>
            </a:r>
            <a:r>
              <a:rPr lang="nl-BE" dirty="0" err="1"/>
              <a:t>general</a:t>
            </a:r>
            <a:r>
              <a:rPr lang="nl-BE" dirty="0"/>
              <a:t>: </a:t>
            </a:r>
            <a:r>
              <a:rPr lang="nl-BE" dirty="0" err="1"/>
              <a:t>valid</a:t>
            </a:r>
            <a:r>
              <a:rPr lang="nl-BE" dirty="0"/>
              <a:t> </a:t>
            </a:r>
            <a:r>
              <a:rPr lang="nl-BE" dirty="0" err="1"/>
              <a:t>measure</a:t>
            </a:r>
            <a:r>
              <a:rPr lang="nl-BE" dirty="0"/>
              <a:t> of </a:t>
            </a:r>
            <a:r>
              <a:rPr lang="nl-BE" dirty="0" err="1"/>
              <a:t>anhedonia</a:t>
            </a:r>
            <a:r>
              <a:rPr lang="nl-BE" dirty="0"/>
              <a:t> </a:t>
            </a:r>
            <a:r>
              <a:rPr lang="nl-BE" dirty="0" err="1"/>
              <a:t>severity</a:t>
            </a:r>
            <a:r>
              <a:rPr lang="nl-BE" dirty="0"/>
              <a:t> +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clinical</a:t>
            </a:r>
            <a:r>
              <a:rPr lang="nl-BE" dirty="0"/>
              <a:t> </a:t>
            </a:r>
            <a:r>
              <a:rPr lang="nl-BE"/>
              <a:t>use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14B5E4-4FF7-BDF3-D271-A17980B0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Evaluation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056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7912_TF33468121" id="{19EA1796-1CA1-4BD6-B1FF-90C070A661F8}" vid="{82DEA06D-2ED4-43C1-88AB-04DD15911383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FC667E7897EF04DA2B12434A70DCA8C" ma:contentTypeVersion="5" ma:contentTypeDescription="Opprett et nytt dokument." ma:contentTypeScope="" ma:versionID="ef12c72a96719409e62bf7b3e390676a">
  <xsd:schema xmlns:xsd="http://www.w3.org/2001/XMLSchema" xmlns:xs="http://www.w3.org/2001/XMLSchema" xmlns:p="http://schemas.microsoft.com/office/2006/metadata/properties" xmlns:ns3="457ae64f-0966-4a3d-8373-501a6d395f1d" xmlns:ns4="9b79d0ac-ef8b-45e2-bba2-508f00254314" targetNamespace="http://schemas.microsoft.com/office/2006/metadata/properties" ma:root="true" ma:fieldsID="de73c3e00446695b028dbf022e44806d" ns3:_="" ns4:_="">
    <xsd:import namespace="457ae64f-0966-4a3d-8373-501a6d395f1d"/>
    <xsd:import namespace="9b79d0ac-ef8b-45e2-bba2-508f002543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7ae64f-0966-4a3d-8373-501a6d395f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79d0ac-ef8b-45e2-bba2-508f002543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for deling av tip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0CE401-796E-4493-905E-4DDA5AF62AB4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9b79d0ac-ef8b-45e2-bba2-508f00254314"/>
    <ds:schemaRef ds:uri="457ae64f-0966-4a3d-8373-501a6d395f1d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F34145-435D-4D81-8E8A-3077411328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7ae64f-0966-4a3d-8373-501a6d395f1d"/>
    <ds:schemaRef ds:uri="9b79d0ac-ef8b-45e2-bba2-508f002543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Kustpresentatie</Template>
  <TotalTime>211</TotalTime>
  <Words>291</Words>
  <Application>Microsoft Office PowerPoint</Application>
  <PresentationFormat>Breedbeeld</PresentationFormat>
  <Paragraphs>28</Paragraphs>
  <Slides>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Roboto</vt:lpstr>
      <vt:lpstr>Office-thema</vt:lpstr>
      <vt:lpstr>Seminar - validity</vt:lpstr>
      <vt:lpstr>Validation of the C-DARS in Depressed Patients in Hong Kong (Edgar et al., 2021)</vt:lpstr>
      <vt:lpstr>Validity evidence</vt:lpstr>
      <vt:lpstr>Validity evidence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- validity</dc:title>
  <dc:creator>Noor</dc:creator>
  <cp:lastModifiedBy>Noor</cp:lastModifiedBy>
  <cp:revision>1</cp:revision>
  <dcterms:created xsi:type="dcterms:W3CDTF">2022-11-17T08:50:52Z</dcterms:created>
  <dcterms:modified xsi:type="dcterms:W3CDTF">2022-11-17T12:22:05Z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0x0101008FC667E7897EF04DA2B12434A70DCA8C</vt:lpwstr>
  </property>
</Properties>
</file>