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trictFirstAndLastChars="0" saveSubsetFonts="1" autoCompressPictures="0" bookmarkIdSeed="5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92" r:id="rId3"/>
    <p:sldId id="291" r:id="rId4"/>
    <p:sldId id="290" r:id="rId5"/>
    <p:sldId id="285" r:id="rId6"/>
    <p:sldId id="289" r:id="rId7"/>
    <p:sldId id="293" r:id="rId8"/>
  </p:sldIdLst>
  <p:sldSz cx="9144000" cy="5715000" type="screen16x1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361950" indent="9525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725488" indent="188913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087438" indent="284163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450975" indent="377825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672">
          <p15:clr>
            <a:srgbClr val="A4A3A4"/>
          </p15:clr>
        </p15:guide>
        <p15:guide id="3" pos="5472">
          <p15:clr>
            <a:srgbClr val="A4A3A4"/>
          </p15:clr>
        </p15:guide>
        <p15:guide id="4" pos="1008">
          <p15:clr>
            <a:srgbClr val="A4A3A4"/>
          </p15:clr>
        </p15:guide>
        <p15:guide id="5" pos="115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 Tan" initials="TT" lastIdx="1" clrIdx="0">
    <p:extLst>
      <p:ext uri="{19B8F6BF-5375-455C-9EA6-DF929625EA0E}">
        <p15:presenceInfo xmlns:p15="http://schemas.microsoft.com/office/powerpoint/2012/main" userId="Tony 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69218" autoAdjust="0"/>
  </p:normalViewPr>
  <p:slideViewPr>
    <p:cSldViewPr>
      <p:cViewPr varScale="1">
        <p:scale>
          <a:sx n="67" d="100"/>
          <a:sy n="67" d="100"/>
        </p:scale>
        <p:origin x="1771" y="58"/>
      </p:cViewPr>
      <p:guideLst>
        <p:guide orient="horz" pos="1800"/>
        <p:guide pos="672"/>
        <p:guide pos="5472"/>
        <p:guide pos="1008"/>
        <p:guide pos="11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620FD31-6187-4D9B-A55E-8C3B74213D57}" type="datetime1">
              <a:rPr lang="nb-NO" altLang="nb-NO"/>
              <a:pPr>
                <a:defRPr/>
              </a:pPr>
              <a:t>02.06.2022</a:t>
            </a:fld>
            <a:endParaRPr lang="nb-NO" alt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B922565-776C-40F4-8514-40F385E6411D}" type="slidenum">
              <a:rPr lang="nb-NO" altLang="nb-NO"/>
              <a:pPr>
                <a:defRPr/>
              </a:pPr>
              <a:t>‹#›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36297778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nb-NO" altLang="nb-NO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C054C7B-6FC2-4923-AF6D-51288AE7A1B4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6644240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3619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7254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08743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45097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1814627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177552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40478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03403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>
                <a:solidFill>
                  <a:schemeClr val="tx1"/>
                </a:solidFill>
                <a:latin typeface="FiraCode Nerd Font" panose="020B0809050000020004" pitchFamily="49" charset="0"/>
                <a:ea typeface="FiraCode Nerd Font" panose="020B0809050000020004" pitchFamily="49" charset="0"/>
              </a:rPr>
              <a:t>Good afternoon.</a:t>
            </a:r>
          </a:p>
          <a:p>
            <a:r>
              <a:rPr lang="en-AU" sz="1200" kern="1200" dirty="0">
                <a:solidFill>
                  <a:schemeClr val="tx1"/>
                </a:solidFill>
                <a:latin typeface="FiraCode Nerd Font" panose="020B0809050000020004" pitchFamily="49" charset="0"/>
                <a:ea typeface="FiraCode Nerd Font" panose="020B0809050000020004" pitchFamily="49" charset="0"/>
              </a:rPr>
              <a:t>My name is Tony. I am a first-year PhD candidate under Rolf and Astrid’s supervision.</a:t>
            </a:r>
          </a:p>
          <a:p>
            <a:endParaRPr lang="en-AU" sz="1200" kern="1200" dirty="0">
              <a:solidFill>
                <a:schemeClr val="tx1"/>
              </a:solidFill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r>
              <a:rPr lang="en-AU" sz="1200" kern="1200" dirty="0">
                <a:solidFill>
                  <a:schemeClr val="tx1"/>
                </a:solidFill>
                <a:latin typeface="FiraCode Nerd Font" panose="020B0809050000020004" pitchFamily="49" charset="0"/>
                <a:ea typeface="FiraCode Nerd Font" panose="020B0809050000020004" pitchFamily="49" charset="0"/>
              </a:rPr>
              <a:t>I wish to contribute to today’s session with some preliminary results from my first PhD project that asks “whether GPA subjects differ in their difficulties”.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054C7B-6FC2-4923-AF6D-51288AE7A1B4}" type="slidenum">
              <a:rPr lang="en-US" altLang="nb-NO" smtClean="0"/>
              <a:pPr>
                <a:defRPr/>
              </a:pPr>
              <a:t>2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409255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This research question is important because assessment practices have significant impact on students’ lives, particularly when learners approach the end of their </a:t>
            </a:r>
            <a:r>
              <a:rPr lang="en-AU" altLang="nb-NO" sz="1000" noProof="0" dirty="0" err="1">
                <a:latin typeface="FiraCode Nerd Font" panose="020B0809050000020004" pitchFamily="49" charset="0"/>
                <a:ea typeface="FiraCode Nerd Font" panose="020B0809050000020004" pitchFamily="49" charset="0"/>
              </a:rPr>
              <a:t>grunnskole</a:t>
            </a:r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 (Year 10), where decisions must be made over vocational or academic trajectories.</a:t>
            </a:r>
          </a:p>
          <a:p>
            <a:pPr eaLnBrk="1" hangingPunct="1"/>
            <a:endParaRPr lang="en-AU" altLang="nb-NO" sz="10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In Norway and most Nordic countries, such high-stake decisions are made almost exclusively based on a single criterion: </a:t>
            </a:r>
            <a:r>
              <a:rPr lang="en-AU" altLang="nb-NO" sz="1000" noProof="0" dirty="0" err="1">
                <a:latin typeface="FiraCode Nerd Font" panose="020B0809050000020004" pitchFamily="49" charset="0"/>
                <a:ea typeface="FiraCode Nerd Font" panose="020B0809050000020004" pitchFamily="49" charset="0"/>
              </a:rPr>
              <a:t>grunnskolepoeng</a:t>
            </a:r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, or, grade point averages (GPA) in English.</a:t>
            </a:r>
          </a:p>
          <a:p>
            <a:pPr eaLnBrk="1" hangingPunct="1"/>
            <a:endParaRPr lang="en-AU" altLang="nb-NO" sz="10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Although details vary across jurisdictions, GPA is largely a sum-score measure.</a:t>
            </a:r>
          </a:p>
          <a:p>
            <a:pPr eaLnBrk="1" hangingPunct="1"/>
            <a:r>
              <a:rPr lang="en-AU" altLang="nb-NO" sz="1000" noProof="0">
                <a:latin typeface="FiraCode Nerd Font" panose="020B0809050000020004" pitchFamily="49" charset="0"/>
                <a:ea typeface="FiraCode Nerd Font" panose="020B0809050000020004" pitchFamily="49" charset="0"/>
              </a:rPr>
              <a:t>Understanding whether, and how, </a:t>
            </a:r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subject </a:t>
            </a:r>
            <a:r>
              <a:rPr lang="en-AU" altLang="nb-NO" sz="1000" noProof="0">
                <a:latin typeface="FiraCode Nerd Font" panose="020B0809050000020004" pitchFamily="49" charset="0"/>
                <a:ea typeface="FiraCode Nerd Font" panose="020B0809050000020004" pitchFamily="49" charset="0"/>
              </a:rPr>
              <a:t>difficulties vary, </a:t>
            </a:r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by student background, or across different settings, is important for both fairness and validity purposes.</a:t>
            </a:r>
          </a:p>
          <a:p>
            <a:pPr eaLnBrk="1" hangingPunct="1"/>
            <a:endParaRPr lang="en-AU" altLang="nb-NO" sz="10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Surprisingly few studies, however, have tried to answer this fundamental question in the Nordic context.</a:t>
            </a:r>
          </a:p>
          <a:p>
            <a:pPr eaLnBrk="1" hangingPunct="1"/>
            <a:endParaRPr lang="en-AU" altLang="nb-NO" sz="10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Studies that have looked into this questions in different countries, such as the UK and the Netherlands, find evidence challenge the assumption that subject have equal difficulty.</a:t>
            </a:r>
          </a:p>
          <a:p>
            <a:pPr eaLnBrk="1" hangingPunct="1"/>
            <a:endParaRPr lang="en-AU" altLang="nb-NO" sz="10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This study therefore wishes to contribute to the academic and policy debates by examining the inter-subject difficulties in Norway’s GPA subjects.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054C7B-6FC2-4923-AF6D-51288AE7A1B4}" type="slidenum">
              <a:rPr lang="en-US" altLang="nb-NO" smtClean="0"/>
              <a:pPr>
                <a:defRPr/>
              </a:pPr>
              <a:t>3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92618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Under the Norwegian system, both teacher-assigned grades (</a:t>
            </a:r>
            <a:r>
              <a:rPr lang="en-AU" altLang="nb-NO" sz="1000" noProof="0" dirty="0" err="1">
                <a:latin typeface="FiraCode Nerd Font" panose="020B0809050000020004" pitchFamily="49" charset="0"/>
                <a:ea typeface="FiraCode Nerd Font" panose="020B0809050000020004" pitchFamily="49" charset="0"/>
              </a:rPr>
              <a:t>standpunkt</a:t>
            </a:r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) and exam grades are included in the GPA calculation.</a:t>
            </a: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Each subject ranges between 1 and 6, with 6 being the top grade.</a:t>
            </a:r>
          </a:p>
          <a:p>
            <a:pPr eaLnBrk="1" hangingPunct="1"/>
            <a:endParaRPr lang="en-AU" altLang="nb-NO" sz="10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Exams consist of both written and oral forms.</a:t>
            </a: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	The written form covers Mathematics, Norwegian and English, and,</a:t>
            </a: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	the oral form covers the same subjects as the </a:t>
            </a:r>
            <a:r>
              <a:rPr lang="en-AU" altLang="nb-NO" sz="1000" noProof="0" dirty="0" err="1">
                <a:latin typeface="FiraCode Nerd Font" panose="020B0809050000020004" pitchFamily="49" charset="0"/>
                <a:ea typeface="FiraCode Nerd Font" panose="020B0809050000020004" pitchFamily="49" charset="0"/>
              </a:rPr>
              <a:t>writtens</a:t>
            </a:r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, as well as other subjects.</a:t>
            </a:r>
          </a:p>
          <a:p>
            <a:pPr eaLnBrk="1" hangingPunct="1"/>
            <a:endParaRPr lang="en-AU" altLang="nb-NO" sz="10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At the end of Year 10, students are drawn to take one written and one oral exam.</a:t>
            </a:r>
          </a:p>
          <a:p>
            <a:pPr eaLnBrk="1" hangingPunct="1"/>
            <a:endParaRPr lang="en-AU" altLang="nb-NO" sz="10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GPA is then computed as the unweighted sum, divided by the number of subjects (</a:t>
            </a:r>
            <a:r>
              <a:rPr lang="en-AU" altLang="nb-NO" sz="1000" noProof="0" dirty="0" err="1">
                <a:latin typeface="FiraCode Nerd Font" panose="020B0809050000020004" pitchFamily="49" charset="0"/>
                <a:ea typeface="FiraCode Nerd Font" panose="020B0809050000020004" pitchFamily="49" charset="0"/>
              </a:rPr>
              <a:t>ie</a:t>
            </a:r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, a simple average), multiplied by 10, then rounded to two decimal points.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054C7B-6FC2-4923-AF6D-51288AE7A1B4}" type="slidenum">
              <a:rPr lang="en-US" altLang="nb-NO" smtClean="0"/>
              <a:pPr>
                <a:defRPr/>
              </a:pPr>
              <a:t>4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4063301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1DFC7A55-10E7-4DC8-94C9-829C4F55AAF2}" type="slidenum">
              <a:rPr lang="en-US" altLang="nb-NO" sz="1200" smtClean="0"/>
              <a:pPr>
                <a:spcBef>
                  <a:spcPct val="0"/>
                </a:spcBef>
              </a:pPr>
              <a:t>5</a:t>
            </a:fld>
            <a:endParaRPr lang="en-US" altLang="nb-NO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With this background in mind, I now describe the current study.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This study draws its data from Norway’s national register.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This data source is unique such that it is the population, not samples, that is the subject of analyses.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The targeted population is the Year 10 cohort, graduating in 2019.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I excluded students without valid GPAs (6.6% loss rate), and the subject “</a:t>
            </a:r>
            <a:r>
              <a:rPr lang="nb-NO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Sidemål</a:t>
            </a:r>
            <a:r>
              <a:rPr lang="zh-CN" altLang="en-US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”</a:t>
            </a:r>
            <a:r>
              <a:rPr lang="nb-NO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 </a:t>
            </a:r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from my analyses</a:t>
            </a:r>
            <a:r>
              <a:rPr lang="zh-CN" altLang="en-US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。</a:t>
            </a:r>
            <a:endParaRPr lang="en-AU" altLang="zh-CN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My dataset contains 60,618 observations and 17 columns, consisting of 12 teacher-assigned grades, 3 written- and 2 oral-exam grades.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I employed partial credit models (PCMs) for my analyses.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It is particularly suited for the current study because GPAs are constructed as unweighted sums, therefore requiring the same discrimination parameters.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A PCM generates a series of probability curves, as shown in this diagram.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The horizontal axis represents students’ competency (usually represented by the Greek letter </a:t>
            </a:r>
            <a:r>
              <a:rPr lang="el-GR" altLang="nb-NO" sz="12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θ</a:t>
            </a:r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), with low competency on the left and high on the right.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The vertical axis represents probabilities, ranging from 0 to 1.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Taking the red curve “P4” as an example: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Students with average competencies (</a:t>
            </a:r>
            <a:r>
              <a:rPr lang="el-GR" altLang="nb-NO" sz="12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θ</a:t>
            </a:r>
            <a:r>
              <a:rPr lang="en-AU" altLang="nb-NO" sz="12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= </a:t>
            </a:r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  <a:cs typeface="CMU Serif" panose="02000603000000000000" pitchFamily="2" charset="0"/>
              </a:rPr>
              <a:t>0</a:t>
            </a:r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) are most likely to receive a grade of 4 in Written Norwegian.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As the competency increases to, say </a:t>
            </a:r>
            <a:r>
              <a:rPr lang="el-GR" altLang="nb-NO" sz="12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θ</a:t>
            </a:r>
            <a:r>
              <a:rPr lang="en-AU" altLang="nb-NO" sz="12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= </a:t>
            </a:r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3, the probability of receiving 4 in Written Norwegian drops, while the probability of receiving a grade of 5 increases.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At certain point, the red curve “P4” crosses the yellow curve “P5”, signalling that students at this point is switching from being “more likely to be a 4” to “more likely to be a 5”. This switching point is marked as “b_4” in this study.</a:t>
            </a:r>
          </a:p>
        </p:txBody>
      </p:sp>
    </p:spTree>
    <p:extLst>
      <p:ext uri="{BB962C8B-B14F-4D97-AF65-F5344CB8AC3E}">
        <p14:creationId xmlns:p14="http://schemas.microsoft.com/office/powerpoint/2010/main" val="688779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1DFC7A55-10E7-4DC8-94C9-829C4F55AAF2}" type="slidenum">
              <a:rPr lang="en-US" altLang="nb-NO" sz="1200" smtClean="0"/>
              <a:pPr>
                <a:spcBef>
                  <a:spcPct val="0"/>
                </a:spcBef>
              </a:pPr>
              <a:t>6</a:t>
            </a:fld>
            <a:endParaRPr lang="en-US" altLang="nb-NO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This following two slides present visual summaries of the difficulty parameters derived from PCM.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Results related to the teacher-assigned grades are presented first.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With the exception of Written Norwegian, the b_5 line on the top is relative flat, while the b_4, b_3, down to b_1 lines are increasingly downward-sloping, where students are spread apart more along the grading scale than for the higher grades.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This “fanning out“ effect suggests a partial answer to the research question: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	“Yes, subjects difficulties did differ—more so for the lower grades.”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In fact, a Grade 2 in the easiest subject (Food and Health) shared a similar difficulty parameter with a Grade 1 in the hardest subject (Mathematics).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37931725" indent="-37474525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spcBef>
                <a:spcPct val="30000"/>
              </a:spcBef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>
              <a:spcBef>
                <a:spcPct val="0"/>
              </a:spcBef>
            </a:pPr>
            <a:fld id="{1DFC7A55-10E7-4DC8-94C9-829C4F55AAF2}" type="slidenum">
              <a:rPr lang="en-US" altLang="nb-NO" sz="1200" smtClean="0"/>
              <a:pPr>
                <a:spcBef>
                  <a:spcPct val="0"/>
                </a:spcBef>
              </a:pPr>
              <a:t>7</a:t>
            </a:fld>
            <a:endParaRPr lang="en-US" altLang="nb-NO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Now to exam grades.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All three written exams (Mathematics, English, and Norwegian) were included in this study.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In order to match teacher-assigned grades, only oral English and oral Norwegian were included in this analysis.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	Since oral exams have substantially less observations than teacher-assigned grades due to “planned missingness”, the 95% Cis for oral parameters are wider.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In this diagram, we re-produced teacher-assigned grades (left) to pair with exam grades (right) for comparison.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It is first of all noticeable that written exams all had upward-sloping curves, while oral exams had downward-sloping ones.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On the surface, this pattern suggests that examiners were stricter than teachers in marking written tests, but more lenient in marking oral exams.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The second strand of the answer to the research question is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	“Yes, exam grades differ from teacher-assigned grades, depending on the written vs oral forms of examination.”</a:t>
            </a: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Contrary to teacher-assigned grades, larger disagreement between teachers and examiners for awarding grade 5s and 6s while disagreement remained low for lower grades.</a:t>
            </a:r>
          </a:p>
          <a:p>
            <a:pPr eaLnBrk="1" hangingPunct="1"/>
            <a:endParaRPr lang="en-AU" altLang="nb-NO" sz="12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2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Amongst the 5 exams, Written Norwegian stood out as the subject with the largest teacher-examiner disagreement.</a:t>
            </a:r>
          </a:p>
        </p:txBody>
      </p:sp>
    </p:spTree>
    <p:extLst>
      <p:ext uri="{BB962C8B-B14F-4D97-AF65-F5344CB8AC3E}">
        <p14:creationId xmlns:p14="http://schemas.microsoft.com/office/powerpoint/2010/main" val="4181002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These preliminary results suggest great nuance among the GPA debates.</a:t>
            </a:r>
          </a:p>
          <a:p>
            <a:pPr eaLnBrk="1" hangingPunct="1"/>
            <a:endParaRPr lang="en-AU" altLang="nb-NO" sz="10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If divergence in grade difficulties signals potential unfairness or threats to measurement validity, it is the lower end in teacher-assigned grades, and higher end in exam grades, where we see the greatest differences.</a:t>
            </a:r>
          </a:p>
          <a:p>
            <a:pPr eaLnBrk="1" hangingPunct="1"/>
            <a:endParaRPr lang="en-AU" altLang="nb-NO" sz="10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The causes and practical implications of difficulty parameters remain open to interpretation:</a:t>
            </a: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	If mathematics carries higher difficulty parameters, does it suggest</a:t>
            </a: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		learners are inherently less capable in this subject, or</a:t>
            </a: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		the measurement device for mathematics is less sensitive than that of other subjects?</a:t>
            </a:r>
          </a:p>
          <a:p>
            <a:pPr eaLnBrk="1" hangingPunct="1"/>
            <a:endParaRPr lang="en-AU" altLang="nb-NO" sz="10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  <a:p>
            <a:pPr eaLnBrk="1" hangingPunct="1"/>
            <a:r>
              <a:rPr lang="en-AU" altLang="nb-NO" sz="1000" noProof="0" dirty="0">
                <a:latin typeface="FiraCode Nerd Font" panose="020B0809050000020004" pitchFamily="49" charset="0"/>
                <a:ea typeface="FiraCode Nerd Font" panose="020B0809050000020004" pitchFamily="49" charset="0"/>
              </a:rPr>
              <a:t>It would be fruitful to see whether grade difficulties diverge more severely for, say rural schools, females and the left tails of the SES distribution.</a:t>
            </a:r>
          </a:p>
          <a:p>
            <a:pPr eaLnBrk="1" hangingPunct="1"/>
            <a:endParaRPr lang="en-AU" altLang="nb-NO" sz="1000" noProof="0" dirty="0">
              <a:latin typeface="FiraCode Nerd Font" panose="020B0809050000020004" pitchFamily="49" charset="0"/>
              <a:ea typeface="FiraCode Nerd Font" panose="020B080905000002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054C7B-6FC2-4923-AF6D-51288AE7A1B4}" type="slidenum">
              <a:rPr lang="en-US" altLang="nb-NO" smtClean="0"/>
              <a:pPr>
                <a:defRPr/>
              </a:pPr>
              <a:t>8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82383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883155" y="1917128"/>
            <a:ext cx="7543800" cy="9525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83155" y="2857500"/>
            <a:ext cx="7543800" cy="14605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476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B906E-1DC6-4068-8668-6668E40DA1AF}" type="datetime1">
              <a:rPr lang="nb-NO" altLang="nb-NO"/>
              <a:pPr>
                <a:defRPr/>
              </a:pPr>
              <a:t>02.06.2022</a:t>
            </a:fld>
            <a:endParaRPr lang="nb-NO" altLang="nb-N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EFC3C-9100-48A2-AC9C-ECA47A61F424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9705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1" y="698500"/>
            <a:ext cx="1924050" cy="4381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698500"/>
            <a:ext cx="5619750" cy="4381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40E70-5D86-4FD2-83E2-925597C7B147}" type="datetime1">
              <a:rPr lang="nb-NO" altLang="nb-NO"/>
              <a:pPr>
                <a:defRPr/>
              </a:pPr>
              <a:t>02.06.2022</a:t>
            </a:fld>
            <a:endParaRPr lang="nb-NO" altLang="nb-N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897DA-7F37-4F51-BF02-125255D34814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71683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108F5-8568-4D37-A3A2-7BBC1377E4DB}" type="datetime1">
              <a:rPr lang="nb-NO" altLang="nb-NO"/>
              <a:pPr>
                <a:defRPr/>
              </a:pPr>
              <a:t>02.06.2022</a:t>
            </a:fld>
            <a:endParaRPr lang="nb-NO" altLang="nb-N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9E308-4DBB-4E81-9602-43CC31FE70B3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51748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2"/>
            <a:ext cx="7772400" cy="1250155"/>
          </a:xfrm>
        </p:spPr>
        <p:txBody>
          <a:bodyPr anchor="b"/>
          <a:lstStyle>
            <a:lvl1pPr marL="0" indent="0">
              <a:buNone/>
              <a:defRPr sz="1600"/>
            </a:lvl1pPr>
            <a:lvl2pPr marL="362925" indent="0">
              <a:buNone/>
              <a:defRPr sz="1400"/>
            </a:lvl2pPr>
            <a:lvl3pPr marL="725851" indent="0">
              <a:buNone/>
              <a:defRPr sz="1300"/>
            </a:lvl3pPr>
            <a:lvl4pPr marL="1088776" indent="0">
              <a:buNone/>
              <a:defRPr sz="1100"/>
            </a:lvl4pPr>
            <a:lvl5pPr marL="1451701" indent="0">
              <a:buNone/>
              <a:defRPr sz="1100"/>
            </a:lvl5pPr>
            <a:lvl6pPr marL="1814627" indent="0">
              <a:buNone/>
              <a:defRPr sz="1100"/>
            </a:lvl6pPr>
            <a:lvl7pPr marL="2177552" indent="0">
              <a:buNone/>
              <a:defRPr sz="1100"/>
            </a:lvl7pPr>
            <a:lvl8pPr marL="2540478" indent="0">
              <a:buNone/>
              <a:defRPr sz="1100"/>
            </a:lvl8pPr>
            <a:lvl9pPr marL="2903403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82F97-07F5-45C3-B39F-9D5C63F70005}" type="datetime1">
              <a:rPr lang="nb-NO" altLang="nb-NO"/>
              <a:pPr>
                <a:defRPr/>
              </a:pPr>
              <a:t>02.06.2022</a:t>
            </a:fld>
            <a:endParaRPr lang="nb-NO" altLang="nb-N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738A7-D0A7-436A-8FE6-19C1EEE7FE38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60394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51000"/>
            <a:ext cx="3771900" cy="3429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651000"/>
            <a:ext cx="3771900" cy="3429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2803F-47C7-463C-8F80-5848E5005AAC}" type="datetime1">
              <a:rPr lang="nb-NO" altLang="nb-NO"/>
              <a:pPr>
                <a:defRPr/>
              </a:pPr>
              <a:t>02.06.2022</a:t>
            </a:fld>
            <a:endParaRPr lang="nb-NO" altLang="nb-N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C0BE5-7974-4561-9BFB-82773343595F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55569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79260"/>
            <a:ext cx="4040188" cy="533135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2925" indent="0">
              <a:buNone/>
              <a:defRPr sz="1600" b="1"/>
            </a:lvl2pPr>
            <a:lvl3pPr marL="725851" indent="0">
              <a:buNone/>
              <a:defRPr sz="1400" b="1"/>
            </a:lvl3pPr>
            <a:lvl4pPr marL="1088776" indent="0">
              <a:buNone/>
              <a:defRPr sz="1300" b="1"/>
            </a:lvl4pPr>
            <a:lvl5pPr marL="1451701" indent="0">
              <a:buNone/>
              <a:defRPr sz="1300" b="1"/>
            </a:lvl5pPr>
            <a:lvl6pPr marL="1814627" indent="0">
              <a:buNone/>
              <a:defRPr sz="1300" b="1"/>
            </a:lvl6pPr>
            <a:lvl7pPr marL="2177552" indent="0">
              <a:buNone/>
              <a:defRPr sz="1300" b="1"/>
            </a:lvl7pPr>
            <a:lvl8pPr marL="2540478" indent="0">
              <a:buNone/>
              <a:defRPr sz="1300" b="1"/>
            </a:lvl8pPr>
            <a:lvl9pPr marL="2903403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812397"/>
            <a:ext cx="4040188" cy="329274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0"/>
            <a:ext cx="4041775" cy="533135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2925" indent="0">
              <a:buNone/>
              <a:defRPr sz="1600" b="1"/>
            </a:lvl2pPr>
            <a:lvl3pPr marL="725851" indent="0">
              <a:buNone/>
              <a:defRPr sz="1400" b="1"/>
            </a:lvl3pPr>
            <a:lvl4pPr marL="1088776" indent="0">
              <a:buNone/>
              <a:defRPr sz="1300" b="1"/>
            </a:lvl4pPr>
            <a:lvl5pPr marL="1451701" indent="0">
              <a:buNone/>
              <a:defRPr sz="1300" b="1"/>
            </a:lvl5pPr>
            <a:lvl6pPr marL="1814627" indent="0">
              <a:buNone/>
              <a:defRPr sz="1300" b="1"/>
            </a:lvl6pPr>
            <a:lvl7pPr marL="2177552" indent="0">
              <a:buNone/>
              <a:defRPr sz="1300" b="1"/>
            </a:lvl7pPr>
            <a:lvl8pPr marL="2540478" indent="0">
              <a:buNone/>
              <a:defRPr sz="1300" b="1"/>
            </a:lvl8pPr>
            <a:lvl9pPr marL="2903403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7"/>
            <a:ext cx="4041775" cy="329274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4A73E-A605-408E-893F-0E8B8E7C5E3E}" type="datetime1">
              <a:rPr lang="nb-NO" altLang="nb-NO"/>
              <a:pPr>
                <a:defRPr/>
              </a:pPr>
              <a:t>02.06.2022</a:t>
            </a:fld>
            <a:endParaRPr lang="nb-NO" altLang="nb-NO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E92A-2FA7-4469-BAA4-835DB7573E7C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66174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53B29-A7E6-4B0B-AFCD-96F4BF7896DA}" type="datetime1">
              <a:rPr lang="nb-NO" altLang="nb-NO"/>
              <a:pPr>
                <a:defRPr/>
              </a:pPr>
              <a:t>02.06.2022</a:t>
            </a:fld>
            <a:endParaRPr lang="nb-NO" altLang="nb-NO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C6953-3BE9-4464-8039-F929E9F102BD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53900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45289-F57E-401B-BD2E-5AA9A7DB659C}" type="datetime1">
              <a:rPr lang="nb-NO" altLang="nb-NO"/>
              <a:pPr>
                <a:defRPr/>
              </a:pPr>
              <a:t>02.06.2022</a:t>
            </a:fld>
            <a:endParaRPr lang="nb-NO" altLang="nb-NO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1C224-E748-4431-84DA-C1BC194EE228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47775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7"/>
            <a:ext cx="3008313" cy="3909219"/>
          </a:xfrm>
        </p:spPr>
        <p:txBody>
          <a:bodyPr/>
          <a:lstStyle>
            <a:lvl1pPr marL="0" indent="0">
              <a:buNone/>
              <a:defRPr sz="1100"/>
            </a:lvl1pPr>
            <a:lvl2pPr marL="362925" indent="0">
              <a:buNone/>
              <a:defRPr sz="1000"/>
            </a:lvl2pPr>
            <a:lvl3pPr marL="725851" indent="0">
              <a:buNone/>
              <a:defRPr sz="800"/>
            </a:lvl3pPr>
            <a:lvl4pPr marL="1088776" indent="0">
              <a:buNone/>
              <a:defRPr sz="700"/>
            </a:lvl4pPr>
            <a:lvl5pPr marL="1451701" indent="0">
              <a:buNone/>
              <a:defRPr sz="700"/>
            </a:lvl5pPr>
            <a:lvl6pPr marL="1814627" indent="0">
              <a:buNone/>
              <a:defRPr sz="700"/>
            </a:lvl6pPr>
            <a:lvl7pPr marL="2177552" indent="0">
              <a:buNone/>
              <a:defRPr sz="700"/>
            </a:lvl7pPr>
            <a:lvl8pPr marL="2540478" indent="0">
              <a:buNone/>
              <a:defRPr sz="700"/>
            </a:lvl8pPr>
            <a:lvl9pPr marL="290340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1C683-FE1E-410F-8E00-2932375C0E89}" type="datetime1">
              <a:rPr lang="nb-NO" altLang="nb-NO"/>
              <a:pPr>
                <a:defRPr/>
              </a:pPr>
              <a:t>02.06.2022</a:t>
            </a:fld>
            <a:endParaRPr lang="nb-NO" altLang="nb-N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8906F-CF70-44F6-AD4C-68804B6FF2B1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84944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000501"/>
            <a:ext cx="5486400" cy="47228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510646"/>
            <a:ext cx="5486400" cy="3429000"/>
          </a:xfrm>
        </p:spPr>
        <p:txBody>
          <a:bodyPr/>
          <a:lstStyle>
            <a:lvl1pPr marL="0" indent="0">
              <a:buNone/>
              <a:defRPr sz="2500"/>
            </a:lvl1pPr>
            <a:lvl2pPr marL="362925" indent="0">
              <a:buNone/>
              <a:defRPr sz="2200"/>
            </a:lvl2pPr>
            <a:lvl3pPr marL="725851" indent="0">
              <a:buNone/>
              <a:defRPr sz="1900"/>
            </a:lvl3pPr>
            <a:lvl4pPr marL="1088776" indent="0">
              <a:buNone/>
              <a:defRPr sz="1600"/>
            </a:lvl4pPr>
            <a:lvl5pPr marL="1451701" indent="0">
              <a:buNone/>
              <a:defRPr sz="1600"/>
            </a:lvl5pPr>
            <a:lvl6pPr marL="1814627" indent="0">
              <a:buNone/>
              <a:defRPr sz="1600"/>
            </a:lvl6pPr>
            <a:lvl7pPr marL="2177552" indent="0">
              <a:buNone/>
              <a:defRPr sz="1600"/>
            </a:lvl7pPr>
            <a:lvl8pPr marL="2540478" indent="0">
              <a:buNone/>
              <a:defRPr sz="1600"/>
            </a:lvl8pPr>
            <a:lvl9pPr marL="2903403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nb-N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472782"/>
            <a:ext cx="5486400" cy="670719"/>
          </a:xfrm>
        </p:spPr>
        <p:txBody>
          <a:bodyPr/>
          <a:lstStyle>
            <a:lvl1pPr marL="0" indent="0">
              <a:buNone/>
              <a:defRPr sz="1100"/>
            </a:lvl1pPr>
            <a:lvl2pPr marL="362925" indent="0">
              <a:buNone/>
              <a:defRPr sz="1000"/>
            </a:lvl2pPr>
            <a:lvl3pPr marL="725851" indent="0">
              <a:buNone/>
              <a:defRPr sz="800"/>
            </a:lvl3pPr>
            <a:lvl4pPr marL="1088776" indent="0">
              <a:buNone/>
              <a:defRPr sz="700"/>
            </a:lvl4pPr>
            <a:lvl5pPr marL="1451701" indent="0">
              <a:buNone/>
              <a:defRPr sz="700"/>
            </a:lvl5pPr>
            <a:lvl6pPr marL="1814627" indent="0">
              <a:buNone/>
              <a:defRPr sz="700"/>
            </a:lvl6pPr>
            <a:lvl7pPr marL="2177552" indent="0">
              <a:buNone/>
              <a:defRPr sz="700"/>
            </a:lvl7pPr>
            <a:lvl8pPr marL="2540478" indent="0">
              <a:buNone/>
              <a:defRPr sz="700"/>
            </a:lvl8pPr>
            <a:lvl9pPr marL="290340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CE159-57C4-4423-969A-D021B0702657}" type="datetime1">
              <a:rPr lang="nb-NO" altLang="nb-NO"/>
              <a:pPr>
                <a:defRPr/>
              </a:pPr>
              <a:t>02.06.2022</a:t>
            </a:fld>
            <a:endParaRPr lang="nb-NO" altLang="nb-N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26465-68A4-4A5F-926D-B909A374F9C4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97656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08025"/>
            <a:ext cx="79216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585" tIns="36293" rIns="72585" bIns="362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b-NO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51000"/>
            <a:ext cx="7924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585" tIns="36293" rIns="72585" bIns="362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b-NO"/>
              <a:t>Click to edit Master text styles</a:t>
            </a:r>
          </a:p>
          <a:p>
            <a:pPr lvl="1"/>
            <a:r>
              <a:rPr lang="en-US" altLang="nb-NO"/>
              <a:t>Second level</a:t>
            </a:r>
          </a:p>
          <a:p>
            <a:pPr lvl="2"/>
            <a:r>
              <a:rPr lang="en-US" altLang="nb-NO"/>
              <a:t>Third level</a:t>
            </a:r>
          </a:p>
          <a:p>
            <a:pPr lvl="3"/>
            <a:r>
              <a:rPr lang="en-US" altLang="nb-NO"/>
              <a:t>Fourth level</a:t>
            </a:r>
          </a:p>
          <a:p>
            <a:pPr lvl="4"/>
            <a:r>
              <a:rPr lang="en-US" altLang="nb-NO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5334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585" tIns="36293" rIns="72585" bIns="3629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7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426D18D-44FB-4854-AEEC-D66D505CC487}" type="datetime1">
              <a:rPr lang="nb-NO" altLang="nb-NO"/>
              <a:pPr>
                <a:defRPr/>
              </a:pPr>
              <a:t>02.06.2022</a:t>
            </a:fld>
            <a:endParaRPr lang="nb-NO" altLang="nb-NO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8463" y="53340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585" tIns="36293" rIns="72585" bIns="3629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7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38935BB-1EAA-4065-AF1B-A5CE33E14AC1}" type="slidenum">
              <a:rPr lang="en-US" altLang="nb-NO"/>
              <a:pPr>
                <a:defRPr/>
              </a:pPr>
              <a:t>‹#›</a:t>
            </a:fld>
            <a:endParaRPr lang="en-US" altLang="nb-NO"/>
          </a:p>
        </p:txBody>
      </p:sp>
      <p:pic>
        <p:nvPicPr>
          <p:cNvPr id="1030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5250"/>
            <a:ext cx="48974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362925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725851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088776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451701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88963" indent="-225425" algn="l" rtl="0" eaLnBrk="1" fontAlgn="base" hangingPunct="1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  <a:cs typeface="+mn-cs"/>
        </a:defRPr>
      </a:lvl2pPr>
      <a:lvl3pPr marL="9064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270000" indent="-180975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631950" indent="-180975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5pPr>
      <a:lvl6pPr marL="1996089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6pPr>
      <a:lvl7pPr marL="2359015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7pPr>
      <a:lvl8pPr marL="2721940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8pPr>
      <a:lvl9pPr marL="3084866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925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851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776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1701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627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7552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40478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3403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AU" altLang="nb-NO" sz="2000" b="0" i="1" dirty="0"/>
              <a:t>Rolf Olsen, Astrid Sands</a:t>
            </a:r>
            <a:r>
              <a:rPr lang="nb-NO" altLang="nb-NO" sz="2000" b="0" i="1" dirty="0"/>
              <a:t>ør, </a:t>
            </a:r>
            <a:r>
              <a:rPr lang="en-AU" altLang="nb-NO" sz="2000" b="0" i="1" dirty="0"/>
              <a:t>Tony Tan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GB" altLang="nb-NO" sz="2400" b="1" dirty="0"/>
              <a:t>Fairness in Grading Across Subjects: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nb-NO" sz="2400" b="1" dirty="0"/>
              <a:t>	Do GPA Subjects Differ in Difficulties?</a:t>
            </a:r>
            <a:endParaRPr lang="en-AU" altLang="nb-NO" sz="2400" b="1" dirty="0"/>
          </a:p>
        </p:txBody>
      </p:sp>
      <p:sp>
        <p:nvSpPr>
          <p:cNvPr id="3" name="Rektangel 2"/>
          <p:cNvSpPr/>
          <p:nvPr/>
        </p:nvSpPr>
        <p:spPr bwMode="auto">
          <a:xfrm>
            <a:off x="1422177" y="5449788"/>
            <a:ext cx="845567" cy="1278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9F7C-0CAA-DD88-FC7E-449C5419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1B0FC-A8B5-C3CE-553B-81C8BDC13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Completing </a:t>
            </a:r>
            <a:r>
              <a:rPr lang="en-AU" i="1" dirty="0" err="1"/>
              <a:t>grunnskole</a:t>
            </a:r>
            <a:r>
              <a:rPr lang="en-AU" dirty="0"/>
              <a:t>: High-stake</a:t>
            </a:r>
          </a:p>
          <a:p>
            <a:r>
              <a:rPr lang="en-AU" dirty="0"/>
              <a:t>Inter-subject difficulty in </a:t>
            </a:r>
            <a:r>
              <a:rPr lang="en-AU" i="1" dirty="0" err="1"/>
              <a:t>grunnskolepoeng</a:t>
            </a:r>
            <a:r>
              <a:rPr lang="en-AU" dirty="0"/>
              <a:t> (GPA):</a:t>
            </a:r>
          </a:p>
          <a:p>
            <a:pPr lvl="1"/>
            <a:r>
              <a:rPr lang="en-AU" dirty="0"/>
              <a:t>Fairness</a:t>
            </a:r>
          </a:p>
          <a:p>
            <a:pPr lvl="1"/>
            <a:r>
              <a:rPr lang="en-AU" dirty="0"/>
              <a:t>Validity</a:t>
            </a:r>
          </a:p>
          <a:p>
            <a:r>
              <a:rPr lang="en-AU" dirty="0"/>
              <a:t>Prior studies</a:t>
            </a:r>
          </a:p>
        </p:txBody>
      </p:sp>
    </p:spTree>
    <p:extLst>
      <p:ext uri="{BB962C8B-B14F-4D97-AF65-F5344CB8AC3E}">
        <p14:creationId xmlns:p14="http://schemas.microsoft.com/office/powerpoint/2010/main" val="198200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AE05-6607-FB09-38C2-1322AE7C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GPA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EDA3C5-DFEE-1A6C-1933-78023E43BF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Components</a:t>
                </a:r>
              </a:p>
              <a:p>
                <a:pPr lvl="1"/>
                <a:r>
                  <a:rPr lang="en-AU" dirty="0"/>
                  <a:t>Teacher-assigned grades (</a:t>
                </a:r>
                <a:r>
                  <a:rPr lang="en-AU" i="1" dirty="0" err="1"/>
                  <a:t>standpunktkarakter</a:t>
                </a:r>
                <a:r>
                  <a:rPr lang="en-AU" dirty="0"/>
                  <a:t>, </a:t>
                </a:r>
                <a:r>
                  <a:rPr lang="en-AU" i="1" dirty="0"/>
                  <a:t>STP</a:t>
                </a:r>
                <a:r>
                  <a:rPr lang="en-AU" dirty="0"/>
                  <a:t>):</a:t>
                </a:r>
              </a:p>
              <a:p>
                <a:pPr lvl="2"/>
                <a:r>
                  <a:rPr lang="en-AU" dirty="0"/>
                  <a:t>13 compulsory subjects + electives</a:t>
                </a:r>
              </a:p>
              <a:p>
                <a:pPr lvl="1"/>
                <a:r>
                  <a:rPr lang="en-AU" dirty="0"/>
                  <a:t>Exam grades:</a:t>
                </a:r>
              </a:p>
              <a:p>
                <a:pPr lvl="2"/>
                <a:r>
                  <a:rPr lang="en-AU" dirty="0"/>
                  <a:t>written (</a:t>
                </a:r>
                <a:r>
                  <a:rPr lang="en-AU" i="1" dirty="0"/>
                  <a:t>SKR</a:t>
                </a:r>
                <a:r>
                  <a:rPr lang="en-AU" dirty="0"/>
                  <a:t>): Mathematics, Norwegian, English</a:t>
                </a:r>
              </a:p>
              <a:p>
                <a:pPr lvl="2"/>
                <a:r>
                  <a:rPr lang="en-AU" dirty="0"/>
                  <a:t>oral (</a:t>
                </a:r>
                <a:r>
                  <a:rPr lang="en-AU" i="1" dirty="0"/>
                  <a:t>MUN</a:t>
                </a:r>
                <a:r>
                  <a:rPr lang="en-AU" dirty="0"/>
                  <a:t>): </a:t>
                </a:r>
                <a:r>
                  <a:rPr lang="en-AU" dirty="0">
                    <a:solidFill>
                      <a:schemeClr val="bg1">
                        <a:lumMod val="65000"/>
                      </a:schemeClr>
                    </a:solidFill>
                  </a:rPr>
                  <a:t>Mathematics,</a:t>
                </a:r>
                <a:r>
                  <a:rPr lang="en-AU" dirty="0"/>
                  <a:t> Norwegian, English</a:t>
                </a:r>
                <a:r>
                  <a:rPr lang="en-AU" dirty="0">
                    <a:solidFill>
                      <a:schemeClr val="bg1">
                        <a:lumMod val="65000"/>
                      </a:schemeClr>
                    </a:solidFill>
                  </a:rPr>
                  <a:t>, and others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1900" b="0" i="0" smtClean="0">
                        <a:ea typeface="Calibri" panose="020F0502020204030204" pitchFamily="34" charset="0"/>
                      </a:rPr>
                      <m:t>GPA</m:t>
                    </m:r>
                    <m:r>
                      <a:rPr lang="en-AU" sz="19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pt-BR" sz="19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AU" sz="1900" b="0" i="0" smtClean="0">
                            <a:ea typeface="Calibri" panose="020F0502020204030204" pitchFamily="34" charset="0"/>
                          </a:rPr>
                          <m:t>unweighted</m:t>
                        </m:r>
                        <m:r>
                          <m:rPr>
                            <m:nor/>
                          </m:rPr>
                          <a:rPr lang="en-AU" sz="1900" b="0" i="0" smtClean="0">
                            <a:ea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sz="1900" b="0" i="0" smtClean="0">
                            <a:ea typeface="Calibri" panose="020F0502020204030204" pitchFamily="34" charset="0"/>
                          </a:rPr>
                          <m:t>sum</m:t>
                        </m:r>
                      </m:num>
                      <m:den>
                        <m:r>
                          <m:rPr>
                            <m:nor/>
                          </m:rPr>
                          <a:rPr lang="en-AU" sz="1900" b="0" i="0" smtClean="0">
                            <a:ea typeface="Calibri" panose="020F0502020204030204" pitchFamily="34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AU" sz="1900" b="0" i="0" smtClean="0">
                            <a:ea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sz="1900" b="0" i="0" smtClean="0">
                            <a:ea typeface="Calibri" panose="020F0502020204030204" pitchFamily="34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AU" sz="1900" b="0" i="0" smtClean="0">
                            <a:ea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sz="1900" b="0" i="0" smtClean="0">
                            <a:ea typeface="Calibri" panose="020F0502020204030204" pitchFamily="34" charset="0"/>
                          </a:rPr>
                          <m:t>subjects</m:t>
                        </m:r>
                      </m:den>
                    </m:f>
                    <m:r>
                      <a:rPr lang="pt-BR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AU" sz="1900" b="0" i="0" smtClean="0"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1900" dirty="0"/>
                  <a:t> </a:t>
                </a:r>
                <a:r>
                  <a:rPr lang="en-AU" sz="1900" dirty="0"/>
                  <a:t>(rounded to 2 decimals)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EDA3C5-DFEE-1A6C-1933-78023E43BF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4" t="-12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53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DC6C4F-8ECE-DBE4-7421-DA25936B3C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35488" y="2281436"/>
            <a:ext cx="3429000" cy="3429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06D670-7C6B-9A17-BC7B-55F1A6C219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Population</a:t>
                </a:r>
              </a:p>
              <a:p>
                <a:pPr lvl="1"/>
                <a:r>
                  <a:rPr lang="en-AU" dirty="0"/>
                  <a:t>Norwegian register: Entire Year 10 cohort</a:t>
                </a:r>
              </a:p>
              <a:p>
                <a:pPr lvl="1"/>
                <a:r>
                  <a:rPr lang="en-AU" dirty="0"/>
                  <a:t>Graduation 2019</a:t>
                </a:r>
              </a:p>
              <a:p>
                <a:r>
                  <a:rPr lang="en-AU" dirty="0"/>
                  <a:t>Inclusion/Exclusion</a:t>
                </a:r>
              </a:p>
              <a:p>
                <a:pPr lvl="1"/>
                <a:r>
                  <a:rPr lang="en-AU" dirty="0"/>
                  <a:t>Retain if valid GPA (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=60,618</m:t>
                    </m:r>
                  </m:oMath>
                </a14:m>
                <a:r>
                  <a:rPr lang="en-AU" dirty="0"/>
                  <a:t>)</a:t>
                </a:r>
              </a:p>
              <a:p>
                <a:pPr lvl="1"/>
                <a:r>
                  <a:rPr lang="en-AU" dirty="0"/>
                  <a:t>Exclude “</a:t>
                </a:r>
                <a:r>
                  <a:rPr lang="nb-NO" dirty="0"/>
                  <a:t>Sidemål</a:t>
                </a:r>
                <a:r>
                  <a:rPr lang="en-AU" dirty="0"/>
                  <a:t>”:</a:t>
                </a:r>
              </a:p>
              <a:p>
                <a:pPr lvl="2"/>
                <a:r>
                  <a:rPr lang="en-AU" i="1" dirty="0"/>
                  <a:t>STP</a:t>
                </a:r>
                <a:r>
                  <a:rPr lang="en-AU" dirty="0"/>
                  <a:t> = 12, </a:t>
                </a:r>
                <a:r>
                  <a:rPr lang="en-AU" i="1" dirty="0"/>
                  <a:t>SKR</a:t>
                </a:r>
                <a:r>
                  <a:rPr lang="en-AU" dirty="0"/>
                  <a:t> = 3, </a:t>
                </a:r>
                <a:r>
                  <a:rPr lang="en-AU" i="1" dirty="0"/>
                  <a:t>MUN</a:t>
                </a:r>
                <a:r>
                  <a:rPr lang="en-AU" dirty="0"/>
                  <a:t> = 2</a:t>
                </a:r>
              </a:p>
              <a:p>
                <a:r>
                  <a:rPr lang="en-AU" dirty="0"/>
                  <a:t>Partial Credit Model (PCM)</a:t>
                </a:r>
              </a:p>
              <a:p>
                <a:pPr lvl="1"/>
                <a:r>
                  <a:rPr lang="en-AU" dirty="0"/>
                  <a:t>Difficulty parameter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AU" dirty="0"/>
                  <a:t>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06D670-7C6B-9A17-BC7B-55F1A6C21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54" t="-12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CC90BD71-77E0-EDD9-EB92-D6CA72B1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Current Study</a:t>
            </a:r>
          </a:p>
        </p:txBody>
      </p:sp>
    </p:spTree>
    <p:extLst>
      <p:ext uri="{BB962C8B-B14F-4D97-AF65-F5344CB8AC3E}">
        <p14:creationId xmlns:p14="http://schemas.microsoft.com/office/powerpoint/2010/main" val="160500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D3A632-9B1C-6C27-558E-676DF45ABD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4572001" y="1345877"/>
            <a:ext cx="4248472" cy="4248472"/>
          </a:xfr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596C72A5-373E-A8B2-7C0E-BCE74299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Preliminary Results 1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FD6D16A-4E57-A938-0084-A783EA8DCF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Visual Pattern</a:t>
            </a:r>
          </a:p>
          <a:p>
            <a:pPr lvl="1"/>
            <a:r>
              <a:rPr lang="en-AU" dirty="0"/>
              <a:t>Top grade: relatively flat 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  <a:p>
            <a:pPr lvl="1"/>
            <a:r>
              <a:rPr lang="en-AU" dirty="0"/>
              <a:t>Lower grades: increasingly downward-sloping</a:t>
            </a:r>
          </a:p>
          <a:p>
            <a:r>
              <a:rPr lang="en-AU" dirty="0"/>
              <a:t>“Fanning out”</a:t>
            </a:r>
          </a:p>
          <a:p>
            <a:r>
              <a:rPr lang="en-AU" dirty="0"/>
              <a:t>Easiest vs Hardest</a:t>
            </a:r>
          </a:p>
          <a:p>
            <a:pPr lvl="1"/>
            <a:r>
              <a:rPr lang="en-AU" dirty="0"/>
              <a:t>Differ by 1 grade lower end</a:t>
            </a:r>
          </a:p>
          <a:p>
            <a:pPr marL="363538" lvl="1" indent="0">
              <a:buNone/>
            </a:pPr>
            <a:endParaRPr lang="en-AU" sz="2200" dirty="0"/>
          </a:p>
          <a:p>
            <a:pPr marL="176213" indent="-176213">
              <a:buNone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* Written Norwegian noticeably harder at top ends</a:t>
            </a:r>
          </a:p>
        </p:txBody>
      </p:sp>
    </p:spTree>
    <p:extLst>
      <p:ext uri="{BB962C8B-B14F-4D97-AF65-F5344CB8AC3E}">
        <p14:creationId xmlns:p14="http://schemas.microsoft.com/office/powerpoint/2010/main" val="263827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ED86689-E400-A73C-AA17-17E92F6F1C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4572000" y="1345332"/>
            <a:ext cx="4258385" cy="4258385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0255B06-5590-4B9F-613B-E134C3A7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Preliminary Results 2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0A56B8D-631C-A3A9-60A0-9D47EE0006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Inclusion</a:t>
            </a:r>
          </a:p>
          <a:p>
            <a:pPr lvl="1"/>
            <a:r>
              <a:rPr lang="en-AU" dirty="0"/>
              <a:t>Written: MATH, ENG, NOR</a:t>
            </a:r>
          </a:p>
          <a:p>
            <a:pPr lvl="1"/>
            <a:r>
              <a:rPr lang="en-AU" dirty="0"/>
              <a:t>Oral: ENG, NOR</a:t>
            </a:r>
          </a:p>
          <a:p>
            <a:r>
              <a:rPr lang="en-AU" dirty="0"/>
              <a:t>Visual pattern</a:t>
            </a:r>
          </a:p>
          <a:p>
            <a:pPr lvl="1"/>
            <a:r>
              <a:rPr lang="en-AU" dirty="0"/>
              <a:t>Written: upward-sloping (strict) 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  <a:p>
            <a:pPr lvl="1"/>
            <a:r>
              <a:rPr lang="en-AU" dirty="0"/>
              <a:t>Oral: downward-sloping (lenient)</a:t>
            </a:r>
          </a:p>
          <a:p>
            <a:endParaRPr lang="en-AU" dirty="0"/>
          </a:p>
          <a:p>
            <a:pPr marL="176213" indent="-176213">
              <a:buNone/>
            </a:pPr>
            <a:r>
              <a:rPr lang="en-AU" sz="1900" dirty="0">
                <a:solidFill>
                  <a:schemeClr val="bg1">
                    <a:lumMod val="65000"/>
                  </a:schemeClr>
                </a:solidFill>
              </a:rPr>
              <a:t>* Written Norwegian largest teacher-examiner disagreement</a:t>
            </a:r>
          </a:p>
        </p:txBody>
      </p:sp>
    </p:spTree>
    <p:extLst>
      <p:ext uri="{BB962C8B-B14F-4D97-AF65-F5344CB8AC3E}">
        <p14:creationId xmlns:p14="http://schemas.microsoft.com/office/powerpoint/2010/main" val="21198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BFC944-97E6-44A7-BEEC-D30304AD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Looking Forward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F9192-6302-15A2-11A1-83498910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Research Question:</a:t>
            </a:r>
          </a:p>
          <a:p>
            <a:pPr lvl="1"/>
            <a:r>
              <a:rPr lang="en-GB" dirty="0"/>
              <a:t>“Do GPA subjects differ in difficulties?”</a:t>
            </a:r>
          </a:p>
          <a:p>
            <a:r>
              <a:rPr lang="en-GB" dirty="0"/>
              <a:t>Preliminary Answer:</a:t>
            </a:r>
          </a:p>
          <a:p>
            <a:pPr lvl="1"/>
            <a:r>
              <a:rPr lang="en-GB" dirty="0"/>
              <a:t>“Yes, but it depends.”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Possible extensions:</a:t>
            </a:r>
          </a:p>
          <a:p>
            <a:pPr lvl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Do these patterns remain consistent across</a:t>
            </a:r>
          </a:p>
          <a:p>
            <a:pPr lvl="2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School locations (urban vs rural)</a:t>
            </a:r>
          </a:p>
          <a:p>
            <a:pPr lvl="2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Students’ gender</a:t>
            </a:r>
          </a:p>
          <a:p>
            <a:pPr lvl="2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Parental social-economic status</a:t>
            </a:r>
          </a:p>
          <a:p>
            <a:pPr lvl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Replication using Year 13</a:t>
            </a:r>
          </a:p>
        </p:txBody>
      </p:sp>
    </p:spTree>
    <p:extLst>
      <p:ext uri="{BB962C8B-B14F-4D97-AF65-F5344CB8AC3E}">
        <p14:creationId xmlns:p14="http://schemas.microsoft.com/office/powerpoint/2010/main" val="3346587038"/>
      </p:ext>
    </p:extLst>
  </p:cSld>
  <p:clrMapOvr>
    <a:masterClrMapping/>
  </p:clrMapOvr>
</p:sld>
</file>

<file path=ppt/theme/theme1.xml><?xml version="1.0" encoding="utf-8"?>
<a:theme xmlns:a="http://schemas.openxmlformats.org/drawingml/2006/main" name="Informatikk_brevik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MO presentation register data_short.potx [Read-Only]" id="{F2285E2C-7D39-4AC3-917F-1F2DDF0A0926}" vid="{D92FA3F3-527A-4839-A16F-FD31824A7EB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3738</TotalTime>
  <Words>1428</Words>
  <Application>Microsoft Office PowerPoint</Application>
  <PresentationFormat>On-screen Show (16:10)</PresentationFormat>
  <Paragraphs>147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CMU Serif</vt:lpstr>
      <vt:lpstr>FiraCode Nerd Font</vt:lpstr>
      <vt:lpstr>Informatikk_brevik</vt:lpstr>
      <vt:lpstr>Rolf Olsen, Astrid Sandsør, Tony Tan</vt:lpstr>
      <vt:lpstr>Motivation</vt:lpstr>
      <vt:lpstr>GPA</vt:lpstr>
      <vt:lpstr>Current Study</vt:lpstr>
      <vt:lpstr>Preliminary Results 1</vt:lpstr>
      <vt:lpstr>Preliminary Results 2</vt:lpstr>
      <vt:lpstr>Looking Forward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Tan</dc:creator>
  <cp:lastModifiedBy>Tony Tan</cp:lastModifiedBy>
  <cp:revision>62</cp:revision>
  <dcterms:created xsi:type="dcterms:W3CDTF">2022-05-02T19:46:31Z</dcterms:created>
  <dcterms:modified xsi:type="dcterms:W3CDTF">2022-06-02T14:27:46Z</dcterms:modified>
</cp:coreProperties>
</file>