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ny Scherer" initials="RS" lastIdx="21" clrIdx="0">
    <p:extLst>
      <p:ext uri="{19B8F6BF-5375-455C-9EA6-DF929625EA0E}">
        <p15:presenceInfo xmlns:p15="http://schemas.microsoft.com/office/powerpoint/2012/main" userId="S::ronnysc@uio.no::44779e8d-9a1f-408a-937c-ea720af2e1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C33FE-33D5-4E65-B5DB-4E20C03ACB0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3A7CE51-80C6-4D94-9BFF-76040EBAF218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AU" sz="2900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School Climate</a:t>
          </a:r>
        </a:p>
        <a:p>
          <a:r>
            <a:rPr lang="en-AU" sz="2000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(Input, </a:t>
          </a:r>
          <a:r>
            <a:rPr lang="en-AU" sz="20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X</a:t>
          </a:r>
          <a:r>
            <a:rPr lang="en-AU" sz="2000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gm:t>
    </dgm:pt>
    <dgm:pt modelId="{B3B9B6AC-AD11-4224-8690-9AB458C1F203}" type="parTrans" cxnId="{7C829C98-B545-4C45-BA10-C51DE96DB16A}">
      <dgm:prSet/>
      <dgm:spPr/>
      <dgm:t>
        <a:bodyPr/>
        <a:lstStyle/>
        <a:p>
          <a:endParaRPr lang="en-AU"/>
        </a:p>
      </dgm:t>
    </dgm:pt>
    <dgm:pt modelId="{D3D916AA-820C-4345-A8BA-E326FACC3669}" type="sibTrans" cxnId="{7C829C98-B545-4C45-BA10-C51DE96DB16A}">
      <dgm:prSet/>
      <dgm:spPr/>
      <dgm:t>
        <a:bodyPr/>
        <a:lstStyle/>
        <a:p>
          <a:endParaRPr lang="en-AU"/>
        </a:p>
      </dgm:t>
    </dgm:pt>
    <dgm:pt modelId="{E54558EA-41B0-4AAF-BA6D-6EB33892BF1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AU" sz="2200" kern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Academic</a:t>
          </a:r>
        </a:p>
      </dgm:t>
    </dgm:pt>
    <dgm:pt modelId="{3659F35A-3FDE-434C-8C1C-04C0633B006D}" type="parTrans" cxnId="{20C78277-A8A4-40AA-8083-2D957D4A463A}">
      <dgm:prSet/>
      <dgm:spPr/>
      <dgm:t>
        <a:bodyPr/>
        <a:lstStyle/>
        <a:p>
          <a:endParaRPr lang="en-AU"/>
        </a:p>
      </dgm:t>
    </dgm:pt>
    <dgm:pt modelId="{3504B390-4CF0-4CFF-8507-964C6725DE3A}" type="sibTrans" cxnId="{20C78277-A8A4-40AA-8083-2D957D4A463A}">
      <dgm:prSet/>
      <dgm:spPr/>
      <dgm:t>
        <a:bodyPr/>
        <a:lstStyle/>
        <a:p>
          <a:endParaRPr lang="en-AU"/>
        </a:p>
      </dgm:t>
    </dgm:pt>
    <dgm:pt modelId="{A6DD3BD3-4F38-4D75-A246-FC639B68B5A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AU" sz="2900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Learning</a:t>
          </a:r>
        </a:p>
        <a:p>
          <a:r>
            <a:rPr lang="en-AU" sz="2000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(Process, </a:t>
          </a:r>
          <a:r>
            <a:rPr lang="en-AU" sz="20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</a:t>
          </a:r>
          <a:r>
            <a:rPr lang="en-AU" sz="2000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gm:t>
    </dgm:pt>
    <dgm:pt modelId="{9436A310-AFFE-4252-9203-A7C1960D6B56}" type="parTrans" cxnId="{2F18AC03-6D9B-41C8-A5D0-B1DA65F8532F}">
      <dgm:prSet/>
      <dgm:spPr/>
      <dgm:t>
        <a:bodyPr/>
        <a:lstStyle/>
        <a:p>
          <a:endParaRPr lang="en-AU"/>
        </a:p>
      </dgm:t>
    </dgm:pt>
    <dgm:pt modelId="{0A5E5AAA-1FE8-46A7-9859-432540A44835}" type="sibTrans" cxnId="{2F18AC03-6D9B-41C8-A5D0-B1DA65F8532F}">
      <dgm:prSet/>
      <dgm:spPr/>
      <dgm:t>
        <a:bodyPr/>
        <a:lstStyle/>
        <a:p>
          <a:endParaRPr lang="en-AU"/>
        </a:p>
      </dgm:t>
    </dgm:pt>
    <dgm:pt modelId="{0959B661-29F1-4A07-A1AD-A01953BBD35B}">
      <dgm:prSet phldrT="[Text]" custT="1"/>
      <dgm:spPr>
        <a:solidFill>
          <a:schemeClr val="bg1">
            <a:lumMod val="95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familiarity</a:t>
          </a:r>
        </a:p>
      </dgm:t>
    </dgm:pt>
    <dgm:pt modelId="{F6A104FC-7651-4D8D-946B-98BAB38858F5}" type="parTrans" cxnId="{0E6B091B-1CD9-49CD-80B1-D0CABF8B95A1}">
      <dgm:prSet/>
      <dgm:spPr/>
      <dgm:t>
        <a:bodyPr/>
        <a:lstStyle/>
        <a:p>
          <a:endParaRPr lang="en-AU"/>
        </a:p>
      </dgm:t>
    </dgm:pt>
    <dgm:pt modelId="{3B885474-3BE4-4034-A457-31FA18075157}" type="sibTrans" cxnId="{0E6B091B-1CD9-49CD-80B1-D0CABF8B95A1}">
      <dgm:prSet/>
      <dgm:spPr/>
      <dgm:t>
        <a:bodyPr/>
        <a:lstStyle/>
        <a:p>
          <a:endParaRPr lang="en-AU"/>
        </a:p>
      </dgm:t>
    </dgm:pt>
    <dgm:pt modelId="{86BF2C8B-37C2-41A2-88CE-9D20AFA4CBE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AU" sz="2900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Literacy</a:t>
          </a:r>
        </a:p>
        <a:p>
          <a:r>
            <a:rPr lang="en-AU" sz="2000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(Output, </a:t>
          </a:r>
          <a:r>
            <a:rPr lang="en-AU" sz="20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Y</a:t>
          </a:r>
          <a:r>
            <a:rPr lang="en-AU" sz="2000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gm:t>
    </dgm:pt>
    <dgm:pt modelId="{2D249A4E-1703-4567-A66A-BF4D81FB58B0}" type="parTrans" cxnId="{ED34FCBC-BAFF-4DFB-A5FB-951DC9CF3640}">
      <dgm:prSet/>
      <dgm:spPr/>
      <dgm:t>
        <a:bodyPr/>
        <a:lstStyle/>
        <a:p>
          <a:endParaRPr lang="en-AU"/>
        </a:p>
      </dgm:t>
    </dgm:pt>
    <dgm:pt modelId="{50FF1990-0DD1-446D-AA88-D69F83DF4834}" type="sibTrans" cxnId="{ED34FCBC-BAFF-4DFB-A5FB-951DC9CF3640}">
      <dgm:prSet/>
      <dgm:spPr/>
      <dgm:t>
        <a:bodyPr/>
        <a:lstStyle/>
        <a:p>
          <a:endParaRPr lang="en-AU"/>
        </a:p>
      </dgm:t>
    </dgm:pt>
    <dgm:pt modelId="{44AE3CF0-AD14-4AD7-9325-E74E9FFDE9F3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Community</a:t>
          </a:r>
        </a:p>
      </dgm:t>
    </dgm:pt>
    <dgm:pt modelId="{A4229C09-0C19-474C-B0AA-18B02B0BCDDB}" type="parTrans" cxnId="{5C0E1C33-61C1-4077-B0E5-956E43A1E06D}">
      <dgm:prSet/>
      <dgm:spPr/>
      <dgm:t>
        <a:bodyPr/>
        <a:lstStyle/>
        <a:p>
          <a:endParaRPr lang="en-AU"/>
        </a:p>
      </dgm:t>
    </dgm:pt>
    <dgm:pt modelId="{F29A3332-ED26-47DD-94BD-0BEDD4220615}" type="sibTrans" cxnId="{5C0E1C33-61C1-4077-B0E5-956E43A1E06D}">
      <dgm:prSet/>
      <dgm:spPr/>
      <dgm:t>
        <a:bodyPr/>
        <a:lstStyle/>
        <a:p>
          <a:endParaRPr lang="en-AU"/>
        </a:p>
      </dgm:t>
    </dgm:pt>
    <dgm:pt modelId="{C2989EB9-F8AE-4DD2-863B-6D79172B8EC6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Safety</a:t>
          </a:r>
        </a:p>
      </dgm:t>
    </dgm:pt>
    <dgm:pt modelId="{A9A75BF3-549C-43A4-9D94-99070EABE50B}" type="parTrans" cxnId="{CBAC052A-9C5D-45FD-8A39-6FCE77EE3A9D}">
      <dgm:prSet/>
      <dgm:spPr/>
      <dgm:t>
        <a:bodyPr/>
        <a:lstStyle/>
        <a:p>
          <a:endParaRPr lang="en-AU"/>
        </a:p>
      </dgm:t>
    </dgm:pt>
    <dgm:pt modelId="{C2D74D86-C6D2-4D70-B418-3EEFDFE52612}" type="sibTrans" cxnId="{CBAC052A-9C5D-45FD-8A39-6FCE77EE3A9D}">
      <dgm:prSet/>
      <dgm:spPr/>
      <dgm:t>
        <a:bodyPr/>
        <a:lstStyle/>
        <a:p>
          <a:endParaRPr lang="en-AU"/>
        </a:p>
      </dgm:t>
    </dgm:pt>
    <dgm:pt modelId="{B43A6B25-BD84-4C3F-BD04-639E220A1034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Inst Env</a:t>
          </a:r>
        </a:p>
      </dgm:t>
    </dgm:pt>
    <dgm:pt modelId="{6DA6F6E7-F0B2-47C8-92E8-79F03014F0EB}" type="parTrans" cxnId="{319A6BE9-BD14-4367-9792-81631935A7E2}">
      <dgm:prSet/>
      <dgm:spPr/>
      <dgm:t>
        <a:bodyPr/>
        <a:lstStyle/>
        <a:p>
          <a:endParaRPr lang="en-AU"/>
        </a:p>
      </dgm:t>
    </dgm:pt>
    <dgm:pt modelId="{08471D2B-FA2C-4643-A125-A49197219D1D}" type="sibTrans" cxnId="{319A6BE9-BD14-4367-9792-81631935A7E2}">
      <dgm:prSet/>
      <dgm:spPr/>
      <dgm:t>
        <a:bodyPr/>
        <a:lstStyle/>
        <a:p>
          <a:endParaRPr lang="en-AU"/>
        </a:p>
      </dgm:t>
    </dgm:pt>
    <dgm:pt modelId="{DEF71702-945D-44FC-9AF5-E179DF2233A4}">
      <dgm:prSet phldrT="[Text]" custT="1"/>
      <dgm:spPr>
        <a:solidFill>
          <a:prstClr val="white">
            <a:lumMod val="9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confidence</a:t>
          </a:r>
        </a:p>
      </dgm:t>
    </dgm:pt>
    <dgm:pt modelId="{ECB1AD80-E9FC-487E-8C84-5B3052C12CEE}" type="parTrans" cxnId="{EC0C78AC-E4F2-40F5-BE60-EA646882F06B}">
      <dgm:prSet/>
      <dgm:spPr/>
      <dgm:t>
        <a:bodyPr/>
        <a:lstStyle/>
        <a:p>
          <a:endParaRPr lang="en-AU"/>
        </a:p>
      </dgm:t>
    </dgm:pt>
    <dgm:pt modelId="{8CD56B44-EB45-4D5C-837C-CDA58E85A193}" type="sibTrans" cxnId="{EC0C78AC-E4F2-40F5-BE60-EA646882F06B}">
      <dgm:prSet/>
      <dgm:spPr/>
      <dgm:t>
        <a:bodyPr/>
        <a:lstStyle/>
        <a:p>
          <a:endParaRPr lang="en-AU"/>
        </a:p>
      </dgm:t>
    </dgm:pt>
    <dgm:pt modelId="{723EE69F-E103-4B02-ADC1-D6F044FFA347}">
      <dgm:prSet phldrT="[Text]" custT="1"/>
      <dgm:spPr>
        <a:solidFill>
          <a:prstClr val="white">
            <a:lumMod val="9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problem-solving</a:t>
          </a:r>
        </a:p>
      </dgm:t>
    </dgm:pt>
    <dgm:pt modelId="{026BDB07-BFCA-4374-A2B9-4AEC9DB7A26E}" type="sibTrans" cxnId="{1DB80BB9-90C8-446E-A916-45475A5EAF91}">
      <dgm:prSet/>
      <dgm:spPr/>
      <dgm:t>
        <a:bodyPr/>
        <a:lstStyle/>
        <a:p>
          <a:endParaRPr lang="en-AU"/>
        </a:p>
      </dgm:t>
    </dgm:pt>
    <dgm:pt modelId="{79BE7A57-77E0-476B-92DE-CAA762841CE0}" type="parTrans" cxnId="{1DB80BB9-90C8-446E-A916-45475A5EAF91}">
      <dgm:prSet/>
      <dgm:spPr/>
      <dgm:t>
        <a:bodyPr/>
        <a:lstStyle/>
        <a:p>
          <a:endParaRPr lang="en-AU"/>
        </a:p>
      </dgm:t>
    </dgm:pt>
    <dgm:pt modelId="{57F3C25F-9497-4F80-A857-AC1954FB0158}" type="pres">
      <dgm:prSet presAssocID="{713C33FE-33D5-4E65-B5DB-4E20C03ACB0F}" presName="theList" presStyleCnt="0">
        <dgm:presLayoutVars>
          <dgm:dir/>
          <dgm:animLvl val="lvl"/>
          <dgm:resizeHandles val="exact"/>
        </dgm:presLayoutVars>
      </dgm:prSet>
      <dgm:spPr/>
    </dgm:pt>
    <dgm:pt modelId="{C0A2F9AF-1E18-49FD-B6F7-F604A5635115}" type="pres">
      <dgm:prSet presAssocID="{A3A7CE51-80C6-4D94-9BFF-76040EBAF218}" presName="compNode" presStyleCnt="0"/>
      <dgm:spPr/>
    </dgm:pt>
    <dgm:pt modelId="{16A725AD-6254-4C97-B077-B9E8959CA51B}" type="pres">
      <dgm:prSet presAssocID="{A3A7CE51-80C6-4D94-9BFF-76040EBAF218}" presName="aNode" presStyleLbl="bgShp" presStyleIdx="0" presStyleCnt="3"/>
      <dgm:spPr/>
    </dgm:pt>
    <dgm:pt modelId="{72FAD8B0-9ECF-472C-9EC9-FB247804FE5E}" type="pres">
      <dgm:prSet presAssocID="{A3A7CE51-80C6-4D94-9BFF-76040EBAF218}" presName="textNode" presStyleLbl="bgShp" presStyleIdx="0" presStyleCnt="3"/>
      <dgm:spPr/>
    </dgm:pt>
    <dgm:pt modelId="{889F4C74-0448-496C-A188-BAFE2DA6F490}" type="pres">
      <dgm:prSet presAssocID="{A3A7CE51-80C6-4D94-9BFF-76040EBAF218}" presName="compChildNode" presStyleCnt="0"/>
      <dgm:spPr/>
    </dgm:pt>
    <dgm:pt modelId="{ED952F9B-6CDB-4E6E-925B-D227CA029AFD}" type="pres">
      <dgm:prSet presAssocID="{A3A7CE51-80C6-4D94-9BFF-76040EBAF218}" presName="theInnerList" presStyleCnt="0"/>
      <dgm:spPr/>
    </dgm:pt>
    <dgm:pt modelId="{F57D0A08-38EC-4CE0-924E-6F7511E83FDD}" type="pres">
      <dgm:prSet presAssocID="{E54558EA-41B0-4AAF-BA6D-6EB33892BF18}" presName="childNode" presStyleLbl="node1" presStyleIdx="0" presStyleCnt="7" custScaleY="21068">
        <dgm:presLayoutVars>
          <dgm:bulletEnabled val="1"/>
        </dgm:presLayoutVars>
      </dgm:prSet>
      <dgm:spPr/>
    </dgm:pt>
    <dgm:pt modelId="{96EBAF64-3111-4BF0-B5D2-265B55FC7B33}" type="pres">
      <dgm:prSet presAssocID="{E54558EA-41B0-4AAF-BA6D-6EB33892BF18}" presName="aSpace2" presStyleCnt="0"/>
      <dgm:spPr/>
    </dgm:pt>
    <dgm:pt modelId="{2791ACF5-049D-4BE7-B6E6-ACA3754F4106}" type="pres">
      <dgm:prSet presAssocID="{44AE3CF0-AD14-4AD7-9325-E74E9FFDE9F3}" presName="childNode" presStyleLbl="node1" presStyleIdx="1" presStyleCnt="7" custScaleY="21068">
        <dgm:presLayoutVars>
          <dgm:bulletEnabled val="1"/>
        </dgm:presLayoutVars>
      </dgm:prSet>
      <dgm:spPr>
        <a:xfrm>
          <a:off x="335030" y="2095995"/>
          <a:ext cx="2669976" cy="456803"/>
        </a:xfrm>
        <a:prstGeom prst="roundRect">
          <a:avLst>
            <a:gd name="adj" fmla="val 10000"/>
          </a:avLst>
        </a:prstGeom>
      </dgm:spPr>
    </dgm:pt>
    <dgm:pt modelId="{0E552D0F-C65C-4E76-8D91-554E480A5B2E}" type="pres">
      <dgm:prSet presAssocID="{44AE3CF0-AD14-4AD7-9325-E74E9FFDE9F3}" presName="aSpace2" presStyleCnt="0"/>
      <dgm:spPr/>
    </dgm:pt>
    <dgm:pt modelId="{949CE0F9-C03F-452C-BA8C-B0A214530834}" type="pres">
      <dgm:prSet presAssocID="{C2989EB9-F8AE-4DD2-863B-6D79172B8EC6}" presName="childNode" presStyleLbl="node1" presStyleIdx="2" presStyleCnt="7" custScaleY="21068">
        <dgm:presLayoutVars>
          <dgm:bulletEnabled val="1"/>
        </dgm:presLayoutVars>
      </dgm:prSet>
      <dgm:spPr>
        <a:xfrm>
          <a:off x="335030" y="2886373"/>
          <a:ext cx="2669976" cy="456803"/>
        </a:xfrm>
        <a:prstGeom prst="roundRect">
          <a:avLst>
            <a:gd name="adj" fmla="val 10000"/>
          </a:avLst>
        </a:prstGeom>
      </dgm:spPr>
    </dgm:pt>
    <dgm:pt modelId="{F68AEAB1-A65A-498A-AEFB-47C77C11573D}" type="pres">
      <dgm:prSet presAssocID="{C2989EB9-F8AE-4DD2-863B-6D79172B8EC6}" presName="aSpace2" presStyleCnt="0"/>
      <dgm:spPr/>
    </dgm:pt>
    <dgm:pt modelId="{2DC404B8-F0B1-4857-BB3A-1C4B1BA2DC65}" type="pres">
      <dgm:prSet presAssocID="{B43A6B25-BD84-4C3F-BD04-639E220A1034}" presName="childNode" presStyleLbl="node1" presStyleIdx="3" presStyleCnt="7" custScaleY="21068">
        <dgm:presLayoutVars>
          <dgm:bulletEnabled val="1"/>
        </dgm:presLayoutVars>
      </dgm:prSet>
      <dgm:spPr>
        <a:xfrm>
          <a:off x="335030" y="3676750"/>
          <a:ext cx="2669976" cy="456803"/>
        </a:xfrm>
        <a:prstGeom prst="roundRect">
          <a:avLst>
            <a:gd name="adj" fmla="val 10000"/>
          </a:avLst>
        </a:prstGeom>
      </dgm:spPr>
    </dgm:pt>
    <dgm:pt modelId="{C581690A-235C-4E4F-90C8-CC5FA119D981}" type="pres">
      <dgm:prSet presAssocID="{A3A7CE51-80C6-4D94-9BFF-76040EBAF218}" presName="aSpace" presStyleCnt="0"/>
      <dgm:spPr/>
    </dgm:pt>
    <dgm:pt modelId="{143ADA13-85A9-4A16-B017-4882D2096E9F}" type="pres">
      <dgm:prSet presAssocID="{A6DD3BD3-4F38-4D75-A246-FC639B68B5A1}" presName="compNode" presStyleCnt="0"/>
      <dgm:spPr/>
    </dgm:pt>
    <dgm:pt modelId="{73DEFD95-A144-42AD-BBDA-2EB44CEAF5EF}" type="pres">
      <dgm:prSet presAssocID="{A6DD3BD3-4F38-4D75-A246-FC639B68B5A1}" presName="aNode" presStyleLbl="bgShp" presStyleIdx="1" presStyleCnt="3"/>
      <dgm:spPr/>
    </dgm:pt>
    <dgm:pt modelId="{54189412-951A-4232-AE73-BD3B1F0478F5}" type="pres">
      <dgm:prSet presAssocID="{A6DD3BD3-4F38-4D75-A246-FC639B68B5A1}" presName="textNode" presStyleLbl="bgShp" presStyleIdx="1" presStyleCnt="3"/>
      <dgm:spPr/>
    </dgm:pt>
    <dgm:pt modelId="{A6C0F8EA-7356-46CA-A495-EC3810776A60}" type="pres">
      <dgm:prSet presAssocID="{A6DD3BD3-4F38-4D75-A246-FC639B68B5A1}" presName="compChildNode" presStyleCnt="0"/>
      <dgm:spPr/>
    </dgm:pt>
    <dgm:pt modelId="{927F51FE-5C25-4676-ABA0-7227CCB9DC95}" type="pres">
      <dgm:prSet presAssocID="{A6DD3BD3-4F38-4D75-A246-FC639B68B5A1}" presName="theInnerList" presStyleCnt="0"/>
      <dgm:spPr/>
    </dgm:pt>
    <dgm:pt modelId="{E60080D4-3E08-4FC2-A1BA-94124652E88D}" type="pres">
      <dgm:prSet presAssocID="{0959B661-29F1-4A07-A1AD-A01953BBD35B}" presName="childNode" presStyleLbl="node1" presStyleIdx="4" presStyleCnt="7" custScaleY="19047">
        <dgm:presLayoutVars>
          <dgm:bulletEnabled val="1"/>
        </dgm:presLayoutVars>
      </dgm:prSet>
      <dgm:spPr>
        <a:xfrm>
          <a:off x="3922811" y="1963299"/>
          <a:ext cx="2669976" cy="538719"/>
        </a:xfrm>
        <a:prstGeom prst="roundRect">
          <a:avLst>
            <a:gd name="adj" fmla="val 10000"/>
          </a:avLst>
        </a:prstGeom>
      </dgm:spPr>
    </dgm:pt>
    <dgm:pt modelId="{E4BF9638-8F07-4C35-9422-757CCEEDEBB8}" type="pres">
      <dgm:prSet presAssocID="{0959B661-29F1-4A07-A1AD-A01953BBD35B}" presName="aSpace2" presStyleCnt="0"/>
      <dgm:spPr/>
    </dgm:pt>
    <dgm:pt modelId="{3E8BAAB9-D094-43BB-A1A9-87DF94C57FBD}" type="pres">
      <dgm:prSet presAssocID="{DEF71702-945D-44FC-9AF5-E179DF2233A4}" presName="childNode" presStyleLbl="node1" presStyleIdx="5" presStyleCnt="7" custScaleY="19047">
        <dgm:presLayoutVars>
          <dgm:bulletEnabled val="1"/>
        </dgm:presLayoutVars>
      </dgm:prSet>
      <dgm:spPr>
        <a:xfrm>
          <a:off x="3922811" y="2937153"/>
          <a:ext cx="2669976" cy="538719"/>
        </a:xfrm>
        <a:prstGeom prst="roundRect">
          <a:avLst>
            <a:gd name="adj" fmla="val 10000"/>
          </a:avLst>
        </a:prstGeom>
      </dgm:spPr>
    </dgm:pt>
    <dgm:pt modelId="{F6C98189-0BAF-4129-86EC-DBE6F381F445}" type="pres">
      <dgm:prSet presAssocID="{A6DD3BD3-4F38-4D75-A246-FC639B68B5A1}" presName="aSpace" presStyleCnt="0"/>
      <dgm:spPr/>
    </dgm:pt>
    <dgm:pt modelId="{2CB9EBBB-9077-45BC-A2B9-A85484A8D083}" type="pres">
      <dgm:prSet presAssocID="{86BF2C8B-37C2-41A2-88CE-9D20AFA4CBE7}" presName="compNode" presStyleCnt="0"/>
      <dgm:spPr/>
    </dgm:pt>
    <dgm:pt modelId="{C4A0DAE1-252E-4AD9-88A0-747ABDD9FBD0}" type="pres">
      <dgm:prSet presAssocID="{86BF2C8B-37C2-41A2-88CE-9D20AFA4CBE7}" presName="aNode" presStyleLbl="bgShp" presStyleIdx="2" presStyleCnt="3"/>
      <dgm:spPr/>
    </dgm:pt>
    <dgm:pt modelId="{DA50A104-CB2E-4FD5-8F6D-6DF32DD8EF54}" type="pres">
      <dgm:prSet presAssocID="{86BF2C8B-37C2-41A2-88CE-9D20AFA4CBE7}" presName="textNode" presStyleLbl="bgShp" presStyleIdx="2" presStyleCnt="3"/>
      <dgm:spPr/>
    </dgm:pt>
    <dgm:pt modelId="{13AE63C2-8CD4-4E18-8891-B6DD249CBB36}" type="pres">
      <dgm:prSet presAssocID="{86BF2C8B-37C2-41A2-88CE-9D20AFA4CBE7}" presName="compChildNode" presStyleCnt="0"/>
      <dgm:spPr/>
    </dgm:pt>
    <dgm:pt modelId="{B811E0D3-FAA6-4373-8564-429457157E75}" type="pres">
      <dgm:prSet presAssocID="{86BF2C8B-37C2-41A2-88CE-9D20AFA4CBE7}" presName="theInnerList" presStyleCnt="0"/>
      <dgm:spPr/>
    </dgm:pt>
    <dgm:pt modelId="{5C262BD5-D1F1-4AEF-8B36-E86D8641EEAD}" type="pres">
      <dgm:prSet presAssocID="{723EE69F-E103-4B02-ADC1-D6F044FFA347}" presName="childNode" presStyleLbl="node1" presStyleIdx="6" presStyleCnt="7" custScaleY="20651">
        <dgm:presLayoutVars>
          <dgm:bulletEnabled val="1"/>
        </dgm:presLayoutVars>
      </dgm:prSet>
      <dgm:spPr>
        <a:xfrm>
          <a:off x="7510592" y="2427542"/>
          <a:ext cx="2669976" cy="584086"/>
        </a:xfrm>
        <a:prstGeom prst="roundRect">
          <a:avLst>
            <a:gd name="adj" fmla="val 10000"/>
          </a:avLst>
        </a:prstGeom>
      </dgm:spPr>
    </dgm:pt>
  </dgm:ptLst>
  <dgm:cxnLst>
    <dgm:cxn modelId="{39DE3302-D034-49C5-A49E-D25150DC9EDB}" type="presOf" srcId="{86BF2C8B-37C2-41A2-88CE-9D20AFA4CBE7}" destId="{C4A0DAE1-252E-4AD9-88A0-747ABDD9FBD0}" srcOrd="0" destOrd="0" presId="urn:microsoft.com/office/officeart/2005/8/layout/lProcess2"/>
    <dgm:cxn modelId="{2F18AC03-6D9B-41C8-A5D0-B1DA65F8532F}" srcId="{713C33FE-33D5-4E65-B5DB-4E20C03ACB0F}" destId="{A6DD3BD3-4F38-4D75-A246-FC639B68B5A1}" srcOrd="1" destOrd="0" parTransId="{9436A310-AFFE-4252-9203-A7C1960D6B56}" sibTransId="{0A5E5AAA-1FE8-46A7-9859-432540A44835}"/>
    <dgm:cxn modelId="{B9885C0C-8FCA-4B4C-AE3B-C3C756F18F99}" type="presOf" srcId="{A3A7CE51-80C6-4D94-9BFF-76040EBAF218}" destId="{72FAD8B0-9ECF-472C-9EC9-FB247804FE5E}" srcOrd="1" destOrd="0" presId="urn:microsoft.com/office/officeart/2005/8/layout/lProcess2"/>
    <dgm:cxn modelId="{0E6B091B-1CD9-49CD-80B1-D0CABF8B95A1}" srcId="{A6DD3BD3-4F38-4D75-A246-FC639B68B5A1}" destId="{0959B661-29F1-4A07-A1AD-A01953BBD35B}" srcOrd="0" destOrd="0" parTransId="{F6A104FC-7651-4D8D-946B-98BAB38858F5}" sibTransId="{3B885474-3BE4-4034-A457-31FA18075157}"/>
    <dgm:cxn modelId="{CBAC052A-9C5D-45FD-8A39-6FCE77EE3A9D}" srcId="{A3A7CE51-80C6-4D94-9BFF-76040EBAF218}" destId="{C2989EB9-F8AE-4DD2-863B-6D79172B8EC6}" srcOrd="2" destOrd="0" parTransId="{A9A75BF3-549C-43A4-9D94-99070EABE50B}" sibTransId="{C2D74D86-C6D2-4D70-B418-3EEFDFE52612}"/>
    <dgm:cxn modelId="{5C0E1C33-61C1-4077-B0E5-956E43A1E06D}" srcId="{A3A7CE51-80C6-4D94-9BFF-76040EBAF218}" destId="{44AE3CF0-AD14-4AD7-9325-E74E9FFDE9F3}" srcOrd="1" destOrd="0" parTransId="{A4229C09-0C19-474C-B0AA-18B02B0BCDDB}" sibTransId="{F29A3332-ED26-47DD-94BD-0BEDD4220615}"/>
    <dgm:cxn modelId="{05A8B36F-D987-4303-A950-A427FAACB078}" type="presOf" srcId="{A6DD3BD3-4F38-4D75-A246-FC639B68B5A1}" destId="{54189412-951A-4232-AE73-BD3B1F0478F5}" srcOrd="1" destOrd="0" presId="urn:microsoft.com/office/officeart/2005/8/layout/lProcess2"/>
    <dgm:cxn modelId="{717E0451-BFB2-4F12-9926-499FB58A558D}" type="presOf" srcId="{44AE3CF0-AD14-4AD7-9325-E74E9FFDE9F3}" destId="{2791ACF5-049D-4BE7-B6E6-ACA3754F4106}" srcOrd="0" destOrd="0" presId="urn:microsoft.com/office/officeart/2005/8/layout/lProcess2"/>
    <dgm:cxn modelId="{20C78277-A8A4-40AA-8083-2D957D4A463A}" srcId="{A3A7CE51-80C6-4D94-9BFF-76040EBAF218}" destId="{E54558EA-41B0-4AAF-BA6D-6EB33892BF18}" srcOrd="0" destOrd="0" parTransId="{3659F35A-3FDE-434C-8C1C-04C0633B006D}" sibTransId="{3504B390-4CF0-4CFF-8507-964C6725DE3A}"/>
    <dgm:cxn modelId="{F9C89F5A-5797-48B2-8156-0B2E8630D66B}" type="presOf" srcId="{B43A6B25-BD84-4C3F-BD04-639E220A1034}" destId="{2DC404B8-F0B1-4857-BB3A-1C4B1BA2DC65}" srcOrd="0" destOrd="0" presId="urn:microsoft.com/office/officeart/2005/8/layout/lProcess2"/>
    <dgm:cxn modelId="{0FB59683-101A-4A0F-9D99-100F28150960}" type="presOf" srcId="{E54558EA-41B0-4AAF-BA6D-6EB33892BF18}" destId="{F57D0A08-38EC-4CE0-924E-6F7511E83FDD}" srcOrd="0" destOrd="0" presId="urn:microsoft.com/office/officeart/2005/8/layout/lProcess2"/>
    <dgm:cxn modelId="{7C829C98-B545-4C45-BA10-C51DE96DB16A}" srcId="{713C33FE-33D5-4E65-B5DB-4E20C03ACB0F}" destId="{A3A7CE51-80C6-4D94-9BFF-76040EBAF218}" srcOrd="0" destOrd="0" parTransId="{B3B9B6AC-AD11-4224-8690-9AB458C1F203}" sibTransId="{D3D916AA-820C-4345-A8BA-E326FACC3669}"/>
    <dgm:cxn modelId="{4EBF5CA4-8F74-484D-A5B3-EC48BA1DDF95}" type="presOf" srcId="{86BF2C8B-37C2-41A2-88CE-9D20AFA4CBE7}" destId="{DA50A104-CB2E-4FD5-8F6D-6DF32DD8EF54}" srcOrd="1" destOrd="0" presId="urn:microsoft.com/office/officeart/2005/8/layout/lProcess2"/>
    <dgm:cxn modelId="{EC0C78AC-E4F2-40F5-BE60-EA646882F06B}" srcId="{A6DD3BD3-4F38-4D75-A246-FC639B68B5A1}" destId="{DEF71702-945D-44FC-9AF5-E179DF2233A4}" srcOrd="1" destOrd="0" parTransId="{ECB1AD80-E9FC-487E-8C84-5B3052C12CEE}" sibTransId="{8CD56B44-EB45-4D5C-837C-CDA58E85A193}"/>
    <dgm:cxn modelId="{7FF311AE-ED58-43D2-8B22-429C956A265F}" type="presOf" srcId="{C2989EB9-F8AE-4DD2-863B-6D79172B8EC6}" destId="{949CE0F9-C03F-452C-BA8C-B0A214530834}" srcOrd="0" destOrd="0" presId="urn:microsoft.com/office/officeart/2005/8/layout/lProcess2"/>
    <dgm:cxn modelId="{48180AB3-FD69-4BC0-9E1C-495528339102}" type="presOf" srcId="{723EE69F-E103-4B02-ADC1-D6F044FFA347}" destId="{5C262BD5-D1F1-4AEF-8B36-E86D8641EEAD}" srcOrd="0" destOrd="0" presId="urn:microsoft.com/office/officeart/2005/8/layout/lProcess2"/>
    <dgm:cxn modelId="{1DB80BB9-90C8-446E-A916-45475A5EAF91}" srcId="{86BF2C8B-37C2-41A2-88CE-9D20AFA4CBE7}" destId="{723EE69F-E103-4B02-ADC1-D6F044FFA347}" srcOrd="0" destOrd="0" parTransId="{79BE7A57-77E0-476B-92DE-CAA762841CE0}" sibTransId="{026BDB07-BFCA-4374-A2B9-4AEC9DB7A26E}"/>
    <dgm:cxn modelId="{ED34FCBC-BAFF-4DFB-A5FB-951DC9CF3640}" srcId="{713C33FE-33D5-4E65-B5DB-4E20C03ACB0F}" destId="{86BF2C8B-37C2-41A2-88CE-9D20AFA4CBE7}" srcOrd="2" destOrd="0" parTransId="{2D249A4E-1703-4567-A66A-BF4D81FB58B0}" sibTransId="{50FF1990-0DD1-446D-AA88-D69F83DF4834}"/>
    <dgm:cxn modelId="{9FA3E9CE-A29E-4C5C-AE0D-07E167041AA9}" type="presOf" srcId="{DEF71702-945D-44FC-9AF5-E179DF2233A4}" destId="{3E8BAAB9-D094-43BB-A1A9-87DF94C57FBD}" srcOrd="0" destOrd="0" presId="urn:microsoft.com/office/officeart/2005/8/layout/lProcess2"/>
    <dgm:cxn modelId="{16182DCF-C414-43A4-A8CA-6E4DD6ADCA92}" type="presOf" srcId="{A3A7CE51-80C6-4D94-9BFF-76040EBAF218}" destId="{16A725AD-6254-4C97-B077-B9E8959CA51B}" srcOrd="0" destOrd="0" presId="urn:microsoft.com/office/officeart/2005/8/layout/lProcess2"/>
    <dgm:cxn modelId="{44BAB7D4-711E-479F-A4E5-915B1F16B303}" type="presOf" srcId="{713C33FE-33D5-4E65-B5DB-4E20C03ACB0F}" destId="{57F3C25F-9497-4F80-A857-AC1954FB0158}" srcOrd="0" destOrd="0" presId="urn:microsoft.com/office/officeart/2005/8/layout/lProcess2"/>
    <dgm:cxn modelId="{319A6BE9-BD14-4367-9792-81631935A7E2}" srcId="{A3A7CE51-80C6-4D94-9BFF-76040EBAF218}" destId="{B43A6B25-BD84-4C3F-BD04-639E220A1034}" srcOrd="3" destOrd="0" parTransId="{6DA6F6E7-F0B2-47C8-92E8-79F03014F0EB}" sibTransId="{08471D2B-FA2C-4643-A125-A49197219D1D}"/>
    <dgm:cxn modelId="{CEBDFFF0-3473-4A3E-BC91-D1C60F53D34A}" type="presOf" srcId="{0959B661-29F1-4A07-A1AD-A01953BBD35B}" destId="{E60080D4-3E08-4FC2-A1BA-94124652E88D}" srcOrd="0" destOrd="0" presId="urn:microsoft.com/office/officeart/2005/8/layout/lProcess2"/>
    <dgm:cxn modelId="{5F5F8AFE-ACEE-491F-B2D9-49205F964F78}" type="presOf" srcId="{A6DD3BD3-4F38-4D75-A246-FC639B68B5A1}" destId="{73DEFD95-A144-42AD-BBDA-2EB44CEAF5EF}" srcOrd="0" destOrd="0" presId="urn:microsoft.com/office/officeart/2005/8/layout/lProcess2"/>
    <dgm:cxn modelId="{9EEAE97B-AF90-4633-99AB-436D4F85EB5E}" type="presParOf" srcId="{57F3C25F-9497-4F80-A857-AC1954FB0158}" destId="{C0A2F9AF-1E18-49FD-B6F7-F604A5635115}" srcOrd="0" destOrd="0" presId="urn:microsoft.com/office/officeart/2005/8/layout/lProcess2"/>
    <dgm:cxn modelId="{A232F8F9-851C-493D-A7F0-7965956184C7}" type="presParOf" srcId="{C0A2F9AF-1E18-49FD-B6F7-F604A5635115}" destId="{16A725AD-6254-4C97-B077-B9E8959CA51B}" srcOrd="0" destOrd="0" presId="urn:microsoft.com/office/officeart/2005/8/layout/lProcess2"/>
    <dgm:cxn modelId="{B7C64F81-6284-45F8-8158-8B1618472875}" type="presParOf" srcId="{C0A2F9AF-1E18-49FD-B6F7-F604A5635115}" destId="{72FAD8B0-9ECF-472C-9EC9-FB247804FE5E}" srcOrd="1" destOrd="0" presId="urn:microsoft.com/office/officeart/2005/8/layout/lProcess2"/>
    <dgm:cxn modelId="{B13FB631-F0A4-447E-963B-2631A5A77730}" type="presParOf" srcId="{C0A2F9AF-1E18-49FD-B6F7-F604A5635115}" destId="{889F4C74-0448-496C-A188-BAFE2DA6F490}" srcOrd="2" destOrd="0" presId="urn:microsoft.com/office/officeart/2005/8/layout/lProcess2"/>
    <dgm:cxn modelId="{41E02CA7-C180-4D8D-B9EA-935529EE0535}" type="presParOf" srcId="{889F4C74-0448-496C-A188-BAFE2DA6F490}" destId="{ED952F9B-6CDB-4E6E-925B-D227CA029AFD}" srcOrd="0" destOrd="0" presId="urn:microsoft.com/office/officeart/2005/8/layout/lProcess2"/>
    <dgm:cxn modelId="{98037C80-558E-4D39-99FF-F01C47603CDD}" type="presParOf" srcId="{ED952F9B-6CDB-4E6E-925B-D227CA029AFD}" destId="{F57D0A08-38EC-4CE0-924E-6F7511E83FDD}" srcOrd="0" destOrd="0" presId="urn:microsoft.com/office/officeart/2005/8/layout/lProcess2"/>
    <dgm:cxn modelId="{F348A1FA-F4C8-4711-9F5B-F76EF38C873D}" type="presParOf" srcId="{ED952F9B-6CDB-4E6E-925B-D227CA029AFD}" destId="{96EBAF64-3111-4BF0-B5D2-265B55FC7B33}" srcOrd="1" destOrd="0" presId="urn:microsoft.com/office/officeart/2005/8/layout/lProcess2"/>
    <dgm:cxn modelId="{0970224B-C5E4-4A4E-8F00-CB9313FDA8AD}" type="presParOf" srcId="{ED952F9B-6CDB-4E6E-925B-D227CA029AFD}" destId="{2791ACF5-049D-4BE7-B6E6-ACA3754F4106}" srcOrd="2" destOrd="0" presId="urn:microsoft.com/office/officeart/2005/8/layout/lProcess2"/>
    <dgm:cxn modelId="{BC293599-5771-4580-A7E2-49CED98BDF60}" type="presParOf" srcId="{ED952F9B-6CDB-4E6E-925B-D227CA029AFD}" destId="{0E552D0F-C65C-4E76-8D91-554E480A5B2E}" srcOrd="3" destOrd="0" presId="urn:microsoft.com/office/officeart/2005/8/layout/lProcess2"/>
    <dgm:cxn modelId="{E7E69185-981C-47D1-A731-641CA971A057}" type="presParOf" srcId="{ED952F9B-6CDB-4E6E-925B-D227CA029AFD}" destId="{949CE0F9-C03F-452C-BA8C-B0A214530834}" srcOrd="4" destOrd="0" presId="urn:microsoft.com/office/officeart/2005/8/layout/lProcess2"/>
    <dgm:cxn modelId="{9A4EE1EC-4A52-4862-BC7B-8D68EA61F474}" type="presParOf" srcId="{ED952F9B-6CDB-4E6E-925B-D227CA029AFD}" destId="{F68AEAB1-A65A-498A-AEFB-47C77C11573D}" srcOrd="5" destOrd="0" presId="urn:microsoft.com/office/officeart/2005/8/layout/lProcess2"/>
    <dgm:cxn modelId="{03E9D8CA-7004-4C79-83AC-C8466D145FAA}" type="presParOf" srcId="{ED952F9B-6CDB-4E6E-925B-D227CA029AFD}" destId="{2DC404B8-F0B1-4857-BB3A-1C4B1BA2DC65}" srcOrd="6" destOrd="0" presId="urn:microsoft.com/office/officeart/2005/8/layout/lProcess2"/>
    <dgm:cxn modelId="{6542C380-1921-45A0-9ACE-B04D351D25C6}" type="presParOf" srcId="{57F3C25F-9497-4F80-A857-AC1954FB0158}" destId="{C581690A-235C-4E4F-90C8-CC5FA119D981}" srcOrd="1" destOrd="0" presId="urn:microsoft.com/office/officeart/2005/8/layout/lProcess2"/>
    <dgm:cxn modelId="{ACF94887-D964-4872-A3FE-80F49BF7A15E}" type="presParOf" srcId="{57F3C25F-9497-4F80-A857-AC1954FB0158}" destId="{143ADA13-85A9-4A16-B017-4882D2096E9F}" srcOrd="2" destOrd="0" presId="urn:microsoft.com/office/officeart/2005/8/layout/lProcess2"/>
    <dgm:cxn modelId="{F4354111-5C48-444D-A577-005CC51884EB}" type="presParOf" srcId="{143ADA13-85A9-4A16-B017-4882D2096E9F}" destId="{73DEFD95-A144-42AD-BBDA-2EB44CEAF5EF}" srcOrd="0" destOrd="0" presId="urn:microsoft.com/office/officeart/2005/8/layout/lProcess2"/>
    <dgm:cxn modelId="{0E55B8BC-7F1B-4FA1-8B1B-2C0BF7CFFFF7}" type="presParOf" srcId="{143ADA13-85A9-4A16-B017-4882D2096E9F}" destId="{54189412-951A-4232-AE73-BD3B1F0478F5}" srcOrd="1" destOrd="0" presId="urn:microsoft.com/office/officeart/2005/8/layout/lProcess2"/>
    <dgm:cxn modelId="{156C1CF7-63BF-410E-843F-E37B0024B3D1}" type="presParOf" srcId="{143ADA13-85A9-4A16-B017-4882D2096E9F}" destId="{A6C0F8EA-7356-46CA-A495-EC3810776A60}" srcOrd="2" destOrd="0" presId="urn:microsoft.com/office/officeart/2005/8/layout/lProcess2"/>
    <dgm:cxn modelId="{B8E4B109-A783-4BD5-98FE-716118EF5193}" type="presParOf" srcId="{A6C0F8EA-7356-46CA-A495-EC3810776A60}" destId="{927F51FE-5C25-4676-ABA0-7227CCB9DC95}" srcOrd="0" destOrd="0" presId="urn:microsoft.com/office/officeart/2005/8/layout/lProcess2"/>
    <dgm:cxn modelId="{DB5F22C8-5F86-4DFB-95B0-ECCA30FEEF72}" type="presParOf" srcId="{927F51FE-5C25-4676-ABA0-7227CCB9DC95}" destId="{E60080D4-3E08-4FC2-A1BA-94124652E88D}" srcOrd="0" destOrd="0" presId="urn:microsoft.com/office/officeart/2005/8/layout/lProcess2"/>
    <dgm:cxn modelId="{6E75F1E3-4B70-4913-A432-1C7B2906C486}" type="presParOf" srcId="{927F51FE-5C25-4676-ABA0-7227CCB9DC95}" destId="{E4BF9638-8F07-4C35-9422-757CCEEDEBB8}" srcOrd="1" destOrd="0" presId="urn:microsoft.com/office/officeart/2005/8/layout/lProcess2"/>
    <dgm:cxn modelId="{2EEAEB3F-ADD7-4E7E-8097-EBD923B0D9CF}" type="presParOf" srcId="{927F51FE-5C25-4676-ABA0-7227CCB9DC95}" destId="{3E8BAAB9-D094-43BB-A1A9-87DF94C57FBD}" srcOrd="2" destOrd="0" presId="urn:microsoft.com/office/officeart/2005/8/layout/lProcess2"/>
    <dgm:cxn modelId="{F705A2A2-2718-4BF5-A2DF-BE7C6D82C8F5}" type="presParOf" srcId="{57F3C25F-9497-4F80-A857-AC1954FB0158}" destId="{F6C98189-0BAF-4129-86EC-DBE6F381F445}" srcOrd="3" destOrd="0" presId="urn:microsoft.com/office/officeart/2005/8/layout/lProcess2"/>
    <dgm:cxn modelId="{D9C2DCD1-3FA4-4FFC-87FB-A93FE8C63079}" type="presParOf" srcId="{57F3C25F-9497-4F80-A857-AC1954FB0158}" destId="{2CB9EBBB-9077-45BC-A2B9-A85484A8D083}" srcOrd="4" destOrd="0" presId="urn:microsoft.com/office/officeart/2005/8/layout/lProcess2"/>
    <dgm:cxn modelId="{EDCAE843-7855-48FC-ADBC-AA976338BD7F}" type="presParOf" srcId="{2CB9EBBB-9077-45BC-A2B9-A85484A8D083}" destId="{C4A0DAE1-252E-4AD9-88A0-747ABDD9FBD0}" srcOrd="0" destOrd="0" presId="urn:microsoft.com/office/officeart/2005/8/layout/lProcess2"/>
    <dgm:cxn modelId="{3FB7B162-10F4-4865-AFA8-B4ACE06F94F7}" type="presParOf" srcId="{2CB9EBBB-9077-45BC-A2B9-A85484A8D083}" destId="{DA50A104-CB2E-4FD5-8F6D-6DF32DD8EF54}" srcOrd="1" destOrd="0" presId="urn:microsoft.com/office/officeart/2005/8/layout/lProcess2"/>
    <dgm:cxn modelId="{1A45A535-1EA5-47C0-887B-7E671DD5765E}" type="presParOf" srcId="{2CB9EBBB-9077-45BC-A2B9-A85484A8D083}" destId="{13AE63C2-8CD4-4E18-8891-B6DD249CBB36}" srcOrd="2" destOrd="0" presId="urn:microsoft.com/office/officeart/2005/8/layout/lProcess2"/>
    <dgm:cxn modelId="{1463AE83-F59E-454C-98CB-0239E38748E6}" type="presParOf" srcId="{13AE63C2-8CD4-4E18-8891-B6DD249CBB36}" destId="{B811E0D3-FAA6-4373-8564-429457157E75}" srcOrd="0" destOrd="0" presId="urn:microsoft.com/office/officeart/2005/8/layout/lProcess2"/>
    <dgm:cxn modelId="{508B98CA-9759-4EAD-A726-EA1495AE7A92}" type="presParOf" srcId="{B811E0D3-FAA6-4373-8564-429457157E75}" destId="{5C262BD5-D1F1-4AEF-8B36-E86D8641EEA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725AD-6254-4C97-B077-B9E8959CA51B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School Climate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(Input, </a:t>
          </a:r>
          <a:r>
            <a:rPr lang="en-AU" sz="2000" i="1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X</a:t>
          </a:r>
          <a:r>
            <a:rPr lang="en-AU" sz="20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sp:txBody>
      <dsp:txXfrm>
        <a:off x="1283" y="0"/>
        <a:ext cx="3337470" cy="1305401"/>
      </dsp:txXfrm>
    </dsp:sp>
    <dsp:sp modelId="{F57D0A08-38EC-4CE0-924E-6F7511E83FDD}">
      <dsp:nvSpPr>
        <dsp:cNvPr id="0" name=""/>
        <dsp:cNvSpPr/>
      </dsp:nvSpPr>
      <dsp:spPr>
        <a:xfrm>
          <a:off x="335030" y="1305618"/>
          <a:ext cx="2669976" cy="45680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Academic</a:t>
          </a:r>
        </a:p>
      </dsp:txBody>
      <dsp:txXfrm>
        <a:off x="348409" y="1318997"/>
        <a:ext cx="2643218" cy="430045"/>
      </dsp:txXfrm>
    </dsp:sp>
    <dsp:sp modelId="{2791ACF5-049D-4BE7-B6E6-ACA3754F4106}">
      <dsp:nvSpPr>
        <dsp:cNvPr id="0" name=""/>
        <dsp:cNvSpPr/>
      </dsp:nvSpPr>
      <dsp:spPr>
        <a:xfrm>
          <a:off x="335030" y="2095995"/>
          <a:ext cx="2669976" cy="456803"/>
        </a:xfrm>
        <a:prstGeom prst="roundRect">
          <a:avLst>
            <a:gd name="adj" fmla="val 10000"/>
          </a:avLst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Community</a:t>
          </a:r>
        </a:p>
      </dsp:txBody>
      <dsp:txXfrm>
        <a:off x="348409" y="2109374"/>
        <a:ext cx="2643218" cy="430045"/>
      </dsp:txXfrm>
    </dsp:sp>
    <dsp:sp modelId="{949CE0F9-C03F-452C-BA8C-B0A214530834}">
      <dsp:nvSpPr>
        <dsp:cNvPr id="0" name=""/>
        <dsp:cNvSpPr/>
      </dsp:nvSpPr>
      <dsp:spPr>
        <a:xfrm>
          <a:off x="335030" y="2886373"/>
          <a:ext cx="2669976" cy="456803"/>
        </a:xfrm>
        <a:prstGeom prst="roundRect">
          <a:avLst>
            <a:gd name="adj" fmla="val 10000"/>
          </a:avLst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Safety</a:t>
          </a:r>
        </a:p>
      </dsp:txBody>
      <dsp:txXfrm>
        <a:off x="348409" y="2899752"/>
        <a:ext cx="2643218" cy="430045"/>
      </dsp:txXfrm>
    </dsp:sp>
    <dsp:sp modelId="{2DC404B8-F0B1-4857-BB3A-1C4B1BA2DC65}">
      <dsp:nvSpPr>
        <dsp:cNvPr id="0" name=""/>
        <dsp:cNvSpPr/>
      </dsp:nvSpPr>
      <dsp:spPr>
        <a:xfrm>
          <a:off x="335030" y="3676750"/>
          <a:ext cx="2669976" cy="456803"/>
        </a:xfrm>
        <a:prstGeom prst="roundRect">
          <a:avLst>
            <a:gd name="adj" fmla="val 10000"/>
          </a:avLst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Inst Env</a:t>
          </a:r>
        </a:p>
      </dsp:txBody>
      <dsp:txXfrm>
        <a:off x="348409" y="3690129"/>
        <a:ext cx="2643218" cy="430045"/>
      </dsp:txXfrm>
    </dsp:sp>
    <dsp:sp modelId="{73DEFD95-A144-42AD-BBDA-2EB44CEAF5EF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Learning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(Process, </a:t>
          </a:r>
          <a:r>
            <a:rPr lang="en-AU" sz="2000" i="1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</a:t>
          </a:r>
          <a:r>
            <a:rPr lang="en-AU" sz="20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sp:txBody>
      <dsp:txXfrm>
        <a:off x="3589064" y="0"/>
        <a:ext cx="3337470" cy="1305401"/>
      </dsp:txXfrm>
    </dsp:sp>
    <dsp:sp modelId="{E60080D4-3E08-4FC2-A1BA-94124652E88D}">
      <dsp:nvSpPr>
        <dsp:cNvPr id="0" name=""/>
        <dsp:cNvSpPr/>
      </dsp:nvSpPr>
      <dsp:spPr>
        <a:xfrm>
          <a:off x="3922811" y="1963299"/>
          <a:ext cx="2669976" cy="53871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familiarity</a:t>
          </a:r>
        </a:p>
      </dsp:txBody>
      <dsp:txXfrm>
        <a:off x="3938590" y="1979078"/>
        <a:ext cx="2638418" cy="507161"/>
      </dsp:txXfrm>
    </dsp:sp>
    <dsp:sp modelId="{3E8BAAB9-D094-43BB-A1A9-87DF94C57FBD}">
      <dsp:nvSpPr>
        <dsp:cNvPr id="0" name=""/>
        <dsp:cNvSpPr/>
      </dsp:nvSpPr>
      <dsp:spPr>
        <a:xfrm>
          <a:off x="3922811" y="2937153"/>
          <a:ext cx="2669976" cy="538719"/>
        </a:xfrm>
        <a:prstGeom prst="roundRect">
          <a:avLst>
            <a:gd name="adj" fmla="val 10000"/>
          </a:avLst>
        </a:prstGeom>
        <a:solidFill>
          <a:prstClr val="white">
            <a:lumMod val="9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confidence</a:t>
          </a:r>
        </a:p>
      </dsp:txBody>
      <dsp:txXfrm>
        <a:off x="3938590" y="2952932"/>
        <a:ext cx="2638418" cy="507161"/>
      </dsp:txXfrm>
    </dsp:sp>
    <dsp:sp modelId="{C4A0DAE1-252E-4AD9-88A0-747ABDD9FBD0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Literacy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(Output, </a:t>
          </a:r>
          <a:r>
            <a:rPr lang="en-AU" sz="2000" i="1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Y</a:t>
          </a:r>
          <a:r>
            <a:rPr lang="en-AU" sz="20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sp:txBody>
      <dsp:txXfrm>
        <a:off x="7176845" y="0"/>
        <a:ext cx="3337470" cy="1305401"/>
      </dsp:txXfrm>
    </dsp:sp>
    <dsp:sp modelId="{5C262BD5-D1F1-4AEF-8B36-E86D8641EEAD}">
      <dsp:nvSpPr>
        <dsp:cNvPr id="0" name=""/>
        <dsp:cNvSpPr/>
      </dsp:nvSpPr>
      <dsp:spPr>
        <a:xfrm>
          <a:off x="7510592" y="2427542"/>
          <a:ext cx="2669976" cy="584086"/>
        </a:xfrm>
        <a:prstGeom prst="roundRect">
          <a:avLst>
            <a:gd name="adj" fmla="val 10000"/>
          </a:avLst>
        </a:prstGeom>
        <a:solidFill>
          <a:prstClr val="white">
            <a:lumMod val="9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problem-solving</a:t>
          </a:r>
        </a:p>
      </dsp:txBody>
      <dsp:txXfrm>
        <a:off x="7527699" y="2444649"/>
        <a:ext cx="2635762" cy="54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03F0-B26B-4493-8444-5765A612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27915-BDAB-49CF-8DFD-20E44C166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037F-9FC2-49E1-A3E1-1325E01E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22E2-63B7-4728-B9CB-898C5E5C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B0A9A-2A47-4C3E-BCA6-08F55F4E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3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4C20-5C31-46D1-AD66-81703870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57D01-CE3A-424B-8D6A-5D0906C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0CEEC-8C0F-405D-A1B7-92869B8D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E614-C364-435C-9BC2-584C7AA8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8256-6739-4179-BDEB-D9AA2452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44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3617D-F705-4663-8DAB-CE24C76B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44F6D-EAB0-4869-8393-C64B74298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1E0FE-AB35-4BAA-80DB-CFBCA39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2167-FBF8-40DC-B3F0-12F597B6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CE87-1F07-44F8-8548-E99B17B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1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10FA-34EA-42B1-9874-5D5F695B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540A-E51D-4F9C-A6EB-3C07FABD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B7D0-B20C-489D-A2D2-0FF9C297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C57D-345A-4119-9A2B-87273DE1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4716-77BE-41F3-9BA5-7461384C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22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02F6-E942-44DD-920C-08AB509F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8DC47-FE39-4623-8885-F3C5B114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370E-3680-4C48-8369-D801E2C0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8C4A-4EC8-4942-8FA8-18EEDDD2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BF1F-2E46-42C3-A310-4EFCD19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27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EEF-6A8F-4E13-9A29-DE44D3E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CB38-0046-4670-9F39-8247E999E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0F48-1039-409B-AA47-812C9E41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41F0A-D7DD-4F25-8D23-16C8CCDA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74725-8ABA-4D8D-90CB-C89F4F1D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D1C5D-D21B-4FF2-91B6-4846DE8B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58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CFD4-BEE9-4880-9D99-5D8B8B3B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44BFF-D340-404D-964E-61A37DF8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51D41-B5C7-4B17-8130-1AA743CA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2634D-BBD7-476D-ABE8-CBE6A104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D39FD-17B3-4E57-AB30-6C72F63E6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0D7AF-1834-4BB9-B410-1D2737DD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E9476-5236-42F7-9FEF-28E1C144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7DD9D-B7CE-45F4-8A3F-299FF56F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8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8C1F-413F-4D39-91A5-BB760DBF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0CD5F-62CE-486D-A251-7E8AC5D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EE885-1859-4FF5-8242-F5B6FB0D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A0943-DB4E-4FB6-9A57-284399E0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804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D129D-DA86-4D61-9A61-7D22AE04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6E9D2-F253-470C-BBF6-93115349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101D-3482-48F1-85CC-7C3DEDB4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9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0930-470E-47A1-BAC4-D52BC0A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98FB-34E1-45A9-9243-00F8426C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6FD9F-6430-4EAC-A99B-E198EA923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9F872-6EA5-4747-8124-30C72036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C943A-3CFE-4990-9108-B44FAFF6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2E346-041B-440F-A6BB-8B7678FF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476F-E1BF-407B-B1C4-64C2CF1C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1CBF6-2708-429E-BDA7-F357DAC45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6B690-2984-42F5-88D0-5B1C1E68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17094-2113-45FE-9E5F-3BF9FE09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2DA58-DC43-4DA1-B02D-3F4DC0CD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066CD-F0D9-44E9-86BE-3E965237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8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82D1E-DA04-4BBD-B1AD-40F111FC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2BCF9-64CD-4CE8-9DCF-C3FFD772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2987A-748F-4129-BF96-85CF5C371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C0C7-14A5-42C2-9FF5-1DEC1D912DC6}" type="datetimeFigureOut">
              <a:rPr lang="en-AU" smtClean="0"/>
              <a:t>08/06/2021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95091-D980-493B-ADD0-76A92AAAF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4DEB-537F-4720-90A1-2A5355521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75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D32-20D7-4E98-B382-0CDED03C1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Identifying</a:t>
            </a:r>
            <a:r>
              <a:rPr lang="en-AU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school climate </a:t>
            </a: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variables</a:t>
            </a:r>
            <a:r>
              <a:rPr lang="en-AU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associated with</a:t>
            </a:r>
            <a:r>
              <a:rPr lang="en-AU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financial literacy </a:t>
            </a: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outcomes in</a:t>
            </a:r>
            <a:r>
              <a:rPr lang="en-AU" sz="4400" dirty="0">
                <a:solidFill>
                  <a:schemeClr val="bg1">
                    <a:lumMod val="5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AU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PISA 2018 </a:t>
            </a: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51D13-6183-428E-A83D-3046B2E9A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en-AU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multilevel structural equation modelling 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21440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35E5E5-136A-4DF1-B8BA-D11A5470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76051-6345-4C39-B837-051642B3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85838" indent="0">
              <a:buNone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you think education is expensive, try ignorance.</a:t>
            </a:r>
          </a:p>
          <a:p>
            <a:pPr marL="7086600" indent="-444500">
              <a:buNone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— Derek Bok</a:t>
            </a:r>
          </a:p>
        </p:txBody>
      </p:sp>
    </p:spTree>
    <p:extLst>
      <p:ext uri="{BB962C8B-B14F-4D97-AF65-F5344CB8AC3E}">
        <p14:creationId xmlns:p14="http://schemas.microsoft.com/office/powerpoint/2010/main" val="322988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9533-8AE4-412E-B367-7B97F66D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67A7-A8C8-4432-A1DD-8C348357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Literature gaps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Disconnect between </a:t>
            </a: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learners </a:t>
            </a:r>
            <a:r>
              <a:rPr lang="en-AU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</a:t>
            </a: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their school environment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Inconclusive effectiveness</a:t>
            </a:r>
          </a:p>
          <a:p>
            <a:pPr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endParaRPr lang="en-AU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Research questions</a:t>
            </a:r>
          </a:p>
          <a:p>
            <a:pPr marL="914400" lvl="1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what extent can the </a:t>
            </a: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variation in students’ financial literacy outcomes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 accounted for by</a:t>
            </a: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each of the school climate variables?</a:t>
            </a:r>
          </a:p>
          <a:p>
            <a:pPr marL="914400" lvl="1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does the</a:t>
            </a: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school-level climate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impact on</a:t>
            </a: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individual learners’ financial literacy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acquisition process? </a:t>
            </a:r>
          </a:p>
        </p:txBody>
      </p:sp>
    </p:spTree>
    <p:extLst>
      <p:ext uri="{BB962C8B-B14F-4D97-AF65-F5344CB8AC3E}">
        <p14:creationId xmlns:p14="http://schemas.microsoft.com/office/powerpoint/2010/main" val="219701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191D-315A-42F8-9509-36E13DB8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Framework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26F500-58CB-47D3-A821-5ED1C625B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685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64860642-68F6-4EE7-A874-8F3B573755C6}"/>
              </a:ext>
            </a:extLst>
          </p:cNvPr>
          <p:cNvSpPr/>
          <p:nvPr/>
        </p:nvSpPr>
        <p:spPr>
          <a:xfrm>
            <a:off x="4184374" y="3722998"/>
            <a:ext cx="228599" cy="689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E55568-1EAF-4F24-AAE7-ED239191BECB}"/>
              </a:ext>
            </a:extLst>
          </p:cNvPr>
          <p:cNvSpPr/>
          <p:nvPr/>
        </p:nvSpPr>
        <p:spPr>
          <a:xfrm>
            <a:off x="7779029" y="3745758"/>
            <a:ext cx="228599" cy="689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0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92AE-CE9D-44A9-8D68-5B825E2E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C558-54C5-4619-8DEA-DFEF50C6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7938"/>
            <a:ext cx="10515600" cy="4351338"/>
          </a:xfrm>
        </p:spPr>
        <p:txBody>
          <a:bodyPr/>
          <a:lstStyle/>
          <a:p>
            <a:pPr marL="0" indent="0" algn="ctr">
              <a:buClr>
                <a:schemeClr val="bg1">
                  <a:lumMod val="75000"/>
                </a:schemeClr>
              </a:buClr>
              <a:buNone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PISA 2018: 20 countries, 6,631 schools, 107,162 students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F69E3-F3C5-44E6-A2AE-89800ABD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84" y="1873181"/>
            <a:ext cx="9699716" cy="47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4463-5CC8-4851-8544-CA7DADEB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Measures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320F6-1244-40A3-9B24-4454F3B22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60105"/>
              </p:ext>
            </p:extLst>
          </p:nvPr>
        </p:nvGraphicFramePr>
        <p:xfrm>
          <a:off x="294030" y="1308790"/>
          <a:ext cx="5589935" cy="5311089"/>
        </p:xfrm>
        <a:graphic>
          <a:graphicData uri="http://schemas.openxmlformats.org/drawingml/2006/table">
            <a:tbl>
              <a:tblPr/>
              <a:tblGrid>
                <a:gridCol w="1292911">
                  <a:extLst>
                    <a:ext uri="{9D8B030D-6E8A-4147-A177-3AD203B41FA5}">
                      <a16:colId xmlns:a16="http://schemas.microsoft.com/office/drawing/2014/main" val="113132860"/>
                    </a:ext>
                  </a:extLst>
                </a:gridCol>
                <a:gridCol w="1349950">
                  <a:extLst>
                    <a:ext uri="{9D8B030D-6E8A-4147-A177-3AD203B41FA5}">
                      <a16:colId xmlns:a16="http://schemas.microsoft.com/office/drawing/2014/main" val="4097013216"/>
                    </a:ext>
                  </a:extLst>
                </a:gridCol>
                <a:gridCol w="1844298">
                  <a:extLst>
                    <a:ext uri="{9D8B030D-6E8A-4147-A177-3AD203B41FA5}">
                      <a16:colId xmlns:a16="http://schemas.microsoft.com/office/drawing/2014/main" val="3202892792"/>
                    </a:ext>
                  </a:extLst>
                </a:gridCol>
                <a:gridCol w="1102776">
                  <a:extLst>
                    <a:ext uri="{9D8B030D-6E8A-4147-A177-3AD203B41FA5}">
                      <a16:colId xmlns:a16="http://schemas.microsoft.com/office/drawing/2014/main" val="2247069942"/>
                    </a:ext>
                  </a:extLst>
                </a:gridCol>
              </a:tblGrid>
              <a:tr h="59012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Construct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Procedure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Reliability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872417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Academic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</a:rPr>
                        <a:t>FLSCHOOL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IRT scaling: PCM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.846—.926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758098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Community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</a:rPr>
                        <a:t>FLFAMILY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IRT scaling: PCM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.792—.871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81199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Safety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</a:rPr>
                        <a:t>NOBULLY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IRT scaling: PCM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.638</a:t>
                      </a:r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—</a:t>
                      </a:r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.892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29103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Inst env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</a:rPr>
                        <a:t>EDUSHORT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IRT scaling: PCM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.752—.892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638798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Fira Code" panose="020B08090500000200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830510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F familiarity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</a:rPr>
                        <a:t>FCFMLRTY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sum score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123446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F confidence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</a:rPr>
                        <a:t>FLCONFIN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IRT scaling: PCM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.872—.939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377154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F literacy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</a:rPr>
                        <a:t>FLIT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10 PVs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29554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9376AC7-935F-4431-B3B5-4C5DB88F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32" y="238125"/>
            <a:ext cx="59245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2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E838D-BD8C-4C6B-BC7F-11DB0876A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438" y="184512"/>
            <a:ext cx="6565180" cy="64510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FCFC4-BBD1-4329-AB97-CC21F563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72074" cy="1325563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Multilevel Structural Equation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123EA-A4C1-410C-89C0-866F4229C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2793"/>
            <a:ext cx="6099909" cy="50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4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DEAD-F1C8-4891-98D6-5019A11A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8BE15-1920-4B53-B515-20DA44552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392" y="213691"/>
            <a:ext cx="6548443" cy="6390861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255911-CC3E-418C-A167-2C1ADF51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23299"/>
              </p:ext>
            </p:extLst>
          </p:nvPr>
        </p:nvGraphicFramePr>
        <p:xfrm>
          <a:off x="643465" y="1703290"/>
          <a:ext cx="517482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0504">
                  <a:extLst>
                    <a:ext uri="{9D8B030D-6E8A-4147-A177-3AD203B41FA5}">
                      <a16:colId xmlns:a16="http://schemas.microsoft.com/office/drawing/2014/main" val="3516919319"/>
                    </a:ext>
                  </a:extLst>
                </a:gridCol>
                <a:gridCol w="1229380">
                  <a:extLst>
                    <a:ext uri="{9D8B030D-6E8A-4147-A177-3AD203B41FA5}">
                      <a16:colId xmlns:a16="http://schemas.microsoft.com/office/drawing/2014/main" val="2106032974"/>
                    </a:ext>
                  </a:extLst>
                </a:gridCol>
                <a:gridCol w="1724942">
                  <a:extLst>
                    <a:ext uri="{9D8B030D-6E8A-4147-A177-3AD203B41FA5}">
                      <a16:colId xmlns:a16="http://schemas.microsoft.com/office/drawing/2014/main" val="642717659"/>
                    </a:ext>
                  </a:extLst>
                </a:gridCol>
              </a:tblGrid>
              <a:tr h="34418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Model fit indices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Estimate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Cut-off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50230"/>
                  </a:ext>
                </a:extLst>
              </a:tr>
              <a:tr h="25588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RMSEA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.009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&lt;.06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431961"/>
                  </a:ext>
                </a:extLst>
              </a:tr>
              <a:tr h="25588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CFI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.968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&gt;.95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678997"/>
                  </a:ext>
                </a:extLst>
              </a:tr>
              <a:tr h="321234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SRMR </a:t>
                      </a:r>
                      <a:r>
                        <a:rPr lang="en-AU" sz="1800" b="0" i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.015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&lt;.08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010077"/>
                  </a:ext>
                </a:extLst>
              </a:tr>
              <a:tr h="321234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SRMR </a:t>
                      </a:r>
                      <a:r>
                        <a:rPr lang="en-AU" sz="1800" b="0" i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.030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&lt;.08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0256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80C04E-5518-4C57-85D4-B3B3522E8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17478"/>
              </p:ext>
            </p:extLst>
          </p:nvPr>
        </p:nvGraphicFramePr>
        <p:xfrm>
          <a:off x="176326" y="4645796"/>
          <a:ext cx="5919674" cy="154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19">
                  <a:extLst>
                    <a:ext uri="{9D8B030D-6E8A-4147-A177-3AD203B41FA5}">
                      <a16:colId xmlns:a16="http://schemas.microsoft.com/office/drawing/2014/main" val="1844429996"/>
                    </a:ext>
                  </a:extLst>
                </a:gridCol>
                <a:gridCol w="1479919">
                  <a:extLst>
                    <a:ext uri="{9D8B030D-6E8A-4147-A177-3AD203B41FA5}">
                      <a16:colId xmlns:a16="http://schemas.microsoft.com/office/drawing/2014/main" val="574449474"/>
                    </a:ext>
                  </a:extLst>
                </a:gridCol>
                <a:gridCol w="1803584">
                  <a:extLst>
                    <a:ext uri="{9D8B030D-6E8A-4147-A177-3AD203B41FA5}">
                      <a16:colId xmlns:a16="http://schemas.microsoft.com/office/drawing/2014/main" val="692688829"/>
                    </a:ext>
                  </a:extLst>
                </a:gridCol>
                <a:gridCol w="1156252">
                  <a:extLst>
                    <a:ext uri="{9D8B030D-6E8A-4147-A177-3AD203B41FA5}">
                      <a16:colId xmlns:a16="http://schemas.microsoft.com/office/drawing/2014/main" val="3586347427"/>
                    </a:ext>
                  </a:extLst>
                </a:gridCol>
              </a:tblGrid>
              <a:tr h="376392">
                <a:tc>
                  <a:txBody>
                    <a:bodyPr/>
                    <a:lstStyle/>
                    <a:p>
                      <a:pPr algn="ctr"/>
                      <a:endParaRPr lang="en-AU" sz="18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 Education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 Socialisation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Safety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879000"/>
                  </a:ext>
                </a:extLst>
              </a:tr>
              <a:tr h="529542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Contextual effect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–0.163</a:t>
                      </a:r>
                      <a:r>
                        <a:rPr lang="en-AU" sz="18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***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–0.144</a:t>
                      </a:r>
                      <a:r>
                        <a:rPr lang="en-AU" sz="18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***</a:t>
                      </a:r>
                      <a:endParaRPr lang="en-AU" sz="18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0.144</a:t>
                      </a:r>
                      <a:r>
                        <a:rPr lang="en-AU" sz="18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***</a:t>
                      </a:r>
                      <a:endParaRPr lang="en-AU" sz="18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676939"/>
                  </a:ext>
                </a:extLst>
              </a:tr>
              <a:tr h="529542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Effect size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–0.378</a:t>
                      </a:r>
                      <a:r>
                        <a:rPr lang="en-AU" sz="18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***</a:t>
                      </a:r>
                      <a:endParaRPr lang="en-AU" sz="18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–0.332</a:t>
                      </a:r>
                      <a:r>
                        <a:rPr lang="en-AU" sz="18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***</a:t>
                      </a:r>
                      <a:endParaRPr lang="en-AU" sz="18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0.331</a:t>
                      </a:r>
                      <a:r>
                        <a:rPr lang="en-AU" sz="18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***</a:t>
                      </a:r>
                      <a:endParaRPr lang="en-AU" sz="18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60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5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6BBC-8AF1-433A-8AF5-9FD9472E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AB5B-C2D9-4029-AB6B-64870604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Research questions: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1: school climate ‹—› F literacy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2: school-level —› student-level</a:t>
            </a:r>
          </a:p>
          <a:p>
            <a:pPr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endParaRPr lang="en-AU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Negative pathways?</a:t>
            </a:r>
          </a:p>
          <a:p>
            <a:pPr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 differences?</a:t>
            </a:r>
          </a:p>
          <a:p>
            <a:pPr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endParaRPr lang="en-AU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Contributions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person-ecological approach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CMU Serif" panose="02000603000000000000" pitchFamily="2" charset="0"/>
              <a:buChar char="–"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doubly-latent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08299E-B748-48CA-BFEF-FB5C768A9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14004"/>
              </p:ext>
            </p:extLst>
          </p:nvPr>
        </p:nvGraphicFramePr>
        <p:xfrm>
          <a:off x="6539163" y="1825625"/>
          <a:ext cx="5489743" cy="4202200"/>
        </p:xfrm>
        <a:graphic>
          <a:graphicData uri="http://schemas.openxmlformats.org/drawingml/2006/table">
            <a:tbl>
              <a:tblPr/>
              <a:tblGrid>
                <a:gridCol w="269702">
                  <a:extLst>
                    <a:ext uri="{9D8B030D-6E8A-4147-A177-3AD203B41FA5}">
                      <a16:colId xmlns:a16="http://schemas.microsoft.com/office/drawing/2014/main" val="3341477966"/>
                    </a:ext>
                  </a:extLst>
                </a:gridCol>
                <a:gridCol w="1661713">
                  <a:extLst>
                    <a:ext uri="{9D8B030D-6E8A-4147-A177-3AD203B41FA5}">
                      <a16:colId xmlns:a16="http://schemas.microsoft.com/office/drawing/2014/main" val="3279082431"/>
                    </a:ext>
                  </a:extLst>
                </a:gridCol>
                <a:gridCol w="930906">
                  <a:extLst>
                    <a:ext uri="{9D8B030D-6E8A-4147-A177-3AD203B41FA5}">
                      <a16:colId xmlns:a16="http://schemas.microsoft.com/office/drawing/2014/main" val="3302824208"/>
                    </a:ext>
                  </a:extLst>
                </a:gridCol>
                <a:gridCol w="574205">
                  <a:extLst>
                    <a:ext uri="{9D8B030D-6E8A-4147-A177-3AD203B41FA5}">
                      <a16:colId xmlns:a16="http://schemas.microsoft.com/office/drawing/2014/main" val="2743344106"/>
                    </a:ext>
                  </a:extLst>
                </a:gridCol>
                <a:gridCol w="487204">
                  <a:extLst>
                    <a:ext uri="{9D8B030D-6E8A-4147-A177-3AD203B41FA5}">
                      <a16:colId xmlns:a16="http://schemas.microsoft.com/office/drawing/2014/main" val="1356500991"/>
                    </a:ext>
                  </a:extLst>
                </a:gridCol>
                <a:gridCol w="269702">
                  <a:extLst>
                    <a:ext uri="{9D8B030D-6E8A-4147-A177-3AD203B41FA5}">
                      <a16:colId xmlns:a16="http://schemas.microsoft.com/office/drawing/2014/main" val="3947816601"/>
                    </a:ext>
                  </a:extLst>
                </a:gridCol>
                <a:gridCol w="548105">
                  <a:extLst>
                    <a:ext uri="{9D8B030D-6E8A-4147-A177-3AD203B41FA5}">
                      <a16:colId xmlns:a16="http://schemas.microsoft.com/office/drawing/2014/main" val="268352281"/>
                    </a:ext>
                  </a:extLst>
                </a:gridCol>
                <a:gridCol w="478504">
                  <a:extLst>
                    <a:ext uri="{9D8B030D-6E8A-4147-A177-3AD203B41FA5}">
                      <a16:colId xmlns:a16="http://schemas.microsoft.com/office/drawing/2014/main" val="3166766555"/>
                    </a:ext>
                  </a:extLst>
                </a:gridCol>
                <a:gridCol w="269702">
                  <a:extLst>
                    <a:ext uri="{9D8B030D-6E8A-4147-A177-3AD203B41FA5}">
                      <a16:colId xmlns:a16="http://schemas.microsoft.com/office/drawing/2014/main" val="1123397983"/>
                    </a:ext>
                  </a:extLst>
                </a:gridCol>
              </a:tblGrid>
              <a:tr h="21011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246 FIN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840 USA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38123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Coef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Coef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920405"/>
                  </a:ext>
                </a:extLst>
              </a:tr>
              <a:tr h="21011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FIXED EFFECTS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462806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Intercept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470.013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68.296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493.961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19.147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63203"/>
                  </a:ext>
                </a:extLst>
              </a:tr>
              <a:tr h="21011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Student-level Predictors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21948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FLSCHOOL (total)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γ₁+γ₁₁β₁+γ₁₂β₂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758172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--direct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γ₁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</a:t>
                      </a:r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407381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--total indirect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γ₁₁β₁+γ₁₂β₂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476944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  --via FCFMLRTY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γ₁₁β₁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00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  --via FLCONFIN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γ₁₂β₂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FF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828629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FLFAMILY (total)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γ₂+γ₂₁β₁+γ₂₂β₂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524948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--direct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γ₂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</a:t>
                      </a:r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</a:t>
                      </a:r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FF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78784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--total indirect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γ₂₁β₁+γ₂₂β₂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01337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  --via FCFMLRTY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γ₂₁β₁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899013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  --via FLCONFIN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γ₂₂β₂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FF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FF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16949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NOBULLY (total)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γ₃+γ₃₁β₁+γ₃₂β₂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MU Serif" panose="02000603000000000000" pitchFamily="2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418030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--direct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γ₃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FF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CMU Serif" panose="02000603000000000000" pitchFamily="2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57491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--total indirect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γ₃₁β₁+γ₃₂β₂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FF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FF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21330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 --via FCFMLRTY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γ₃₁β₁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FF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>
                        <a:solidFill>
                          <a:srgbClr val="0000FF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9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 --via FLCONFIN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γ₃₂β₂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 dirty="0">
                        <a:solidFill>
                          <a:srgbClr val="0000FF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MU Serif" panose="02000603000000000000" pitchFamily="2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100" b="0" i="0" u="none" strike="noStrike" dirty="0">
                        <a:solidFill>
                          <a:srgbClr val="0000FF"/>
                        </a:solidFill>
                        <a:effectLst/>
                        <a:latin typeface="CMU Serif" panose="02000603000000000000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2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538</Words>
  <Application>Microsoft Office PowerPoint</Application>
  <PresentationFormat>Widescreen</PresentationFormat>
  <Paragraphs>234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CMU Serif</vt:lpstr>
      <vt:lpstr>Fira Code</vt:lpstr>
      <vt:lpstr>Office Theme</vt:lpstr>
      <vt:lpstr>Identifying school climate variables associated with financial literacy outcomes in PISA 2018 data</vt:lpstr>
      <vt:lpstr>Motivation</vt:lpstr>
      <vt:lpstr>Objectives</vt:lpstr>
      <vt:lpstr>Framework</vt:lpstr>
      <vt:lpstr>Sample</vt:lpstr>
      <vt:lpstr>Measures</vt:lpstr>
      <vt:lpstr>Multilevel Structural Equation Modelling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school climate variables associated with financial literacy outcomes in PISA 2018 data</dc:title>
  <dc:creator>Tony Tan</dc:creator>
  <cp:lastModifiedBy>Tony Tan</cp:lastModifiedBy>
  <cp:revision>33</cp:revision>
  <dcterms:created xsi:type="dcterms:W3CDTF">2021-06-07T20:39:19Z</dcterms:created>
  <dcterms:modified xsi:type="dcterms:W3CDTF">2021-06-08T19:33:57Z</dcterms:modified>
</cp:coreProperties>
</file>