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28079700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21" d="100"/>
          <a:sy n="21" d="100"/>
        </p:scale>
        <p:origin x="28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5978" y="7011132"/>
            <a:ext cx="23867745" cy="14914762"/>
          </a:xfrm>
        </p:spPr>
        <p:txBody>
          <a:bodyPr anchor="b"/>
          <a:lstStyle>
            <a:lvl1pPr algn="ctr">
              <a:defRPr sz="18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963" y="22501064"/>
            <a:ext cx="21059775" cy="10343147"/>
          </a:xfrm>
        </p:spPr>
        <p:txBody>
          <a:bodyPr/>
          <a:lstStyle>
            <a:lvl1pPr marL="0" indent="0" algn="ctr">
              <a:buNone/>
              <a:defRPr sz="7370"/>
            </a:lvl1pPr>
            <a:lvl2pPr marL="1403970" indent="0" algn="ctr">
              <a:buNone/>
              <a:defRPr sz="6142"/>
            </a:lvl2pPr>
            <a:lvl3pPr marL="2807940" indent="0" algn="ctr">
              <a:buNone/>
              <a:defRPr sz="5527"/>
            </a:lvl3pPr>
            <a:lvl4pPr marL="4211909" indent="0" algn="ctr">
              <a:buNone/>
              <a:defRPr sz="4913"/>
            </a:lvl4pPr>
            <a:lvl5pPr marL="5615879" indent="0" algn="ctr">
              <a:buNone/>
              <a:defRPr sz="4913"/>
            </a:lvl5pPr>
            <a:lvl6pPr marL="7019849" indent="0" algn="ctr">
              <a:buNone/>
              <a:defRPr sz="4913"/>
            </a:lvl6pPr>
            <a:lvl7pPr marL="8423819" indent="0" algn="ctr">
              <a:buNone/>
              <a:defRPr sz="4913"/>
            </a:lvl7pPr>
            <a:lvl8pPr marL="9827788" indent="0" algn="ctr">
              <a:buNone/>
              <a:defRPr sz="4913"/>
            </a:lvl8pPr>
            <a:lvl9pPr marL="11231758" indent="0" algn="ctr">
              <a:buNone/>
              <a:defRPr sz="49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740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39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94537" y="2280848"/>
            <a:ext cx="6054685" cy="363051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0481" y="2280848"/>
            <a:ext cx="17813060" cy="363051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02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58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56" y="10680331"/>
            <a:ext cx="24218741" cy="17820361"/>
          </a:xfrm>
        </p:spPr>
        <p:txBody>
          <a:bodyPr anchor="b"/>
          <a:lstStyle>
            <a:lvl1pPr>
              <a:defRPr sz="18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5856" y="28669280"/>
            <a:ext cx="24218741" cy="9371307"/>
          </a:xfrm>
        </p:spPr>
        <p:txBody>
          <a:bodyPr/>
          <a:lstStyle>
            <a:lvl1pPr marL="0" indent="0">
              <a:buNone/>
              <a:defRPr sz="7370">
                <a:solidFill>
                  <a:schemeClr val="tx1"/>
                </a:solidFill>
              </a:defRPr>
            </a:lvl1pPr>
            <a:lvl2pPr marL="1403970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2pPr>
            <a:lvl3pPr marL="2807940" indent="0">
              <a:buNone/>
              <a:defRPr sz="5527">
                <a:solidFill>
                  <a:schemeClr val="tx1">
                    <a:tint val="75000"/>
                  </a:schemeClr>
                </a:solidFill>
              </a:defRPr>
            </a:lvl3pPr>
            <a:lvl4pPr marL="421190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4pPr>
            <a:lvl5pPr marL="561587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5pPr>
            <a:lvl6pPr marL="701984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6pPr>
            <a:lvl7pPr marL="842381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7pPr>
            <a:lvl8pPr marL="9827788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8pPr>
            <a:lvl9pPr marL="11231758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0479" y="11404240"/>
            <a:ext cx="11933873" cy="271817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15348" y="11404240"/>
            <a:ext cx="11933873" cy="271817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7" y="2280857"/>
            <a:ext cx="24218741" cy="82804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140" y="10501820"/>
            <a:ext cx="11879027" cy="5146780"/>
          </a:xfrm>
        </p:spPr>
        <p:txBody>
          <a:bodyPr anchor="b"/>
          <a:lstStyle>
            <a:lvl1pPr marL="0" indent="0">
              <a:buNone/>
              <a:defRPr sz="7370" b="1"/>
            </a:lvl1pPr>
            <a:lvl2pPr marL="1403970" indent="0">
              <a:buNone/>
              <a:defRPr sz="6142" b="1"/>
            </a:lvl2pPr>
            <a:lvl3pPr marL="2807940" indent="0">
              <a:buNone/>
              <a:defRPr sz="5527" b="1"/>
            </a:lvl3pPr>
            <a:lvl4pPr marL="4211909" indent="0">
              <a:buNone/>
              <a:defRPr sz="4913" b="1"/>
            </a:lvl4pPr>
            <a:lvl5pPr marL="5615879" indent="0">
              <a:buNone/>
              <a:defRPr sz="4913" b="1"/>
            </a:lvl5pPr>
            <a:lvl6pPr marL="7019849" indent="0">
              <a:buNone/>
              <a:defRPr sz="4913" b="1"/>
            </a:lvl6pPr>
            <a:lvl7pPr marL="8423819" indent="0">
              <a:buNone/>
              <a:defRPr sz="4913" b="1"/>
            </a:lvl7pPr>
            <a:lvl8pPr marL="9827788" indent="0">
              <a:buNone/>
              <a:defRPr sz="4913" b="1"/>
            </a:lvl8pPr>
            <a:lvl9pPr marL="11231758" indent="0">
              <a:buNone/>
              <a:defRPr sz="49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4140" y="15648601"/>
            <a:ext cx="11879027" cy="230167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215350" y="10501820"/>
            <a:ext cx="11937530" cy="5146780"/>
          </a:xfrm>
        </p:spPr>
        <p:txBody>
          <a:bodyPr anchor="b"/>
          <a:lstStyle>
            <a:lvl1pPr marL="0" indent="0">
              <a:buNone/>
              <a:defRPr sz="7370" b="1"/>
            </a:lvl1pPr>
            <a:lvl2pPr marL="1403970" indent="0">
              <a:buNone/>
              <a:defRPr sz="6142" b="1"/>
            </a:lvl2pPr>
            <a:lvl3pPr marL="2807940" indent="0">
              <a:buNone/>
              <a:defRPr sz="5527" b="1"/>
            </a:lvl3pPr>
            <a:lvl4pPr marL="4211909" indent="0">
              <a:buNone/>
              <a:defRPr sz="4913" b="1"/>
            </a:lvl4pPr>
            <a:lvl5pPr marL="5615879" indent="0">
              <a:buNone/>
              <a:defRPr sz="4913" b="1"/>
            </a:lvl5pPr>
            <a:lvl6pPr marL="7019849" indent="0">
              <a:buNone/>
              <a:defRPr sz="4913" b="1"/>
            </a:lvl6pPr>
            <a:lvl7pPr marL="8423819" indent="0">
              <a:buNone/>
              <a:defRPr sz="4913" b="1"/>
            </a:lvl7pPr>
            <a:lvl8pPr marL="9827788" indent="0">
              <a:buNone/>
              <a:defRPr sz="4913" b="1"/>
            </a:lvl8pPr>
            <a:lvl9pPr marL="11231758" indent="0">
              <a:buNone/>
              <a:defRPr sz="49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215350" y="15648601"/>
            <a:ext cx="11937530" cy="230167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8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063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568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7" y="2856018"/>
            <a:ext cx="9056434" cy="9996064"/>
          </a:xfrm>
        </p:spPr>
        <p:txBody>
          <a:bodyPr anchor="b"/>
          <a:lstStyle>
            <a:lvl1pPr>
              <a:defRPr sz="9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7530" y="6168216"/>
            <a:ext cx="14215348" cy="30444362"/>
          </a:xfrm>
        </p:spPr>
        <p:txBody>
          <a:bodyPr/>
          <a:lstStyle>
            <a:lvl1pPr>
              <a:defRPr sz="9827"/>
            </a:lvl1pPr>
            <a:lvl2pPr>
              <a:defRPr sz="8598"/>
            </a:lvl2pPr>
            <a:lvl3pPr>
              <a:defRPr sz="7370"/>
            </a:lvl3pPr>
            <a:lvl4pPr>
              <a:defRPr sz="6142"/>
            </a:lvl4pPr>
            <a:lvl5pPr>
              <a:defRPr sz="6142"/>
            </a:lvl5pPr>
            <a:lvl6pPr>
              <a:defRPr sz="6142"/>
            </a:lvl6pPr>
            <a:lvl7pPr>
              <a:defRPr sz="6142"/>
            </a:lvl7pPr>
            <a:lvl8pPr>
              <a:defRPr sz="6142"/>
            </a:lvl8pPr>
            <a:lvl9pPr>
              <a:defRPr sz="614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137" y="12852082"/>
            <a:ext cx="9056434" cy="23810073"/>
          </a:xfrm>
        </p:spPr>
        <p:txBody>
          <a:bodyPr/>
          <a:lstStyle>
            <a:lvl1pPr marL="0" indent="0">
              <a:buNone/>
              <a:defRPr sz="4913"/>
            </a:lvl1pPr>
            <a:lvl2pPr marL="1403970" indent="0">
              <a:buNone/>
              <a:defRPr sz="4299"/>
            </a:lvl2pPr>
            <a:lvl3pPr marL="2807940" indent="0">
              <a:buNone/>
              <a:defRPr sz="3685"/>
            </a:lvl3pPr>
            <a:lvl4pPr marL="4211909" indent="0">
              <a:buNone/>
              <a:defRPr sz="3071"/>
            </a:lvl4pPr>
            <a:lvl5pPr marL="5615879" indent="0">
              <a:buNone/>
              <a:defRPr sz="3071"/>
            </a:lvl5pPr>
            <a:lvl6pPr marL="7019849" indent="0">
              <a:buNone/>
              <a:defRPr sz="3071"/>
            </a:lvl6pPr>
            <a:lvl7pPr marL="8423819" indent="0">
              <a:buNone/>
              <a:defRPr sz="3071"/>
            </a:lvl7pPr>
            <a:lvl8pPr marL="9827788" indent="0">
              <a:buNone/>
              <a:defRPr sz="3071"/>
            </a:lvl8pPr>
            <a:lvl9pPr marL="11231758" indent="0">
              <a:buNone/>
              <a:defRPr sz="307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993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7" y="2856018"/>
            <a:ext cx="9056434" cy="9996064"/>
          </a:xfrm>
        </p:spPr>
        <p:txBody>
          <a:bodyPr anchor="b"/>
          <a:lstStyle>
            <a:lvl1pPr>
              <a:defRPr sz="9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37530" y="6168216"/>
            <a:ext cx="14215348" cy="30444362"/>
          </a:xfrm>
        </p:spPr>
        <p:txBody>
          <a:bodyPr anchor="t"/>
          <a:lstStyle>
            <a:lvl1pPr marL="0" indent="0">
              <a:buNone/>
              <a:defRPr sz="9827"/>
            </a:lvl1pPr>
            <a:lvl2pPr marL="1403970" indent="0">
              <a:buNone/>
              <a:defRPr sz="8598"/>
            </a:lvl2pPr>
            <a:lvl3pPr marL="2807940" indent="0">
              <a:buNone/>
              <a:defRPr sz="7370"/>
            </a:lvl3pPr>
            <a:lvl4pPr marL="4211909" indent="0">
              <a:buNone/>
              <a:defRPr sz="6142"/>
            </a:lvl4pPr>
            <a:lvl5pPr marL="5615879" indent="0">
              <a:buNone/>
              <a:defRPr sz="6142"/>
            </a:lvl5pPr>
            <a:lvl6pPr marL="7019849" indent="0">
              <a:buNone/>
              <a:defRPr sz="6142"/>
            </a:lvl6pPr>
            <a:lvl7pPr marL="8423819" indent="0">
              <a:buNone/>
              <a:defRPr sz="6142"/>
            </a:lvl7pPr>
            <a:lvl8pPr marL="9827788" indent="0">
              <a:buNone/>
              <a:defRPr sz="6142"/>
            </a:lvl8pPr>
            <a:lvl9pPr marL="11231758" indent="0">
              <a:buNone/>
              <a:defRPr sz="614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137" y="12852082"/>
            <a:ext cx="9056434" cy="23810073"/>
          </a:xfrm>
        </p:spPr>
        <p:txBody>
          <a:bodyPr/>
          <a:lstStyle>
            <a:lvl1pPr marL="0" indent="0">
              <a:buNone/>
              <a:defRPr sz="4913"/>
            </a:lvl1pPr>
            <a:lvl2pPr marL="1403970" indent="0">
              <a:buNone/>
              <a:defRPr sz="4299"/>
            </a:lvl2pPr>
            <a:lvl3pPr marL="2807940" indent="0">
              <a:buNone/>
              <a:defRPr sz="3685"/>
            </a:lvl3pPr>
            <a:lvl4pPr marL="4211909" indent="0">
              <a:buNone/>
              <a:defRPr sz="3071"/>
            </a:lvl4pPr>
            <a:lvl5pPr marL="5615879" indent="0">
              <a:buNone/>
              <a:defRPr sz="3071"/>
            </a:lvl5pPr>
            <a:lvl6pPr marL="7019849" indent="0">
              <a:buNone/>
              <a:defRPr sz="3071"/>
            </a:lvl6pPr>
            <a:lvl7pPr marL="8423819" indent="0">
              <a:buNone/>
              <a:defRPr sz="3071"/>
            </a:lvl7pPr>
            <a:lvl8pPr marL="9827788" indent="0">
              <a:buNone/>
              <a:defRPr sz="3071"/>
            </a:lvl8pPr>
            <a:lvl9pPr marL="11231758" indent="0">
              <a:buNone/>
              <a:defRPr sz="307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109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80" y="2280857"/>
            <a:ext cx="24218741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80" y="11404240"/>
            <a:ext cx="24218741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79" y="39706598"/>
            <a:ext cx="6317933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D4EC-DD20-435D-B157-5CF52BB18505}" type="datetimeFigureOut">
              <a:rPr lang="nb-NO" smtClean="0"/>
              <a:t>22.08.2019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1401" y="39706598"/>
            <a:ext cx="9476899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31288" y="39706598"/>
            <a:ext cx="6317933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EDA0-04D4-42DC-8887-08788D28E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47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07940" rtl="0" eaLnBrk="1" latinLnBrk="0" hangingPunct="1">
        <a:lnSpc>
          <a:spcPct val="90000"/>
        </a:lnSpc>
        <a:spcBef>
          <a:spcPct val="0"/>
        </a:spcBef>
        <a:buNone/>
        <a:defRPr sz="13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985" indent="-701985" algn="l" defTabSz="2807940" rtl="0" eaLnBrk="1" latinLnBrk="0" hangingPunct="1">
        <a:lnSpc>
          <a:spcPct val="90000"/>
        </a:lnSpc>
        <a:spcBef>
          <a:spcPts val="3071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1pPr>
      <a:lvl2pPr marL="2105955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7370" kern="1200">
          <a:solidFill>
            <a:schemeClr val="tx1"/>
          </a:solidFill>
          <a:latin typeface="+mn-lt"/>
          <a:ea typeface="+mn-ea"/>
          <a:cs typeface="+mn-cs"/>
        </a:defRPr>
      </a:lvl2pPr>
      <a:lvl3pPr marL="350992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3pPr>
      <a:lvl4pPr marL="491389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4pPr>
      <a:lvl5pPr marL="631786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5pPr>
      <a:lvl6pPr marL="772183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6pPr>
      <a:lvl7pPr marL="9125803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7pPr>
      <a:lvl8pPr marL="10529773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8pPr>
      <a:lvl9pPr marL="11933743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2pPr>
      <a:lvl3pPr marL="2807940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3pPr>
      <a:lvl4pPr marL="421190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4pPr>
      <a:lvl5pPr marL="561587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5pPr>
      <a:lvl6pPr marL="701984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6pPr>
      <a:lvl7pPr marL="842381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7pPr>
      <a:lvl8pPr marL="9827788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8pPr>
      <a:lvl9pPr marL="11231758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0529447" y="9791700"/>
            <a:ext cx="19203301" cy="273939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591117" y="12628161"/>
            <a:ext cx="9377928" cy="2439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Lato Black" panose="020F0A02020204030203" pitchFamily="34" charset="0"/>
                <a:cs typeface="Arial" panose="020B0604020202020204" pitchFamily="34" charset="0"/>
              </a:rPr>
              <a:t>CONTEXT</a:t>
            </a:r>
            <a:endParaRPr lang="en-US" sz="28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01434" indent="-50143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All Norwegian students take a standardized national numeracy test in grade 5, 8 and 9. </a:t>
            </a:r>
          </a:p>
          <a:p>
            <a:pPr marL="501434" indent="-50143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This study investigates the statistical validity of using a unidimensional scale when measuring numeracy as done by the Norwegian National Numeracy Tests</a:t>
            </a:r>
            <a:r>
              <a:rPr lang="en-US" sz="2800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(NNNT) within and across grades. </a:t>
            </a:r>
          </a:p>
          <a:p>
            <a:pPr marL="501434" indent="-50143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The work is part of a larger project aimed at vertically scaling the grade 5 and 8/9 tests.</a:t>
            </a:r>
            <a:endParaRPr lang="en-US" sz="2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501434" indent="-50143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Data used in this work is from an extended test administration done during the fall of 2018 of the NNNTs as part of the overarching project (figure 1-2 and table 1).</a:t>
            </a:r>
          </a:p>
          <a:p>
            <a:pPr>
              <a:lnSpc>
                <a:spcPct val="120000"/>
              </a:lnSpc>
            </a:pPr>
            <a:endParaRPr lang="en-US" sz="2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Lato Black" panose="020F0A02020204030203" pitchFamily="34" charset="0"/>
                <a:cs typeface="Arial" panose="020B0604020202020204" pitchFamily="34" charset="0"/>
              </a:rPr>
              <a:t>STATISTICAL APPROACH </a:t>
            </a:r>
            <a:endParaRPr lang="en-US" sz="28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51864" indent="-65186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Strict unidimensionality is tested using a Bootstrap Modified Parallel Analysis Test (BMPAT) as proposed by Finch and Monahan (2008) using a significance level of .01.</a:t>
            </a:r>
          </a:p>
          <a:p>
            <a:pPr marL="651864" indent="-65186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cs typeface="Arial" panose="020B0604020202020204" pitchFamily="34" charset="0"/>
              </a:rPr>
              <a:t>Potential </a:t>
            </a:r>
            <a:r>
              <a:rPr lang="en-US" sz="2800" dirty="0" err="1">
                <a:latin typeface="Lato" panose="020F0502020204030203" pitchFamily="34" charset="0"/>
                <a:cs typeface="Arial" panose="020B0604020202020204" pitchFamily="34" charset="0"/>
              </a:rPr>
              <a:t>subdimensions</a:t>
            </a:r>
            <a:r>
              <a:rPr lang="en-US" sz="2800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of the NNNTs are tested using a multidimensional item </a:t>
            </a:r>
            <a:r>
              <a:rPr lang="en-US" sz="2800" dirty="0"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esponse </a:t>
            </a:r>
            <a:r>
              <a:rPr lang="en-US" sz="2800" dirty="0">
                <a:latin typeface="Lato" panose="020F0502020204030203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heory model with a bi-factor structure, and evaluated with regards to the Explained Common Variance (ECV) by the general factor. </a:t>
            </a:r>
          </a:p>
          <a:p>
            <a:pPr>
              <a:lnSpc>
                <a:spcPct val="120000"/>
              </a:lnSpc>
            </a:pPr>
            <a:endParaRPr lang="en-US" sz="2800" b="1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  <a:endParaRPr lang="en-US" sz="28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01434" indent="-50143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While the numeracy tests show a strong degree of unidimensionality, the BMPAT analysis shows that the tests exhibit statistically significant multidimensionality across grades and test iterations (figure 4-6). </a:t>
            </a:r>
          </a:p>
          <a:p>
            <a:pPr marL="501434" indent="-50143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Potential </a:t>
            </a:r>
            <a:r>
              <a:rPr lang="en-US" sz="2800" dirty="0" err="1" smtClean="0">
                <a:latin typeface="Lato" panose="020F0502020204030203" pitchFamily="34" charset="0"/>
                <a:cs typeface="Arial" panose="020B0604020202020204" pitchFamily="34" charset="0"/>
              </a:rPr>
              <a:t>subdimensions</a:t>
            </a: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 such as content (within grade, figure 7) and grade specific dimensions (across grades, figure 8) are not strong enough to be considered prominent. </a:t>
            </a:r>
          </a:p>
          <a:p>
            <a:pPr>
              <a:lnSpc>
                <a:spcPct val="120000"/>
              </a:lnSpc>
            </a:pPr>
            <a:endParaRPr lang="en-US" sz="2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Lato Black" panose="020F0A02020204030203" pitchFamily="34" charset="0"/>
                <a:cs typeface="Arial" panose="020B0604020202020204" pitchFamily="34" charset="0"/>
              </a:rPr>
              <a:t>Conclusion</a:t>
            </a:r>
            <a:endParaRPr lang="en-US" sz="28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401147" indent="-40114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cs typeface="Arial" panose="020B0604020202020204" pitchFamily="34" charset="0"/>
              </a:rPr>
              <a:t>Evidence suggests we can use a unidimensional approach when vertically scaling the national numeracy tests from grade 5 to grade 8 with a minimal risk of scale distortion</a:t>
            </a: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  <a:p>
            <a:pPr marL="401147" indent="-40114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The bi-factor analysis of the Linking Test indicates that numeracy as measured by the tests designed for grade 5 and 8 measure the same construct at different difficulty levels in grades 6 and 7. </a:t>
            </a:r>
          </a:p>
          <a:p>
            <a:pPr marL="401147" indent="-40114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Further work is planed to investigate item invariance across grades. </a:t>
            </a:r>
          </a:p>
          <a:p>
            <a:pPr>
              <a:lnSpc>
                <a:spcPct val="120000"/>
              </a:lnSpc>
            </a:pPr>
            <a:endParaRPr lang="en-US" sz="2800" b="1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Lato" panose="020F0502020204030203" pitchFamily="34" charset="0"/>
                <a:cs typeface="Arial" panose="020B0604020202020204" pitchFamily="34" charset="0"/>
              </a:rPr>
              <a:t>Reference: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Arial" panose="020B0604020202020204" pitchFamily="34" charset="0"/>
              </a:rPr>
              <a:t>Finch, H., &amp; Monahan, P. (2008). A Bootstrap Generalization of Modified Parallel Analysis for IRT Dimensionality Assessment. Applied Measurement in Education, 21(2), 119-140. </a:t>
            </a:r>
            <a:endParaRPr lang="en-US" sz="2800" b="1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28079700" cy="10329318"/>
            <a:chOff x="0" y="4171179"/>
            <a:chExt cx="28079700" cy="10329318"/>
          </a:xfrm>
          <a:solidFill>
            <a:srgbClr val="BF2B2A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E7EF1-9C6B-4FC5-9AB8-52260F86FE16}"/>
                </a:ext>
              </a:extLst>
            </p:cNvPr>
            <p:cNvSpPr txBox="1"/>
            <p:nvPr/>
          </p:nvSpPr>
          <p:spPr>
            <a:xfrm>
              <a:off x="3426393" y="10278195"/>
              <a:ext cx="8027018" cy="15505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738" b="1" i="1" dirty="0">
                  <a:latin typeface="Lato" panose="020F0502020204030203" pitchFamily="34" charset="0"/>
                  <a:cs typeface="Lato" panose="020F0502020204030203" pitchFamily="34" charset="0"/>
                </a:rPr>
                <a:t>Title:</a:t>
              </a:r>
              <a:r>
                <a:rPr lang="en-US" sz="4738" i="1" dirty="0">
                  <a:latin typeface="Lato" panose="020F0502020204030203" pitchFamily="34" charset="0"/>
                  <a:cs typeface="Lato" panose="020F0502020204030203" pitchFamily="34" charset="0"/>
                </a:rPr>
                <a:t/>
              </a:r>
              <a:br>
                <a:rPr lang="en-US" sz="4738" i="1" dirty="0">
                  <a:latin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4738" i="1" dirty="0">
                  <a:latin typeface="Lato" panose="020F0502020204030203" pitchFamily="34" charset="0"/>
                  <a:cs typeface="Lato" panose="020F0502020204030203" pitchFamily="34" charset="0"/>
                </a:rPr>
                <a:t>Subtitle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3EE459-B491-419A-8641-59F82ADBA5B3}"/>
                </a:ext>
              </a:extLst>
            </p:cNvPr>
            <p:cNvSpPr txBox="1"/>
            <p:nvPr/>
          </p:nvSpPr>
          <p:spPr>
            <a:xfrm>
              <a:off x="3999868" y="12327327"/>
              <a:ext cx="6595555" cy="12806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861" b="1" dirty="0">
                  <a:highlight>
                    <a:srgbClr val="FFD54F"/>
                  </a:highlight>
                  <a:latin typeface="Lato" panose="020F0502020204030203" pitchFamily="34" charset="0"/>
                  <a:cs typeface="Lato" panose="020F0502020204030203" pitchFamily="34" charset="0"/>
                </a:rPr>
                <a:t>Leeroy </a:t>
              </a:r>
              <a:r>
                <a:rPr lang="en-US" sz="3861" dirty="0">
                  <a:latin typeface="Lato" panose="020F0502020204030203" pitchFamily="34" charset="0"/>
                  <a:cs typeface="Lato" panose="020F0502020204030203" pitchFamily="34" charset="0"/>
                </a:rPr>
                <a:t>Jenkins, author2, </a:t>
              </a:r>
              <a:br>
                <a:rPr lang="en-US" sz="3861" dirty="0">
                  <a:latin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3861" dirty="0">
                  <a:latin typeface="Lato" panose="020F0502020204030203" pitchFamily="34" charset="0"/>
                  <a:cs typeface="Lato" panose="020F0502020204030203" pitchFamily="34" charset="0"/>
                </a:rPr>
                <a:t>author3, author4</a:t>
              </a:r>
              <a:endParaRPr lang="en-US" sz="3861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Graphic 18">
              <a:extLst>
                <a:ext uri="{FF2B5EF4-FFF2-40B4-BE49-F238E27FC236}">
                  <a16:creationId xmlns:a16="http://schemas.microsoft.com/office/drawing/2014/main" id="{AEDBCDB9-CB31-46F9-BCA9-A3365D112F83}"/>
                </a:ext>
              </a:extLst>
            </p:cNvPr>
            <p:cNvSpPr/>
            <p:nvPr/>
          </p:nvSpPr>
          <p:spPr>
            <a:xfrm>
              <a:off x="3568430" y="12503827"/>
              <a:ext cx="316234" cy="294095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grpFill/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79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0386EC-D1AC-48D0-B2EC-0AD1DA88A8AB}"/>
                </a:ext>
              </a:extLst>
            </p:cNvPr>
            <p:cNvSpPr/>
            <p:nvPr/>
          </p:nvSpPr>
          <p:spPr>
            <a:xfrm>
              <a:off x="0" y="4171179"/>
              <a:ext cx="28079700" cy="103293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9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9EE2F9-E368-471F-966F-6846CB3D7866}"/>
                </a:ext>
              </a:extLst>
            </p:cNvPr>
            <p:cNvSpPr/>
            <p:nvPr/>
          </p:nvSpPr>
          <p:spPr>
            <a:xfrm>
              <a:off x="1441575" y="5446355"/>
              <a:ext cx="25196549" cy="753437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400" b="1" dirty="0" smtClean="0">
                  <a:solidFill>
                    <a:schemeClr val="bg1"/>
                  </a:solidFill>
                  <a:latin typeface="Lato Black" panose="020F0A02020204030203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Numeracy</a:t>
              </a:r>
              <a:r>
                <a:rPr lang="en-US" sz="12400" dirty="0" smtClean="0">
                  <a:solidFill>
                    <a:schemeClr val="bg1"/>
                  </a:solidFill>
                  <a:latin typeface="Lato Black" panose="020F0A02020204030203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as measured by the Norwegian National Tests is </a:t>
              </a:r>
              <a:r>
                <a:rPr lang="en-US" sz="12400" b="1" dirty="0" smtClean="0">
                  <a:solidFill>
                    <a:schemeClr val="bg1"/>
                  </a:solidFill>
                  <a:latin typeface="Lato Black" panose="020F0A02020204030203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pretty much unidimensional</a:t>
              </a:r>
              <a:r>
                <a:rPr lang="en-US" sz="12400" dirty="0" smtClean="0">
                  <a:solidFill>
                    <a:schemeClr val="bg1"/>
                  </a:solidFill>
                  <a:latin typeface="Lato Black" panose="020F0A02020204030203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as a construct.</a:t>
              </a:r>
              <a:endParaRPr lang="en-US" sz="12400" b="1" dirty="0">
                <a:solidFill>
                  <a:srgbClr val="BF2B2A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441575" y="11280256"/>
            <a:ext cx="8296785" cy="117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19" b="1" dirty="0" smtClean="0">
                <a:latin typeface="Lato" panose="020F0502020204030203" pitchFamily="34" charset="0"/>
                <a:cs typeface="Lato" panose="020F0502020204030203" pitchFamily="34" charset="0"/>
              </a:rPr>
              <a:t>A scale for Numeracy</a:t>
            </a:r>
            <a:endParaRPr lang="en-US" sz="701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6733259"/>
            <a:ext cx="28079700" cy="6107016"/>
          </a:xfrm>
          <a:prstGeom prst="rect">
            <a:avLst/>
          </a:prstGeom>
          <a:solidFill>
            <a:srgbClr val="BF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3787114" y="38856923"/>
            <a:ext cx="1102695" cy="1907364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bg1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79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5261961" y="38943726"/>
            <a:ext cx="4509506" cy="333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2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 </a:t>
            </a:r>
            <a:r>
              <a:rPr lang="en-US" sz="4212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for </a:t>
            </a:r>
          </a:p>
          <a:p>
            <a:r>
              <a:rPr lang="en-US" sz="4212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more information </a:t>
            </a:r>
          </a:p>
          <a:p>
            <a:r>
              <a:rPr lang="en-US" sz="4212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about the project</a:t>
            </a:r>
          </a:p>
          <a:p>
            <a:endParaRPr lang="en-US" sz="4212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212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212" dirty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9771467" y="40610369"/>
            <a:ext cx="2881638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55" y="38458917"/>
            <a:ext cx="3600282" cy="323514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308" y="37900662"/>
            <a:ext cx="3965365" cy="396536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15422856" y="11433414"/>
            <a:ext cx="7763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Lato" panose="020F0502020204030203" pitchFamily="34" charset="0"/>
                <a:cs typeface="Arial" panose="020B0604020202020204" pitchFamily="34" charset="0"/>
              </a:rPr>
              <a:t>Data collection design 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643978" y="30556688"/>
            <a:ext cx="5695803" cy="4089684"/>
            <a:chOff x="11030097" y="22102220"/>
            <a:chExt cx="6318043" cy="5671722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E67AFDD-3A3D-4114-8746-83DE0BF48D26}"/>
                </a:ext>
              </a:extLst>
            </p:cNvPr>
            <p:cNvSpPr/>
            <p:nvPr/>
          </p:nvSpPr>
          <p:spPr>
            <a:xfrm rot="5400000">
              <a:off x="14047171" y="22783209"/>
              <a:ext cx="915502" cy="33706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>
                  <a:solidFill>
                    <a:schemeClr val="tx1"/>
                  </a:solidFill>
                </a:rPr>
                <a:t>…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9B4B419-32F7-4909-B75E-CCC832FCEFEC}"/>
                </a:ext>
              </a:extLst>
            </p:cNvPr>
            <p:cNvSpPr/>
            <p:nvPr/>
          </p:nvSpPr>
          <p:spPr>
            <a:xfrm>
              <a:off x="14145557" y="23204500"/>
              <a:ext cx="517096" cy="5967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8212571-3E24-4F26-8B2F-B3B5F368B736}"/>
                </a:ext>
              </a:extLst>
            </p:cNvPr>
            <p:cNvSpPr/>
            <p:nvPr/>
          </p:nvSpPr>
          <p:spPr>
            <a:xfrm>
              <a:off x="14150958" y="22102220"/>
              <a:ext cx="517096" cy="5967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034E5DD8-3496-4C8B-8ADA-D0FF68C6BFBB}"/>
                </a:ext>
              </a:extLst>
            </p:cNvPr>
            <p:cNvSpPr/>
            <p:nvPr/>
          </p:nvSpPr>
          <p:spPr>
            <a:xfrm>
              <a:off x="11030097" y="24246103"/>
              <a:ext cx="2518712" cy="1383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err="1" smtClean="0">
                  <a:solidFill>
                    <a:schemeClr val="tx1"/>
                  </a:solidFill>
                </a:rPr>
                <a:t>Numeracy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D8AC1D5-ABED-4197-A416-837D18E0D3CD}"/>
                </a:ext>
              </a:extLst>
            </p:cNvPr>
            <p:cNvCxnSpPr>
              <a:cxnSpLocks/>
              <a:stCxn id="184" idx="2"/>
              <a:endCxn id="180" idx="3"/>
            </p:cNvCxnSpPr>
            <p:nvPr/>
          </p:nvCxnSpPr>
          <p:spPr>
            <a:xfrm flipH="1" flipV="1">
              <a:off x="14668055" y="22400603"/>
              <a:ext cx="738852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98DA15AE-DD5F-42B8-9F0C-12D60B84AA13}"/>
                </a:ext>
              </a:extLst>
            </p:cNvPr>
            <p:cNvCxnSpPr>
              <a:cxnSpLocks/>
              <a:stCxn id="181" idx="6"/>
              <a:endCxn id="179" idx="1"/>
            </p:cNvCxnSpPr>
            <p:nvPr/>
          </p:nvCxnSpPr>
          <p:spPr>
            <a:xfrm flipV="1">
              <a:off x="13548809" y="23502883"/>
              <a:ext cx="596748" cy="14351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D039FC6-583F-4FC9-BC60-4956DA63ED17}"/>
                </a:ext>
              </a:extLst>
            </p:cNvPr>
            <p:cNvSpPr/>
            <p:nvPr/>
          </p:nvSpPr>
          <p:spPr>
            <a:xfrm>
              <a:off x="15406907" y="22259765"/>
              <a:ext cx="1941233" cy="1383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Content area 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20E462-F167-4208-85ED-2A8FF48CB1D3}"/>
                </a:ext>
              </a:extLst>
            </p:cNvPr>
            <p:cNvCxnSpPr>
              <a:cxnSpLocks/>
              <a:stCxn id="184" idx="2"/>
              <a:endCxn id="179" idx="3"/>
            </p:cNvCxnSpPr>
            <p:nvPr/>
          </p:nvCxnSpPr>
          <p:spPr>
            <a:xfrm flipH="1">
              <a:off x="14662653" y="22951743"/>
              <a:ext cx="744253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0813D30-A449-49BE-A68F-5B3F660DB704}"/>
                </a:ext>
              </a:extLst>
            </p:cNvPr>
            <p:cNvCxnSpPr>
              <a:cxnSpLocks/>
              <a:stCxn id="181" idx="6"/>
              <a:endCxn id="180" idx="1"/>
            </p:cNvCxnSpPr>
            <p:nvPr/>
          </p:nvCxnSpPr>
          <p:spPr>
            <a:xfrm flipV="1">
              <a:off x="13548809" y="22400603"/>
              <a:ext cx="602149" cy="2537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E67AFDD-3A3D-4114-8746-83DE0BF48D26}"/>
                </a:ext>
              </a:extLst>
            </p:cNvPr>
            <p:cNvSpPr/>
            <p:nvPr/>
          </p:nvSpPr>
          <p:spPr>
            <a:xfrm rot="5400000">
              <a:off x="14057232" y="24773987"/>
              <a:ext cx="915502" cy="33706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>
                  <a:solidFill>
                    <a:schemeClr val="tx1"/>
                  </a:solidFill>
                </a:rPr>
                <a:t>…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9B4B419-32F7-4909-B75E-CCC832FCEFEC}"/>
                </a:ext>
              </a:extLst>
            </p:cNvPr>
            <p:cNvSpPr/>
            <p:nvPr/>
          </p:nvSpPr>
          <p:spPr>
            <a:xfrm>
              <a:off x="14145557" y="25190838"/>
              <a:ext cx="517096" cy="5967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8212571-3E24-4F26-8B2F-B3B5F368B736}"/>
                </a:ext>
              </a:extLst>
            </p:cNvPr>
            <p:cNvSpPr/>
            <p:nvPr/>
          </p:nvSpPr>
          <p:spPr>
            <a:xfrm>
              <a:off x="14150958" y="24088558"/>
              <a:ext cx="517096" cy="5967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D8AC1D5-ABED-4197-A416-837D18E0D3CD}"/>
                </a:ext>
              </a:extLst>
            </p:cNvPr>
            <p:cNvCxnSpPr>
              <a:cxnSpLocks/>
              <a:stCxn id="191" idx="2"/>
              <a:endCxn id="189" idx="3"/>
            </p:cNvCxnSpPr>
            <p:nvPr/>
          </p:nvCxnSpPr>
          <p:spPr>
            <a:xfrm flipH="1" flipV="1">
              <a:off x="14668055" y="24386941"/>
              <a:ext cx="738852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D039FC6-583F-4FC9-BC60-4956DA63ED17}"/>
                </a:ext>
              </a:extLst>
            </p:cNvPr>
            <p:cNvSpPr/>
            <p:nvPr/>
          </p:nvSpPr>
          <p:spPr>
            <a:xfrm>
              <a:off x="15406907" y="24246103"/>
              <a:ext cx="1941233" cy="1383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Content area 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5B20E462-F167-4208-85ED-2A8FF48CB1D3}"/>
                </a:ext>
              </a:extLst>
            </p:cNvPr>
            <p:cNvCxnSpPr>
              <a:cxnSpLocks/>
              <a:stCxn id="191" idx="2"/>
              <a:endCxn id="188" idx="3"/>
            </p:cNvCxnSpPr>
            <p:nvPr/>
          </p:nvCxnSpPr>
          <p:spPr>
            <a:xfrm flipH="1">
              <a:off x="14662653" y="24938081"/>
              <a:ext cx="744253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E67AFDD-3A3D-4114-8746-83DE0BF48D26}"/>
                </a:ext>
              </a:extLst>
            </p:cNvPr>
            <p:cNvSpPr/>
            <p:nvPr/>
          </p:nvSpPr>
          <p:spPr>
            <a:xfrm rot="5400000">
              <a:off x="14041771" y="26779924"/>
              <a:ext cx="915502" cy="33706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>
                  <a:solidFill>
                    <a:schemeClr val="tx1"/>
                  </a:solidFill>
                </a:rPr>
                <a:t>…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9B4B419-32F7-4909-B75E-CCC832FCEFEC}"/>
                </a:ext>
              </a:extLst>
            </p:cNvPr>
            <p:cNvSpPr/>
            <p:nvPr/>
          </p:nvSpPr>
          <p:spPr>
            <a:xfrm>
              <a:off x="14145557" y="27177176"/>
              <a:ext cx="517096" cy="5967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212571-3E24-4F26-8B2F-B3B5F368B736}"/>
                </a:ext>
              </a:extLst>
            </p:cNvPr>
            <p:cNvSpPr/>
            <p:nvPr/>
          </p:nvSpPr>
          <p:spPr>
            <a:xfrm>
              <a:off x="14150958" y="26074896"/>
              <a:ext cx="517096" cy="5967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D8AC1D5-ABED-4197-A416-837D18E0D3CD}"/>
                </a:ext>
              </a:extLst>
            </p:cNvPr>
            <p:cNvCxnSpPr>
              <a:cxnSpLocks/>
              <a:stCxn id="197" idx="2"/>
              <a:endCxn id="195" idx="3"/>
            </p:cNvCxnSpPr>
            <p:nvPr/>
          </p:nvCxnSpPr>
          <p:spPr>
            <a:xfrm flipH="1" flipV="1">
              <a:off x="14668055" y="26373279"/>
              <a:ext cx="738852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D039FC6-583F-4FC9-BC60-4956DA63ED17}"/>
                </a:ext>
              </a:extLst>
            </p:cNvPr>
            <p:cNvSpPr/>
            <p:nvPr/>
          </p:nvSpPr>
          <p:spPr>
            <a:xfrm>
              <a:off x="15406907" y="26232441"/>
              <a:ext cx="1941233" cy="1383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Content area 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B20E462-F167-4208-85ED-2A8FF48CB1D3}"/>
                </a:ext>
              </a:extLst>
            </p:cNvPr>
            <p:cNvCxnSpPr>
              <a:cxnSpLocks/>
              <a:stCxn id="197" idx="2"/>
              <a:endCxn id="194" idx="3"/>
            </p:cNvCxnSpPr>
            <p:nvPr/>
          </p:nvCxnSpPr>
          <p:spPr>
            <a:xfrm flipH="1">
              <a:off x="14662653" y="26924419"/>
              <a:ext cx="744253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98DA15AE-DD5F-42B8-9F0C-12D60B84AA13}"/>
                </a:ext>
              </a:extLst>
            </p:cNvPr>
            <p:cNvCxnSpPr>
              <a:cxnSpLocks/>
              <a:stCxn id="181" idx="6"/>
              <a:endCxn id="189" idx="1"/>
            </p:cNvCxnSpPr>
            <p:nvPr/>
          </p:nvCxnSpPr>
          <p:spPr>
            <a:xfrm flipV="1">
              <a:off x="13548808" y="24386941"/>
              <a:ext cx="602149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8DA15AE-DD5F-42B8-9F0C-12D60B84AA13}"/>
                </a:ext>
              </a:extLst>
            </p:cNvPr>
            <p:cNvCxnSpPr>
              <a:cxnSpLocks/>
              <a:stCxn id="181" idx="6"/>
              <a:endCxn id="188" idx="1"/>
            </p:cNvCxnSpPr>
            <p:nvPr/>
          </p:nvCxnSpPr>
          <p:spPr>
            <a:xfrm>
              <a:off x="13548808" y="24938081"/>
              <a:ext cx="596749" cy="551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8DA15AE-DD5F-42B8-9F0C-12D60B84AA13}"/>
                </a:ext>
              </a:extLst>
            </p:cNvPr>
            <p:cNvCxnSpPr>
              <a:cxnSpLocks/>
              <a:stCxn id="181" idx="6"/>
              <a:endCxn id="195" idx="1"/>
            </p:cNvCxnSpPr>
            <p:nvPr/>
          </p:nvCxnSpPr>
          <p:spPr>
            <a:xfrm>
              <a:off x="13548809" y="24938081"/>
              <a:ext cx="602149" cy="14351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98DA15AE-DD5F-42B8-9F0C-12D60B84AA13}"/>
                </a:ext>
              </a:extLst>
            </p:cNvPr>
            <p:cNvCxnSpPr>
              <a:cxnSpLocks/>
              <a:stCxn id="181" idx="6"/>
              <a:endCxn id="194" idx="1"/>
            </p:cNvCxnSpPr>
            <p:nvPr/>
          </p:nvCxnSpPr>
          <p:spPr>
            <a:xfrm>
              <a:off x="13548809" y="24938081"/>
              <a:ext cx="596748" cy="2537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" y="9781233"/>
            <a:ext cx="28079699" cy="1308059"/>
            <a:chOff x="0" y="9781233"/>
            <a:chExt cx="42119551" cy="1308059"/>
          </a:xfrm>
        </p:grpSpPr>
        <p:grpSp>
          <p:nvGrpSpPr>
            <p:cNvPr id="48" name="Group 47"/>
            <p:cNvGrpSpPr/>
            <p:nvPr/>
          </p:nvGrpSpPr>
          <p:grpSpPr>
            <a:xfrm>
              <a:off x="0" y="9781233"/>
              <a:ext cx="28079702" cy="1308059"/>
              <a:chOff x="0" y="15431789"/>
              <a:chExt cx="28079702" cy="1308059"/>
            </a:xfrm>
            <a:solidFill>
              <a:schemeClr val="tx1"/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0" y="15431789"/>
                <a:ext cx="14039852" cy="1308050"/>
              </a:xfrm>
              <a:prstGeom prst="rect">
                <a:avLst/>
              </a:prstGeom>
              <a:grpFill/>
            </p:spPr>
            <p:txBody>
              <a:bodyPr wrap="square" anchor="ctr" anchorCtr="0">
                <a:spAutoFit/>
              </a:bodyPr>
              <a:lstStyle/>
              <a:p>
                <a:pPr algn="ctr"/>
                <a:r>
                  <a:rPr lang="en-GB" sz="4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Henrik Galligani </a:t>
                </a:r>
                <a:r>
                  <a:rPr lang="en-GB" sz="4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Ræder</a:t>
                </a:r>
              </a:p>
              <a:p>
                <a:pPr algn="ctr"/>
                <a:r>
                  <a:rPr lang="en-GB" sz="3500" dirty="0">
                    <a:solidFill>
                      <a:schemeClr val="bg1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  <a:t>University of </a:t>
                </a:r>
                <a:r>
                  <a:rPr lang="en-GB" sz="3500" dirty="0" smtClean="0">
                    <a:solidFill>
                      <a:schemeClr val="bg1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  <a:t>Oslo</a:t>
                </a:r>
                <a:endParaRPr lang="en-GB" sz="3500" dirty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4039851" y="15431799"/>
                <a:ext cx="14039851" cy="1308049"/>
              </a:xfrm>
              <a:prstGeom prst="rect">
                <a:avLst/>
              </a:prstGeom>
              <a:grpFill/>
            </p:spPr>
            <p:txBody>
              <a:bodyPr wrap="square" anchor="ctr" anchorCtr="0">
                <a:spAutoFit/>
              </a:bodyPr>
              <a:lstStyle/>
              <a:p>
                <a:pPr algn="ctr"/>
                <a:r>
                  <a:rPr lang="en-GB" sz="4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Björn Andersson</a:t>
                </a:r>
              </a:p>
              <a:p>
                <a:pPr algn="ctr"/>
                <a:r>
                  <a:rPr lang="en-GB" sz="3500" dirty="0" smtClean="0">
                    <a:solidFill>
                      <a:schemeClr val="bg1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  <a:t>University of Oslo</a:t>
                </a:r>
                <a:endParaRPr lang="en-GB" sz="3500" dirty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28079700" y="9781233"/>
              <a:ext cx="14039851" cy="13080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Rolf Vegar Olsen</a:t>
              </a:r>
            </a:p>
            <a:p>
              <a:pPr algn="ctr"/>
              <a:r>
                <a:rPr lang="en-GB" sz="35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University of Oslo</a:t>
              </a:r>
              <a:endParaRPr lang="en-GB" sz="35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3149548" y="12701149"/>
            <a:ext cx="3865825" cy="6238675"/>
            <a:chOff x="11535278" y="12414306"/>
            <a:chExt cx="5258818" cy="760384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4AD45A4-74D6-4FD3-8A92-C3F65E14503F}"/>
                </a:ext>
              </a:extLst>
            </p:cNvPr>
            <p:cNvSpPr/>
            <p:nvPr/>
          </p:nvSpPr>
          <p:spPr>
            <a:xfrm>
              <a:off x="12775573" y="18768955"/>
              <a:ext cx="1630753" cy="845605"/>
            </a:xfrm>
            <a:prstGeom prst="rect">
              <a:avLst/>
            </a:prstGeom>
            <a:solidFill>
              <a:srgbClr val="BE282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nb-NO" sz="2400" dirty="0">
                  <a:solidFill>
                    <a:schemeClr val="bg1"/>
                  </a:solidFill>
                  <a:highlight>
                    <a:srgbClr val="BE2827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NP8</a:t>
              </a:r>
              <a:endParaRPr lang="en-US" sz="2400" dirty="0">
                <a:solidFill>
                  <a:schemeClr val="bg1"/>
                </a:solidFill>
                <a:highlight>
                  <a:srgbClr val="BE2827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641A6D-1305-41A4-ADA0-3DDB57292976}"/>
                </a:ext>
              </a:extLst>
            </p:cNvPr>
            <p:cNvSpPr/>
            <p:nvPr/>
          </p:nvSpPr>
          <p:spPr>
            <a:xfrm>
              <a:off x="12775573" y="12627373"/>
              <a:ext cx="1630753" cy="10511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nb-NO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NP5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3BBDAD-6531-4E66-A3FD-7DEBBAD3E7AA}"/>
                </a:ext>
              </a:extLst>
            </p:cNvPr>
            <p:cNvSpPr/>
            <p:nvPr/>
          </p:nvSpPr>
          <p:spPr>
            <a:xfrm>
              <a:off x="12775574" y="12414306"/>
              <a:ext cx="4018521" cy="1265603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GB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numeracy test grade 5 (NT5)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91A3A22-28BA-4974-9660-D3FF583558A8}"/>
                </a:ext>
              </a:extLst>
            </p:cNvPr>
            <p:cNvSpPr/>
            <p:nvPr/>
          </p:nvSpPr>
          <p:spPr>
            <a:xfrm>
              <a:off x="15797813" y="14532694"/>
              <a:ext cx="815760" cy="126560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LT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B62467E-2B78-4E8A-982F-BE1D410FE39F}"/>
                </a:ext>
              </a:extLst>
            </p:cNvPr>
            <p:cNvSpPr/>
            <p:nvPr/>
          </p:nvSpPr>
          <p:spPr>
            <a:xfrm>
              <a:off x="15142120" y="14527425"/>
              <a:ext cx="1630753" cy="1265603"/>
            </a:xfrm>
            <a:prstGeom prst="rect">
              <a:avLst/>
            </a:prstGeom>
            <a:pattFill prst="wdUpDiag">
              <a:fgClr>
                <a:srgbClr val="BE2827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LT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C641A6D-1305-41A4-ADA0-3DDB57292976}"/>
                </a:ext>
              </a:extLst>
            </p:cNvPr>
            <p:cNvSpPr/>
            <p:nvPr/>
          </p:nvSpPr>
          <p:spPr>
            <a:xfrm>
              <a:off x="12775573" y="14527054"/>
              <a:ext cx="1630753" cy="1265603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nb-NO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NT5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4AD45A4-74D6-4FD3-8A92-C3F65E14503F}"/>
                </a:ext>
              </a:extLst>
            </p:cNvPr>
            <p:cNvSpPr/>
            <p:nvPr/>
          </p:nvSpPr>
          <p:spPr>
            <a:xfrm>
              <a:off x="12770344" y="16639801"/>
              <a:ext cx="1630753" cy="1265603"/>
            </a:xfrm>
            <a:prstGeom prst="rect">
              <a:avLst/>
            </a:prstGeom>
            <a:solidFill>
              <a:srgbClr val="BE282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nb-NO" sz="2400" dirty="0" smtClean="0">
                  <a:solidFill>
                    <a:schemeClr val="bg1"/>
                  </a:solidFill>
                  <a:highlight>
                    <a:srgbClr val="BE2827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NT8</a:t>
              </a:r>
              <a:endParaRPr lang="en-US" sz="2400" dirty="0">
                <a:solidFill>
                  <a:schemeClr val="bg1"/>
                </a:solidFill>
                <a:highlight>
                  <a:srgbClr val="BE2827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E769286-0A5B-4EB8-9F3A-2E97BDA5550F}"/>
                </a:ext>
              </a:extLst>
            </p:cNvPr>
            <p:cNvSpPr txBox="1"/>
            <p:nvPr/>
          </p:nvSpPr>
          <p:spPr>
            <a:xfrm>
              <a:off x="11535278" y="12798881"/>
              <a:ext cx="809447" cy="56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6BD20B-2973-475D-9490-9DFF6B512B97}"/>
                </a:ext>
              </a:extLst>
            </p:cNvPr>
            <p:cNvSpPr txBox="1"/>
            <p:nvPr/>
          </p:nvSpPr>
          <p:spPr>
            <a:xfrm>
              <a:off x="11535278" y="14917270"/>
              <a:ext cx="809447" cy="56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EFCA3CF-13B6-43A9-9827-DE3F5CD553E9}"/>
                </a:ext>
              </a:extLst>
            </p:cNvPr>
            <p:cNvSpPr txBox="1"/>
            <p:nvPr/>
          </p:nvSpPr>
          <p:spPr>
            <a:xfrm>
              <a:off x="11535278" y="17026970"/>
              <a:ext cx="809447" cy="56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53E199-3FCD-4BA0-ADEE-0C3CFC8D90D4}"/>
                </a:ext>
              </a:extLst>
            </p:cNvPr>
            <p:cNvSpPr txBox="1"/>
            <p:nvPr/>
          </p:nvSpPr>
          <p:spPr>
            <a:xfrm>
              <a:off x="11535278" y="19143482"/>
              <a:ext cx="809447" cy="56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G8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F6EA491-8659-48E5-9A23-6BAE05AF9E59}"/>
                </a:ext>
              </a:extLst>
            </p:cNvPr>
            <p:cNvSpPr/>
            <p:nvPr/>
          </p:nvSpPr>
          <p:spPr>
            <a:xfrm>
              <a:off x="12775574" y="18752549"/>
              <a:ext cx="4018522" cy="1265603"/>
            </a:xfrm>
            <a:prstGeom prst="rect">
              <a:avLst/>
            </a:prstGeom>
            <a:solidFill>
              <a:srgbClr val="BE282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GB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numeracy </a:t>
              </a:r>
              <a:r>
                <a:rPr lang="en-GB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</a:t>
              </a:r>
              <a:r>
                <a:rPr lang="en-GB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 </a:t>
              </a:r>
              <a:r>
                <a:rPr lang="en-GB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(NT8)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91A3A22-28BA-4974-9660-D3FF583558A8}"/>
                </a:ext>
              </a:extLst>
            </p:cNvPr>
            <p:cNvSpPr/>
            <p:nvPr/>
          </p:nvSpPr>
          <p:spPr>
            <a:xfrm>
              <a:off x="15163342" y="16646514"/>
              <a:ext cx="1630753" cy="1265603"/>
            </a:xfrm>
            <a:prstGeom prst="rect">
              <a:avLst/>
            </a:prstGeom>
            <a:pattFill prst="wdUpDiag">
              <a:fgClr>
                <a:srgbClr val="BE2827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LT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 flipH="1">
            <a:off x="22015506" y="31272827"/>
            <a:ext cx="5886334" cy="2657403"/>
            <a:chOff x="11107420" y="31530108"/>
            <a:chExt cx="5704452" cy="2657403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34E5DD8-3496-4C8B-8ADA-D0FF68C6BFBB}"/>
                </a:ext>
              </a:extLst>
            </p:cNvPr>
            <p:cNvSpPr/>
            <p:nvPr/>
          </p:nvSpPr>
          <p:spPr>
            <a:xfrm>
              <a:off x="11107420" y="32345809"/>
              <a:ext cx="2270654" cy="9979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err="1" smtClean="0">
                  <a:solidFill>
                    <a:schemeClr val="tx1"/>
                  </a:solidFill>
                </a:rPr>
                <a:t>Numeracy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378074" y="31530108"/>
              <a:ext cx="3433798" cy="2657403"/>
              <a:chOff x="13378074" y="31530108"/>
              <a:chExt cx="3433798" cy="2657403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E67AFDD-3A3D-4114-8746-83DE0BF48D26}"/>
                  </a:ext>
                </a:extLst>
              </p:cNvPr>
              <p:cNvSpPr/>
              <p:nvPr/>
            </p:nvSpPr>
            <p:spPr>
              <a:xfrm rot="5400000">
                <a:off x="13918603" y="31990734"/>
                <a:ext cx="660137" cy="30387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2400" dirty="0">
                    <a:solidFill>
                      <a:schemeClr val="tx1"/>
                    </a:solidFill>
                  </a:rPr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9B4B419-32F7-4909-B75E-CCC832FCEFEC}"/>
                  </a:ext>
                </a:extLst>
              </p:cNvPr>
              <p:cNvSpPr/>
              <p:nvPr/>
            </p:nvSpPr>
            <p:spPr>
              <a:xfrm>
                <a:off x="13924699" y="32324924"/>
                <a:ext cx="466169" cy="430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8212571-3E24-4F26-8B2F-B3B5F368B736}"/>
                  </a:ext>
                </a:extLst>
              </p:cNvPr>
              <p:cNvSpPr/>
              <p:nvPr/>
            </p:nvSpPr>
            <p:spPr>
              <a:xfrm>
                <a:off x="13929568" y="31530108"/>
                <a:ext cx="466169" cy="430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D8AC1D5-ABED-4197-A416-837D18E0D3CD}"/>
                  </a:ext>
                </a:extLst>
              </p:cNvPr>
              <p:cNvCxnSpPr>
                <a:cxnSpLocks/>
                <a:stCxn id="126" idx="2"/>
                <a:endCxn id="122" idx="3"/>
              </p:cNvCxnSpPr>
              <p:nvPr/>
            </p:nvCxnSpPr>
            <p:spPr>
              <a:xfrm flipH="1" flipV="1">
                <a:off x="14395738" y="31745262"/>
                <a:ext cx="666085" cy="397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8DA15AE-DD5F-42B8-9F0C-12D60B84AA13}"/>
                  </a:ext>
                </a:extLst>
              </p:cNvPr>
              <p:cNvCxnSpPr>
                <a:cxnSpLocks/>
                <a:stCxn id="123" idx="6"/>
                <a:endCxn id="121" idx="1"/>
              </p:cNvCxnSpPr>
              <p:nvPr/>
            </p:nvCxnSpPr>
            <p:spPr>
              <a:xfrm flipV="1">
                <a:off x="13378074" y="32540078"/>
                <a:ext cx="546625" cy="3046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D039FC6-583F-4FC9-BC60-4956DA63ED17}"/>
                  </a:ext>
                </a:extLst>
              </p:cNvPr>
              <p:cNvSpPr/>
              <p:nvPr/>
            </p:nvSpPr>
            <p:spPr>
              <a:xfrm>
                <a:off x="15061824" y="31643708"/>
                <a:ext cx="1750048" cy="9979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Grade 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5B20E462-F167-4208-85ED-2A8FF48CB1D3}"/>
                  </a:ext>
                </a:extLst>
              </p:cNvPr>
              <p:cNvCxnSpPr>
                <a:cxnSpLocks/>
                <a:stCxn id="126" idx="2"/>
                <a:endCxn id="121" idx="3"/>
              </p:cNvCxnSpPr>
              <p:nvPr/>
            </p:nvCxnSpPr>
            <p:spPr>
              <a:xfrm flipH="1">
                <a:off x="14390868" y="32142670"/>
                <a:ext cx="670954" cy="397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60813D30-A449-49BE-A68F-5B3F660DB704}"/>
                  </a:ext>
                </a:extLst>
              </p:cNvPr>
              <p:cNvCxnSpPr>
                <a:cxnSpLocks/>
                <a:stCxn id="123" idx="6"/>
                <a:endCxn id="122" idx="1"/>
              </p:cNvCxnSpPr>
              <p:nvPr/>
            </p:nvCxnSpPr>
            <p:spPr>
              <a:xfrm flipV="1">
                <a:off x="13378074" y="31745262"/>
                <a:ext cx="551494" cy="10995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E67AFDD-3A3D-4114-8746-83DE0BF48D26}"/>
                  </a:ext>
                </a:extLst>
              </p:cNvPr>
              <p:cNvSpPr/>
              <p:nvPr/>
            </p:nvSpPr>
            <p:spPr>
              <a:xfrm rot="5400000">
                <a:off x="13927673" y="33426216"/>
                <a:ext cx="660137" cy="30387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2400" dirty="0">
                    <a:solidFill>
                      <a:schemeClr val="tx1"/>
                    </a:solidFill>
                  </a:rPr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9B4B419-32F7-4909-B75E-CCC832FCEFEC}"/>
                  </a:ext>
                </a:extLst>
              </p:cNvPr>
              <p:cNvSpPr/>
              <p:nvPr/>
            </p:nvSpPr>
            <p:spPr>
              <a:xfrm>
                <a:off x="13924699" y="33757204"/>
                <a:ext cx="466169" cy="430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8212571-3E24-4F26-8B2F-B3B5F368B736}"/>
                  </a:ext>
                </a:extLst>
              </p:cNvPr>
              <p:cNvSpPr/>
              <p:nvPr/>
            </p:nvSpPr>
            <p:spPr>
              <a:xfrm>
                <a:off x="13929568" y="32962388"/>
                <a:ext cx="466169" cy="430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3D8AC1D5-ABED-4197-A416-837D18E0D3CD}"/>
                  </a:ext>
                </a:extLst>
              </p:cNvPr>
              <p:cNvCxnSpPr>
                <a:cxnSpLocks/>
                <a:stCxn id="135" idx="2"/>
                <a:endCxn id="133" idx="3"/>
              </p:cNvCxnSpPr>
              <p:nvPr/>
            </p:nvCxnSpPr>
            <p:spPr>
              <a:xfrm flipH="1" flipV="1">
                <a:off x="14395738" y="33177542"/>
                <a:ext cx="666085" cy="397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D039FC6-583F-4FC9-BC60-4956DA63ED17}"/>
                  </a:ext>
                </a:extLst>
              </p:cNvPr>
              <p:cNvSpPr/>
              <p:nvPr/>
            </p:nvSpPr>
            <p:spPr>
              <a:xfrm>
                <a:off x="15061824" y="33075988"/>
                <a:ext cx="1750048" cy="9979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Grade 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5B20E462-F167-4208-85ED-2A8FF48CB1D3}"/>
                  </a:ext>
                </a:extLst>
              </p:cNvPr>
              <p:cNvCxnSpPr>
                <a:cxnSpLocks/>
                <a:stCxn id="135" idx="2"/>
                <a:endCxn id="132" idx="3"/>
              </p:cNvCxnSpPr>
              <p:nvPr/>
            </p:nvCxnSpPr>
            <p:spPr>
              <a:xfrm flipH="1">
                <a:off x="14390868" y="33574950"/>
                <a:ext cx="670954" cy="397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98DA15AE-DD5F-42B8-9F0C-12D60B84AA13}"/>
                  </a:ext>
                </a:extLst>
              </p:cNvPr>
              <p:cNvCxnSpPr>
                <a:cxnSpLocks/>
                <a:stCxn id="123" idx="6"/>
                <a:endCxn id="133" idx="1"/>
              </p:cNvCxnSpPr>
              <p:nvPr/>
            </p:nvCxnSpPr>
            <p:spPr>
              <a:xfrm>
                <a:off x="13378074" y="32844771"/>
                <a:ext cx="551494" cy="3327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8DA15AE-DD5F-42B8-9F0C-12D60B84AA13}"/>
                  </a:ext>
                </a:extLst>
              </p:cNvPr>
              <p:cNvCxnSpPr>
                <a:cxnSpLocks/>
                <a:stCxn id="123" idx="6"/>
                <a:endCxn id="132" idx="1"/>
              </p:cNvCxnSpPr>
              <p:nvPr/>
            </p:nvCxnSpPr>
            <p:spPr>
              <a:xfrm>
                <a:off x="13378074" y="32844771"/>
                <a:ext cx="546625" cy="1127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10954931" y="28982861"/>
            <a:ext cx="166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Lato" panose="020F0502020204030203" pitchFamily="34" charset="0"/>
                <a:cs typeface="Arial" panose="020B0604020202020204" pitchFamily="34" charset="0"/>
              </a:rPr>
              <a:t>Testing potential </a:t>
            </a:r>
            <a:r>
              <a:rPr lang="en-US" sz="4800" b="1" dirty="0" err="1" smtClean="0">
                <a:latin typeface="Lato" panose="020F0502020204030203" pitchFamily="34" charset="0"/>
                <a:cs typeface="Arial" panose="020B0604020202020204" pitchFamily="34" charset="0"/>
              </a:rPr>
              <a:t>subdimensions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0747673" y="22132194"/>
            <a:ext cx="16951721" cy="5394311"/>
            <a:chOff x="10775022" y="23241817"/>
            <a:chExt cx="16951721" cy="5394311"/>
          </a:xfrm>
        </p:grpSpPr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8668" y="23241817"/>
              <a:ext cx="5611976" cy="5387498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022" y="23249934"/>
              <a:ext cx="5608106" cy="5383784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2695" y="23256240"/>
              <a:ext cx="5604048" cy="5379888"/>
            </a:xfrm>
            <a:prstGeom prst="rect">
              <a:avLst/>
            </a:prstGeom>
          </p:spPr>
        </p:pic>
      </p:grpSp>
      <p:sp>
        <p:nvSpPr>
          <p:cNvPr id="249" name="TextBox 248"/>
          <p:cNvSpPr txBox="1"/>
          <p:nvPr/>
        </p:nvSpPr>
        <p:spPr>
          <a:xfrm>
            <a:off x="10760131" y="34778620"/>
            <a:ext cx="599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Figure 7: Bi-factor structure used to analyse grade-specific </a:t>
            </a:r>
            <a:r>
              <a:rPr lang="en-GB" i="1" dirty="0" err="1" smtClean="0"/>
              <a:t>subdimensions</a:t>
            </a:r>
            <a:r>
              <a:rPr lang="en-GB" i="1" dirty="0" smtClean="0"/>
              <a:t> based on content classification. For grade 5 the three areas are 1) numbers, 2) statistics, and 3) geometry and measurement. For grade 8 the three areas are 1) numbers and algebra, 2) statistics and probability, and 3) geometry and </a:t>
            </a:r>
            <a:r>
              <a:rPr lang="en-GB" i="1" dirty="0"/>
              <a:t>measurement</a:t>
            </a:r>
            <a:r>
              <a:rPr lang="en-GB" i="1" dirty="0" smtClean="0"/>
              <a:t>. </a:t>
            </a:r>
            <a:endParaRPr lang="en-GB" i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2067123" y="34778620"/>
            <a:ext cx="561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Figure 8: Bi-factor structure used to analyse the Linking Test. The two dimensions are defined by items originating from the grade 5 and grade 8 NNNTs.</a:t>
            </a:r>
            <a:endParaRPr lang="en-GB" i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47673" y="27425116"/>
            <a:ext cx="525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Figure 4: Eigenvalues for the grade 5 test. Analysis of the 2016 and 2017 tests (not shown here) shows the same pattern.</a:t>
            </a:r>
            <a:endParaRPr lang="en-GB" i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22269215" y="27425116"/>
            <a:ext cx="525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Figure 6: Eigenvalues for the grade 8 test. Analysis of the 2016 and 2017 tests (not shown here) shows the same pattern </a:t>
            </a:r>
            <a:endParaRPr lang="en-GB" i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16676417" y="27428701"/>
            <a:ext cx="5256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Figure 5: Eigenvalues for the Linking Test combining both the data from both grade 6 and grade 7. Analysis of the individual data sets (not shown here) shows the same pattern </a:t>
            </a:r>
            <a:endParaRPr lang="en-GB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442310" y="19146984"/>
            <a:ext cx="399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Figure 1: Overview of test-forms given at different grade levels during the expanded test administration fall 2018.</a:t>
            </a:r>
            <a:endParaRPr lang="en-GB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11380416" y="21305025"/>
            <a:ext cx="1546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Testing strict unidimensionality</a:t>
            </a:r>
            <a:endParaRPr lang="en-US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4244" y="16355261"/>
            <a:ext cx="5537634" cy="24882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4981" y="30014171"/>
            <a:ext cx="4829175" cy="4562475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16814981" y="34781180"/>
            <a:ext cx="497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Table 2: Overview of variance explained by the main factor for the different structures. </a:t>
            </a:r>
            <a:endParaRPr lang="en-GB" i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18890242" y="19132508"/>
            <a:ext cx="553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Table 1: Overview of number of students taking the different test-forms. </a:t>
            </a:r>
            <a:endParaRPr lang="en-GB" i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96839" y="12741451"/>
            <a:ext cx="6743700" cy="2714625"/>
          </a:xfrm>
          <a:prstGeom prst="rect">
            <a:avLst/>
          </a:prstGeom>
        </p:spPr>
      </p:pic>
      <p:sp>
        <p:nvSpPr>
          <p:cNvPr id="263" name="TextBox 262"/>
          <p:cNvSpPr txBox="1"/>
          <p:nvPr/>
        </p:nvSpPr>
        <p:spPr>
          <a:xfrm>
            <a:off x="19277054" y="15524505"/>
            <a:ext cx="678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Figure 2: Distribution of items from NT5 and NT8 in the linking test.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79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6837</TotalTime>
  <Words>697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Lato</vt:lpstr>
      <vt:lpstr>Lato Black</vt:lpstr>
      <vt:lpstr>Roboto</vt:lpstr>
      <vt:lpstr>Office Theme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Scale for Numeracy</dc:title>
  <dc:creator>Henrik Galligani Ræder</dc:creator>
  <cp:lastModifiedBy>Alexandra Niculescu</cp:lastModifiedBy>
  <cp:revision>75</cp:revision>
  <dcterms:created xsi:type="dcterms:W3CDTF">2019-05-05T20:07:51Z</dcterms:created>
  <dcterms:modified xsi:type="dcterms:W3CDTF">2019-08-22T12:19:33Z</dcterms:modified>
</cp:coreProperties>
</file>