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218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4160" y="1045747"/>
            <a:ext cx="6990079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0460" y="2169491"/>
            <a:ext cx="5237479" cy="275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dcorner.stanford.edu/authorMaterialInfo.html?author=2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2083" y="2599832"/>
            <a:ext cx="3632835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4000" spc="-5" dirty="0"/>
              <a:t>ABC</a:t>
            </a:r>
            <a:r>
              <a:rPr sz="4000" dirty="0"/>
              <a:t>,</a:t>
            </a:r>
            <a:r>
              <a:rPr sz="4000" spc="-5" dirty="0"/>
              <a:t> Inc.</a:t>
            </a:r>
            <a:endParaRPr sz="4000"/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3200" spc="-10" dirty="0"/>
              <a:t>Corporat</a:t>
            </a:r>
            <a:r>
              <a:rPr sz="3200" spc="-5" dirty="0"/>
              <a:t>e </a:t>
            </a:r>
            <a:r>
              <a:rPr sz="3200" spc="-10" dirty="0"/>
              <a:t>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17039" y="4442782"/>
            <a:ext cx="639381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3200" spc="-10" dirty="0">
                <a:latin typeface="Arial"/>
                <a:cs typeface="Arial"/>
              </a:rPr>
              <a:t>Jan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Smit</a:t>
            </a:r>
            <a:r>
              <a:rPr sz="3200" spc="-5" dirty="0">
                <a:latin typeface="Arial"/>
                <a:cs typeface="Arial"/>
              </a:rPr>
              <a:t>h &amp; </a:t>
            </a:r>
            <a:r>
              <a:rPr sz="3200" spc="-10" dirty="0">
                <a:latin typeface="Arial"/>
                <a:cs typeface="Arial"/>
              </a:rPr>
              <a:t>Joh</a:t>
            </a:r>
            <a:r>
              <a:rPr sz="3200" spc="-5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Doe</a:t>
            </a:r>
            <a:endParaRPr sz="3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85"/>
              </a:spcBef>
            </a:pPr>
            <a:r>
              <a:rPr sz="1800" u="heavy" spc="-5" dirty="0">
                <a:solidFill>
                  <a:srgbClr val="009A9A"/>
                </a:solidFill>
                <a:latin typeface="Arial"/>
                <a:cs typeface="Arial"/>
                <a:hlinkClick r:id="rId2"/>
              </a:rPr>
              <a:t>http://edcorner.stanford.edu/authorMaterialInfo.html?author=24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2360">
              <a:lnSpc>
                <a:spcPts val="5235"/>
              </a:lnSpc>
            </a:pPr>
            <a:r>
              <a:rPr spc="-5" dirty="0"/>
              <a:t>Financial 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864691"/>
            <a:ext cx="7808595" cy="509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char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wit</a:t>
            </a:r>
            <a:r>
              <a:rPr sz="3200" spc="-5" dirty="0">
                <a:latin typeface="Arial"/>
                <a:cs typeface="Arial"/>
              </a:rPr>
              <a:t>h </a:t>
            </a:r>
            <a:r>
              <a:rPr sz="3200" spc="-10" dirty="0">
                <a:latin typeface="Arial"/>
                <a:cs typeface="Arial"/>
              </a:rPr>
              <a:t>Revenue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an</a:t>
            </a:r>
            <a:r>
              <a:rPr sz="3200" spc="-5" dirty="0">
                <a:latin typeface="Arial"/>
                <a:cs typeface="Arial"/>
              </a:rPr>
              <a:t>d </a:t>
            </a:r>
            <a:r>
              <a:rPr sz="3200" spc="-10" dirty="0">
                <a:latin typeface="Arial"/>
                <a:cs typeface="Arial"/>
              </a:rPr>
              <a:t>profits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ke</a:t>
            </a:r>
            <a:r>
              <a:rPr sz="3200" spc="-5" dirty="0">
                <a:latin typeface="Arial"/>
                <a:cs typeface="Arial"/>
              </a:rPr>
              <a:t>y </a:t>
            </a:r>
            <a:r>
              <a:rPr sz="3200" spc="-10" dirty="0">
                <a:latin typeface="Arial"/>
                <a:cs typeface="Arial"/>
              </a:rPr>
              <a:t>financia</a:t>
            </a:r>
            <a:r>
              <a:rPr sz="3200" spc="-5" dirty="0">
                <a:latin typeface="Arial"/>
                <a:cs typeface="Arial"/>
              </a:rPr>
              <a:t>l </a:t>
            </a:r>
            <a:r>
              <a:rPr sz="3200" spc="-10" dirty="0">
                <a:latin typeface="Arial"/>
                <a:cs typeface="Arial"/>
              </a:rPr>
              <a:t>milestone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int</a:t>
            </a:r>
            <a:r>
              <a:rPr sz="3200" spc="-5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ba</a:t>
            </a:r>
            <a:r>
              <a:rPr sz="3200" spc="-5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chart</a:t>
            </a:r>
            <a:endParaRPr sz="32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68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reakeven dates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Exi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dates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4100">
              <a:latin typeface="Times New Roman"/>
              <a:cs typeface="Times New Roman"/>
            </a:endParaRPr>
          </a:p>
          <a:p>
            <a:pPr marL="947419"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MAK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 SUR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 YO</a:t>
            </a:r>
            <a:r>
              <a:rPr sz="2800" b="1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 COMMUNICAT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 AND</a:t>
            </a:r>
            <a:endParaRPr sz="2800">
              <a:latin typeface="Arial"/>
              <a:cs typeface="Arial"/>
            </a:endParaRPr>
          </a:p>
          <a:p>
            <a:pPr marL="3005455" indent="962025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SHOW</a:t>
            </a:r>
            <a:endParaRPr sz="2800">
              <a:latin typeface="Arial"/>
              <a:cs typeface="Arial"/>
            </a:endParaRPr>
          </a:p>
          <a:p>
            <a:pPr marL="947419" algn="ctr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Arial"/>
                <a:cs typeface="Arial"/>
              </a:rPr>
              <a:t>“CAS</a:t>
            </a:r>
            <a:r>
              <a:rPr sz="2800" b="1" dirty="0">
                <a:latin typeface="Arial"/>
                <a:cs typeface="Arial"/>
              </a:rPr>
              <a:t>H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FLOWS”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1005">
              <a:lnSpc>
                <a:spcPts val="5235"/>
              </a:lnSpc>
            </a:pPr>
            <a:r>
              <a:rPr spc="-5" dirty="0"/>
              <a:t>Current</a:t>
            </a:r>
            <a:r>
              <a:rPr spc="10" dirty="0"/>
              <a:t> </a:t>
            </a:r>
            <a:r>
              <a:rPr spc="-5" dirty="0"/>
              <a:t>Status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10" dirty="0"/>
              <a:t>Shar</a:t>
            </a:r>
            <a:r>
              <a:rPr spc="-5" dirty="0"/>
              <a:t>e </a:t>
            </a:r>
            <a:r>
              <a:rPr spc="-10" dirty="0"/>
              <a:t>a</a:t>
            </a:r>
            <a:r>
              <a:rPr spc="-5" dirty="0"/>
              <a:t>n </a:t>
            </a:r>
            <a:r>
              <a:rPr spc="-10" dirty="0"/>
              <a:t>Upbea</a:t>
            </a:r>
            <a:r>
              <a:rPr spc="-5" dirty="0"/>
              <a:t>t </a:t>
            </a:r>
            <a:r>
              <a:rPr spc="-10" dirty="0"/>
              <a:t>Experience</a:t>
            </a: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46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pc="-10" dirty="0"/>
              <a:t>and</a:t>
            </a: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46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pc="-10" dirty="0"/>
              <a:t>You</a:t>
            </a:r>
            <a:r>
              <a:rPr spc="-5" dirty="0"/>
              <a:t>r </a:t>
            </a:r>
            <a:r>
              <a:rPr spc="-10" dirty="0"/>
              <a:t>Roa</a:t>
            </a:r>
            <a:r>
              <a:rPr spc="-5" dirty="0"/>
              <a:t>d </a:t>
            </a:r>
            <a:r>
              <a:rPr spc="-10" dirty="0"/>
              <a:t>t</a:t>
            </a:r>
            <a:r>
              <a:rPr spc="-5" dirty="0"/>
              <a:t>o </a:t>
            </a:r>
            <a:r>
              <a:rPr spc="-10" dirty="0"/>
              <a:t>Victory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920">
              <a:lnSpc>
                <a:spcPts val="5235"/>
              </a:lnSpc>
            </a:pPr>
            <a:r>
              <a:rPr spc="-5" dirty="0"/>
              <a:t>Summary slide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169491"/>
            <a:ext cx="7743190" cy="207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3 </a:t>
            </a:r>
            <a:r>
              <a:rPr sz="3200" spc="-10" dirty="0">
                <a:latin typeface="Arial"/>
                <a:cs typeface="Arial"/>
              </a:rPr>
              <a:t>point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wh</a:t>
            </a:r>
            <a:r>
              <a:rPr sz="3200" spc="-5" dirty="0">
                <a:latin typeface="Arial"/>
                <a:cs typeface="Arial"/>
              </a:rPr>
              <a:t>y </a:t>
            </a:r>
            <a:r>
              <a:rPr sz="3200" spc="-10" dirty="0">
                <a:latin typeface="Arial"/>
                <a:cs typeface="Arial"/>
              </a:rPr>
              <a:t>the</a:t>
            </a:r>
            <a:r>
              <a:rPr sz="3200" spc="-5" dirty="0">
                <a:latin typeface="Arial"/>
                <a:cs typeface="Arial"/>
              </a:rPr>
              <a:t>y </a:t>
            </a:r>
            <a:r>
              <a:rPr sz="3200" spc="-10" dirty="0">
                <a:latin typeface="Arial"/>
                <a:cs typeface="Arial"/>
              </a:rPr>
              <a:t>shoul</a:t>
            </a:r>
            <a:r>
              <a:rPr sz="3200" spc="-5" dirty="0">
                <a:latin typeface="Arial"/>
                <a:cs typeface="Arial"/>
              </a:rPr>
              <a:t>d </a:t>
            </a:r>
            <a:r>
              <a:rPr sz="3200" spc="-10" dirty="0">
                <a:latin typeface="Arial"/>
                <a:cs typeface="Arial"/>
              </a:rPr>
              <a:t>inves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you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14097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losin</a:t>
            </a:r>
            <a:r>
              <a:rPr sz="3200" spc="-5" dirty="0">
                <a:latin typeface="Arial"/>
                <a:cs typeface="Arial"/>
              </a:rPr>
              <a:t>g </a:t>
            </a:r>
            <a:r>
              <a:rPr sz="3200" spc="-10" dirty="0">
                <a:latin typeface="Arial"/>
                <a:cs typeface="Arial"/>
              </a:rPr>
              <a:t>“hook</a:t>
            </a:r>
            <a:r>
              <a:rPr sz="3200" spc="-5" dirty="0">
                <a:latin typeface="Arial"/>
                <a:cs typeface="Arial"/>
              </a:rPr>
              <a:t>”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remin</a:t>
            </a:r>
            <a:r>
              <a:rPr sz="3200" spc="-5" dirty="0">
                <a:latin typeface="Arial"/>
                <a:cs typeface="Arial"/>
              </a:rPr>
              <a:t>d </a:t>
            </a:r>
            <a:r>
              <a:rPr sz="3200" spc="-10" dirty="0">
                <a:latin typeface="Arial"/>
                <a:cs typeface="Arial"/>
              </a:rPr>
              <a:t>the</a:t>
            </a:r>
            <a:r>
              <a:rPr sz="3200" spc="-5" dirty="0">
                <a:latin typeface="Arial"/>
                <a:cs typeface="Arial"/>
              </a:rPr>
              <a:t>m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f </a:t>
            </a:r>
            <a:r>
              <a:rPr sz="3200" spc="-10" dirty="0">
                <a:latin typeface="Arial"/>
                <a:cs typeface="Arial"/>
              </a:rPr>
              <a:t>market pai</a:t>
            </a:r>
            <a:r>
              <a:rPr sz="3200" spc="-5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an</a:t>
            </a:r>
            <a:r>
              <a:rPr sz="3200" spc="-5" dirty="0">
                <a:latin typeface="Arial"/>
                <a:cs typeface="Arial"/>
              </a:rPr>
              <a:t>d </a:t>
            </a:r>
            <a:r>
              <a:rPr sz="3200" spc="-10" dirty="0">
                <a:latin typeface="Arial"/>
                <a:cs typeface="Arial"/>
              </a:rPr>
              <a:t>ho</a:t>
            </a:r>
            <a:r>
              <a:rPr sz="3200" spc="-5" dirty="0">
                <a:latin typeface="Arial"/>
                <a:cs typeface="Arial"/>
              </a:rPr>
              <a:t>w </a:t>
            </a:r>
            <a:r>
              <a:rPr sz="3200" spc="-10" dirty="0">
                <a:latin typeface="Arial"/>
                <a:cs typeface="Arial"/>
              </a:rPr>
              <a:t>yo</a:t>
            </a:r>
            <a:r>
              <a:rPr sz="3200" spc="-5" dirty="0">
                <a:latin typeface="Arial"/>
                <a:cs typeface="Arial"/>
              </a:rPr>
              <a:t>u </a:t>
            </a:r>
            <a:r>
              <a:rPr sz="3200" spc="-10" dirty="0">
                <a:latin typeface="Arial"/>
                <a:cs typeface="Arial"/>
              </a:rPr>
              <a:t>solv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1339">
              <a:lnSpc>
                <a:spcPts val="5235"/>
              </a:lnSpc>
            </a:pPr>
            <a:r>
              <a:rPr spc="-5" dirty="0"/>
              <a:t>Contact Slide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126424"/>
            <a:ext cx="788225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z="2800" spc="-5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CAL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 ME...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5" dirty="0">
                <a:latin typeface="Arial"/>
                <a:cs typeface="Arial"/>
              </a:rPr>
              <a:t> MR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5" dirty="0">
                <a:latin typeface="Arial"/>
                <a:cs typeface="Arial"/>
              </a:rPr>
              <a:t> BI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 BA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 INNOVATO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 !!!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902" y="4462965"/>
            <a:ext cx="4004945" cy="179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-5" dirty="0">
                <a:latin typeface="Arial"/>
                <a:cs typeface="Arial"/>
              </a:rPr>
              <a:t>CAL</a:t>
            </a:r>
            <a:r>
              <a:rPr sz="2800" dirty="0">
                <a:latin typeface="Arial"/>
                <a:cs typeface="Arial"/>
              </a:rPr>
              <a:t>L </a:t>
            </a:r>
            <a:r>
              <a:rPr sz="2800" spc="-5" dirty="0">
                <a:latin typeface="Arial"/>
                <a:cs typeface="Arial"/>
              </a:rPr>
              <a:t>ME........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WE”L</a:t>
            </a:r>
            <a:r>
              <a:rPr sz="2800" dirty="0">
                <a:latin typeface="Arial"/>
                <a:cs typeface="Arial"/>
              </a:rPr>
              <a:t>L 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LUNCH......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790">
              <a:lnSpc>
                <a:spcPts val="5235"/>
              </a:lnSpc>
            </a:pPr>
            <a:r>
              <a:rPr spc="-5" dirty="0"/>
              <a:t>END OF SHOW SLIDE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129867"/>
            <a:ext cx="6712584" cy="406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PUT A PICTURE /MESSAGE HERE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AS A LAST REMINDER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WHILE YOU ANSWER QUESTIONS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4350">
              <a:latin typeface="Times New Roman"/>
              <a:cs typeface="Times New Roman"/>
            </a:endParaRPr>
          </a:p>
          <a:p>
            <a:pPr marL="355600" marR="175260" indent="-342900">
              <a:lnSpc>
                <a:spcPts val="3450"/>
              </a:lnSpc>
            </a:pPr>
            <a:r>
              <a:rPr sz="3200" u="heavy" spc="-10" dirty="0">
                <a:solidFill>
                  <a:srgbClr val="009A9A"/>
                </a:solidFill>
                <a:latin typeface="Arial"/>
                <a:cs typeface="Arial"/>
              </a:rPr>
              <a:t>Educators Corner: Entrepreneurship</a:t>
            </a:r>
            <a:r>
              <a:rPr sz="3200" spc="-10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3200" u="heavy" spc="-10" dirty="0">
                <a:solidFill>
                  <a:srgbClr val="009A9A"/>
                </a:solidFill>
                <a:latin typeface="Arial"/>
                <a:cs typeface="Arial"/>
              </a:rPr>
              <a:t>Education Resources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0980">
              <a:lnSpc>
                <a:spcPts val="5235"/>
              </a:lnSpc>
            </a:pPr>
            <a:r>
              <a:rPr spc="-5" dirty="0"/>
              <a:t>Pain or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126424"/>
            <a:ext cx="7921625" cy="463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aint verbal pictures with personal story</a:t>
            </a:r>
            <a:endParaRPr sz="2800">
              <a:latin typeface="Arial"/>
              <a:cs typeface="Arial"/>
            </a:endParaRPr>
          </a:p>
          <a:p>
            <a:pPr marL="755650" marR="431165" lvl="1" indent="-285750">
              <a:lnSpc>
                <a:spcPts val="2590"/>
              </a:lnSpc>
              <a:spcBef>
                <a:spcPts val="60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“</a:t>
            </a:r>
            <a:r>
              <a:rPr sz="2400" dirty="0">
                <a:latin typeface="Arial"/>
                <a:cs typeface="Arial"/>
              </a:rPr>
              <a:t>did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know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50%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people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don’t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wash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their hands after using a public bathroom?”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"/>
              </a:spcBef>
              <a:buFont typeface="Arial"/>
              <a:buChar char="–"/>
            </a:pPr>
            <a:endParaRPr sz="2700">
              <a:latin typeface="Times New Roman"/>
              <a:cs typeface="Times New Roman"/>
            </a:endParaRPr>
          </a:p>
          <a:p>
            <a:pPr marL="2662555" marR="1176655" indent="-872490">
              <a:lnSpc>
                <a:spcPct val="109800"/>
              </a:lnSpc>
            </a:pPr>
            <a:r>
              <a:rPr sz="2400" i="1" dirty="0">
                <a:latin typeface="Arial"/>
                <a:cs typeface="Arial"/>
              </a:rPr>
              <a:t>(This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is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where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you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begi</a:t>
            </a:r>
            <a:r>
              <a:rPr sz="2400" b="1" i="1" dirty="0">
                <a:latin typeface="Arial"/>
                <a:cs typeface="Arial"/>
              </a:rPr>
              <a:t>n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to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describe your Market/ Customer)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se numbers to describe market opp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60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2003, over $1.3B was spent on research in Florida universities which resulted in over 500 new patents.</a:t>
            </a:r>
            <a:endParaRPr sz="2400">
              <a:latin typeface="Arial"/>
              <a:cs typeface="Arial"/>
            </a:endParaRPr>
          </a:p>
          <a:p>
            <a:pPr marL="755650" marR="771525" lvl="1" indent="-285750">
              <a:lnSpc>
                <a:spcPts val="259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9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%</a:t>
            </a:r>
            <a:r>
              <a:rPr sz="2400" spc="-5" dirty="0">
                <a:latin typeface="Arial"/>
                <a:cs typeface="Arial"/>
              </a:rPr>
              <a:t> 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thes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neve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take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marke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new products...(DON’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OVE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IT)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>
              <a:lnSpc>
                <a:spcPts val="5235"/>
              </a:lnSpc>
            </a:pPr>
            <a:r>
              <a:rPr spc="-5" dirty="0"/>
              <a:t>Solution/Product Slide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169491"/>
            <a:ext cx="7994015" cy="434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33679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1-</a:t>
            </a:r>
            <a:r>
              <a:rPr sz="3200" spc="-5" dirty="0">
                <a:latin typeface="Arial"/>
                <a:cs typeface="Arial"/>
              </a:rPr>
              <a:t>2 </a:t>
            </a:r>
            <a:r>
              <a:rPr sz="3200" spc="-10" dirty="0">
                <a:latin typeface="Arial"/>
                <a:cs typeface="Arial"/>
              </a:rPr>
              <a:t>sentence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describ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produc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and ho</a:t>
            </a:r>
            <a:r>
              <a:rPr sz="3200" spc="-5" dirty="0">
                <a:latin typeface="Arial"/>
                <a:cs typeface="Arial"/>
              </a:rPr>
              <a:t>w 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solve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pain/proble</a:t>
            </a:r>
            <a:r>
              <a:rPr sz="3200" spc="-5" dirty="0">
                <a:latin typeface="Arial"/>
                <a:cs typeface="Arial"/>
              </a:rPr>
              <a:t>m </a:t>
            </a:r>
            <a:r>
              <a:rPr sz="3200" spc="-10" dirty="0">
                <a:latin typeface="Arial"/>
                <a:cs typeface="Arial"/>
              </a:rPr>
              <a:t>fro</a:t>
            </a:r>
            <a:r>
              <a:rPr sz="3200" spc="-5" dirty="0">
                <a:latin typeface="Arial"/>
                <a:cs typeface="Arial"/>
              </a:rPr>
              <a:t>m </a:t>
            </a:r>
            <a:r>
              <a:rPr sz="3200" spc="-10" dirty="0">
                <a:latin typeface="Arial"/>
                <a:cs typeface="Arial"/>
              </a:rPr>
              <a:t>las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slide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escrib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you</a:t>
            </a:r>
            <a:r>
              <a:rPr sz="3200" spc="-5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P 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f </a:t>
            </a:r>
            <a:r>
              <a:rPr sz="3200" spc="-10" dirty="0">
                <a:latin typeface="Arial"/>
                <a:cs typeface="Arial"/>
              </a:rPr>
              <a:t>possibl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(Bus</a:t>
            </a:r>
            <a:r>
              <a:rPr sz="3200" spc="-5" dirty="0">
                <a:latin typeface="Arial"/>
                <a:cs typeface="Arial"/>
              </a:rPr>
              <a:t>. </a:t>
            </a:r>
            <a:r>
              <a:rPr sz="3200" spc="-10" dirty="0">
                <a:latin typeface="Arial"/>
                <a:cs typeface="Arial"/>
              </a:rPr>
              <a:t>Speak)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efin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busines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valu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f </a:t>
            </a:r>
            <a:r>
              <a:rPr sz="3200" spc="-10" dirty="0">
                <a:latin typeface="Arial"/>
                <a:cs typeface="Arial"/>
              </a:rPr>
              <a:t>you</a:t>
            </a:r>
            <a:r>
              <a:rPr sz="3200" spc="-5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product: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ave money, make money, provide insurance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Lis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2-</a:t>
            </a:r>
            <a:r>
              <a:rPr sz="3200" spc="-5" dirty="0">
                <a:latin typeface="Arial"/>
                <a:cs typeface="Arial"/>
              </a:rPr>
              <a:t>3 </a:t>
            </a:r>
            <a:r>
              <a:rPr sz="3200" spc="-10" dirty="0">
                <a:latin typeface="Arial"/>
                <a:cs typeface="Arial"/>
              </a:rPr>
              <a:t>uniqu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benefit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f </a:t>
            </a:r>
            <a:r>
              <a:rPr sz="3200" spc="-10" dirty="0">
                <a:latin typeface="Arial"/>
                <a:cs typeface="Arial"/>
              </a:rPr>
              <a:t>you</a:t>
            </a:r>
            <a:r>
              <a:rPr sz="3200" spc="-5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product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465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3200" spc="-10" dirty="0">
                <a:latin typeface="Arial"/>
                <a:cs typeface="Arial"/>
              </a:rPr>
              <a:t>(Ver</a:t>
            </a:r>
            <a:r>
              <a:rPr sz="3200" spc="-5" dirty="0">
                <a:latin typeface="Arial"/>
                <a:cs typeface="Arial"/>
              </a:rPr>
              <a:t>y </a:t>
            </a:r>
            <a:r>
              <a:rPr sz="3200" spc="-10" dirty="0">
                <a:latin typeface="Arial"/>
                <a:cs typeface="Arial"/>
              </a:rPr>
              <a:t>littl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Scienc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Techn</a:t>
            </a:r>
            <a:r>
              <a:rPr sz="3200" spc="-5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stuff</a:t>
            </a:r>
            <a:r>
              <a:rPr sz="3200" spc="-5" dirty="0">
                <a:latin typeface="Arial"/>
                <a:cs typeface="Arial"/>
              </a:rPr>
              <a:t>, 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f </a:t>
            </a:r>
            <a:r>
              <a:rPr sz="3200" spc="-10" dirty="0">
                <a:latin typeface="Arial"/>
                <a:cs typeface="Arial"/>
              </a:rPr>
              <a:t>any)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1460">
              <a:lnSpc>
                <a:spcPts val="5235"/>
              </a:lnSpc>
            </a:pPr>
            <a:r>
              <a:rPr spc="-5" dirty="0"/>
              <a:t>Business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169491"/>
            <a:ext cx="6931659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3804"/>
              </a:lnSpc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escrib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Ho</a:t>
            </a:r>
            <a:r>
              <a:rPr sz="3200" spc="-5" dirty="0">
                <a:latin typeface="Arial"/>
                <a:cs typeface="Arial"/>
              </a:rPr>
              <a:t>w </a:t>
            </a:r>
            <a:r>
              <a:rPr sz="3200" spc="-10" dirty="0">
                <a:latin typeface="Arial"/>
                <a:cs typeface="Arial"/>
              </a:rPr>
              <a:t>Yo</a:t>
            </a:r>
            <a:r>
              <a:rPr sz="3200" spc="-5" dirty="0">
                <a:latin typeface="Arial"/>
                <a:cs typeface="Arial"/>
              </a:rPr>
              <a:t>u </a:t>
            </a:r>
            <a:r>
              <a:rPr sz="3200" spc="-10" dirty="0">
                <a:latin typeface="Arial"/>
                <a:cs typeface="Arial"/>
              </a:rPr>
              <a:t>Wil</a:t>
            </a:r>
            <a:r>
              <a:rPr sz="3200" spc="-5" dirty="0">
                <a:latin typeface="Arial"/>
                <a:cs typeface="Arial"/>
              </a:rPr>
              <a:t>l </a:t>
            </a:r>
            <a:r>
              <a:rPr sz="3200" spc="-10" dirty="0">
                <a:latin typeface="Arial"/>
                <a:cs typeface="Arial"/>
              </a:rPr>
              <a:t>Mak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Money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48" y="3909393"/>
            <a:ext cx="78949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10" dirty="0">
                <a:latin typeface="Arial"/>
                <a:cs typeface="Arial"/>
              </a:rPr>
              <a:t>(continu</a:t>
            </a:r>
            <a:r>
              <a:rPr sz="3200" i="1" spc="-5" dirty="0">
                <a:latin typeface="Arial"/>
                <a:cs typeface="Arial"/>
              </a:rPr>
              <a:t>e </a:t>
            </a:r>
            <a:r>
              <a:rPr sz="3200" i="1" spc="-10" dirty="0">
                <a:latin typeface="Arial"/>
                <a:cs typeface="Arial"/>
              </a:rPr>
              <a:t>t</a:t>
            </a:r>
            <a:r>
              <a:rPr sz="3200" i="1" spc="-5" dirty="0">
                <a:latin typeface="Arial"/>
                <a:cs typeface="Arial"/>
              </a:rPr>
              <a:t>o </a:t>
            </a:r>
            <a:r>
              <a:rPr sz="3200" i="1" spc="-10" dirty="0">
                <a:latin typeface="Arial"/>
                <a:cs typeface="Arial"/>
              </a:rPr>
              <a:t>furthe</a:t>
            </a:r>
            <a:r>
              <a:rPr sz="3200" i="1" spc="-5" dirty="0">
                <a:latin typeface="Arial"/>
                <a:cs typeface="Arial"/>
              </a:rPr>
              <a:t>r </a:t>
            </a:r>
            <a:r>
              <a:rPr sz="3200" i="1" spc="-10" dirty="0">
                <a:latin typeface="Arial"/>
                <a:cs typeface="Arial"/>
              </a:rPr>
              <a:t>describ</a:t>
            </a:r>
            <a:r>
              <a:rPr sz="3200" i="1" spc="-5" dirty="0">
                <a:latin typeface="Arial"/>
                <a:cs typeface="Arial"/>
              </a:rPr>
              <a:t>e </a:t>
            </a:r>
            <a:r>
              <a:rPr sz="3200" i="1" spc="-10" dirty="0">
                <a:latin typeface="Arial"/>
                <a:cs typeface="Arial"/>
              </a:rPr>
              <a:t>you</a:t>
            </a:r>
            <a:r>
              <a:rPr sz="3200" i="1" spc="-5" dirty="0">
                <a:latin typeface="Arial"/>
                <a:cs typeface="Arial"/>
              </a:rPr>
              <a:t>r </a:t>
            </a:r>
            <a:r>
              <a:rPr sz="3200" i="1" spc="-10" dirty="0">
                <a:latin typeface="Arial"/>
                <a:cs typeface="Arial"/>
              </a:rPr>
              <a:t>customer)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ts val="5235"/>
              </a:lnSpc>
            </a:pP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Underlying</a:t>
            </a:r>
            <a:r>
              <a:rPr spc="5" dirty="0"/>
              <a:t> </a:t>
            </a:r>
            <a:r>
              <a:rPr spc="-5" dirty="0"/>
              <a:t>Magic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169491"/>
            <a:ext cx="6548755" cy="275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pictur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simila</a:t>
            </a:r>
            <a:r>
              <a:rPr sz="3200" spc="-5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(no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muc</a:t>
            </a:r>
            <a:r>
              <a:rPr sz="3200" spc="-5" dirty="0">
                <a:latin typeface="Arial"/>
                <a:cs typeface="Arial"/>
              </a:rPr>
              <a:t>h </a:t>
            </a:r>
            <a:r>
              <a:rPr sz="3200" spc="-10" dirty="0">
                <a:latin typeface="Arial"/>
                <a:cs typeface="Arial"/>
              </a:rPr>
              <a:t>text)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“</a:t>
            </a:r>
            <a:r>
              <a:rPr sz="3200" spc="-5" dirty="0">
                <a:latin typeface="Arial"/>
                <a:cs typeface="Arial"/>
              </a:rPr>
              <a:t>YOUR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SAUCE”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MAGIC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830">
              <a:lnSpc>
                <a:spcPct val="100000"/>
              </a:lnSpc>
            </a:pPr>
            <a:r>
              <a:rPr spc="-5" dirty="0"/>
              <a:t>Sales</a:t>
            </a:r>
            <a:r>
              <a:rPr spc="5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5" dirty="0"/>
              <a:t>Distribution</a:t>
            </a:r>
            <a:r>
              <a:rPr spc="5" dirty="0"/>
              <a:t> </a:t>
            </a:r>
            <a:r>
              <a:rPr spc="-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2512645"/>
            <a:ext cx="6892925" cy="452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GOING TO MARKET STRATEGIES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50">
              <a:latin typeface="Times New Roman"/>
              <a:cs typeface="Times New Roman"/>
            </a:endParaRPr>
          </a:p>
          <a:p>
            <a:pPr marL="3127375" marR="1028700" indent="495934">
              <a:lnSpc>
                <a:spcPct val="119800"/>
              </a:lnSpc>
            </a:pPr>
            <a:r>
              <a:rPr sz="3200" i="1" spc="-10" dirty="0">
                <a:latin typeface="Arial"/>
                <a:cs typeface="Arial"/>
              </a:rPr>
              <a:t>Complete You</a:t>
            </a:r>
            <a:r>
              <a:rPr sz="3200" i="1" spc="-5" dirty="0">
                <a:latin typeface="Arial"/>
                <a:cs typeface="Arial"/>
              </a:rPr>
              <a:t>r </a:t>
            </a:r>
            <a:r>
              <a:rPr sz="3200" i="1" spc="-10" dirty="0">
                <a:latin typeface="Arial"/>
                <a:cs typeface="Arial"/>
              </a:rPr>
              <a:t>Customer</a:t>
            </a:r>
            <a:endParaRPr sz="3200">
              <a:latin typeface="Arial"/>
              <a:cs typeface="Arial"/>
            </a:endParaRPr>
          </a:p>
          <a:p>
            <a:pPr marL="3206115" indent="406400">
              <a:lnSpc>
                <a:spcPct val="100000"/>
              </a:lnSpc>
              <a:spcBef>
                <a:spcPts val="755"/>
              </a:spcBef>
            </a:pPr>
            <a:r>
              <a:rPr sz="3200" i="1" spc="-10" dirty="0">
                <a:latin typeface="Arial"/>
                <a:cs typeface="Arial"/>
              </a:rPr>
              <a:t>(I</a:t>
            </a:r>
            <a:r>
              <a:rPr sz="3200" i="1" spc="-5" dirty="0">
                <a:latin typeface="Arial"/>
                <a:cs typeface="Arial"/>
              </a:rPr>
              <a:t>n </a:t>
            </a:r>
            <a:r>
              <a:rPr sz="3200" i="1" spc="-10" dirty="0">
                <a:latin typeface="Arial"/>
                <a:cs typeface="Arial"/>
              </a:rPr>
              <a:t>Detail)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4000">
              <a:latin typeface="Times New Roman"/>
              <a:cs typeface="Times New Roman"/>
            </a:endParaRPr>
          </a:p>
          <a:p>
            <a:pPr marL="2383155" marR="285115" indent="822960">
              <a:lnSpc>
                <a:spcPct val="119700"/>
              </a:lnSpc>
            </a:pPr>
            <a:r>
              <a:rPr sz="3200" spc="-10" dirty="0">
                <a:latin typeface="Arial"/>
                <a:cs typeface="Arial"/>
              </a:rPr>
              <a:t>An</a:t>
            </a:r>
            <a:r>
              <a:rPr sz="3200" spc="-5" dirty="0">
                <a:latin typeface="Arial"/>
                <a:cs typeface="Arial"/>
              </a:rPr>
              <a:t>y </a:t>
            </a:r>
            <a:r>
              <a:rPr sz="3200" spc="-10" dirty="0">
                <a:latin typeface="Arial"/>
                <a:cs typeface="Arial"/>
              </a:rPr>
              <a:t>Partners? (Networks</a:t>
            </a:r>
            <a:r>
              <a:rPr sz="3200" spc="-5" dirty="0">
                <a:latin typeface="Arial"/>
                <a:cs typeface="Arial"/>
              </a:rPr>
              <a:t>,</a:t>
            </a:r>
            <a:r>
              <a:rPr sz="3200" spc="-10" dirty="0">
                <a:latin typeface="Arial"/>
                <a:cs typeface="Arial"/>
              </a:rPr>
              <a:t> Distribution)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992" y="664747"/>
            <a:ext cx="58674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Further</a:t>
            </a:r>
            <a:r>
              <a:rPr spc="5" dirty="0"/>
              <a:t> </a:t>
            </a:r>
            <a:r>
              <a:rPr spc="-5" dirty="0"/>
              <a:t>Define</a:t>
            </a:r>
            <a:r>
              <a:rPr spc="5" dirty="0"/>
              <a:t> </a:t>
            </a:r>
            <a:r>
              <a:rPr spc="-5" dirty="0"/>
              <a:t>Partners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156791"/>
            <a:ext cx="7788275" cy="318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Wh</a:t>
            </a:r>
            <a:r>
              <a:rPr sz="3200" spc="-5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wil</a:t>
            </a:r>
            <a:r>
              <a:rPr sz="3200" spc="-5" dirty="0">
                <a:latin typeface="Arial"/>
                <a:cs typeface="Arial"/>
              </a:rPr>
              <a:t>l </a:t>
            </a:r>
            <a:r>
              <a:rPr sz="3200" spc="-10" dirty="0">
                <a:latin typeface="Arial"/>
                <a:cs typeface="Arial"/>
              </a:rPr>
              <a:t>yo</a:t>
            </a:r>
            <a:r>
              <a:rPr sz="3200" spc="-5" dirty="0">
                <a:latin typeface="Arial"/>
                <a:cs typeface="Arial"/>
              </a:rPr>
              <a:t>u </a:t>
            </a:r>
            <a:r>
              <a:rPr sz="3200" spc="-10" dirty="0">
                <a:latin typeface="Arial"/>
                <a:cs typeface="Arial"/>
              </a:rPr>
              <a:t>us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market?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Lis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specifi</a:t>
            </a:r>
            <a:r>
              <a:rPr sz="3200" spc="-5" dirty="0">
                <a:latin typeface="Arial"/>
                <a:cs typeface="Arial"/>
              </a:rPr>
              <a:t>c </a:t>
            </a:r>
            <a:r>
              <a:rPr sz="3200" spc="-10" dirty="0">
                <a:latin typeface="Arial"/>
                <a:cs typeface="Arial"/>
              </a:rPr>
              <a:t>partner</a:t>
            </a:r>
            <a:r>
              <a:rPr sz="3200" spc="-5" dirty="0">
                <a:latin typeface="Arial"/>
                <a:cs typeface="Arial"/>
              </a:rPr>
              <a:t>s –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bran</a:t>
            </a:r>
            <a:r>
              <a:rPr sz="3200" spc="-5" dirty="0">
                <a:latin typeface="Arial"/>
                <a:cs typeface="Arial"/>
              </a:rPr>
              <a:t>d </a:t>
            </a:r>
            <a:r>
              <a:rPr sz="3200" spc="-10" dirty="0">
                <a:latin typeface="Arial"/>
                <a:cs typeface="Arial"/>
              </a:rPr>
              <a:t>nam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firms!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ollaboratio</a:t>
            </a:r>
            <a:r>
              <a:rPr sz="3200" spc="-5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Efforts…</a:t>
            </a:r>
            <a:endParaRPr sz="3200">
              <a:latin typeface="Arial"/>
              <a:cs typeface="Arial"/>
            </a:endParaRPr>
          </a:p>
          <a:p>
            <a:pPr marL="355600" marR="106553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Leverag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competitor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partner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if possible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 giant sleeps approach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2770">
              <a:lnSpc>
                <a:spcPts val="5235"/>
              </a:lnSpc>
            </a:pPr>
            <a:r>
              <a:rPr spc="-5" dirty="0"/>
              <a:t>Competitive Landscape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169491"/>
            <a:ext cx="6459220" cy="157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hav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them!!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pecific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ho</a:t>
            </a:r>
            <a:r>
              <a:rPr sz="3200" spc="-5" dirty="0">
                <a:latin typeface="Arial"/>
                <a:cs typeface="Arial"/>
              </a:rPr>
              <a:t>w </a:t>
            </a:r>
            <a:r>
              <a:rPr sz="3200" spc="-10" dirty="0">
                <a:latin typeface="Arial"/>
                <a:cs typeface="Arial"/>
              </a:rPr>
              <a:t>yo</a:t>
            </a:r>
            <a:r>
              <a:rPr sz="3200" spc="-5" dirty="0">
                <a:latin typeface="Arial"/>
                <a:cs typeface="Arial"/>
              </a:rPr>
              <a:t>u </a:t>
            </a:r>
            <a:r>
              <a:rPr sz="3200" spc="-10" dirty="0">
                <a:latin typeface="Arial"/>
                <a:cs typeface="Arial"/>
              </a:rPr>
              <a:t>ar</a:t>
            </a:r>
            <a:r>
              <a:rPr sz="3200" spc="-5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different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ts val="3804"/>
              </a:lnSpc>
              <a:spcBef>
                <a:spcPts val="755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w </a:t>
            </a:r>
            <a:r>
              <a:rPr sz="3200" spc="-10" dirty="0">
                <a:latin typeface="Arial"/>
                <a:cs typeface="Arial"/>
              </a:rPr>
              <a:t>yo</a:t>
            </a:r>
            <a:r>
              <a:rPr sz="3200" spc="-5" dirty="0">
                <a:latin typeface="Arial"/>
                <a:cs typeface="Arial"/>
              </a:rPr>
              <a:t>u </a:t>
            </a:r>
            <a:r>
              <a:rPr sz="3200" spc="-10" dirty="0">
                <a:latin typeface="Arial"/>
                <a:cs typeface="Arial"/>
              </a:rPr>
              <a:t>wil</a:t>
            </a:r>
            <a:r>
              <a:rPr sz="3200" spc="-5" dirty="0">
                <a:latin typeface="Arial"/>
                <a:cs typeface="Arial"/>
              </a:rPr>
              <a:t>l </a:t>
            </a:r>
            <a:r>
              <a:rPr sz="3200" spc="-10" dirty="0">
                <a:latin typeface="Arial"/>
                <a:cs typeface="Arial"/>
              </a:rPr>
              <a:t>wi</a:t>
            </a:r>
            <a:r>
              <a:rPr sz="3200" spc="-5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agains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them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Management</a:t>
            </a:r>
            <a:r>
              <a:rPr spc="5" dirty="0"/>
              <a:t> </a:t>
            </a:r>
            <a:r>
              <a:rPr spc="-5" dirty="0"/>
              <a:t>Team</a:t>
            </a:r>
            <a:r>
              <a:rPr spc="5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5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2741245"/>
            <a:ext cx="6638925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Leadershi</a:t>
            </a:r>
            <a:r>
              <a:rPr sz="3200" spc="-5" dirty="0">
                <a:latin typeface="Arial"/>
                <a:cs typeface="Arial"/>
              </a:rPr>
              <a:t>p </a:t>
            </a:r>
            <a:r>
              <a:rPr sz="3200" spc="-10" dirty="0">
                <a:latin typeface="Arial"/>
                <a:cs typeface="Arial"/>
              </a:rPr>
              <a:t>an</a:t>
            </a:r>
            <a:r>
              <a:rPr sz="3200" spc="-5" dirty="0">
                <a:latin typeface="Arial"/>
                <a:cs typeface="Arial"/>
              </a:rPr>
              <a:t>d </a:t>
            </a:r>
            <a:r>
              <a:rPr sz="3200" spc="-10" dirty="0">
                <a:latin typeface="Arial"/>
                <a:cs typeface="Arial"/>
              </a:rPr>
              <a:t>Communication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usines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Managemen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an</a:t>
            </a:r>
            <a:r>
              <a:rPr sz="3200" spc="-5" dirty="0">
                <a:latin typeface="Arial"/>
                <a:cs typeface="Arial"/>
              </a:rPr>
              <a:t>d </a:t>
            </a:r>
            <a:r>
              <a:rPr sz="3200" spc="-10" dirty="0">
                <a:latin typeface="Arial"/>
                <a:cs typeface="Arial"/>
              </a:rPr>
              <a:t>Teams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echnologists</a:t>
            </a:r>
            <a:r>
              <a:rPr sz="3200" spc="-5" dirty="0">
                <a:latin typeface="Arial"/>
                <a:cs typeface="Arial"/>
              </a:rPr>
              <a:t>,</a:t>
            </a:r>
            <a:r>
              <a:rPr sz="3200" spc="-10" dirty="0">
                <a:latin typeface="Arial"/>
                <a:cs typeface="Arial"/>
              </a:rPr>
              <a:t> Scientists</a:t>
            </a:r>
            <a:r>
              <a:rPr sz="3200" spc="-5" dirty="0">
                <a:latin typeface="Arial"/>
                <a:cs typeface="Arial"/>
              </a:rPr>
              <a:t>,</a:t>
            </a:r>
            <a:r>
              <a:rPr sz="3200" spc="-10" dirty="0">
                <a:latin typeface="Arial"/>
                <a:cs typeface="Arial"/>
              </a:rPr>
              <a:t> Experts</a:t>
            </a:r>
            <a:endParaRPr sz="3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oar</a:t>
            </a:r>
            <a:r>
              <a:rPr sz="3200" spc="-5" dirty="0">
                <a:latin typeface="Arial"/>
                <a:cs typeface="Arial"/>
              </a:rPr>
              <a:t>d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f </a:t>
            </a:r>
            <a:r>
              <a:rPr sz="3200" spc="-10" dirty="0">
                <a:latin typeface="Arial"/>
                <a:cs typeface="Arial"/>
              </a:rPr>
              <a:t>Directors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A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392</Words>
  <Application>Microsoft Office PowerPoint</Application>
  <PresentationFormat>Custom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ABC, Inc. Corporate Overview</vt:lpstr>
      <vt:lpstr>Pain or Problem</vt:lpstr>
      <vt:lpstr>Solution/Product Slide</vt:lpstr>
      <vt:lpstr>Business Model</vt:lpstr>
      <vt:lpstr>The Underlying Magic</vt:lpstr>
      <vt:lpstr>Sales &amp; Distribution Plan</vt:lpstr>
      <vt:lpstr>Further Define Partners</vt:lpstr>
      <vt:lpstr>Competitive Landscape</vt:lpstr>
      <vt:lpstr>Management Team &amp; Value</vt:lpstr>
      <vt:lpstr>Financial Summary</vt:lpstr>
      <vt:lpstr>Current Status</vt:lpstr>
      <vt:lpstr>Summary slide</vt:lpstr>
      <vt:lpstr>Contact Slide</vt:lpstr>
      <vt:lpstr>END OF SHOW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VentureChallengePitchTemplate</dc:title>
  <dc:creator>AABHUTTA</dc:creator>
  <cp:lastModifiedBy>Bhutta, Adeel A</cp:lastModifiedBy>
  <cp:revision>1</cp:revision>
  <dcterms:created xsi:type="dcterms:W3CDTF">2016-09-15T11:51:37Z</dcterms:created>
  <dcterms:modified xsi:type="dcterms:W3CDTF">2016-09-15T15:57:19Z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2008-01-24T00:00:00Z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2016-09-15T00:00:00Z</vt:filetime>
  </property>
</Properties>
</file>