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95" r:id="rId2"/>
    <p:sldId id="405" r:id="rId3"/>
    <p:sldId id="414" r:id="rId4"/>
    <p:sldId id="454" r:id="rId5"/>
    <p:sldId id="455" r:id="rId6"/>
    <p:sldId id="439" r:id="rId7"/>
    <p:sldId id="461" r:id="rId8"/>
    <p:sldId id="457" r:id="rId9"/>
    <p:sldId id="459" r:id="rId10"/>
    <p:sldId id="456" r:id="rId11"/>
    <p:sldId id="462" r:id="rId12"/>
    <p:sldId id="458" r:id="rId13"/>
    <p:sldId id="453" r:id="rId1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3F43"/>
    <a:srgbClr val="E3DBDC"/>
    <a:srgbClr val="CC0000"/>
    <a:srgbClr val="ECD2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49" autoAdjust="0"/>
  </p:normalViewPr>
  <p:slideViewPr>
    <p:cSldViewPr>
      <p:cViewPr varScale="1">
        <p:scale>
          <a:sx n="77" d="100"/>
          <a:sy n="77" d="100"/>
        </p:scale>
        <p:origin x="-821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146" y="-78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BB6895-609D-4C37-B311-BA9844710534}" type="doc">
      <dgm:prSet loTypeId="urn:microsoft.com/office/officeart/2005/8/layout/hList1" loCatId="list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F47E24E-7AB4-4562-A907-28E8E2A7DD87}">
      <dgm:prSet phldrT="[Text]"/>
      <dgm:spPr/>
      <dgm:t>
        <a:bodyPr/>
        <a:lstStyle/>
        <a:p>
          <a:r>
            <a:rPr lang="en-US" b="1" dirty="0" smtClean="0"/>
            <a:t>Functional</a:t>
          </a:r>
        </a:p>
        <a:p>
          <a:r>
            <a:rPr lang="en-US" b="1" dirty="0" smtClean="0"/>
            <a:t>Requirements</a:t>
          </a:r>
          <a:endParaRPr lang="en-US" b="1" dirty="0"/>
        </a:p>
      </dgm:t>
    </dgm:pt>
    <dgm:pt modelId="{779E8EC8-D095-4C99-879B-DAA78FF3BDEB}" type="parTrans" cxnId="{87365DDC-5E38-4EDF-B0D4-56EE3BF2079B}">
      <dgm:prSet/>
      <dgm:spPr/>
      <dgm:t>
        <a:bodyPr/>
        <a:lstStyle/>
        <a:p>
          <a:endParaRPr lang="en-US"/>
        </a:p>
      </dgm:t>
    </dgm:pt>
    <dgm:pt modelId="{7A8F9FCC-D325-4E35-9542-F0A3FA5715D1}" type="sibTrans" cxnId="{87365DDC-5E38-4EDF-B0D4-56EE3BF2079B}">
      <dgm:prSet/>
      <dgm:spPr/>
      <dgm:t>
        <a:bodyPr/>
        <a:lstStyle/>
        <a:p>
          <a:endParaRPr lang="en-US"/>
        </a:p>
      </dgm:t>
    </dgm:pt>
    <dgm:pt modelId="{BD583C82-AB98-45F6-B3C2-2751B17F98B2}">
      <dgm:prSet phldrT="[Text]" custT="1"/>
      <dgm:spPr/>
      <dgm:t>
        <a:bodyPr/>
        <a:lstStyle/>
        <a:p>
          <a:r>
            <a:rPr lang="en-US" sz="2000" dirty="0" smtClean="0"/>
            <a:t>#1</a:t>
          </a:r>
          <a:endParaRPr lang="en-US" sz="2000" dirty="0"/>
        </a:p>
      </dgm:t>
    </dgm:pt>
    <dgm:pt modelId="{CF8A00C4-B31D-424D-8036-7B49F38F685E}" type="parTrans" cxnId="{1EF4978D-4BA4-4A39-8E99-9EAF8DA7AE38}">
      <dgm:prSet/>
      <dgm:spPr/>
      <dgm:t>
        <a:bodyPr/>
        <a:lstStyle/>
        <a:p>
          <a:endParaRPr lang="en-US"/>
        </a:p>
      </dgm:t>
    </dgm:pt>
    <dgm:pt modelId="{7253BC73-96D9-46E0-96B5-26787F61D5A7}" type="sibTrans" cxnId="{1EF4978D-4BA4-4A39-8E99-9EAF8DA7AE38}">
      <dgm:prSet/>
      <dgm:spPr/>
      <dgm:t>
        <a:bodyPr/>
        <a:lstStyle/>
        <a:p>
          <a:endParaRPr lang="en-US"/>
        </a:p>
      </dgm:t>
    </dgm:pt>
    <dgm:pt modelId="{B559A03C-EC0A-4C67-BC54-D93CF891BAC6}">
      <dgm:prSet phldrT="[Text]"/>
      <dgm:spPr/>
      <dgm:t>
        <a:bodyPr/>
        <a:lstStyle/>
        <a:p>
          <a:r>
            <a:rPr lang="en-US" b="1" dirty="0" smtClean="0"/>
            <a:t>Infrastructure</a:t>
          </a:r>
        </a:p>
        <a:p>
          <a:r>
            <a:rPr lang="en-US" b="1" dirty="0" smtClean="0"/>
            <a:t>Requirements</a:t>
          </a:r>
          <a:endParaRPr lang="en-US" b="1" dirty="0"/>
        </a:p>
      </dgm:t>
    </dgm:pt>
    <dgm:pt modelId="{47C127DE-6224-4308-8A2B-717399A34D85}" type="parTrans" cxnId="{0ED6343A-EBA9-4FB2-94F4-3C2650E1C79E}">
      <dgm:prSet/>
      <dgm:spPr/>
      <dgm:t>
        <a:bodyPr/>
        <a:lstStyle/>
        <a:p>
          <a:endParaRPr lang="en-US"/>
        </a:p>
      </dgm:t>
    </dgm:pt>
    <dgm:pt modelId="{7047793D-7855-4119-87F1-7D657797940E}" type="sibTrans" cxnId="{0ED6343A-EBA9-4FB2-94F4-3C2650E1C79E}">
      <dgm:prSet/>
      <dgm:spPr/>
      <dgm:t>
        <a:bodyPr/>
        <a:lstStyle/>
        <a:p>
          <a:endParaRPr lang="en-US"/>
        </a:p>
      </dgm:t>
    </dgm:pt>
    <dgm:pt modelId="{B92039FC-5D7F-4388-B761-BD7A56E0F1EC}">
      <dgm:prSet phldrT="[Text]" custT="1"/>
      <dgm:spPr/>
      <dgm:t>
        <a:bodyPr/>
        <a:lstStyle/>
        <a:p>
          <a:r>
            <a:rPr lang="en-US" sz="2000" dirty="0" err="1" smtClean="0"/>
            <a:t>Req</a:t>
          </a:r>
          <a:r>
            <a:rPr lang="en-US" sz="2000" dirty="0" smtClean="0"/>
            <a:t> 1</a:t>
          </a:r>
          <a:endParaRPr lang="en-US" sz="2000" dirty="0"/>
        </a:p>
      </dgm:t>
    </dgm:pt>
    <dgm:pt modelId="{E38E5A56-7433-415D-A3F6-74B7BB2D0D51}" type="parTrans" cxnId="{DFA31923-919D-45B7-B206-0CD1319F463B}">
      <dgm:prSet/>
      <dgm:spPr/>
      <dgm:t>
        <a:bodyPr/>
        <a:lstStyle/>
        <a:p>
          <a:endParaRPr lang="en-US"/>
        </a:p>
      </dgm:t>
    </dgm:pt>
    <dgm:pt modelId="{F4E38ED8-4D90-498A-9CA2-2322FDF95FC4}" type="sibTrans" cxnId="{DFA31923-919D-45B7-B206-0CD1319F463B}">
      <dgm:prSet/>
      <dgm:spPr/>
      <dgm:t>
        <a:bodyPr/>
        <a:lstStyle/>
        <a:p>
          <a:endParaRPr lang="en-US"/>
        </a:p>
      </dgm:t>
    </dgm:pt>
    <dgm:pt modelId="{A2EBA76C-312C-4CA4-A1FD-D2A887648F22}">
      <dgm:prSet phldrT="[Text]" custT="1"/>
      <dgm:spPr/>
      <dgm:t>
        <a:bodyPr/>
        <a:lstStyle/>
        <a:p>
          <a:r>
            <a:rPr lang="en-US" sz="2000" dirty="0" smtClean="0"/>
            <a:t>2</a:t>
          </a:r>
          <a:endParaRPr lang="en-US" sz="2000" dirty="0"/>
        </a:p>
      </dgm:t>
    </dgm:pt>
    <dgm:pt modelId="{F1B7CEB8-1A82-4B0B-9A22-2F0DBE0DD563}" type="parTrans" cxnId="{B1510A1F-853C-4DE6-91A9-E6B23ED28549}">
      <dgm:prSet/>
      <dgm:spPr/>
      <dgm:t>
        <a:bodyPr/>
        <a:lstStyle/>
        <a:p>
          <a:endParaRPr lang="en-US"/>
        </a:p>
      </dgm:t>
    </dgm:pt>
    <dgm:pt modelId="{AE4FEB4F-AC9A-4BD6-8EF7-304F87D01B0E}" type="sibTrans" cxnId="{B1510A1F-853C-4DE6-91A9-E6B23ED28549}">
      <dgm:prSet/>
      <dgm:spPr/>
      <dgm:t>
        <a:bodyPr/>
        <a:lstStyle/>
        <a:p>
          <a:endParaRPr lang="en-US"/>
        </a:p>
      </dgm:t>
    </dgm:pt>
    <dgm:pt modelId="{647148F1-D71F-46B3-92E1-B46F03325C50}">
      <dgm:prSet phldrT="[Text]" custT="1"/>
      <dgm:spPr/>
      <dgm:t>
        <a:bodyPr/>
        <a:lstStyle/>
        <a:p>
          <a:r>
            <a:rPr lang="en-US" sz="2000" dirty="0" smtClean="0"/>
            <a:t>3</a:t>
          </a:r>
          <a:endParaRPr lang="en-US" sz="2000" dirty="0"/>
        </a:p>
      </dgm:t>
    </dgm:pt>
    <dgm:pt modelId="{EBB0103A-7184-41F9-A368-7027E0EE3DD1}" type="parTrans" cxnId="{C4F50F28-9CBC-496B-A0E1-782A932B0244}">
      <dgm:prSet/>
      <dgm:spPr/>
      <dgm:t>
        <a:bodyPr/>
        <a:lstStyle/>
        <a:p>
          <a:endParaRPr lang="en-US"/>
        </a:p>
      </dgm:t>
    </dgm:pt>
    <dgm:pt modelId="{21D67C8F-8BDD-46B7-A113-E915C4CDCF31}" type="sibTrans" cxnId="{C4F50F28-9CBC-496B-A0E1-782A932B0244}">
      <dgm:prSet/>
      <dgm:spPr/>
      <dgm:t>
        <a:bodyPr/>
        <a:lstStyle/>
        <a:p>
          <a:endParaRPr lang="en-US"/>
        </a:p>
      </dgm:t>
    </dgm:pt>
    <dgm:pt modelId="{E19D0791-4392-4B2A-9F9B-0C17BA697B6C}">
      <dgm:prSet phldrT="[Text]" custT="1"/>
      <dgm:spPr/>
      <dgm:t>
        <a:bodyPr/>
        <a:lstStyle/>
        <a:p>
          <a:r>
            <a:rPr lang="en-US" sz="2000" dirty="0" smtClean="0"/>
            <a:t>2</a:t>
          </a:r>
          <a:endParaRPr lang="en-US" sz="2000" dirty="0"/>
        </a:p>
      </dgm:t>
    </dgm:pt>
    <dgm:pt modelId="{8F169CA0-3288-4F25-8472-B198E6FD879A}" type="parTrans" cxnId="{33A472B9-51CE-4D66-B530-112D70200B06}">
      <dgm:prSet/>
      <dgm:spPr/>
      <dgm:t>
        <a:bodyPr/>
        <a:lstStyle/>
        <a:p>
          <a:endParaRPr lang="en-US"/>
        </a:p>
      </dgm:t>
    </dgm:pt>
    <dgm:pt modelId="{8640C4EF-2CC7-446F-AA14-F9364B3F5554}" type="sibTrans" cxnId="{33A472B9-51CE-4D66-B530-112D70200B06}">
      <dgm:prSet/>
      <dgm:spPr/>
      <dgm:t>
        <a:bodyPr/>
        <a:lstStyle/>
        <a:p>
          <a:endParaRPr lang="en-US"/>
        </a:p>
      </dgm:t>
    </dgm:pt>
    <dgm:pt modelId="{8B5BE142-FA71-434F-BC61-A47C0225710F}">
      <dgm:prSet phldrT="[Text]" custT="1"/>
      <dgm:spPr/>
      <dgm:t>
        <a:bodyPr/>
        <a:lstStyle/>
        <a:p>
          <a:r>
            <a:rPr lang="en-US" sz="2000" dirty="0" smtClean="0"/>
            <a:t>3</a:t>
          </a:r>
          <a:endParaRPr lang="en-US" sz="2000" dirty="0"/>
        </a:p>
      </dgm:t>
    </dgm:pt>
    <dgm:pt modelId="{67D3D7AC-7847-4A14-949C-62915333BBA0}" type="parTrans" cxnId="{3A767B5C-13A2-48AB-8D86-488345263A53}">
      <dgm:prSet/>
      <dgm:spPr/>
      <dgm:t>
        <a:bodyPr/>
        <a:lstStyle/>
        <a:p>
          <a:endParaRPr lang="en-US"/>
        </a:p>
      </dgm:t>
    </dgm:pt>
    <dgm:pt modelId="{55E5DF3B-0114-4CB4-9BD9-FAB5C97F912D}" type="sibTrans" cxnId="{3A767B5C-13A2-48AB-8D86-488345263A53}">
      <dgm:prSet/>
      <dgm:spPr/>
      <dgm:t>
        <a:bodyPr/>
        <a:lstStyle/>
        <a:p>
          <a:endParaRPr lang="en-US"/>
        </a:p>
      </dgm:t>
    </dgm:pt>
    <dgm:pt modelId="{D8B4F2F6-C38E-4C96-BC1D-4F375A83739C}" type="pres">
      <dgm:prSet presAssocID="{FABB6895-609D-4C37-B311-BA984471053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5F94E1-20C9-4954-B5B1-2C1FE795F571}" type="pres">
      <dgm:prSet presAssocID="{4F47E24E-7AB4-4562-A907-28E8E2A7DD87}" presName="composite" presStyleCnt="0"/>
      <dgm:spPr/>
      <dgm:t>
        <a:bodyPr/>
        <a:lstStyle/>
        <a:p>
          <a:endParaRPr lang="en-US"/>
        </a:p>
      </dgm:t>
    </dgm:pt>
    <dgm:pt modelId="{F55E02FD-D70B-436E-8EBA-5C1AA6BE2D9E}" type="pres">
      <dgm:prSet presAssocID="{4F47E24E-7AB4-4562-A907-28E8E2A7DD87}" presName="parTx" presStyleLbl="alignNode1" presStyleIdx="0" presStyleCnt="2" custScaleY="55234" custLinFactNeighborX="1910" custLinFactNeighborY="-921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2BF3B4-E721-4B29-AD29-F8AF9A490ED5}" type="pres">
      <dgm:prSet presAssocID="{4F47E24E-7AB4-4562-A907-28E8E2A7DD87}" presName="desTx" presStyleLbl="alignAccFollowNode1" presStyleIdx="0" presStyleCnt="2" custLinFactNeighborX="1910" custLinFactNeighborY="-536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D7799A-083F-4F00-AC47-B56B166C0B9D}" type="pres">
      <dgm:prSet presAssocID="{7A8F9FCC-D325-4E35-9542-F0A3FA5715D1}" presName="space" presStyleCnt="0"/>
      <dgm:spPr/>
      <dgm:t>
        <a:bodyPr/>
        <a:lstStyle/>
        <a:p>
          <a:endParaRPr lang="en-US"/>
        </a:p>
      </dgm:t>
    </dgm:pt>
    <dgm:pt modelId="{4334F17D-F55A-420D-BB77-FD2E15F3465B}" type="pres">
      <dgm:prSet presAssocID="{B559A03C-EC0A-4C67-BC54-D93CF891BAC6}" presName="composite" presStyleCnt="0"/>
      <dgm:spPr/>
      <dgm:t>
        <a:bodyPr/>
        <a:lstStyle/>
        <a:p>
          <a:endParaRPr lang="en-US"/>
        </a:p>
      </dgm:t>
    </dgm:pt>
    <dgm:pt modelId="{2D67FC5E-68CA-4DD0-8D26-2E3F428F9B82}" type="pres">
      <dgm:prSet presAssocID="{B559A03C-EC0A-4C67-BC54-D93CF891BAC6}" presName="parTx" presStyleLbl="alignNode1" presStyleIdx="1" presStyleCnt="2" custScaleY="57050" custLinFactNeighborX="-1268" custLinFactNeighborY="-8217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545673-4DD9-44F6-B89F-B651ACB818A6}" type="pres">
      <dgm:prSet presAssocID="{B559A03C-EC0A-4C67-BC54-D93CF891BAC6}" presName="desTx" presStyleLbl="alignAccFollowNode1" presStyleIdx="1" presStyleCnt="2" custLinFactNeighborX="-1268" custLinFactNeighborY="-572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975B64-AD83-442A-9F9A-770F4E8970F1}" type="presOf" srcId="{8B5BE142-FA71-434F-BC61-A47C0225710F}" destId="{832BF3B4-E721-4B29-AD29-F8AF9A490ED5}" srcOrd="0" destOrd="2" presId="urn:microsoft.com/office/officeart/2005/8/layout/hList1"/>
    <dgm:cxn modelId="{E52F31C5-E653-45D8-B475-C2B56EBBEA02}" type="presOf" srcId="{A2EBA76C-312C-4CA4-A1FD-D2A887648F22}" destId="{67545673-4DD9-44F6-B89F-B651ACB818A6}" srcOrd="0" destOrd="1" presId="urn:microsoft.com/office/officeart/2005/8/layout/hList1"/>
    <dgm:cxn modelId="{269BB1D6-18FB-432B-816B-FDF26EACB711}" type="presOf" srcId="{B92039FC-5D7F-4388-B761-BD7A56E0F1EC}" destId="{67545673-4DD9-44F6-B89F-B651ACB818A6}" srcOrd="0" destOrd="0" presId="urn:microsoft.com/office/officeart/2005/8/layout/hList1"/>
    <dgm:cxn modelId="{0ED6343A-EBA9-4FB2-94F4-3C2650E1C79E}" srcId="{FABB6895-609D-4C37-B311-BA9844710534}" destId="{B559A03C-EC0A-4C67-BC54-D93CF891BAC6}" srcOrd="1" destOrd="0" parTransId="{47C127DE-6224-4308-8A2B-717399A34D85}" sibTransId="{7047793D-7855-4119-87F1-7D657797940E}"/>
    <dgm:cxn modelId="{EF2F42EA-4803-4A45-886C-D10492F4C7A2}" type="presOf" srcId="{647148F1-D71F-46B3-92E1-B46F03325C50}" destId="{67545673-4DD9-44F6-B89F-B651ACB818A6}" srcOrd="0" destOrd="2" presId="urn:microsoft.com/office/officeart/2005/8/layout/hList1"/>
    <dgm:cxn modelId="{8AAC470D-BB91-45D0-99E4-546CCC146EFA}" type="presOf" srcId="{BD583C82-AB98-45F6-B3C2-2751B17F98B2}" destId="{832BF3B4-E721-4B29-AD29-F8AF9A490ED5}" srcOrd="0" destOrd="0" presId="urn:microsoft.com/office/officeart/2005/8/layout/hList1"/>
    <dgm:cxn modelId="{DFA31923-919D-45B7-B206-0CD1319F463B}" srcId="{B559A03C-EC0A-4C67-BC54-D93CF891BAC6}" destId="{B92039FC-5D7F-4388-B761-BD7A56E0F1EC}" srcOrd="0" destOrd="0" parTransId="{E38E5A56-7433-415D-A3F6-74B7BB2D0D51}" sibTransId="{F4E38ED8-4D90-498A-9CA2-2322FDF95FC4}"/>
    <dgm:cxn modelId="{1EF4978D-4BA4-4A39-8E99-9EAF8DA7AE38}" srcId="{4F47E24E-7AB4-4562-A907-28E8E2A7DD87}" destId="{BD583C82-AB98-45F6-B3C2-2751B17F98B2}" srcOrd="0" destOrd="0" parTransId="{CF8A00C4-B31D-424D-8036-7B49F38F685E}" sibTransId="{7253BC73-96D9-46E0-96B5-26787F61D5A7}"/>
    <dgm:cxn modelId="{1F656D7F-90D6-4BE2-948E-7280697D7215}" type="presOf" srcId="{E19D0791-4392-4B2A-9F9B-0C17BA697B6C}" destId="{832BF3B4-E721-4B29-AD29-F8AF9A490ED5}" srcOrd="0" destOrd="1" presId="urn:microsoft.com/office/officeart/2005/8/layout/hList1"/>
    <dgm:cxn modelId="{84EC2C5E-2EB2-40AA-9E77-D7DD0B6C4F50}" type="presOf" srcId="{FABB6895-609D-4C37-B311-BA9844710534}" destId="{D8B4F2F6-C38E-4C96-BC1D-4F375A83739C}" srcOrd="0" destOrd="0" presId="urn:microsoft.com/office/officeart/2005/8/layout/hList1"/>
    <dgm:cxn modelId="{C4F50F28-9CBC-496B-A0E1-782A932B0244}" srcId="{B559A03C-EC0A-4C67-BC54-D93CF891BAC6}" destId="{647148F1-D71F-46B3-92E1-B46F03325C50}" srcOrd="2" destOrd="0" parTransId="{EBB0103A-7184-41F9-A368-7027E0EE3DD1}" sibTransId="{21D67C8F-8BDD-46B7-A113-E915C4CDCF31}"/>
    <dgm:cxn modelId="{3A767B5C-13A2-48AB-8D86-488345263A53}" srcId="{4F47E24E-7AB4-4562-A907-28E8E2A7DD87}" destId="{8B5BE142-FA71-434F-BC61-A47C0225710F}" srcOrd="2" destOrd="0" parTransId="{67D3D7AC-7847-4A14-949C-62915333BBA0}" sibTransId="{55E5DF3B-0114-4CB4-9BD9-FAB5C97F912D}"/>
    <dgm:cxn modelId="{87365DDC-5E38-4EDF-B0D4-56EE3BF2079B}" srcId="{FABB6895-609D-4C37-B311-BA9844710534}" destId="{4F47E24E-7AB4-4562-A907-28E8E2A7DD87}" srcOrd="0" destOrd="0" parTransId="{779E8EC8-D095-4C99-879B-DAA78FF3BDEB}" sibTransId="{7A8F9FCC-D325-4E35-9542-F0A3FA5715D1}"/>
    <dgm:cxn modelId="{33A472B9-51CE-4D66-B530-112D70200B06}" srcId="{4F47E24E-7AB4-4562-A907-28E8E2A7DD87}" destId="{E19D0791-4392-4B2A-9F9B-0C17BA697B6C}" srcOrd="1" destOrd="0" parTransId="{8F169CA0-3288-4F25-8472-B198E6FD879A}" sibTransId="{8640C4EF-2CC7-446F-AA14-F9364B3F5554}"/>
    <dgm:cxn modelId="{D7869F4C-9562-4D5D-9E1C-9BFE3DECBAA6}" type="presOf" srcId="{B559A03C-EC0A-4C67-BC54-D93CF891BAC6}" destId="{2D67FC5E-68CA-4DD0-8D26-2E3F428F9B82}" srcOrd="0" destOrd="0" presId="urn:microsoft.com/office/officeart/2005/8/layout/hList1"/>
    <dgm:cxn modelId="{B1510A1F-853C-4DE6-91A9-E6B23ED28549}" srcId="{B559A03C-EC0A-4C67-BC54-D93CF891BAC6}" destId="{A2EBA76C-312C-4CA4-A1FD-D2A887648F22}" srcOrd="1" destOrd="0" parTransId="{F1B7CEB8-1A82-4B0B-9A22-2F0DBE0DD563}" sibTransId="{AE4FEB4F-AC9A-4BD6-8EF7-304F87D01B0E}"/>
    <dgm:cxn modelId="{97FB6D20-34BF-4556-B21F-DA44B9E09C53}" type="presOf" srcId="{4F47E24E-7AB4-4562-A907-28E8E2A7DD87}" destId="{F55E02FD-D70B-436E-8EBA-5C1AA6BE2D9E}" srcOrd="0" destOrd="0" presId="urn:microsoft.com/office/officeart/2005/8/layout/hList1"/>
    <dgm:cxn modelId="{2B5C091F-A6F9-44D2-BDA6-9539B4DF0899}" type="presParOf" srcId="{D8B4F2F6-C38E-4C96-BC1D-4F375A83739C}" destId="{125F94E1-20C9-4954-B5B1-2C1FE795F571}" srcOrd="0" destOrd="0" presId="urn:microsoft.com/office/officeart/2005/8/layout/hList1"/>
    <dgm:cxn modelId="{9ED9C12A-07BD-45CF-BEEE-BA0D6E0A2B17}" type="presParOf" srcId="{125F94E1-20C9-4954-B5B1-2C1FE795F571}" destId="{F55E02FD-D70B-436E-8EBA-5C1AA6BE2D9E}" srcOrd="0" destOrd="0" presId="urn:microsoft.com/office/officeart/2005/8/layout/hList1"/>
    <dgm:cxn modelId="{7277904D-8EA1-4588-9F1F-0F1E0FD876FF}" type="presParOf" srcId="{125F94E1-20C9-4954-B5B1-2C1FE795F571}" destId="{832BF3B4-E721-4B29-AD29-F8AF9A490ED5}" srcOrd="1" destOrd="0" presId="urn:microsoft.com/office/officeart/2005/8/layout/hList1"/>
    <dgm:cxn modelId="{012AD3BD-45B6-4C42-B36A-D380FC11E535}" type="presParOf" srcId="{D8B4F2F6-C38E-4C96-BC1D-4F375A83739C}" destId="{9AD7799A-083F-4F00-AC47-B56B166C0B9D}" srcOrd="1" destOrd="0" presId="urn:microsoft.com/office/officeart/2005/8/layout/hList1"/>
    <dgm:cxn modelId="{0C73335E-C5FA-45A7-8E89-4A2385C2718B}" type="presParOf" srcId="{D8B4F2F6-C38E-4C96-BC1D-4F375A83739C}" destId="{4334F17D-F55A-420D-BB77-FD2E15F3465B}" srcOrd="2" destOrd="0" presId="urn:microsoft.com/office/officeart/2005/8/layout/hList1"/>
    <dgm:cxn modelId="{A5E274F9-45A6-4F0E-981A-A04396AC9DB8}" type="presParOf" srcId="{4334F17D-F55A-420D-BB77-FD2E15F3465B}" destId="{2D67FC5E-68CA-4DD0-8D26-2E3F428F9B82}" srcOrd="0" destOrd="0" presId="urn:microsoft.com/office/officeart/2005/8/layout/hList1"/>
    <dgm:cxn modelId="{8527FCB4-835C-422D-B3C0-052AC8A5611D}" type="presParOf" srcId="{4334F17D-F55A-420D-BB77-FD2E15F3465B}" destId="{67545673-4DD9-44F6-B89F-B651ACB818A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BB6895-609D-4C37-B311-BA9844710534}" type="doc">
      <dgm:prSet loTypeId="urn:microsoft.com/office/officeart/2005/8/layout/hList1" loCatId="list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F47E24E-7AB4-4562-A907-28E8E2A7DD87}">
      <dgm:prSet phldrT="[Text]"/>
      <dgm:spPr/>
      <dgm:t>
        <a:bodyPr/>
        <a:lstStyle/>
        <a:p>
          <a:r>
            <a:rPr lang="en-US" b="1" dirty="0" smtClean="0"/>
            <a:t>Constraints</a:t>
          </a:r>
          <a:endParaRPr lang="en-US" b="1" dirty="0"/>
        </a:p>
      </dgm:t>
    </dgm:pt>
    <dgm:pt modelId="{779E8EC8-D095-4C99-879B-DAA78FF3BDEB}" type="parTrans" cxnId="{87365DDC-5E38-4EDF-B0D4-56EE3BF2079B}">
      <dgm:prSet/>
      <dgm:spPr/>
      <dgm:t>
        <a:bodyPr/>
        <a:lstStyle/>
        <a:p>
          <a:endParaRPr lang="en-US"/>
        </a:p>
      </dgm:t>
    </dgm:pt>
    <dgm:pt modelId="{7A8F9FCC-D325-4E35-9542-F0A3FA5715D1}" type="sibTrans" cxnId="{87365DDC-5E38-4EDF-B0D4-56EE3BF2079B}">
      <dgm:prSet/>
      <dgm:spPr/>
      <dgm:t>
        <a:bodyPr/>
        <a:lstStyle/>
        <a:p>
          <a:endParaRPr lang="en-US"/>
        </a:p>
      </dgm:t>
    </dgm:pt>
    <dgm:pt modelId="{BD583C82-AB98-45F6-B3C2-2751B17F98B2}">
      <dgm:prSet phldrT="[Text]" custT="1"/>
      <dgm:spPr/>
      <dgm:t>
        <a:bodyPr/>
        <a:lstStyle/>
        <a:p>
          <a:r>
            <a:rPr lang="en-US" sz="2000" dirty="0" smtClean="0"/>
            <a:t>#1</a:t>
          </a:r>
          <a:endParaRPr lang="en-US" sz="2000" dirty="0"/>
        </a:p>
      </dgm:t>
    </dgm:pt>
    <dgm:pt modelId="{CF8A00C4-B31D-424D-8036-7B49F38F685E}" type="parTrans" cxnId="{1EF4978D-4BA4-4A39-8E99-9EAF8DA7AE38}">
      <dgm:prSet/>
      <dgm:spPr/>
      <dgm:t>
        <a:bodyPr/>
        <a:lstStyle/>
        <a:p>
          <a:endParaRPr lang="en-US"/>
        </a:p>
      </dgm:t>
    </dgm:pt>
    <dgm:pt modelId="{7253BC73-96D9-46E0-96B5-26787F61D5A7}" type="sibTrans" cxnId="{1EF4978D-4BA4-4A39-8E99-9EAF8DA7AE38}">
      <dgm:prSet/>
      <dgm:spPr/>
      <dgm:t>
        <a:bodyPr/>
        <a:lstStyle/>
        <a:p>
          <a:endParaRPr lang="en-US"/>
        </a:p>
      </dgm:t>
    </dgm:pt>
    <dgm:pt modelId="{E19D0791-4392-4B2A-9F9B-0C17BA697B6C}">
      <dgm:prSet phldrT="[Text]" custT="1"/>
      <dgm:spPr/>
      <dgm:t>
        <a:bodyPr/>
        <a:lstStyle/>
        <a:p>
          <a:r>
            <a:rPr lang="en-US" sz="2000" dirty="0" smtClean="0"/>
            <a:t>2</a:t>
          </a:r>
          <a:endParaRPr lang="en-US" sz="2000" dirty="0"/>
        </a:p>
      </dgm:t>
    </dgm:pt>
    <dgm:pt modelId="{8F169CA0-3288-4F25-8472-B198E6FD879A}" type="parTrans" cxnId="{33A472B9-51CE-4D66-B530-112D70200B06}">
      <dgm:prSet/>
      <dgm:spPr/>
      <dgm:t>
        <a:bodyPr/>
        <a:lstStyle/>
        <a:p>
          <a:endParaRPr lang="en-US"/>
        </a:p>
      </dgm:t>
    </dgm:pt>
    <dgm:pt modelId="{8640C4EF-2CC7-446F-AA14-F9364B3F5554}" type="sibTrans" cxnId="{33A472B9-51CE-4D66-B530-112D70200B06}">
      <dgm:prSet/>
      <dgm:spPr/>
      <dgm:t>
        <a:bodyPr/>
        <a:lstStyle/>
        <a:p>
          <a:endParaRPr lang="en-US"/>
        </a:p>
      </dgm:t>
    </dgm:pt>
    <dgm:pt modelId="{8B5BE142-FA71-434F-BC61-A47C0225710F}">
      <dgm:prSet phldrT="[Text]" custT="1"/>
      <dgm:spPr/>
      <dgm:t>
        <a:bodyPr/>
        <a:lstStyle/>
        <a:p>
          <a:r>
            <a:rPr lang="en-US" sz="2000" dirty="0" smtClean="0"/>
            <a:t>3</a:t>
          </a:r>
          <a:endParaRPr lang="en-US" sz="2000" dirty="0"/>
        </a:p>
      </dgm:t>
    </dgm:pt>
    <dgm:pt modelId="{67D3D7AC-7847-4A14-949C-62915333BBA0}" type="parTrans" cxnId="{3A767B5C-13A2-48AB-8D86-488345263A53}">
      <dgm:prSet/>
      <dgm:spPr/>
      <dgm:t>
        <a:bodyPr/>
        <a:lstStyle/>
        <a:p>
          <a:endParaRPr lang="en-US"/>
        </a:p>
      </dgm:t>
    </dgm:pt>
    <dgm:pt modelId="{55E5DF3B-0114-4CB4-9BD9-FAB5C97F912D}" type="sibTrans" cxnId="{3A767B5C-13A2-48AB-8D86-488345263A53}">
      <dgm:prSet/>
      <dgm:spPr/>
      <dgm:t>
        <a:bodyPr/>
        <a:lstStyle/>
        <a:p>
          <a:endParaRPr lang="en-US"/>
        </a:p>
      </dgm:t>
    </dgm:pt>
    <dgm:pt modelId="{D8B4F2F6-C38E-4C96-BC1D-4F375A83739C}" type="pres">
      <dgm:prSet presAssocID="{FABB6895-609D-4C37-B311-BA984471053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5F94E1-20C9-4954-B5B1-2C1FE795F571}" type="pres">
      <dgm:prSet presAssocID="{4F47E24E-7AB4-4562-A907-28E8E2A7DD87}" presName="composite" presStyleCnt="0"/>
      <dgm:spPr/>
      <dgm:t>
        <a:bodyPr/>
        <a:lstStyle/>
        <a:p>
          <a:endParaRPr lang="en-US"/>
        </a:p>
      </dgm:t>
    </dgm:pt>
    <dgm:pt modelId="{F55E02FD-D70B-436E-8EBA-5C1AA6BE2D9E}" type="pres">
      <dgm:prSet presAssocID="{4F47E24E-7AB4-4562-A907-28E8E2A7DD87}" presName="parTx" presStyleLbl="alignNode1" presStyleIdx="0" presStyleCnt="1" custScaleY="86042" custLinFactNeighborX="1910" custLinFactNeighborY="-921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2BF3B4-E721-4B29-AD29-F8AF9A490ED5}" type="pres">
      <dgm:prSet presAssocID="{4F47E24E-7AB4-4562-A907-28E8E2A7DD87}" presName="desTx" presStyleLbl="alignAccFollowNode1" presStyleIdx="0" presStyleCnt="1" custScaleY="113910" custLinFactNeighborY="-18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AD5305-0DF2-4C37-8D77-1C51937BDF38}" type="presOf" srcId="{4F47E24E-7AB4-4562-A907-28E8E2A7DD87}" destId="{F55E02FD-D70B-436E-8EBA-5C1AA6BE2D9E}" srcOrd="0" destOrd="0" presId="urn:microsoft.com/office/officeart/2005/8/layout/hList1"/>
    <dgm:cxn modelId="{6BDF7B35-A418-40C6-AD87-57DA65E9754B}" type="presOf" srcId="{BD583C82-AB98-45F6-B3C2-2751B17F98B2}" destId="{832BF3B4-E721-4B29-AD29-F8AF9A490ED5}" srcOrd="0" destOrd="0" presId="urn:microsoft.com/office/officeart/2005/8/layout/hList1"/>
    <dgm:cxn modelId="{87365DDC-5E38-4EDF-B0D4-56EE3BF2079B}" srcId="{FABB6895-609D-4C37-B311-BA9844710534}" destId="{4F47E24E-7AB4-4562-A907-28E8E2A7DD87}" srcOrd="0" destOrd="0" parTransId="{779E8EC8-D095-4C99-879B-DAA78FF3BDEB}" sibTransId="{7A8F9FCC-D325-4E35-9542-F0A3FA5715D1}"/>
    <dgm:cxn modelId="{3A767B5C-13A2-48AB-8D86-488345263A53}" srcId="{4F47E24E-7AB4-4562-A907-28E8E2A7DD87}" destId="{8B5BE142-FA71-434F-BC61-A47C0225710F}" srcOrd="2" destOrd="0" parTransId="{67D3D7AC-7847-4A14-949C-62915333BBA0}" sibTransId="{55E5DF3B-0114-4CB4-9BD9-FAB5C97F912D}"/>
    <dgm:cxn modelId="{1EF4978D-4BA4-4A39-8E99-9EAF8DA7AE38}" srcId="{4F47E24E-7AB4-4562-A907-28E8E2A7DD87}" destId="{BD583C82-AB98-45F6-B3C2-2751B17F98B2}" srcOrd="0" destOrd="0" parTransId="{CF8A00C4-B31D-424D-8036-7B49F38F685E}" sibTransId="{7253BC73-96D9-46E0-96B5-26787F61D5A7}"/>
    <dgm:cxn modelId="{719CCE48-97D6-4B71-A217-6FD8B87B3449}" type="presOf" srcId="{8B5BE142-FA71-434F-BC61-A47C0225710F}" destId="{832BF3B4-E721-4B29-AD29-F8AF9A490ED5}" srcOrd="0" destOrd="2" presId="urn:microsoft.com/office/officeart/2005/8/layout/hList1"/>
    <dgm:cxn modelId="{C505EBF9-0F26-4A7B-889F-84C540283677}" type="presOf" srcId="{E19D0791-4392-4B2A-9F9B-0C17BA697B6C}" destId="{832BF3B4-E721-4B29-AD29-F8AF9A490ED5}" srcOrd="0" destOrd="1" presId="urn:microsoft.com/office/officeart/2005/8/layout/hList1"/>
    <dgm:cxn modelId="{AD579408-179B-4BDE-93E3-F89617A7B51C}" type="presOf" srcId="{FABB6895-609D-4C37-B311-BA9844710534}" destId="{D8B4F2F6-C38E-4C96-BC1D-4F375A83739C}" srcOrd="0" destOrd="0" presId="urn:microsoft.com/office/officeart/2005/8/layout/hList1"/>
    <dgm:cxn modelId="{33A472B9-51CE-4D66-B530-112D70200B06}" srcId="{4F47E24E-7AB4-4562-A907-28E8E2A7DD87}" destId="{E19D0791-4392-4B2A-9F9B-0C17BA697B6C}" srcOrd="1" destOrd="0" parTransId="{8F169CA0-3288-4F25-8472-B198E6FD879A}" sibTransId="{8640C4EF-2CC7-446F-AA14-F9364B3F5554}"/>
    <dgm:cxn modelId="{1233B2E2-E332-427A-8F0C-F6A0B3744262}" type="presParOf" srcId="{D8B4F2F6-C38E-4C96-BC1D-4F375A83739C}" destId="{125F94E1-20C9-4954-B5B1-2C1FE795F571}" srcOrd="0" destOrd="0" presId="urn:microsoft.com/office/officeart/2005/8/layout/hList1"/>
    <dgm:cxn modelId="{A7FF1015-17CA-433C-9AA7-30C69C024553}" type="presParOf" srcId="{125F94E1-20C9-4954-B5B1-2C1FE795F571}" destId="{F55E02FD-D70B-436E-8EBA-5C1AA6BE2D9E}" srcOrd="0" destOrd="0" presId="urn:microsoft.com/office/officeart/2005/8/layout/hList1"/>
    <dgm:cxn modelId="{0B63303F-E859-460B-AF54-65AE6583B935}" type="presParOf" srcId="{125F94E1-20C9-4954-B5B1-2C1FE795F571}" destId="{832BF3B4-E721-4B29-AD29-F8AF9A490ED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5E02FD-D70B-436E-8EBA-5C1AA6BE2D9E}">
      <dsp:nvSpPr>
        <dsp:cNvPr id="0" name=""/>
        <dsp:cNvSpPr/>
      </dsp:nvSpPr>
      <dsp:spPr>
        <a:xfrm>
          <a:off x="76212" y="0"/>
          <a:ext cx="3987998" cy="8530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Functional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Requirements</a:t>
          </a:r>
          <a:endParaRPr lang="en-US" sz="2100" b="1" kern="1200" dirty="0"/>
        </a:p>
      </dsp:txBody>
      <dsp:txXfrm>
        <a:off x="76212" y="0"/>
        <a:ext cx="3987998" cy="853045"/>
      </dsp:txXfrm>
    </dsp:sp>
    <dsp:sp modelId="{832BF3B4-E721-4B29-AD29-F8AF9A490ED5}">
      <dsp:nvSpPr>
        <dsp:cNvPr id="0" name=""/>
        <dsp:cNvSpPr/>
      </dsp:nvSpPr>
      <dsp:spPr>
        <a:xfrm>
          <a:off x="76212" y="877927"/>
          <a:ext cx="3987998" cy="171287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#1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2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3</a:t>
          </a:r>
          <a:endParaRPr lang="en-US" sz="2000" kern="1200" dirty="0"/>
        </a:p>
      </dsp:txBody>
      <dsp:txXfrm>
        <a:off x="76212" y="877927"/>
        <a:ext cx="3987998" cy="1712879"/>
      </dsp:txXfrm>
    </dsp:sp>
    <dsp:sp modelId="{2D67FC5E-68CA-4DD0-8D26-2E3F428F9B82}">
      <dsp:nvSpPr>
        <dsp:cNvPr id="0" name=""/>
        <dsp:cNvSpPr/>
      </dsp:nvSpPr>
      <dsp:spPr>
        <a:xfrm>
          <a:off x="4495792" y="2"/>
          <a:ext cx="3987998" cy="8810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Infrastructure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Requirements</a:t>
          </a:r>
          <a:endParaRPr lang="en-US" sz="2100" b="1" kern="1200" dirty="0"/>
        </a:p>
      </dsp:txBody>
      <dsp:txXfrm>
        <a:off x="4495792" y="2"/>
        <a:ext cx="3987998" cy="881092"/>
      </dsp:txXfrm>
    </dsp:sp>
    <dsp:sp modelId="{67545673-4DD9-44F6-B89F-B651ACB818A6}">
      <dsp:nvSpPr>
        <dsp:cNvPr id="0" name=""/>
        <dsp:cNvSpPr/>
      </dsp:nvSpPr>
      <dsp:spPr>
        <a:xfrm>
          <a:off x="4495792" y="838207"/>
          <a:ext cx="3987998" cy="171287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Req</a:t>
          </a:r>
          <a:r>
            <a:rPr lang="en-US" sz="2000" kern="1200" dirty="0" smtClean="0"/>
            <a:t> 1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2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3</a:t>
          </a:r>
          <a:endParaRPr lang="en-US" sz="2000" kern="1200" dirty="0"/>
        </a:p>
      </dsp:txBody>
      <dsp:txXfrm>
        <a:off x="4495792" y="838207"/>
        <a:ext cx="3987998" cy="17128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5E02FD-D70B-436E-8EBA-5C1AA6BE2D9E}">
      <dsp:nvSpPr>
        <dsp:cNvPr id="0" name=""/>
        <dsp:cNvSpPr/>
      </dsp:nvSpPr>
      <dsp:spPr>
        <a:xfrm>
          <a:off x="0" y="0"/>
          <a:ext cx="8534399" cy="13858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264160" rIns="462280" bIns="26416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dirty="0" smtClean="0"/>
            <a:t>Constraints</a:t>
          </a:r>
          <a:endParaRPr lang="en-US" sz="6500" b="1" kern="1200" dirty="0"/>
        </a:p>
      </dsp:txBody>
      <dsp:txXfrm>
        <a:off x="0" y="0"/>
        <a:ext cx="8534399" cy="1385883"/>
      </dsp:txXfrm>
    </dsp:sp>
    <dsp:sp modelId="{832BF3B4-E721-4B29-AD29-F8AF9A490ED5}">
      <dsp:nvSpPr>
        <dsp:cNvPr id="0" name=""/>
        <dsp:cNvSpPr/>
      </dsp:nvSpPr>
      <dsp:spPr>
        <a:xfrm>
          <a:off x="0" y="1371606"/>
          <a:ext cx="8534399" cy="325190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#1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2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3</a:t>
          </a:r>
          <a:endParaRPr lang="en-US" sz="2000" kern="1200" dirty="0"/>
        </a:p>
      </dsp:txBody>
      <dsp:txXfrm>
        <a:off x="0" y="1371606"/>
        <a:ext cx="8534399" cy="32519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11" tIns="46356" rIns="92711" bIns="46356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11" tIns="46356" rIns="92711" bIns="46356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11" tIns="46356" rIns="92711" bIns="46356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11" tIns="46356" rIns="92711" bIns="46356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pPr>
              <a:defRPr/>
            </a:pPr>
            <a:fld id="{67C609E0-FCB9-4F7D-937B-A6D145E390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8805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11" tIns="46356" rIns="92711" bIns="46356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11" tIns="46356" rIns="92711" bIns="46356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6613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416425"/>
            <a:ext cx="5049837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11" tIns="46356" rIns="92711" bIns="463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11" tIns="46356" rIns="92711" bIns="46356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11" tIns="46356" rIns="92711" bIns="46356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pPr>
              <a:defRPr/>
            </a:pPr>
            <a:fld id="{47A1F667-1004-4908-B634-4C72EB749B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1412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fld id="{BFB2FEE9-1B5D-4D51-A0D7-5028E76A5F3C}" type="slidenum">
              <a:rPr lang="en-US" sz="1200" smtClean="0"/>
              <a:pPr>
                <a:defRPr/>
              </a:pPr>
              <a:t>0</a:t>
            </a:fld>
            <a:endParaRPr lang="en-US" sz="12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C8E738D-AB86-4B4A-B6A4-48C175A176F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5333D03-A7CF-4B72-A823-EB7E4A5BE64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A1F667-1004-4908-B634-4C72EB749BB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A1F667-1004-4908-B634-4C72EB749BB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2133600"/>
            <a:ext cx="9144000" cy="1096963"/>
          </a:xfrm>
          <a:prstGeom prst="rect">
            <a:avLst/>
          </a:prstGeom>
          <a:gradFill rotWithShape="0">
            <a:gsLst>
              <a:gs pos="0">
                <a:srgbClr val="973F43"/>
              </a:gs>
              <a:gs pos="50000">
                <a:srgbClr val="FFFFFF"/>
              </a:gs>
              <a:gs pos="100000">
                <a:srgbClr val="973F4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0" y="2209800"/>
            <a:ext cx="9144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>
              <a:spcBef>
                <a:spcPct val="50000"/>
              </a:spcBef>
              <a:defRPr/>
            </a:pPr>
            <a:r>
              <a:rPr lang="en-US" sz="4800" b="1" smtClean="0">
                <a:solidFill>
                  <a:srgbClr val="973F43"/>
                </a:solidFill>
                <a:ea typeface="+mn-ea"/>
              </a:rPr>
              <a:t>Carnegie Mellon</a:t>
            </a:r>
            <a:endParaRPr lang="en-US" sz="4800" smtClean="0">
              <a:ea typeface="+mn-ea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304800" y="4495800"/>
            <a:ext cx="8458200" cy="0"/>
          </a:xfrm>
          <a:prstGeom prst="line">
            <a:avLst/>
          </a:prstGeom>
          <a:noFill/>
          <a:ln w="9525">
            <a:solidFill>
              <a:srgbClr val="973F4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304800" y="5105400"/>
            <a:ext cx="8458200" cy="0"/>
          </a:xfrm>
          <a:prstGeom prst="line">
            <a:avLst/>
          </a:prstGeom>
          <a:noFill/>
          <a:ln w="9525">
            <a:solidFill>
              <a:srgbClr val="973F4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 advTm="0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Tm="0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381000"/>
            <a:ext cx="205740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81000"/>
            <a:ext cx="601980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Tm="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Tm="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Tm="0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Tm="0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Tm="0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advTm="0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0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Tm="0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Tm="0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ChangeArrowheads="1"/>
          </p:cNvSpPr>
          <p:nvPr/>
        </p:nvSpPr>
        <p:spPr bwMode="auto">
          <a:xfrm>
            <a:off x="0" y="6507163"/>
            <a:ext cx="9144000" cy="304800"/>
          </a:xfrm>
          <a:prstGeom prst="rect">
            <a:avLst/>
          </a:prstGeom>
          <a:gradFill rotWithShape="0">
            <a:gsLst>
              <a:gs pos="0">
                <a:srgbClr val="973F43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81000"/>
            <a:ext cx="7772400" cy="114300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rgbClr val="E3DBDC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levelFifth level</a:t>
            </a:r>
          </a:p>
          <a:p>
            <a:pPr lvl="3"/>
            <a:endParaRPr lang="en-US"/>
          </a:p>
        </p:txBody>
      </p:sp>
      <p:sp>
        <p:nvSpPr>
          <p:cNvPr id="1029" name="Text Box 7"/>
          <p:cNvSpPr txBox="1">
            <a:spLocks noChangeArrowheads="1"/>
          </p:cNvSpPr>
          <p:nvPr/>
        </p:nvSpPr>
        <p:spPr bwMode="auto">
          <a:xfrm>
            <a:off x="7010400" y="6430963"/>
            <a:ext cx="34290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spcBef>
                <a:spcPct val="50000"/>
              </a:spcBef>
              <a:defRPr/>
            </a:pPr>
            <a:r>
              <a:rPr lang="en-US" sz="2200" b="1" smtClean="0">
                <a:solidFill>
                  <a:srgbClr val="973F43"/>
                </a:solidFill>
                <a:ea typeface="+mn-ea"/>
              </a:rPr>
              <a:t>Carnegie Mellon</a:t>
            </a:r>
            <a:endParaRPr lang="en-US" sz="2200" smtClean="0">
              <a:ea typeface="+mn-ea"/>
            </a:endParaRPr>
          </a:p>
        </p:txBody>
      </p:sp>
      <p:sp>
        <p:nvSpPr>
          <p:cNvPr id="1030" name="Line 9"/>
          <p:cNvSpPr>
            <a:spLocks noChangeShapeType="1"/>
          </p:cNvSpPr>
          <p:nvPr/>
        </p:nvSpPr>
        <p:spPr bwMode="auto">
          <a:xfrm>
            <a:off x="228600" y="1295400"/>
            <a:ext cx="8610600" cy="0"/>
          </a:xfrm>
          <a:prstGeom prst="line">
            <a:avLst/>
          </a:prstGeom>
          <a:noFill/>
          <a:ln w="19050">
            <a:solidFill>
              <a:srgbClr val="973F4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4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</p:sldLayoutIdLst>
  <p:transition advTm="0">
    <p:cut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MS PGothic" pitchFamily="34" charset="-128"/>
          <a:cs typeface="MS PGothic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973F43"/>
        </a:buClr>
        <a:buFont typeface="Symbol" pitchFamily="18" charset="2"/>
        <a:buChar char="·"/>
        <a:defRPr sz="2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973F43"/>
        </a:buClr>
        <a:buChar char="°"/>
        <a:defRPr sz="26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08585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973F43"/>
        </a:buClr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42875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973F43"/>
        </a:buClr>
        <a:buChar char="°"/>
        <a:defRPr sz="2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581400"/>
            <a:ext cx="8458200" cy="2667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sz="2400" dirty="0" smtClean="0"/>
              <a:t>[Your Project Name]</a:t>
            </a:r>
            <a:endParaRPr lang="en-US" sz="2400" dirty="0" smtClean="0"/>
          </a:p>
          <a:p>
            <a:pPr>
              <a:defRPr/>
            </a:pPr>
            <a:r>
              <a:rPr lang="en-US" sz="2200" dirty="0" smtClean="0"/>
              <a:t>Kick-Off Meeting</a:t>
            </a:r>
          </a:p>
          <a:p>
            <a:pPr>
              <a:defRPr/>
            </a:pPr>
            <a:r>
              <a:rPr lang="en-US" sz="2000" dirty="0" smtClean="0"/>
              <a:t>Month, Year</a:t>
            </a:r>
            <a:endParaRPr lang="en-US" sz="2000" dirty="0" smtClean="0"/>
          </a:p>
          <a:p>
            <a:pPr>
              <a:defRPr/>
            </a:pPr>
            <a:endParaRPr lang="en-US" sz="2200" dirty="0" smtClean="0"/>
          </a:p>
          <a:p>
            <a:pPr>
              <a:defRPr/>
            </a:pPr>
            <a:r>
              <a:rPr lang="en-US" sz="2200" dirty="0" smtClean="0"/>
              <a:t> </a:t>
            </a:r>
          </a:p>
        </p:txBody>
      </p:sp>
    </p:spTree>
  </p:cSld>
  <p:clrMapOvr>
    <a:masterClrMapping/>
  </p:clrMapOvr>
  <p:transition advTm="0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10600" cy="1143000"/>
          </a:xfrm>
        </p:spPr>
        <p:txBody>
          <a:bodyPr/>
          <a:lstStyle/>
          <a:p>
            <a:pPr algn="ctr"/>
            <a:r>
              <a:rPr lang="en-US" dirty="0" smtClean="0">
                <a:ea typeface="ＭＳ Ｐゴシック" charset="0"/>
              </a:rPr>
              <a:t>Roles </a:t>
            </a:r>
            <a:r>
              <a:rPr lang="en-US" dirty="0">
                <a:ea typeface="ＭＳ Ｐゴシック" charset="0"/>
              </a:rPr>
              <a:t>&amp; </a:t>
            </a:r>
            <a:r>
              <a:rPr lang="en-US" dirty="0" smtClean="0">
                <a:ea typeface="ＭＳ Ｐゴシック" charset="0"/>
              </a:rPr>
              <a:t>Responsibilities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757546"/>
              </p:ext>
            </p:extLst>
          </p:nvPr>
        </p:nvGraphicFramePr>
        <p:xfrm>
          <a:off x="228600" y="1447800"/>
          <a:ext cx="8763001" cy="2369496"/>
        </p:xfrm>
        <a:graphic>
          <a:graphicData uri="http://schemas.openxmlformats.org/drawingml/2006/table">
            <a:tbl>
              <a:tblPr/>
              <a:tblGrid>
                <a:gridCol w="1600200"/>
                <a:gridCol w="2286000"/>
                <a:gridCol w="4876801"/>
              </a:tblGrid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Name</a:t>
                      </a:r>
                    </a:p>
                  </a:txBody>
                  <a:tcPr marL="63746" marR="63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Role</a:t>
                      </a:r>
                    </a:p>
                  </a:txBody>
                  <a:tcPr marL="63746" marR="63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Project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 Activities</a:t>
                      </a:r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3746" marR="63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  <a:tr h="362112">
                <a:tc>
                  <a:txBody>
                    <a:bodyPr/>
                    <a:lstStyle/>
                    <a:p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46" marR="63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+mn-lt"/>
                          <a:ea typeface="Calibri"/>
                          <a:cs typeface="Times New Roman"/>
                        </a:rPr>
                        <a:t>Functional</a:t>
                      </a:r>
                      <a:r>
                        <a:rPr lang="en-US" sz="1400" b="0" baseline="0" dirty="0" smtClean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b="0" dirty="0" smtClean="0">
                          <a:latin typeface="+mn-lt"/>
                          <a:ea typeface="Calibri"/>
                          <a:cs typeface="Times New Roman"/>
                        </a:rPr>
                        <a:t>Project </a:t>
                      </a:r>
                      <a:r>
                        <a:rPr lang="en-US" sz="1400" b="0" dirty="0" smtClean="0">
                          <a:latin typeface="+mn-lt"/>
                          <a:ea typeface="Calibri"/>
                          <a:cs typeface="Times New Roman"/>
                        </a:rPr>
                        <a:t>Lead</a:t>
                      </a:r>
                      <a:endParaRPr lang="en-US" sz="1400" b="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3746" marR="63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baseline="0" dirty="0" smtClean="0">
                          <a:latin typeface="Times New Roman" panose="02020603050405020304" pitchFamily="18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b="0" baseline="0" dirty="0" smtClean="0">
                          <a:latin typeface="Times New Roman" panose="02020603050405020304" pitchFamily="18" charset="0"/>
                          <a:ea typeface="Calibri"/>
                          <a:cs typeface="Times New Roman"/>
                        </a:rPr>
                        <a:t>Outreach to campus; Project direction</a:t>
                      </a:r>
                      <a:endParaRPr lang="en-US" sz="1400" b="0" baseline="0" dirty="0">
                        <a:latin typeface="Times New Roman" panose="02020603050405020304" pitchFamily="18" charset="0"/>
                        <a:ea typeface="Calibri"/>
                        <a:cs typeface="Times New Roman"/>
                      </a:endParaRPr>
                    </a:p>
                  </a:txBody>
                  <a:tcPr marL="63746" marR="63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088">
                <a:tc>
                  <a:txBody>
                    <a:bodyPr/>
                    <a:lstStyle/>
                    <a:p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46" marR="63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Computing Services 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sponsor</a:t>
                      </a:r>
                      <a:endParaRPr lang="en-US" sz="1400" b="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3746" marR="63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Computing Services relationship with 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campus; 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Resource management; technical guidance</a:t>
                      </a:r>
                      <a:endParaRPr lang="en-US" sz="1400" b="0" baseline="0" dirty="0">
                        <a:latin typeface="Times New Roman" panose="02020603050405020304" pitchFamily="18" charset="0"/>
                        <a:ea typeface="Calibri"/>
                        <a:cs typeface="Times New Roman"/>
                      </a:endParaRPr>
                    </a:p>
                  </a:txBody>
                  <a:tcPr marL="63746" marR="63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888">
                <a:tc>
                  <a:txBody>
                    <a:bodyPr/>
                    <a:lstStyle/>
                    <a:p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46" marR="63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+mn-lt"/>
                          <a:ea typeface="Calibri"/>
                          <a:cs typeface="Times New Roman"/>
                        </a:rPr>
                        <a:t>Technical </a:t>
                      </a:r>
                      <a:r>
                        <a:rPr lang="en-US" sz="1400" b="0" dirty="0" smtClean="0">
                          <a:latin typeface="+mn-lt"/>
                          <a:ea typeface="Calibri"/>
                          <a:cs typeface="Times New Roman"/>
                        </a:rPr>
                        <a:t>Lead</a:t>
                      </a:r>
                      <a:endParaRPr lang="en-US" sz="1400" b="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3746" marR="63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Technical leader in requirements elicitation and analysis; facilities planning, design, and deployment planning</a:t>
                      </a:r>
                      <a:endParaRPr lang="en-US" sz="1400" b="0" baseline="0" dirty="0">
                        <a:latin typeface="Times New Roman" panose="02020603050405020304" pitchFamily="18" charset="0"/>
                        <a:ea typeface="Calibri"/>
                        <a:cs typeface="Times New Roman"/>
                      </a:endParaRPr>
                    </a:p>
                  </a:txBody>
                  <a:tcPr marL="63746" marR="63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3746" marR="63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+mn-lt"/>
                          <a:ea typeface="Calibri"/>
                          <a:cs typeface="Times New Roman"/>
                        </a:rPr>
                        <a:t>Project Lead</a:t>
                      </a:r>
                      <a:endParaRPr lang="en-US" sz="1400" b="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3746" marR="63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Project management best practices </a:t>
                      </a:r>
                      <a:endParaRPr lang="en-US" sz="1400" b="0" baseline="0" dirty="0">
                        <a:latin typeface="Times New Roman" panose="02020603050405020304" pitchFamily="18" charset="0"/>
                        <a:ea typeface="Calibri"/>
                        <a:cs typeface="Times New Roman"/>
                      </a:endParaRPr>
                    </a:p>
                  </a:txBody>
                  <a:tcPr marL="63746" marR="63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3746" marR="63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3746" marR="63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baseline="0" dirty="0">
                        <a:latin typeface="Times New Roman" panose="02020603050405020304" pitchFamily="18" charset="0"/>
                        <a:ea typeface="Calibri"/>
                        <a:cs typeface="Times New Roman"/>
                      </a:endParaRPr>
                    </a:p>
                  </a:txBody>
                  <a:tcPr marL="63746" marR="63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073087"/>
      </p:ext>
    </p:extLst>
  </p:cSld>
  <p:clrMapOvr>
    <a:masterClrMapping/>
  </p:clrMapOvr>
  <p:transition advTm="0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10600" cy="762000"/>
          </a:xfrm>
        </p:spPr>
        <p:txBody>
          <a:bodyPr/>
          <a:lstStyle/>
          <a:p>
            <a:pPr algn="ctr"/>
            <a:r>
              <a:rPr lang="en-US" dirty="0" smtClean="0">
                <a:ea typeface="ＭＳ Ｐゴシック" charset="0"/>
              </a:rPr>
              <a:t>Risk Management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257437"/>
              </p:ext>
            </p:extLst>
          </p:nvPr>
        </p:nvGraphicFramePr>
        <p:xfrm>
          <a:off x="304800" y="1447800"/>
          <a:ext cx="85344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89"/>
                <a:gridCol w="3635022"/>
                <a:gridCol w="4583289"/>
              </a:tblGrid>
              <a:tr h="38302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 baseline="0" dirty="0" smtClean="0">
                          <a:solidFill>
                            <a:schemeClr val="bg1"/>
                          </a:solidFill>
                          <a:latin typeface="45 Helvetica Light"/>
                        </a:rPr>
                        <a:t>#</a:t>
                      </a:r>
                      <a:endParaRPr lang="en-US" sz="1200" b="1" i="0" u="none" strike="noStrike" baseline="0" dirty="0">
                        <a:solidFill>
                          <a:schemeClr val="bg1"/>
                        </a:solidFill>
                        <a:latin typeface="45 Helvetica Light"/>
                      </a:endParaRPr>
                    </a:p>
                  </a:txBody>
                  <a:tcPr marL="5613" marR="5613" marT="56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 baseline="0" dirty="0">
                          <a:solidFill>
                            <a:schemeClr val="bg1"/>
                          </a:solidFill>
                          <a:latin typeface="45 Helvetica Light"/>
                        </a:rPr>
                        <a:t>Risk 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bg1"/>
                          </a:solidFill>
                          <a:latin typeface="45 Helvetica Light"/>
                        </a:rPr>
                        <a:t> Element</a:t>
                      </a:r>
                      <a:endParaRPr lang="en-US" sz="1200" b="1" i="0" u="none" strike="noStrike" baseline="0" dirty="0">
                        <a:solidFill>
                          <a:schemeClr val="bg1"/>
                        </a:solidFill>
                        <a:latin typeface="45 Helvetica Light"/>
                      </a:endParaRPr>
                    </a:p>
                  </a:txBody>
                  <a:tcPr marL="5613" marR="5613" marT="56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 baseline="0" dirty="0">
                          <a:solidFill>
                            <a:schemeClr val="bg1"/>
                          </a:solidFill>
                          <a:latin typeface="45 Helvetica Light"/>
                        </a:rPr>
                        <a:t>Risk Response</a:t>
                      </a:r>
                    </a:p>
                  </a:txBody>
                  <a:tcPr marL="5613" marR="5613" marT="56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765393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latin typeface="45 Helvetica Ligh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latin typeface="45 Helvetica Ligh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45 Helvetica Light"/>
                          <a:ea typeface="+mn-ea"/>
                          <a:cs typeface="Arial" pitchFamily="34" charset="0"/>
                        </a:rPr>
                        <a:t>Schedule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45 Helvetica Light"/>
                          <a:ea typeface="+mn-ea"/>
                          <a:cs typeface="Arial" pitchFamily="34" charset="0"/>
                        </a:rPr>
                        <a:t> Delays 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45 Helvetica Light"/>
                          <a:ea typeface="+mn-ea"/>
                          <a:cs typeface="Arial" pitchFamily="34" charset="0"/>
                        </a:rPr>
                        <a:t>-</a:t>
                      </a:r>
                      <a:endParaRPr lang="en-US" sz="1200" kern="1200" baseline="0" dirty="0" smtClean="0">
                        <a:solidFill>
                          <a:schemeClr val="tx1"/>
                        </a:solidFill>
                        <a:latin typeface="45 Helvetica Light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4320" marR="0" indent="-2286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45 Helvetica Light"/>
                          <a:cs typeface="Arial" pitchFamily="34" charset="0"/>
                        </a:rPr>
                        <a:t>Conduct 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45 Helvetica Light"/>
                          <a:cs typeface="Arial" pitchFamily="34" charset="0"/>
                        </a:rPr>
                        <a:t>project planning to create detailed schedule.</a:t>
                      </a:r>
                    </a:p>
                    <a:p>
                      <a:pPr marL="274320" marR="0" indent="-2286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45 Helvetica Light"/>
                          <a:cs typeface="Arial" pitchFamily="34" charset="0"/>
                        </a:rPr>
                        <a:t>Use PM resource to manage the schedule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45 Helvetica Light"/>
                        <a:cs typeface="Arial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65393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latin typeface="45 Helvetica Ligh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latin typeface="45 Helvetica Ligh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45 Helvetica Light"/>
                          <a:cs typeface="Arial" pitchFamily="34" charset="0"/>
                        </a:rPr>
                        <a:t>CMU Resource Constraints;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45 Helvetica Light"/>
                        <a:cs typeface="Arial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4320" indent="-228600" algn="l" rtl="0" fontAlgn="t">
                        <a:buAutoNum type="arabicPeriod"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45 Helvetica Light"/>
                          <a:cs typeface="Arial" pitchFamily="34" charset="0"/>
                        </a:rPr>
                        <a:t>Engage sponsor groups</a:t>
                      </a:r>
                    </a:p>
                    <a:p>
                      <a:pPr marL="274320" indent="-228600" algn="l" rtl="0" fontAlgn="t">
                        <a:buAutoNum type="arabicPeriod"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45 Helvetica Light"/>
                          <a:cs typeface="Arial" pitchFamily="34" charset="0"/>
                        </a:rPr>
                        <a:t>Communicate deadlines</a:t>
                      </a:r>
                    </a:p>
                    <a:p>
                      <a:pPr marL="274320" indent="-228600" algn="l" rtl="0" fontAlgn="t">
                        <a:buAutoNum type="arabicPeriod"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45 Helvetica Light"/>
                          <a:cs typeface="Arial" pitchFamily="34" charset="0"/>
                        </a:rPr>
                        <a:t>Identify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45 Helvetica Light"/>
                          <a:cs typeface="Arial" pitchFamily="34" charset="0"/>
                        </a:rPr>
                        <a:t> critical path elements for focused work activities.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45 Helvetica Light"/>
                        <a:cs typeface="Arial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0079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latin typeface="45 Helvetica Light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latin typeface="45 Helvetica Ligh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latin typeface="45 Helvetica Light"/>
                        <a:cs typeface="Arial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4320" marR="0" indent="-22860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latin typeface="45 Helvetica Light"/>
                        <a:cs typeface="Arial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76505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latin typeface="45 Helvetica Light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latin typeface="45 Helvetica Ligh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45 Helvetica Light"/>
                        <a:cs typeface="Arial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4320" marR="0" indent="-22860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45 Helvetica Light"/>
                        <a:cs typeface="Arial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76505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latin typeface="45 Helvetica Light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latin typeface="45 Helvetica Ligh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45 Helvetica Light"/>
                        <a:cs typeface="Arial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4320" marR="0" indent="-22860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1200" b="0" i="0" u="none" strike="noStrike" baseline="0" dirty="0" smtClean="0">
                        <a:solidFill>
                          <a:srgbClr val="000000"/>
                        </a:solidFill>
                        <a:latin typeface="45 Helvetica Light"/>
                        <a:cs typeface="Arial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9959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latin typeface="45 Helvetica Light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latin typeface="45 Helvetica Ligh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chemeClr val="tx1"/>
                        </a:solidFill>
                        <a:latin typeface="45 Helvetica Light"/>
                        <a:cs typeface="Arial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4320" marR="0" indent="-22860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chemeClr val="tx1"/>
                        </a:solidFill>
                        <a:latin typeface="45 Helvetica Light"/>
                        <a:cs typeface="Arial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597297"/>
      </p:ext>
    </p:extLst>
  </p:cSld>
  <p:clrMapOvr>
    <a:masterClrMapping/>
  </p:clrMapOvr>
  <p:transition advTm="0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10600" cy="1143000"/>
          </a:xfrm>
        </p:spPr>
        <p:txBody>
          <a:bodyPr/>
          <a:lstStyle/>
          <a:p>
            <a:pPr algn="ctr"/>
            <a:r>
              <a:rPr lang="en-US" dirty="0" smtClean="0">
                <a:ea typeface="ＭＳ Ｐゴシック" charset="0"/>
              </a:rPr>
              <a:t>Next Steps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284340"/>
              </p:ext>
            </p:extLst>
          </p:nvPr>
        </p:nvGraphicFramePr>
        <p:xfrm>
          <a:off x="1371600" y="1981200"/>
          <a:ext cx="6096000" cy="1462278"/>
        </p:xfrm>
        <a:graphic>
          <a:graphicData uri="http://schemas.openxmlformats.org/drawingml/2006/table">
            <a:tbl>
              <a:tblPr/>
              <a:tblGrid>
                <a:gridCol w="3924822"/>
                <a:gridCol w="2171178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u="sng" dirty="0" smtClean="0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Task</a:t>
                      </a:r>
                      <a:endParaRPr lang="en-US" sz="11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3F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u="sng" dirty="0" smtClean="0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Expected Completion  </a:t>
                      </a:r>
                      <a:r>
                        <a:rPr lang="en-US" sz="1100" b="1" u="sng" dirty="0">
                          <a:solidFill>
                            <a:schemeClr val="bg1"/>
                          </a:solidFill>
                          <a:latin typeface="Tahoma"/>
                          <a:ea typeface="Calibri"/>
                          <a:cs typeface="Times New Roman"/>
                        </a:rPr>
                        <a:t>Date </a:t>
                      </a:r>
                      <a:endParaRPr lang="en-US" sz="11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3F43"/>
                    </a:solidFill>
                  </a:tcPr>
                </a:tc>
              </a:tr>
              <a:tr h="32537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90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90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90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1529543"/>
            <a:ext cx="274305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"/>
                <a:cs typeface="Arial" pitchFamily="34" charset="0"/>
              </a:rPr>
              <a:t>Upcoming</a:t>
            </a:r>
            <a:r>
              <a:rPr kumimoji="0" lang="en-US" sz="1200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"/>
                <a:cs typeface="Arial" pitchFamily="34" charset="0"/>
              </a:rPr>
              <a:t> Milestones – Next 30 Days</a:t>
            </a:r>
            <a:endParaRPr kumimoji="0" lang="en-US" sz="12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998162"/>
      </p:ext>
    </p:extLst>
  </p:cSld>
  <p:clrMapOvr>
    <a:masterClrMapping/>
  </p:clrMapOvr>
  <p:transition advTm="0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10600" cy="1143000"/>
          </a:xfrm>
        </p:spPr>
        <p:txBody>
          <a:bodyPr/>
          <a:lstStyle/>
          <a:p>
            <a:pPr algn="ctr"/>
            <a:r>
              <a:rPr lang="en-US" dirty="0">
                <a:ea typeface="ＭＳ Ｐゴシック" charset="0"/>
              </a:rPr>
              <a:t>Comments &amp; Questions</a:t>
            </a:r>
            <a:endParaRPr lang="en-US" dirty="0"/>
          </a:p>
        </p:txBody>
      </p:sp>
      <p:pic>
        <p:nvPicPr>
          <p:cNvPr id="5" name="Picture 2" descr="C:\Users\brbrown\Desktop\q's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676400"/>
            <a:ext cx="6019800" cy="449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04955"/>
      </p:ext>
    </p:extLst>
  </p:cSld>
  <p:clrMapOvr>
    <a:masterClrMapping/>
  </p:clrMapOvr>
  <p:transition advTm="0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10600" cy="1143000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ea typeface="ＭＳ Ｐゴシック" charset="0"/>
                <a:cs typeface="+mj-cs"/>
              </a:rPr>
              <a:t>Agenda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Project Approach &amp; Timeline</a:t>
            </a:r>
          </a:p>
          <a:p>
            <a:r>
              <a:rPr lang="en-US" dirty="0" smtClean="0"/>
              <a:t>Project Assumptions &amp; Constraints</a:t>
            </a:r>
          </a:p>
          <a:p>
            <a:r>
              <a:rPr lang="en-US" dirty="0" smtClean="0"/>
              <a:t>Roles &amp; Responsibilities</a:t>
            </a:r>
          </a:p>
          <a:p>
            <a:r>
              <a:rPr lang="en-US" dirty="0" smtClean="0"/>
              <a:t>Project Governance</a:t>
            </a:r>
          </a:p>
          <a:p>
            <a:r>
              <a:rPr lang="en-US" dirty="0" smtClean="0"/>
              <a:t>Next Steps</a:t>
            </a:r>
          </a:p>
          <a:p>
            <a:r>
              <a:rPr lang="en-US" dirty="0" smtClean="0"/>
              <a:t>Question &amp; Answer</a:t>
            </a:r>
            <a:endParaRPr lang="en-US" dirty="0"/>
          </a:p>
        </p:txBody>
      </p:sp>
    </p:spTree>
  </p:cSld>
  <p:clrMapOvr>
    <a:masterClrMapping/>
  </p:clrMapOvr>
  <p:transition advTm="0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10600" cy="1143000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400" i="1" dirty="0" smtClean="0"/>
              <a:t>The project was initiated to:</a:t>
            </a:r>
          </a:p>
          <a:p>
            <a:pPr>
              <a:defRPr/>
            </a:pPr>
            <a:r>
              <a:rPr lang="en-US" sz="2400" i="1" dirty="0" smtClean="0"/>
              <a:t>Goals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indent="0">
              <a:buFont typeface="Symbol" pitchFamily="18" charset="2"/>
              <a:buNone/>
              <a:defRPr/>
            </a:pPr>
            <a:r>
              <a:rPr lang="en-US" sz="2400" dirty="0" smtClean="0"/>
              <a:t>  </a:t>
            </a:r>
          </a:p>
        </p:txBody>
      </p:sp>
    </p:spTree>
  </p:cSld>
  <p:clrMapOvr>
    <a:masterClrMapping/>
  </p:clrMapOvr>
  <p:transition advTm="0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10600" cy="1143000"/>
          </a:xfrm>
        </p:spPr>
        <p:txBody>
          <a:bodyPr/>
          <a:lstStyle/>
          <a:p>
            <a:pPr algn="ctr"/>
            <a:r>
              <a:rPr lang="en-US" dirty="0" smtClean="0"/>
              <a:t>Project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project will take a phased </a:t>
            </a:r>
            <a:r>
              <a:rPr lang="en-US" dirty="0" smtClean="0"/>
              <a:t>approach</a:t>
            </a:r>
            <a:endParaRPr lang="en-US" dirty="0" smtClean="0"/>
          </a:p>
          <a:p>
            <a:r>
              <a:rPr lang="en-US" dirty="0" smtClean="0"/>
              <a:t>Outreach &amp; Requirements: </a:t>
            </a:r>
            <a:r>
              <a:rPr lang="en-US" dirty="0"/>
              <a:t>[Dates; Notes]</a:t>
            </a:r>
          </a:p>
          <a:p>
            <a:r>
              <a:rPr lang="en-US" dirty="0" smtClean="0"/>
              <a:t>Design </a:t>
            </a:r>
            <a:r>
              <a:rPr lang="en-US" dirty="0" smtClean="0"/>
              <a:t>Phase: </a:t>
            </a:r>
            <a:r>
              <a:rPr lang="en-US" dirty="0" smtClean="0"/>
              <a:t>[Dates; Notes]</a:t>
            </a:r>
            <a:endParaRPr lang="en-US" dirty="0" smtClean="0"/>
          </a:p>
          <a:p>
            <a:r>
              <a:rPr lang="en-US" dirty="0"/>
              <a:t>Implementation Phase: </a:t>
            </a:r>
            <a:r>
              <a:rPr lang="en-US" dirty="0"/>
              <a:t>[Dates; Notes]</a:t>
            </a:r>
          </a:p>
        </p:txBody>
      </p:sp>
    </p:spTree>
    <p:extLst>
      <p:ext uri="{BB962C8B-B14F-4D97-AF65-F5344CB8AC3E}">
        <p14:creationId xmlns:p14="http://schemas.microsoft.com/office/powerpoint/2010/main" val="3104659363"/>
      </p:ext>
    </p:extLst>
  </p:cSld>
  <p:clrMapOvr>
    <a:masterClrMapping/>
  </p:clrMapOvr>
  <p:transition advTm="0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algn="ctr"/>
            <a:r>
              <a:rPr lang="en-US" dirty="0" smtClean="0"/>
              <a:t>Project Timeline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516059"/>
              </p:ext>
            </p:extLst>
          </p:nvPr>
        </p:nvGraphicFramePr>
        <p:xfrm>
          <a:off x="133350" y="1066800"/>
          <a:ext cx="8858255" cy="4995859"/>
        </p:xfrm>
        <a:graphic>
          <a:graphicData uri="http://schemas.openxmlformats.org/drawingml/2006/table">
            <a:tbl>
              <a:tblPr/>
              <a:tblGrid>
                <a:gridCol w="738911"/>
                <a:gridCol w="737176"/>
                <a:gridCol w="738911"/>
                <a:gridCol w="737175"/>
                <a:gridCol w="738911"/>
                <a:gridCol w="737176"/>
                <a:gridCol w="738911"/>
                <a:gridCol w="737175"/>
                <a:gridCol w="738911"/>
                <a:gridCol w="737176"/>
                <a:gridCol w="738911"/>
                <a:gridCol w="738911"/>
              </a:tblGrid>
              <a:tr h="289560"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January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Geneva" pitchFamily="-110" charset="-128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February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Geneva" pitchFamily="-110" charset="-128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March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Geneva" pitchFamily="-110" charset="-128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April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Geneva" pitchFamily="-110" charset="-128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May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Geneva" pitchFamily="-110" charset="-128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June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Geneva" pitchFamily="-110" charset="-128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July 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Geneva" pitchFamily="-110" charset="-128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August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Geneva" pitchFamily="-110" charset="-128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Sept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Geneva" pitchFamily="-110" charset="-128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October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Geneva" pitchFamily="-110" charset="-128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November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Geneva" pitchFamily="-110" charset="-128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December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Geneva" pitchFamily="-110" charset="-128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192062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Geneva" pitchFamily="-110" charset="-128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Geneva" pitchFamily="-110" charset="-128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Geneva" pitchFamily="-110" charset="-128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Geneva" pitchFamily="-110" charset="-128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Geneva" pitchFamily="-110" charset="-128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Geneva" pitchFamily="-110" charset="-128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Geneva" pitchFamily="-110" charset="-128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Geneva" pitchFamily="-110" charset="-128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  <a:endParaRPr kumimoji="0" 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Geneva" pitchFamily="-110" charset="-128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Geneva" pitchFamily="-110" charset="-128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Geneva" pitchFamily="-110" charset="-128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Geneva" pitchFamily="-110" charset="-128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Geneva" pitchFamily="-110" charset="-128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Geneva" pitchFamily="-110" charset="-128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Geneva" pitchFamily="-110" charset="-128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Geneva" pitchFamily="-110" charset="-128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Geneva" pitchFamily="-110" charset="-128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Geneva" pitchFamily="-110" charset="-128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69839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Geneva" pitchFamily="-110" charset="-128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Geneva" pitchFamily="-110" charset="-128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Geneva" pitchFamily="-110" charset="-128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Geneva" pitchFamily="-110" charset="-128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Geneva" pitchFamily="-110" charset="-128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Geneva" pitchFamily="-110" charset="-128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Geneva" pitchFamily="-110" charset="-128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93648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Geneva" pitchFamily="-110" charset="-128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neva" pitchFamily="-110" charset="-128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Geneva" pitchFamily="-110" charset="-128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52"/>
          <p:cNvSpPr txBox="1"/>
          <p:nvPr/>
        </p:nvSpPr>
        <p:spPr>
          <a:xfrm>
            <a:off x="152401" y="1524000"/>
            <a:ext cx="1752599" cy="196822"/>
          </a:xfrm>
          <a:prstGeom prst="roundRect">
            <a:avLst>
              <a:gd name="adj" fmla="val 9142"/>
            </a:avLst>
          </a:prstGeom>
          <a:solidFill>
            <a:srgbClr val="E3DBDC"/>
          </a:soli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" tIns="9144" rIns="9144" bIns="9144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 smtClean="0">
                <a:solidFill>
                  <a:srgbClr val="000000"/>
                </a:solidFill>
              </a:rPr>
              <a:t>Requirements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" name="TextBox 47"/>
          <p:cNvSpPr txBox="1">
            <a:spLocks noChangeArrowheads="1"/>
          </p:cNvSpPr>
          <p:nvPr/>
        </p:nvSpPr>
        <p:spPr bwMode="auto">
          <a:xfrm>
            <a:off x="1600199" y="2100263"/>
            <a:ext cx="6858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45 Helvetica Light" pitchFamily="-110" charset="0"/>
                <a:ea typeface="Geneva" pitchFamily="-11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pitchFamily="-110" charset="0"/>
                <a:ea typeface="Geneva" pitchFamily="-11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pitchFamily="-110" charset="0"/>
                <a:ea typeface="Geneva" pitchFamily="-11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pitchFamily="-110" charset="0"/>
                <a:ea typeface="Geneva" pitchFamily="-11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pitchFamily="-110" charset="0"/>
                <a:ea typeface="Geneva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pitchFamily="-110" charset="0"/>
                <a:ea typeface="Geneva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pitchFamily="-110" charset="0"/>
                <a:ea typeface="Geneva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pitchFamily="-110" charset="0"/>
                <a:ea typeface="Geneva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pitchFamily="-110" charset="0"/>
                <a:ea typeface="Geneva" pitchFamily="-110" charset="-128"/>
              </a:defRPr>
            </a:lvl9pPr>
          </a:lstStyle>
          <a:p>
            <a:r>
              <a:rPr lang="en-US" sz="1000" dirty="0"/>
              <a:t>Scope</a:t>
            </a:r>
            <a:br>
              <a:rPr lang="en-US" sz="1000" dirty="0"/>
            </a:br>
            <a:r>
              <a:rPr lang="en-US" sz="1000" dirty="0"/>
              <a:t>Defined</a:t>
            </a:r>
          </a:p>
        </p:txBody>
      </p:sp>
      <p:sp>
        <p:nvSpPr>
          <p:cNvPr id="9" name="Diamond 8"/>
          <p:cNvSpPr/>
          <p:nvPr/>
        </p:nvSpPr>
        <p:spPr bwMode="auto">
          <a:xfrm flipV="1">
            <a:off x="1801805" y="1892300"/>
            <a:ext cx="206389" cy="241300"/>
          </a:xfrm>
          <a:prstGeom prst="diamond">
            <a:avLst/>
          </a:prstGeom>
          <a:solidFill>
            <a:srgbClr val="C00000"/>
          </a:solidFill>
          <a:ln>
            <a:noFill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h="25400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>
              <a:spcBef>
                <a:spcPct val="20000"/>
              </a:spcBef>
              <a:defRPr/>
            </a:pPr>
            <a:r>
              <a:rPr lang="en-US" sz="800" b="1" dirty="0">
                <a:solidFill>
                  <a:schemeClr val="tx1"/>
                </a:solidFill>
              </a:rPr>
              <a:t>   </a:t>
            </a:r>
            <a:r>
              <a:rPr lang="en-US" sz="800" b="1" i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6096000"/>
            <a:ext cx="8915400" cy="228600"/>
          </a:xfrm>
          <a:prstGeom prst="roundRect">
            <a:avLst/>
          </a:prstGeom>
          <a:ln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" tIns="9144" rIns="9144" bIns="9144">
            <a:spAutoFit/>
          </a:bodyPr>
          <a:lstStyle/>
          <a:p>
            <a:pPr algn="ctr"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Project Management, Weekly </a:t>
            </a:r>
            <a:r>
              <a:rPr lang="en-US" sz="1200" dirty="0">
                <a:solidFill>
                  <a:srgbClr val="000000"/>
                </a:solidFill>
              </a:rPr>
              <a:t>Meetings; </a:t>
            </a:r>
            <a:r>
              <a:rPr lang="en-US" sz="1200" dirty="0" smtClean="0">
                <a:solidFill>
                  <a:srgbClr val="000000"/>
                </a:solidFill>
              </a:rPr>
              <a:t>Communications Embedded in the Project Lifecycle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" name="TextBox 52"/>
          <p:cNvSpPr txBox="1"/>
          <p:nvPr/>
        </p:nvSpPr>
        <p:spPr>
          <a:xfrm>
            <a:off x="1600199" y="2590800"/>
            <a:ext cx="2057402" cy="196822"/>
          </a:xfrm>
          <a:prstGeom prst="roundRect">
            <a:avLst>
              <a:gd name="adj" fmla="val 9142"/>
            </a:avLst>
          </a:prstGeom>
          <a:solidFill>
            <a:srgbClr val="E3DBDC"/>
          </a:soli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" tIns="9144" rIns="9144" bIns="9144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 smtClean="0">
                <a:solidFill>
                  <a:srgbClr val="000000"/>
                </a:solidFill>
              </a:rPr>
              <a:t>Design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2" name="TextBox 52"/>
          <p:cNvSpPr txBox="1"/>
          <p:nvPr/>
        </p:nvSpPr>
        <p:spPr>
          <a:xfrm>
            <a:off x="3505200" y="3032405"/>
            <a:ext cx="1429094" cy="196822"/>
          </a:xfrm>
          <a:prstGeom prst="roundRect">
            <a:avLst>
              <a:gd name="adj" fmla="val 9142"/>
            </a:avLst>
          </a:prstGeom>
          <a:solidFill>
            <a:srgbClr val="E3DBDC"/>
          </a:soli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" tIns="9144" rIns="9144" bIns="9144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 smtClean="0">
                <a:solidFill>
                  <a:srgbClr val="000000"/>
                </a:solidFill>
              </a:rPr>
              <a:t>Build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4" name="TextBox 52"/>
          <p:cNvSpPr txBox="1"/>
          <p:nvPr/>
        </p:nvSpPr>
        <p:spPr>
          <a:xfrm>
            <a:off x="7164733" y="3895705"/>
            <a:ext cx="1104212" cy="196822"/>
          </a:xfrm>
          <a:prstGeom prst="roundRect">
            <a:avLst>
              <a:gd name="adj" fmla="val 9142"/>
            </a:avLst>
          </a:prstGeom>
          <a:solidFill>
            <a:srgbClr val="E3DBDC"/>
          </a:soli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" tIns="9144" rIns="9144" bIns="9144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 smtClean="0">
                <a:solidFill>
                  <a:srgbClr val="000000"/>
                </a:solidFill>
              </a:rPr>
              <a:t>Implementation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5" name="Diamond 14"/>
          <p:cNvSpPr/>
          <p:nvPr/>
        </p:nvSpPr>
        <p:spPr bwMode="auto">
          <a:xfrm flipV="1">
            <a:off x="8216632" y="4157702"/>
            <a:ext cx="206389" cy="241300"/>
          </a:xfrm>
          <a:prstGeom prst="diamond">
            <a:avLst/>
          </a:prstGeom>
          <a:solidFill>
            <a:srgbClr val="C00000"/>
          </a:solidFill>
          <a:ln>
            <a:noFill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h="25400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>
              <a:spcBef>
                <a:spcPct val="20000"/>
              </a:spcBef>
              <a:defRPr/>
            </a:pPr>
            <a:r>
              <a:rPr lang="en-US" sz="800" b="1" dirty="0">
                <a:solidFill>
                  <a:schemeClr val="tx1"/>
                </a:solidFill>
              </a:rPr>
              <a:t>   </a:t>
            </a:r>
            <a:r>
              <a:rPr lang="en-US" sz="800" b="1" i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" name="TextBox 47"/>
          <p:cNvSpPr txBox="1">
            <a:spLocks noChangeArrowheads="1"/>
          </p:cNvSpPr>
          <p:nvPr/>
        </p:nvSpPr>
        <p:spPr bwMode="auto">
          <a:xfrm>
            <a:off x="7535332" y="4399002"/>
            <a:ext cx="11520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45 Helvetica Light" pitchFamily="-110" charset="0"/>
                <a:ea typeface="Geneva" pitchFamily="-11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pitchFamily="-110" charset="0"/>
                <a:ea typeface="Geneva" pitchFamily="-11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pitchFamily="-110" charset="0"/>
                <a:ea typeface="Geneva" pitchFamily="-11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pitchFamily="-110" charset="0"/>
                <a:ea typeface="Geneva" pitchFamily="-11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pitchFamily="-110" charset="0"/>
                <a:ea typeface="Geneva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pitchFamily="-110" charset="0"/>
                <a:ea typeface="Geneva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pitchFamily="-110" charset="0"/>
                <a:ea typeface="Geneva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pitchFamily="-110" charset="0"/>
                <a:ea typeface="Geneva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pitchFamily="-110" charset="0"/>
                <a:ea typeface="Geneva" pitchFamily="-110" charset="-128"/>
              </a:defRPr>
            </a:lvl9pPr>
          </a:lstStyle>
          <a:p>
            <a:pPr algn="r"/>
            <a:r>
              <a:rPr lang="en-US" sz="1000" dirty="0" smtClean="0"/>
              <a:t>Build &amp; Implementation Complete</a:t>
            </a:r>
            <a:endParaRPr lang="en-US" sz="1000" dirty="0"/>
          </a:p>
        </p:txBody>
      </p:sp>
      <p:sp>
        <p:nvSpPr>
          <p:cNvPr id="17" name="TextBox 52"/>
          <p:cNvSpPr txBox="1"/>
          <p:nvPr/>
        </p:nvSpPr>
        <p:spPr>
          <a:xfrm>
            <a:off x="4611794" y="5029200"/>
            <a:ext cx="3633960" cy="196822"/>
          </a:xfrm>
          <a:prstGeom prst="roundRect">
            <a:avLst>
              <a:gd name="adj" fmla="val 9142"/>
            </a:avLst>
          </a:prstGeom>
          <a:solidFill>
            <a:srgbClr val="00B050"/>
          </a:soli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" tIns="9144" rIns="9144" bIns="9144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 smtClean="0">
                <a:solidFill>
                  <a:srgbClr val="000000"/>
                </a:solidFill>
              </a:rPr>
              <a:t>Testing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632847"/>
      </p:ext>
    </p:extLst>
  </p:cSld>
  <p:clrMapOvr>
    <a:masterClrMapping/>
  </p:clrMapOvr>
  <p:transition advTm="0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10600" cy="914400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Project Assumptions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271469"/>
              </p:ext>
            </p:extLst>
          </p:nvPr>
        </p:nvGraphicFramePr>
        <p:xfrm>
          <a:off x="304800" y="1447800"/>
          <a:ext cx="85344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advTm="0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10600" cy="914400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Project </a:t>
            </a:r>
            <a:r>
              <a:rPr lang="en-US" dirty="0" smtClean="0"/>
              <a:t>Constraints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858989"/>
              </p:ext>
            </p:extLst>
          </p:nvPr>
        </p:nvGraphicFramePr>
        <p:xfrm>
          <a:off x="304800" y="1447800"/>
          <a:ext cx="85344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7178224"/>
      </p:ext>
    </p:extLst>
  </p:cSld>
  <p:clrMapOvr>
    <a:masterClrMapping/>
  </p:clrMapOvr>
  <p:transition advTm="0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10600" cy="1143000"/>
          </a:xfrm>
        </p:spPr>
        <p:txBody>
          <a:bodyPr/>
          <a:lstStyle/>
          <a:p>
            <a:pPr algn="ctr"/>
            <a:r>
              <a:rPr lang="en-US" dirty="0" smtClean="0"/>
              <a:t>Project 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[Name] </a:t>
            </a:r>
            <a:r>
              <a:rPr lang="en-US" sz="2400" b="1" dirty="0" smtClean="0"/>
              <a:t>Project </a:t>
            </a:r>
            <a:r>
              <a:rPr lang="en-US" sz="2400" b="1" dirty="0" smtClean="0"/>
              <a:t>Sponsors</a:t>
            </a:r>
          </a:p>
          <a:p>
            <a:pPr eaLnBrk="1" hangingPunct="1"/>
            <a:r>
              <a:rPr lang="en-US" sz="2400" dirty="0"/>
              <a:t>Project Management Approach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1800" dirty="0"/>
              <a:t>Assist in strategic planning with </a:t>
            </a:r>
            <a:r>
              <a:rPr lang="en-US" sz="1800" dirty="0" smtClean="0"/>
              <a:t>campus partners </a:t>
            </a:r>
            <a:r>
              <a:rPr lang="en-US" sz="1800" dirty="0"/>
              <a:t>to ensure alignment of </a:t>
            </a:r>
            <a:r>
              <a:rPr lang="en-US" sz="1800" dirty="0" smtClean="0"/>
              <a:t>desired </a:t>
            </a:r>
            <a:r>
              <a:rPr lang="en-US" sz="1800" dirty="0"/>
              <a:t>success criteria and project delivery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1800" dirty="0"/>
              <a:t>Leverage centralized project workspace to collaborate with project team and stakeholders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1800" dirty="0"/>
              <a:t>Provide standardization in planning, scheduling, reporting and control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1800" dirty="0"/>
              <a:t>Establish weekly project management meeting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1800" dirty="0"/>
              <a:t>Store documents in centralized repository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46315"/>
      </p:ext>
    </p:extLst>
  </p:cSld>
  <p:clrMapOvr>
    <a:masterClrMapping/>
  </p:clrMapOvr>
  <p:transition advTm="0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10600" cy="1143000"/>
          </a:xfrm>
        </p:spPr>
        <p:txBody>
          <a:bodyPr/>
          <a:lstStyle/>
          <a:p>
            <a:pPr algn="ctr"/>
            <a:r>
              <a:rPr lang="en-US" dirty="0" smtClean="0">
                <a:ea typeface="ＭＳ Ｐゴシック" charset="0"/>
              </a:rPr>
              <a:t>High Level Communications Plan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820584"/>
              </p:ext>
            </p:extLst>
          </p:nvPr>
        </p:nvGraphicFramePr>
        <p:xfrm>
          <a:off x="228599" y="1447800"/>
          <a:ext cx="8610601" cy="3207200"/>
        </p:xfrm>
        <a:graphic>
          <a:graphicData uri="http://schemas.openxmlformats.org/drawingml/2006/table">
            <a:tbl>
              <a:tblPr/>
              <a:tblGrid>
                <a:gridCol w="1965358"/>
                <a:gridCol w="2008765"/>
                <a:gridCol w="1540254"/>
                <a:gridCol w="1544744"/>
                <a:gridCol w="1551480"/>
              </a:tblGrid>
              <a:tr h="4055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Communication</a:t>
                      </a:r>
                      <a:endParaRPr lang="en-US" sz="1100" b="1" dirty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Area </a:t>
                      </a:r>
                      <a:endParaRPr lang="en-US" sz="11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8686" marR="58686" marT="29343" marB="2934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Communication</a:t>
                      </a:r>
                      <a:endParaRPr lang="en-US" sz="1100" b="1" dirty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Activity Area(s)</a:t>
                      </a:r>
                      <a:endParaRPr lang="en-US" sz="11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8686" marR="58686" marT="29343" marB="2934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Audience </a:t>
                      </a:r>
                      <a:endParaRPr lang="en-US" sz="11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8686" marR="58686" marT="29343" marB="2934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Ownership </a:t>
                      </a:r>
                      <a:endParaRPr lang="en-US" sz="11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8686" marR="58686" marT="29343" marB="2934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Timeline/</a:t>
                      </a:r>
                      <a:endParaRPr lang="en-US" sz="1100" b="1" dirty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Frequency </a:t>
                      </a:r>
                      <a:endParaRPr lang="en-US" sz="11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8686" marR="58686" marT="29343" marB="2934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841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Executive </a:t>
                      </a:r>
                      <a:endParaRPr lang="en-US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8686" marR="58686" marT="29343" marB="2934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Monthly</a:t>
                      </a:r>
                      <a:r>
                        <a:rPr lang="en-US" sz="11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meeting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100" kern="1200" baseline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Bi-weekly </a:t>
                      </a:r>
                      <a:r>
                        <a:rPr lang="en-US" sz="11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reporting as requested</a:t>
                      </a:r>
                      <a:endParaRPr lang="en-US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8686" marR="58686" marT="29343" marB="2934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+mn-lt"/>
                          <a:ea typeface="Times New Roman"/>
                          <a:cs typeface="Times New Roman"/>
                        </a:rPr>
                        <a:t>Project Executive Committee</a:t>
                      </a:r>
                      <a:endParaRPr lang="en-US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8686" marR="58686" marT="29343" marB="2934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dirty="0" smtClean="0">
                          <a:latin typeface="+mn-lt"/>
                          <a:ea typeface="Calibri"/>
                          <a:cs typeface="Times New Roman"/>
                        </a:rPr>
                        <a:t>Project Lead; </a:t>
                      </a:r>
                      <a:r>
                        <a:rPr lang="en-US" sz="1100" u="none" dirty="0" smtClean="0">
                          <a:latin typeface="+mn-lt"/>
                          <a:ea typeface="Calibri"/>
                          <a:cs typeface="Times New Roman"/>
                        </a:rPr>
                        <a:t>Computing Services</a:t>
                      </a:r>
                      <a:r>
                        <a:rPr lang="en-US" sz="1100" u="none" baseline="0" dirty="0" smtClean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100" u="none" baseline="0" dirty="0" smtClean="0">
                          <a:latin typeface="+mn-lt"/>
                          <a:ea typeface="Calibri"/>
                          <a:cs typeface="Times New Roman"/>
                        </a:rPr>
                        <a:t>Sponsor</a:t>
                      </a:r>
                      <a:endParaRPr lang="en-US" sz="1100" u="none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8686" marR="58686" marT="29343" marB="2934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Monthly and more frequently </a:t>
                      </a:r>
                      <a:r>
                        <a:rPr lang="en-US" sz="1100" kern="12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as appropriate</a:t>
                      </a:r>
                      <a:endParaRPr lang="en-US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8686" marR="58686" marT="29343" marB="2934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8986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Internal Stakeholder Outreach &amp; communications</a:t>
                      </a:r>
                      <a:endParaRPr lang="en-US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8686" marR="58686" marT="29343" marB="2934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Team </a:t>
                      </a:r>
                      <a:r>
                        <a:rPr lang="en-US" sz="11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site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1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Functional requirements meetings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1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Ad-hoc communications</a:t>
                      </a:r>
                      <a:endParaRPr lang="en-US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8686" marR="58686" marT="29343" marB="2934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+mn-lt"/>
                          <a:ea typeface="Times New Roman"/>
                          <a:cs typeface="Times New Roman"/>
                        </a:rPr>
                        <a:t>Computing Services, and Campus Stakeholders</a:t>
                      </a:r>
                    </a:p>
                  </a:txBody>
                  <a:tcPr marL="58686" marR="58686" marT="29343" marB="2934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kern="12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Project</a:t>
                      </a:r>
                      <a:r>
                        <a:rPr lang="en-US" sz="1100" u="none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 Lead</a:t>
                      </a:r>
                      <a:endParaRPr lang="en-US" sz="1100" u="none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8686" marR="58686" marT="29343" marB="2934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Examples </a:t>
                      </a:r>
                      <a:r>
                        <a:rPr lang="en-US" sz="11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– </a:t>
                      </a:r>
                      <a:r>
                        <a:rPr lang="en-US" sz="11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ongoing communications activities</a:t>
                      </a:r>
                      <a:endParaRPr lang="en-US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8686" marR="58686" marT="29343" marB="2934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7474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Standard</a:t>
                      </a:r>
                      <a:r>
                        <a:rPr lang="en-US" sz="11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 Project Reporting &amp; Communications</a:t>
                      </a:r>
                      <a:endParaRPr lang="en-US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8686" marR="58686" marT="29343" marB="2934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Monthly</a:t>
                      </a:r>
                      <a:r>
                        <a:rPr lang="en-US" sz="11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status report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1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Meeting notes &amp; actions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1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Project schedule &amp; milestone progress reporting</a:t>
                      </a:r>
                      <a:endParaRPr lang="en-US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8686" marR="58686" marT="29343" marB="2934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Project team; Stakeholders</a:t>
                      </a:r>
                      <a:endParaRPr lang="en-US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8686" marR="58686" marT="29343" marB="2934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Project Lead</a:t>
                      </a:r>
                      <a:endParaRPr lang="en-US" sz="1100" u="none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8686" marR="58686" marT="29343" marB="2934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Weekly </a:t>
                      </a:r>
                      <a:r>
                        <a:rPr lang="en-US" sz="11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– ongoing communications activities</a:t>
                      </a:r>
                      <a:endParaRPr lang="en-US" sz="11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8686" marR="58686" marT="29343" marB="2934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226942"/>
      </p:ext>
    </p:extLst>
  </p:cSld>
  <p:clrMapOvr>
    <a:masterClrMapping/>
  </p:clrMapOvr>
  <p:transition advTm="0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20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AD0101"/>
      </a:accent2>
      <a:accent3>
        <a:srgbClr val="AD0101"/>
      </a:accent3>
      <a:accent4>
        <a:srgbClr val="AD0101"/>
      </a:accent4>
      <a:accent5>
        <a:srgbClr val="AD0101"/>
      </a:accent5>
      <a:accent6>
        <a:srgbClr val="AD0101"/>
      </a:accent6>
      <a:hlink>
        <a:srgbClr val="AD0101"/>
      </a:hlink>
      <a:folHlink>
        <a:srgbClr val="AD0101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cmu</Template>
  <TotalTime>8469</TotalTime>
  <Words>407</Words>
  <Application>Microsoft Office PowerPoint</Application>
  <PresentationFormat>On-screen Show (4:3)</PresentationFormat>
  <Paragraphs>412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 Design</vt:lpstr>
      <vt:lpstr>PowerPoint Presentation</vt:lpstr>
      <vt:lpstr>Agenda</vt:lpstr>
      <vt:lpstr>Background</vt:lpstr>
      <vt:lpstr>Project Approach</vt:lpstr>
      <vt:lpstr>Project Timeline</vt:lpstr>
      <vt:lpstr>Project Assumptions</vt:lpstr>
      <vt:lpstr>Project Constraints</vt:lpstr>
      <vt:lpstr>Project Governance</vt:lpstr>
      <vt:lpstr>High Level Communications Plan</vt:lpstr>
      <vt:lpstr>Roles &amp; Responsibilities</vt:lpstr>
      <vt:lpstr>Risk Management</vt:lpstr>
      <vt:lpstr>Next Steps</vt:lpstr>
      <vt:lpstr>Comments &amp;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Brown</dc:creator>
  <cp:lastModifiedBy>brbrown</cp:lastModifiedBy>
  <cp:revision>58</cp:revision>
  <cp:lastPrinted>2013-03-04T17:44:25Z</cp:lastPrinted>
  <dcterms:created xsi:type="dcterms:W3CDTF">2001-06-29T17:06:45Z</dcterms:created>
  <dcterms:modified xsi:type="dcterms:W3CDTF">2013-12-13T15:19:37Z</dcterms:modified>
</cp:coreProperties>
</file>