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450" r:id="rId2"/>
    <p:sldId id="471" r:id="rId3"/>
    <p:sldId id="472" r:id="rId4"/>
    <p:sldId id="433" r:id="rId5"/>
    <p:sldId id="436" r:id="rId6"/>
    <p:sldId id="470" r:id="rId7"/>
    <p:sldId id="469" r:id="rId8"/>
    <p:sldId id="473" r:id="rId9"/>
    <p:sldId id="453" r:id="rId10"/>
    <p:sldId id="454" r:id="rId11"/>
    <p:sldId id="455" r:id="rId12"/>
    <p:sldId id="457" r:id="rId13"/>
    <p:sldId id="478" r:id="rId14"/>
    <p:sldId id="474" r:id="rId15"/>
    <p:sldId id="459" r:id="rId16"/>
    <p:sldId id="466" r:id="rId17"/>
    <p:sldId id="475" r:id="rId18"/>
    <p:sldId id="468" r:id="rId19"/>
    <p:sldId id="378" r:id="rId20"/>
    <p:sldId id="36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189096"/>
    <a:srgbClr val="0B3F41"/>
    <a:srgbClr val="D62D94"/>
    <a:srgbClr val="1A4342"/>
    <a:srgbClr val="007602"/>
    <a:srgbClr val="30807E"/>
    <a:srgbClr val="DD3839"/>
    <a:srgbClr val="FF1D53"/>
    <a:srgbClr val="266968"/>
    <a:srgbClr val="CE3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0" autoAdjust="0"/>
    <p:restoredTop sz="94595" autoAdjust="0"/>
  </p:normalViewPr>
  <p:slideViewPr>
    <p:cSldViewPr snapToGrid="0" snapToObjects="1">
      <p:cViewPr>
        <p:scale>
          <a:sx n="100" d="100"/>
          <a:sy n="100" d="100"/>
        </p:scale>
        <p:origin x="1480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" y="829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C8010-D972-0D4A-9706-78B51208DC3F}" type="datetime1">
              <a:rPr kumimoji="1" lang="en-GB" altLang="zh-TW" smtClean="0"/>
              <a:t>04/08/2017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75DEF-B695-304B-8D95-560D48467D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29467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404F9-2839-8F43-8852-0EAC4CD30586}" type="datetime1">
              <a:rPr kumimoji="1" lang="en-GB" altLang="zh-TW" smtClean="0"/>
              <a:t>04/08/2017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1CDF5-ADB3-1A41-BDE8-5F2C7AE4AD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2122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1CDF5-ADB3-1A41-BDE8-5F2C7AE4AD65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194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rgbClr val="DC237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solidFill>
                <a:srgbClr val="DC2375"/>
              </a:solidFill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0" y="1622031"/>
            <a:ext cx="9144000" cy="2166178"/>
          </a:xfrm>
        </p:spPr>
        <p:txBody>
          <a:bodyPr anchor="ctr"/>
          <a:lstStyle>
            <a:lvl1pPr algn="ctr">
              <a:defRPr cap="none" baseline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kumimoji="0" lang="en-US" dirty="0"/>
          </a:p>
        </p:txBody>
      </p:sp>
      <p:sp>
        <p:nvSpPr>
          <p:cNvPr id="9" name="子標題 8"/>
          <p:cNvSpPr>
            <a:spLocks noGrp="1"/>
          </p:cNvSpPr>
          <p:nvPr>
            <p:ph type="subTitle" idx="1"/>
          </p:nvPr>
        </p:nvSpPr>
        <p:spPr>
          <a:xfrm>
            <a:off x="-9144" y="4398711"/>
            <a:ext cx="9153144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>
                <a:solidFill>
                  <a:srgbClr val="FFFFFF"/>
                </a:solidFill>
                <a:latin typeface="Calibri"/>
                <a:cs typeface="Calibri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5"/>
            <a:ext cx="2285328" cy="120513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0136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solidFill>
            <a:srgbClr val="DC2375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09600" y="1284734"/>
            <a:ext cx="8156448" cy="5314129"/>
          </a:xfrm>
        </p:spPr>
        <p:txBody>
          <a:bodyPr/>
          <a:lstStyle/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rgbClr val="000000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DC237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  <a:solidFill>
            <a:srgbClr val="002060"/>
          </a:solidFill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endParaRPr 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471512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endParaRPr 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>
              <a:lumMod val="75000"/>
            </a:schemeClr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>
              <a:lumMod val="75000"/>
            </a:schemeClr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rgbClr val="DC237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rgbClr val="00206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endParaRPr 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將圖片拖曳至版面配置區或按一下圖示以新增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545161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altLang="zh-TW" dirty="0" smtClean="0"/>
              <a:t>Overview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09600" y="1138104"/>
            <a:ext cx="8153400" cy="5431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dirty="0" err="1" smtClean="0"/>
              <a:t>dssds</a:t>
            </a:r>
            <a:endParaRPr kumimoji="0" lang="zh-TW" altLang="en-US" dirty="0" smtClean="0"/>
          </a:p>
          <a:p>
            <a:pPr lvl="1" eaLnBrk="1" latinLnBrk="0" hangingPunct="1"/>
            <a:r>
              <a:rPr kumimoji="0" lang="en-US" altLang="zh-TW" dirty="0" err="1" smtClean="0"/>
              <a:t>Dsds</a:t>
            </a:r>
            <a:endParaRPr kumimoji="0" lang="en-US" altLang="zh-TW" dirty="0" smtClean="0"/>
          </a:p>
          <a:p>
            <a:pPr lvl="2" eaLnBrk="1" latinLnBrk="0" hangingPunct="1"/>
            <a:r>
              <a:rPr kumimoji="0" lang="en-US" altLang="zh-TW" dirty="0" err="1" smtClean="0"/>
              <a:t>sdf</a:t>
            </a:r>
            <a:endParaRPr kumimoji="0" lang="zh-TW" altLang="en-US" dirty="0" smtClean="0"/>
          </a:p>
        </p:txBody>
      </p:sp>
      <p:sp>
        <p:nvSpPr>
          <p:cNvPr id="7" name="矩形 6"/>
          <p:cNvSpPr/>
          <p:nvPr/>
        </p:nvSpPr>
        <p:spPr bwMode="white">
          <a:xfrm>
            <a:off x="8742" y="81806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8742" y="863784"/>
            <a:ext cx="533400" cy="228600"/>
          </a:xfrm>
          <a:prstGeom prst="rect">
            <a:avLst/>
          </a:prstGeom>
          <a:solidFill>
            <a:srgbClr val="DC237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9292" y="863784"/>
            <a:ext cx="8553450" cy="228600"/>
          </a:xfrm>
          <a:prstGeom prst="rect">
            <a:avLst/>
          </a:prstGeom>
          <a:solidFill>
            <a:srgbClr val="00206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742" y="855846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608859" y="494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457200" indent="-457200" algn="l" rtl="0" eaLnBrk="1" latinLnBrk="0" hangingPunct="1">
        <a:spcBef>
          <a:spcPts val="700"/>
        </a:spcBef>
        <a:buClr>
          <a:srgbClr val="1A4342"/>
        </a:buClr>
        <a:buSzPct val="79000"/>
        <a:buFont typeface="Wingdings" charset="2"/>
        <a:buChar char=""/>
        <a:defRPr kumimoji="0" sz="2900" kern="1200">
          <a:solidFill>
            <a:schemeClr val="tx1"/>
          </a:solidFill>
          <a:latin typeface="Calibri"/>
          <a:ea typeface="+mn-ea"/>
          <a:cs typeface="Calibri"/>
        </a:defRPr>
      </a:lvl1pPr>
      <a:lvl2pPr marL="822960" indent="-457200" algn="l" rtl="0" eaLnBrk="1" latinLnBrk="0" hangingPunct="1">
        <a:spcBef>
          <a:spcPts val="550"/>
        </a:spcBef>
        <a:buClr>
          <a:srgbClr val="1A4342"/>
        </a:buClr>
        <a:buSzPct val="79000"/>
        <a:buFont typeface="Wingdings" charset="2"/>
        <a:buChar char="v"/>
        <a:defRPr kumimoji="0" sz="2600" kern="1200">
          <a:solidFill>
            <a:schemeClr val="tx1"/>
          </a:solidFill>
          <a:latin typeface="Calibri"/>
          <a:ea typeface="+mn-ea"/>
          <a:cs typeface="Calibri"/>
        </a:defRPr>
      </a:lvl2pPr>
      <a:lvl3pPr marL="1028700" indent="-342900" algn="l" rtl="0" eaLnBrk="1" latinLnBrk="0" hangingPunct="1">
        <a:spcBef>
          <a:spcPts val="500"/>
        </a:spcBef>
        <a:buClr>
          <a:srgbClr val="1A4342"/>
        </a:buClr>
        <a:buSzPct val="79000"/>
        <a:buFont typeface="Wingdings" charset="2"/>
        <a:buChar char="§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900" indent="-342900" algn="l" rtl="0" eaLnBrk="1" latinLnBrk="0" hangingPunct="1">
        <a:spcBef>
          <a:spcPts val="400"/>
        </a:spcBef>
        <a:buClr>
          <a:srgbClr val="1A4342"/>
        </a:buClr>
        <a:buSzPct val="79000"/>
        <a:buFont typeface="Wingdings" charset="2"/>
        <a:buChar char="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43100" indent="-342900" algn="l" rtl="0" eaLnBrk="1" latinLnBrk="0" hangingPunct="1">
        <a:spcBef>
          <a:spcPts val="400"/>
        </a:spcBef>
        <a:buClr>
          <a:srgbClr val="1A4342"/>
        </a:buClr>
        <a:buSzPct val="79000"/>
        <a:buFont typeface="Wingdings" charset="2"/>
        <a:buChar char="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子標題 2"/>
          <p:cNvSpPr>
            <a:spLocks noGrp="1"/>
          </p:cNvSpPr>
          <p:nvPr>
            <p:ph type="body" sz="half" idx="2"/>
          </p:nvPr>
        </p:nvSpPr>
        <p:spPr>
          <a:xfrm>
            <a:off x="0" y="3131876"/>
            <a:ext cx="9144000" cy="150957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vi-VN" altLang="zh-TW" sz="2400" b="1" dirty="0">
                <a:latin typeface="NimbusRomNo9L" charset="0"/>
                <a:ea typeface="+mj-ea"/>
              </a:rPr>
              <a:t>Van-Khanh </a:t>
            </a:r>
            <a:r>
              <a:rPr lang="en-US" altLang="zh-TW" sz="2400" b="1" dirty="0">
                <a:latin typeface="NimbusRomNo9L" charset="0"/>
                <a:ea typeface="+mj-ea"/>
              </a:rPr>
              <a:t>Tran </a:t>
            </a:r>
            <a:r>
              <a:rPr lang="en-US" altLang="zh-TW" sz="2400" dirty="0">
                <a:latin typeface="NimbusRomNo9L" charset="0"/>
                <a:ea typeface="+mj-ea"/>
              </a:rPr>
              <a:t>and </a:t>
            </a:r>
            <a:r>
              <a:rPr lang="en-US" altLang="zh-TW" sz="2400" b="1" dirty="0">
                <a:latin typeface="NimbusRomNo9L" charset="0"/>
                <a:ea typeface="+mj-ea"/>
              </a:rPr>
              <a:t>Le-Minh Nguyen</a:t>
            </a:r>
          </a:p>
          <a:p>
            <a:pPr algn="ctr">
              <a:spcBef>
                <a:spcPts val="0"/>
              </a:spcBef>
            </a:pPr>
            <a:r>
              <a:rPr lang="en-US" altLang="zh-TW" sz="2400" dirty="0">
                <a:latin typeface="NimbusRomNo9L" charset="0"/>
                <a:ea typeface="+mj-ea"/>
              </a:rPr>
              <a:t>Japan Advanced Institute of Science and Technology, JAIST</a:t>
            </a:r>
          </a:p>
          <a:p>
            <a:pPr algn="ctr">
              <a:spcBef>
                <a:spcPts val="0"/>
              </a:spcBef>
            </a:pPr>
            <a:r>
              <a:rPr lang="en-US" sz="2400" dirty="0">
                <a:latin typeface="NimbusRomNo9L" charset="0"/>
                <a:ea typeface="+mj-ea"/>
              </a:rPr>
              <a:t>1-1 </a:t>
            </a:r>
            <a:r>
              <a:rPr lang="en-US" sz="2400" dirty="0" err="1">
                <a:latin typeface="NimbusRomNo9L" charset="0"/>
                <a:ea typeface="+mj-ea"/>
              </a:rPr>
              <a:t>Asahidai</a:t>
            </a:r>
            <a:r>
              <a:rPr lang="en-US" sz="2400" dirty="0">
                <a:latin typeface="NimbusRomNo9L" charset="0"/>
                <a:ea typeface="+mj-ea"/>
              </a:rPr>
              <a:t>, Nomi, Ishikawa, 923-1292, JAPAN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4578" y="1435671"/>
            <a:ext cx="9186801" cy="1365726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NimbusRomNo9L" charset="0"/>
              </a:rPr>
              <a:t>Natural Language Generation for Spoken Dialogue System </a:t>
            </a:r>
            <a:r>
              <a:rPr lang="en-US" sz="3000" b="1" dirty="0" smtClean="0">
                <a:solidFill>
                  <a:schemeClr val="tx1"/>
                </a:solidFill>
                <a:latin typeface="NimbusRomNo9L" charset="0"/>
              </a:rPr>
              <a:t>using </a:t>
            </a:r>
            <a:r>
              <a:rPr lang="en-US" sz="3000" b="1" dirty="0">
                <a:solidFill>
                  <a:schemeClr val="tx1"/>
                </a:solidFill>
                <a:latin typeface="NimbusRomNo9L" charset="0"/>
              </a:rPr>
              <a:t>RNN Encoder-Decoder Networks </a:t>
            </a:r>
            <a:endParaRPr lang="en-US" sz="3000" b="1" dirty="0">
              <a:solidFill>
                <a:schemeClr val="tx1"/>
              </a:solidFill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5" r="14555"/>
          <a:stretch>
            <a:fillRect/>
          </a:stretch>
        </p:blipFill>
        <p:spPr>
          <a:xfrm>
            <a:off x="2872301" y="4667571"/>
            <a:ext cx="3134960" cy="1888787"/>
          </a:xfrm>
        </p:spPr>
      </p:pic>
      <p:sp>
        <p:nvSpPr>
          <p:cNvPr id="5" name="文字方塊 4"/>
          <p:cNvSpPr txBox="1"/>
          <p:nvPr/>
        </p:nvSpPr>
        <p:spPr>
          <a:xfrm>
            <a:off x="860290" y="2730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51885" y="13244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065604" y="41023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473" y="2879995"/>
            <a:ext cx="9144000" cy="111168"/>
          </a:xfrm>
          <a:prstGeom prst="rect">
            <a:avLst/>
          </a:prstGeom>
          <a:solidFill>
            <a:srgbClr val="00206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8" y="0"/>
            <a:ext cx="2366854" cy="124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1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515592" y="1144669"/>
            <a:ext cx="5517738" cy="6680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15592" y="1939074"/>
            <a:ext cx="5517738" cy="7940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dirty="0"/>
              <a:t>Attention-based RNN Encoder-Decoder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2142" y="1021259"/>
            <a:ext cx="5637309" cy="5365578"/>
            <a:chOff x="1262743" y="1276195"/>
            <a:chExt cx="4916709" cy="5050665"/>
          </a:xfrm>
        </p:grpSpPr>
        <p:sp>
          <p:nvSpPr>
            <p:cNvPr id="154" name="Rectangle 153"/>
            <p:cNvSpPr/>
            <p:nvPr/>
          </p:nvSpPr>
          <p:spPr>
            <a:xfrm>
              <a:off x="2446256" y="3101014"/>
              <a:ext cx="2102600" cy="1070757"/>
            </a:xfrm>
            <a:prstGeom prst="rect">
              <a:avLst/>
            </a:prstGeom>
            <a:noFill/>
            <a:ln>
              <a:solidFill>
                <a:srgbClr val="D62D94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707800" y="4710665"/>
              <a:ext cx="421652" cy="10201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3220760" y="3377898"/>
              <a:ext cx="850077" cy="215810"/>
              <a:chOff x="2140519" y="3583461"/>
              <a:chExt cx="1044272" cy="23817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140519" y="3583461"/>
                <a:ext cx="522136" cy="23817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662655" y="3583461"/>
                <a:ext cx="522136" cy="23817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4761373" y="3171653"/>
              <a:ext cx="291109" cy="51044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w</a:t>
              </a:r>
              <a:r>
                <a:rPr lang="en-US" sz="2000" baseline="-25000" dirty="0" err="1" smtClean="0">
                  <a:solidFill>
                    <a:schemeClr val="tx1"/>
                  </a:solidFill>
                </a:rPr>
                <a:t>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6" idx="3"/>
              <a:endCxn id="76" idx="1"/>
            </p:cNvCxnSpPr>
            <p:nvPr/>
          </p:nvCxnSpPr>
          <p:spPr>
            <a:xfrm flipV="1">
              <a:off x="2816950" y="4998485"/>
              <a:ext cx="615648" cy="12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6" idx="3"/>
            </p:cNvCxnSpPr>
            <p:nvPr/>
          </p:nvCxnSpPr>
          <p:spPr>
            <a:xfrm flipV="1">
              <a:off x="3762054" y="4997404"/>
              <a:ext cx="397427" cy="10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84" idx="1"/>
            </p:cNvCxnSpPr>
            <p:nvPr/>
          </p:nvCxnSpPr>
          <p:spPr>
            <a:xfrm>
              <a:off x="4681841" y="4997404"/>
              <a:ext cx="401778" cy="10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60" idx="3"/>
              <a:endCxn id="74" idx="1"/>
            </p:cNvCxnSpPr>
            <p:nvPr/>
          </p:nvCxnSpPr>
          <p:spPr>
            <a:xfrm flipV="1">
              <a:off x="2816950" y="5465005"/>
              <a:ext cx="609376" cy="12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4" idx="3"/>
            </p:cNvCxnSpPr>
            <p:nvPr/>
          </p:nvCxnSpPr>
          <p:spPr>
            <a:xfrm>
              <a:off x="3762054" y="5465005"/>
              <a:ext cx="40178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82" idx="1"/>
            </p:cNvCxnSpPr>
            <p:nvPr/>
          </p:nvCxnSpPr>
          <p:spPr>
            <a:xfrm>
              <a:off x="4625585" y="5455869"/>
              <a:ext cx="451762" cy="91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320988" y="4822434"/>
              <a:ext cx="32383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mr-IN" dirty="0" smtClean="0"/>
                <a:t>…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25023" y="5220750"/>
              <a:ext cx="323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smtClean="0"/>
                <a:t>…</a:t>
              </a:r>
              <a:endParaRPr lang="en-US" dirty="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2427335" y="4721416"/>
              <a:ext cx="451762" cy="1020170"/>
              <a:chOff x="1491670" y="5295570"/>
              <a:chExt cx="451762" cy="102017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551829" y="5359179"/>
                <a:ext cx="329456" cy="429502"/>
                <a:chOff x="1551829" y="5359179"/>
                <a:chExt cx="261068" cy="365760"/>
              </a:xfrm>
              <a:effectLst/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1551829" y="5359179"/>
                  <a:ext cx="261068" cy="36576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r>
                    <a:rPr lang="en-US" baseline="-250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597372" y="5457675"/>
                  <a:ext cx="194261" cy="366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round/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Rectangle 21"/>
              <p:cNvSpPr/>
              <p:nvPr/>
            </p:nvSpPr>
            <p:spPr>
              <a:xfrm>
                <a:off x="1491670" y="5295570"/>
                <a:ext cx="451762" cy="1020170"/>
              </a:xfrm>
              <a:prstGeom prst="rect">
                <a:avLst/>
              </a:prstGeom>
              <a:noFill/>
              <a:ln w="9525">
                <a:solidFill>
                  <a:srgbClr val="1A4342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1545557" y="5816563"/>
                <a:ext cx="335728" cy="447774"/>
                <a:chOff x="1551829" y="5359179"/>
                <a:chExt cx="261068" cy="365760"/>
              </a:xfrm>
              <a:effectLst/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1551829" y="5359179"/>
                  <a:ext cx="261068" cy="36576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r>
                    <a:rPr lang="en-US" baseline="-250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1597372" y="5457675"/>
                  <a:ext cx="194261" cy="366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round/>
                  <a:headEnd type="stealth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/>
            <p:cNvGrpSpPr/>
            <p:nvPr/>
          </p:nvGrpSpPr>
          <p:grpSpPr>
            <a:xfrm>
              <a:off x="3372439" y="4720125"/>
              <a:ext cx="451762" cy="1020170"/>
              <a:chOff x="1491670" y="5295570"/>
              <a:chExt cx="451762" cy="1020170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551829" y="5359179"/>
                <a:ext cx="329456" cy="429502"/>
                <a:chOff x="1551829" y="5359179"/>
                <a:chExt cx="261068" cy="365760"/>
              </a:xfrm>
              <a:effectLst/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1551829" y="5359179"/>
                  <a:ext cx="261068" cy="36576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r>
                    <a:rPr lang="en-US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1597372" y="5457675"/>
                  <a:ext cx="194261" cy="366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round/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Rectangle 71"/>
              <p:cNvSpPr/>
              <p:nvPr/>
            </p:nvSpPr>
            <p:spPr>
              <a:xfrm>
                <a:off x="1491670" y="5295570"/>
                <a:ext cx="451762" cy="1020170"/>
              </a:xfrm>
              <a:prstGeom prst="rect">
                <a:avLst/>
              </a:prstGeom>
              <a:noFill/>
              <a:ln w="9525">
                <a:solidFill>
                  <a:srgbClr val="1A4342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1545557" y="5816563"/>
                <a:ext cx="335728" cy="447774"/>
                <a:chOff x="1551829" y="5359179"/>
                <a:chExt cx="261068" cy="365760"/>
              </a:xfrm>
              <a:effectLst/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1551829" y="5359179"/>
                  <a:ext cx="261068" cy="36576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r>
                    <a:rPr lang="en-US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1597372" y="5457675"/>
                  <a:ext cx="194261" cy="366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round/>
                  <a:headEnd type="stealth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8" name="Group 77"/>
            <p:cNvGrpSpPr/>
            <p:nvPr/>
          </p:nvGrpSpPr>
          <p:grpSpPr>
            <a:xfrm>
              <a:off x="5023460" y="4720125"/>
              <a:ext cx="451762" cy="1020170"/>
              <a:chOff x="1491670" y="5295570"/>
              <a:chExt cx="451762" cy="1020170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1551829" y="5359179"/>
                <a:ext cx="329456" cy="429502"/>
                <a:chOff x="1551829" y="5359179"/>
                <a:chExt cx="261068" cy="365760"/>
              </a:xfrm>
              <a:effectLst/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1551829" y="5359179"/>
                  <a:ext cx="261068" cy="36576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err="1" smtClean="0">
                      <a:solidFill>
                        <a:schemeClr val="tx1"/>
                      </a:solidFill>
                    </a:rPr>
                    <a:t>e</a:t>
                  </a:r>
                  <a:r>
                    <a:rPr lang="en-US" baseline="-25000" dirty="0" err="1">
                      <a:solidFill>
                        <a:schemeClr val="tx1"/>
                      </a:solidFill>
                    </a:rPr>
                    <a:t>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1597372" y="5457675"/>
                  <a:ext cx="194261" cy="366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round/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Rectangle 79"/>
              <p:cNvSpPr/>
              <p:nvPr/>
            </p:nvSpPr>
            <p:spPr>
              <a:xfrm>
                <a:off x="1491670" y="5295570"/>
                <a:ext cx="451762" cy="1020170"/>
              </a:xfrm>
              <a:prstGeom prst="rect">
                <a:avLst/>
              </a:prstGeom>
              <a:noFill/>
              <a:ln w="9525">
                <a:solidFill>
                  <a:srgbClr val="1A4342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545557" y="5816563"/>
                <a:ext cx="335728" cy="447774"/>
                <a:chOff x="1551829" y="5359179"/>
                <a:chExt cx="261068" cy="365760"/>
              </a:xfrm>
              <a:effectLst/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1551829" y="5359179"/>
                  <a:ext cx="261068" cy="36576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err="1" smtClean="0">
                      <a:solidFill>
                        <a:schemeClr val="tx1"/>
                      </a:solidFill>
                    </a:rPr>
                    <a:t>e</a:t>
                  </a:r>
                  <a:r>
                    <a:rPr lang="en-US" baseline="-25000" dirty="0" err="1">
                      <a:solidFill>
                        <a:schemeClr val="tx1"/>
                      </a:solidFill>
                    </a:rPr>
                    <a:t>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3" name="Straight Arrow Connector 82"/>
                <p:cNvCxnSpPr/>
                <p:nvPr/>
              </p:nvCxnSpPr>
              <p:spPr>
                <a:xfrm>
                  <a:off x="1597372" y="5457675"/>
                  <a:ext cx="194261" cy="366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round/>
                  <a:headEnd type="stealth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0" name="TextBox 99"/>
            <p:cNvSpPr txBox="1"/>
            <p:nvPr/>
          </p:nvSpPr>
          <p:spPr>
            <a:xfrm>
              <a:off x="1619223" y="5805377"/>
              <a:ext cx="559407" cy="2607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inform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311580" y="5800892"/>
              <a:ext cx="817886" cy="5214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1A4342"/>
                  </a:solidFill>
                </a:rPr>
                <a:t>n</a:t>
              </a:r>
              <a:r>
                <a:rPr lang="en-US" dirty="0" smtClean="0">
                  <a:solidFill>
                    <a:srgbClr val="1A4342"/>
                  </a:solidFill>
                </a:rPr>
                <a:t>ame</a:t>
              </a:r>
              <a:r>
                <a:rPr lang="en-US" dirty="0" smtClean="0"/>
                <a:t>=</a:t>
              </a:r>
            </a:p>
            <a:p>
              <a:r>
                <a:rPr lang="en-US" dirty="0" smtClean="0">
                  <a:solidFill>
                    <a:srgbClr val="C00000"/>
                  </a:solidFill>
                </a:rPr>
                <a:t>Bar </a:t>
              </a:r>
              <a:r>
                <a:rPr lang="en-US" dirty="0" err="1" smtClean="0">
                  <a:solidFill>
                    <a:srgbClr val="C00000"/>
                  </a:solidFill>
                </a:rPr>
                <a:t>Crudo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270379" y="5805377"/>
              <a:ext cx="1033137" cy="5214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1A4342"/>
                  </a:solidFill>
                </a:rPr>
                <a:t>p</a:t>
              </a:r>
              <a:r>
                <a:rPr lang="en-US" dirty="0" smtClean="0">
                  <a:solidFill>
                    <a:srgbClr val="1A4342"/>
                  </a:solidFill>
                </a:rPr>
                <a:t>rice-range</a:t>
              </a:r>
              <a:r>
                <a:rPr lang="en-US" dirty="0" smtClean="0"/>
                <a:t>=</a:t>
              </a:r>
            </a:p>
            <a:p>
              <a:r>
                <a:rPr lang="en-US" dirty="0" smtClean="0">
                  <a:solidFill>
                    <a:srgbClr val="C00000"/>
                  </a:solidFill>
                </a:rPr>
                <a:t>moderate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891933" y="5799519"/>
              <a:ext cx="688814" cy="5214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rgbClr val="1A4342"/>
                  </a:solidFill>
                </a:rPr>
                <a:t>food</a:t>
              </a:r>
              <a:r>
                <a:rPr lang="en-US" dirty="0" smtClean="0"/>
                <a:t>=</a:t>
              </a:r>
            </a:p>
            <a:p>
              <a:r>
                <a:rPr lang="en-US" dirty="0" smtClean="0">
                  <a:solidFill>
                    <a:srgbClr val="C00000"/>
                  </a:solidFill>
                </a:rPr>
                <a:t>Mexican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05" name="Curved Connector 104"/>
            <p:cNvCxnSpPr>
              <a:stCxn id="22" idx="0"/>
              <a:endCxn id="144" idx="4"/>
            </p:cNvCxnSpPr>
            <p:nvPr/>
          </p:nvCxnSpPr>
          <p:spPr>
            <a:xfrm rot="5400000" flipH="1" flipV="1">
              <a:off x="2927390" y="3789418"/>
              <a:ext cx="657824" cy="1206172"/>
            </a:xfrm>
            <a:prstGeom prst="curvedConnector3">
              <a:avLst/>
            </a:prstGeom>
            <a:ln w="15875">
              <a:solidFill>
                <a:schemeClr val="accent5">
                  <a:lumMod val="7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>
              <a:stCxn id="72" idx="0"/>
              <a:endCxn id="144" idx="4"/>
            </p:cNvCxnSpPr>
            <p:nvPr/>
          </p:nvCxnSpPr>
          <p:spPr>
            <a:xfrm rot="5400000" flipH="1" flipV="1">
              <a:off x="3400588" y="4261325"/>
              <a:ext cx="656533" cy="261068"/>
            </a:xfrm>
            <a:prstGeom prst="curvedConnector3">
              <a:avLst/>
            </a:prstGeom>
            <a:ln w="15875">
              <a:solidFill>
                <a:schemeClr val="accent5">
                  <a:lumMod val="7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urved Connector 108"/>
            <p:cNvCxnSpPr>
              <a:stCxn id="80" idx="0"/>
              <a:endCxn id="144" idx="4"/>
            </p:cNvCxnSpPr>
            <p:nvPr/>
          </p:nvCxnSpPr>
          <p:spPr>
            <a:xfrm rot="16200000" flipV="1">
              <a:off x="4226099" y="3696882"/>
              <a:ext cx="656533" cy="1389953"/>
            </a:xfrm>
            <a:prstGeom prst="curvedConnector3">
              <a:avLst/>
            </a:prstGeom>
            <a:ln w="15875">
              <a:solidFill>
                <a:schemeClr val="accent5">
                  <a:lumMod val="7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44" idx="0"/>
              <a:endCxn id="13" idx="2"/>
            </p:cNvCxnSpPr>
            <p:nvPr/>
          </p:nvCxnSpPr>
          <p:spPr>
            <a:xfrm flipH="1" flipV="1">
              <a:off x="3858319" y="3593708"/>
              <a:ext cx="1069" cy="18642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 152"/>
            <p:cNvGrpSpPr/>
            <p:nvPr/>
          </p:nvGrpSpPr>
          <p:grpSpPr>
            <a:xfrm>
              <a:off x="3717656" y="3780128"/>
              <a:ext cx="283464" cy="292066"/>
              <a:chOff x="2781991" y="4035307"/>
              <a:chExt cx="283464" cy="292066"/>
            </a:xfrm>
          </p:grpSpPr>
          <p:sp>
            <p:nvSpPr>
              <p:cNvPr id="141" name="Plus 140"/>
              <p:cNvSpPr>
                <a:spLocks noChangeAspect="1"/>
              </p:cNvSpPr>
              <p:nvPr/>
            </p:nvSpPr>
            <p:spPr>
              <a:xfrm>
                <a:off x="2784047" y="4039882"/>
                <a:ext cx="274320" cy="287491"/>
              </a:xfrm>
              <a:prstGeom prst="mathPlus">
                <a:avLst/>
              </a:prstGeom>
              <a:solidFill>
                <a:schemeClr val="accent5">
                  <a:lumMod val="75000"/>
                </a:schemeClr>
              </a:solidFill>
              <a:ln w="3175" cmpd="sng"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Donut 143"/>
              <p:cNvSpPr/>
              <p:nvPr/>
            </p:nvSpPr>
            <p:spPr>
              <a:xfrm>
                <a:off x="2781991" y="4035307"/>
                <a:ext cx="283464" cy="283464"/>
              </a:xfrm>
              <a:prstGeom prst="donut">
                <a:avLst>
                  <a:gd name="adj" fmla="val 2670"/>
                </a:avLst>
              </a:prstGeom>
              <a:solidFill>
                <a:schemeClr val="accent5">
                  <a:lumMod val="75000"/>
                </a:schemeClr>
              </a:solidFill>
              <a:ln w="9525" cap="rnd"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1" name="Curved Connector 150"/>
            <p:cNvCxnSpPr>
              <a:stCxn id="5" idx="0"/>
              <a:endCxn id="12" idx="2"/>
            </p:cNvCxnSpPr>
            <p:nvPr/>
          </p:nvCxnSpPr>
          <p:spPr>
            <a:xfrm rot="5400000" flipH="1" flipV="1">
              <a:off x="2117475" y="3394860"/>
              <a:ext cx="1116957" cy="1514654"/>
            </a:xfrm>
            <a:prstGeom prst="curvedConnector3">
              <a:avLst/>
            </a:prstGeom>
            <a:ln w="15875">
              <a:solidFill>
                <a:schemeClr val="accent1">
                  <a:lumMod val="7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2506542" y="3105964"/>
              <a:ext cx="664096" cy="2897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b="1" dirty="0" smtClean="0">
                  <a:solidFill>
                    <a:srgbClr val="D62D94"/>
                  </a:solidFill>
                </a:rPr>
                <a:t>Aligner</a:t>
              </a:r>
              <a:endParaRPr lang="en-US" sz="2000" b="1" dirty="0">
                <a:solidFill>
                  <a:srgbClr val="D62D94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072095" y="3293800"/>
              <a:ext cx="328832" cy="376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d</a:t>
              </a:r>
              <a:r>
                <a:rPr lang="en-US" sz="2000" baseline="-25000" dirty="0" err="1" smtClean="0"/>
                <a:t>t</a:t>
              </a:r>
              <a:endParaRPr lang="en-US" sz="2000" dirty="0"/>
            </a:p>
          </p:txBody>
        </p:sp>
        <p:cxnSp>
          <p:nvCxnSpPr>
            <p:cNvPr id="162" name="Straight Arrow Connector 161"/>
            <p:cNvCxnSpPr>
              <a:endCxn id="169" idx="2"/>
            </p:cNvCxnSpPr>
            <p:nvPr/>
          </p:nvCxnSpPr>
          <p:spPr>
            <a:xfrm flipV="1">
              <a:off x="3645799" y="2727045"/>
              <a:ext cx="0" cy="6495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/>
            <p:cNvSpPr/>
            <p:nvPr/>
          </p:nvSpPr>
          <p:spPr>
            <a:xfrm>
              <a:off x="3179188" y="2262554"/>
              <a:ext cx="933221" cy="464492"/>
            </a:xfrm>
            <a:prstGeom prst="rect">
              <a:avLst/>
            </a:prstGeom>
            <a:solidFill>
              <a:srgbClr val="30807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RALSTM</a:t>
              </a:r>
              <a:endParaRPr lang="en-US" sz="2000" b="1" dirty="0">
                <a:solidFill>
                  <a:srgbClr val="FFC000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820970" y="2262554"/>
              <a:ext cx="933221" cy="464492"/>
            </a:xfrm>
            <a:prstGeom prst="rect">
              <a:avLst/>
            </a:prstGeom>
            <a:solidFill>
              <a:srgbClr val="30807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RALSTM</a:t>
              </a:r>
              <a:endParaRPr lang="en-US" sz="2000" b="1" dirty="0">
                <a:solidFill>
                  <a:srgbClr val="FFC000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570973" y="2267400"/>
              <a:ext cx="933221" cy="464492"/>
            </a:xfrm>
            <a:prstGeom prst="rect">
              <a:avLst/>
            </a:prstGeom>
            <a:solidFill>
              <a:srgbClr val="30807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RALSTM</a:t>
              </a:r>
              <a:endParaRPr lang="en-US" sz="20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177" name="Curved Connector 176"/>
            <p:cNvCxnSpPr>
              <a:stCxn id="14" idx="0"/>
              <a:endCxn id="169" idx="2"/>
            </p:cNvCxnSpPr>
            <p:nvPr/>
          </p:nvCxnSpPr>
          <p:spPr>
            <a:xfrm rot="16200000" flipV="1">
              <a:off x="4054060" y="2318785"/>
              <a:ext cx="444607" cy="1261128"/>
            </a:xfrm>
            <a:prstGeom prst="curvedConnector3">
              <a:avLst/>
            </a:prstGeom>
            <a:ln w="15875">
              <a:solidFill>
                <a:schemeClr val="tx1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Elbow Connector 178"/>
            <p:cNvCxnSpPr>
              <a:stCxn id="174" idx="2"/>
              <a:endCxn id="144" idx="2"/>
            </p:cNvCxnSpPr>
            <p:nvPr/>
          </p:nvCxnSpPr>
          <p:spPr>
            <a:xfrm rot="16200000" flipH="1">
              <a:off x="2405211" y="2609414"/>
              <a:ext cx="1194815" cy="1430075"/>
            </a:xfrm>
            <a:prstGeom prst="bentConnector2">
              <a:avLst/>
            </a:prstGeom>
            <a:ln w="15875">
              <a:solidFill>
                <a:schemeClr val="tx1"/>
              </a:solidFill>
              <a:prstDash val="dashDot"/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4" idx="3"/>
              <a:endCxn id="169" idx="1"/>
            </p:cNvCxnSpPr>
            <p:nvPr/>
          </p:nvCxnSpPr>
          <p:spPr>
            <a:xfrm>
              <a:off x="2754191" y="2494800"/>
              <a:ext cx="42499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69" idx="3"/>
              <a:endCxn id="175" idx="1"/>
            </p:cNvCxnSpPr>
            <p:nvPr/>
          </p:nvCxnSpPr>
          <p:spPr>
            <a:xfrm>
              <a:off x="4112409" y="2494800"/>
              <a:ext cx="458564" cy="48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75" idx="3"/>
            </p:cNvCxnSpPr>
            <p:nvPr/>
          </p:nvCxnSpPr>
          <p:spPr>
            <a:xfrm>
              <a:off x="5504194" y="2499646"/>
              <a:ext cx="279918" cy="30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endCxn id="174" idx="1"/>
            </p:cNvCxnSpPr>
            <p:nvPr/>
          </p:nvCxnSpPr>
          <p:spPr>
            <a:xfrm flipV="1">
              <a:off x="1470345" y="2494800"/>
              <a:ext cx="350626" cy="31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1262743" y="2298491"/>
              <a:ext cx="32383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mr-IN" dirty="0" smtClean="0"/>
                <a:t>…</a:t>
              </a:r>
              <a:endParaRPr lang="en-US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855621" y="2305579"/>
              <a:ext cx="32383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mr-IN" dirty="0" smtClean="0"/>
                <a:t>…</a:t>
              </a:r>
              <a:endParaRPr 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193121" y="1626823"/>
              <a:ext cx="905182" cy="217107"/>
              <a:chOff x="1857701" y="1669881"/>
              <a:chExt cx="905182" cy="21710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857701" y="1669881"/>
                <a:ext cx="304751" cy="2158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159204" y="1669881"/>
                <a:ext cx="304751" cy="21581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458132" y="1669881"/>
                <a:ext cx="304751" cy="21710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2109306" y="1307557"/>
              <a:ext cx="386881" cy="347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r>
                <a:rPr lang="en-US" baseline="-25000" dirty="0" smtClean="0"/>
                <a:t>t-1</a:t>
              </a:r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471642" y="1294138"/>
              <a:ext cx="285492" cy="347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s</a:t>
              </a:r>
              <a:r>
                <a:rPr lang="en-US" baseline="-25000" dirty="0" err="1" smtClean="0"/>
                <a:t>t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01184" y="1276195"/>
              <a:ext cx="417472" cy="347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r>
                <a:rPr lang="en-US" baseline="-25000" dirty="0" smtClean="0"/>
                <a:t>t+1</a:t>
              </a:r>
              <a:endParaRPr lang="en-US" dirty="0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1840001" y="1633937"/>
              <a:ext cx="913157" cy="215810"/>
              <a:chOff x="1857701" y="1669881"/>
              <a:chExt cx="913157" cy="215810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1857701" y="1669881"/>
                <a:ext cx="304751" cy="21581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2159204" y="1669881"/>
                <a:ext cx="304751" cy="21581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466107" y="1671178"/>
                <a:ext cx="304751" cy="21451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4584294" y="1633937"/>
              <a:ext cx="906069" cy="218933"/>
              <a:chOff x="1857701" y="1666758"/>
              <a:chExt cx="906069" cy="218933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857701" y="1669881"/>
                <a:ext cx="304751" cy="2158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2159204" y="1669881"/>
                <a:ext cx="304751" cy="21581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2459019" y="1666758"/>
                <a:ext cx="304751" cy="2138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1284267" y="1565634"/>
              <a:ext cx="32383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mr-IN" dirty="0" smtClean="0"/>
                <a:t>…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778111" y="1564249"/>
              <a:ext cx="32383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mr-IN" dirty="0" smtClean="0"/>
                <a:t>…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174" idx="0"/>
              <a:endCxn id="114" idx="2"/>
            </p:cNvCxnSpPr>
            <p:nvPr/>
          </p:nvCxnSpPr>
          <p:spPr>
            <a:xfrm flipV="1">
              <a:off x="2287581" y="1849747"/>
              <a:ext cx="6299" cy="4128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69" idx="0"/>
              <a:endCxn id="90" idx="2"/>
            </p:cNvCxnSpPr>
            <p:nvPr/>
          </p:nvCxnSpPr>
          <p:spPr>
            <a:xfrm flipV="1">
              <a:off x="3645799" y="1842633"/>
              <a:ext cx="1201" cy="41992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75" idx="0"/>
              <a:endCxn id="131" idx="2"/>
            </p:cNvCxnSpPr>
            <p:nvPr/>
          </p:nvCxnSpPr>
          <p:spPr>
            <a:xfrm flipV="1">
              <a:off x="5037584" y="1852870"/>
              <a:ext cx="589" cy="41453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5" idx="3"/>
              <a:endCxn id="169" idx="1"/>
            </p:cNvCxnSpPr>
            <p:nvPr/>
          </p:nvCxnSpPr>
          <p:spPr>
            <a:xfrm>
              <a:off x="2753159" y="1742490"/>
              <a:ext cx="426029" cy="75231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2" idx="3"/>
              <a:endCxn id="175" idx="1"/>
            </p:cNvCxnSpPr>
            <p:nvPr/>
          </p:nvCxnSpPr>
          <p:spPr>
            <a:xfrm>
              <a:off x="4098303" y="1735377"/>
              <a:ext cx="472670" cy="76426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文字方塊 30"/>
          <p:cNvSpPr txBox="1">
            <a:spLocks noChangeArrowheads="1"/>
          </p:cNvSpPr>
          <p:nvPr/>
        </p:nvSpPr>
        <p:spPr bwMode="auto">
          <a:xfrm>
            <a:off x="6179452" y="1311191"/>
            <a:ext cx="220272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r>
              <a:rPr lang="en-US" altLang="zh-TW" sz="1600" i="1" dirty="0">
                <a:latin typeface="Calibri"/>
                <a:cs typeface="Calibri"/>
              </a:rPr>
              <a:t>D</a:t>
            </a:r>
            <a:r>
              <a:rPr lang="en-US" altLang="zh-TW" sz="1600" i="1" dirty="0" smtClean="0">
                <a:latin typeface="Calibri"/>
                <a:cs typeface="Calibri"/>
              </a:rPr>
              <a:t>ialog </a:t>
            </a:r>
            <a:r>
              <a:rPr lang="en-US" altLang="zh-TW" sz="1600" i="1" dirty="0">
                <a:latin typeface="Calibri"/>
                <a:cs typeface="Calibri"/>
              </a:rPr>
              <a:t>A</a:t>
            </a:r>
            <a:r>
              <a:rPr lang="en-US" altLang="zh-TW" sz="1600" i="1" dirty="0" smtClean="0">
                <a:latin typeface="Calibri"/>
                <a:cs typeface="Calibri"/>
              </a:rPr>
              <a:t>ct </a:t>
            </a:r>
            <a:r>
              <a:rPr lang="en-US" altLang="zh-TW" sz="1600" i="1" dirty="0">
                <a:latin typeface="Calibri"/>
                <a:cs typeface="Calibri"/>
              </a:rPr>
              <a:t>1-hot</a:t>
            </a:r>
          </a:p>
          <a:p>
            <a:r>
              <a:rPr lang="en-US" altLang="zh-TW" sz="1600" i="1" dirty="0">
                <a:latin typeface="Calibri"/>
                <a:cs typeface="Calibri"/>
              </a:rPr>
              <a:t>representation</a:t>
            </a:r>
            <a:endParaRPr lang="zh-TW" altLang="en-US" sz="1600" i="1" dirty="0">
              <a:latin typeface="Calibri"/>
              <a:cs typeface="Calibri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179452" y="4674238"/>
            <a:ext cx="28917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Separate parameterization </a:t>
            </a:r>
          </a:p>
          <a:p>
            <a:r>
              <a:rPr lang="en-US" i="1" dirty="0" smtClean="0"/>
              <a:t>of Slot-Value pair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786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6" grpId="0" animBg="1"/>
      <p:bldP spid="9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dirty="0"/>
              <a:t>DA feature vector </a:t>
            </a:r>
            <a:r>
              <a:rPr lang="en-US" b="1" i="1" dirty="0"/>
              <a:t>s</a:t>
            </a:r>
            <a:r>
              <a:rPr lang="en-US" dirty="0"/>
              <a:t> controlling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8" y="1201848"/>
            <a:ext cx="6997227" cy="24814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8" y="3951574"/>
            <a:ext cx="7262427" cy="27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dirty="0"/>
              <a:t>RALSTM Cell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4263" y="2446867"/>
            <a:ext cx="4030137" cy="237066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64263" y="4910530"/>
            <a:ext cx="4030137" cy="1159934"/>
          </a:xfrm>
          <a:prstGeom prst="rect">
            <a:avLst/>
          </a:prstGeom>
          <a:noFill/>
          <a:ln w="12700">
            <a:solidFill>
              <a:srgbClr val="0B3F4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72454" y="3976745"/>
            <a:ext cx="474137" cy="44713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tanh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4261" y="2841480"/>
            <a:ext cx="355611" cy="330204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</a:t>
            </a:r>
            <a:r>
              <a:rPr lang="en-US" b="1" baseline="-25000" dirty="0" smtClean="0">
                <a:solidFill>
                  <a:schemeClr val="tx1"/>
                </a:solidFill>
              </a:rPr>
              <a:t>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643361" y="2840267"/>
            <a:ext cx="355611" cy="330204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o</a:t>
            </a:r>
            <a:r>
              <a:rPr lang="en-US" b="1" baseline="-25000" dirty="0" err="1" smtClean="0">
                <a:solidFill>
                  <a:schemeClr val="tx1"/>
                </a:solidFill>
              </a:rPr>
              <a:t>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638789" y="4011879"/>
            <a:ext cx="355611" cy="330204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</a:t>
            </a:r>
            <a:r>
              <a:rPr lang="en-US" b="1" baseline="-25000" dirty="0" err="1" smtClean="0">
                <a:solidFill>
                  <a:schemeClr val="tx1"/>
                </a:solidFill>
              </a:rPr>
              <a:t>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01521" y="5746293"/>
            <a:ext cx="355611" cy="330204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r</a:t>
            </a:r>
            <a:r>
              <a:rPr lang="en-US" b="1" baseline="-25000" dirty="0" err="1" smtClean="0">
                <a:solidFill>
                  <a:schemeClr val="tx1"/>
                </a:solidFill>
              </a:rPr>
              <a:t>t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975751" y="4059255"/>
            <a:ext cx="283464" cy="283464"/>
            <a:chOff x="3717656" y="3780128"/>
            <a:chExt cx="283464" cy="283464"/>
          </a:xfrm>
        </p:grpSpPr>
        <p:sp>
          <p:nvSpPr>
            <p:cNvPr id="26" name="Donut 25"/>
            <p:cNvSpPr/>
            <p:nvPr/>
          </p:nvSpPr>
          <p:spPr>
            <a:xfrm>
              <a:off x="3717656" y="3780128"/>
              <a:ext cx="283464" cy="283464"/>
            </a:xfrm>
            <a:prstGeom prst="donut">
              <a:avLst>
                <a:gd name="adj" fmla="val 2670"/>
              </a:avLst>
            </a:prstGeom>
            <a:solidFill>
              <a:schemeClr val="accent2">
                <a:lumMod val="50000"/>
              </a:schemeClr>
            </a:solidFill>
            <a:ln w="9525" cap="rnd"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Multiply 26"/>
            <p:cNvSpPr/>
            <p:nvPr/>
          </p:nvSpPr>
          <p:spPr>
            <a:xfrm>
              <a:off x="3722228" y="3780133"/>
              <a:ext cx="274320" cy="274320"/>
            </a:xfrm>
            <a:prstGeom prst="mathMultiply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10449" y="5381392"/>
            <a:ext cx="283464" cy="283464"/>
            <a:chOff x="3717656" y="3780128"/>
            <a:chExt cx="283464" cy="283464"/>
          </a:xfrm>
        </p:grpSpPr>
        <p:sp>
          <p:nvSpPr>
            <p:cNvPr id="30" name="Donut 29"/>
            <p:cNvSpPr/>
            <p:nvPr/>
          </p:nvSpPr>
          <p:spPr>
            <a:xfrm>
              <a:off x="3717656" y="3780128"/>
              <a:ext cx="283464" cy="283464"/>
            </a:xfrm>
            <a:prstGeom prst="donut">
              <a:avLst>
                <a:gd name="adj" fmla="val 2670"/>
              </a:avLst>
            </a:prstGeom>
            <a:solidFill>
              <a:schemeClr val="accent2">
                <a:lumMod val="50000"/>
              </a:schemeClr>
            </a:solidFill>
            <a:ln w="9525" cap="rnd"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Multiply 30"/>
            <p:cNvSpPr/>
            <p:nvPr/>
          </p:nvSpPr>
          <p:spPr>
            <a:xfrm>
              <a:off x="3722228" y="3780133"/>
              <a:ext cx="274320" cy="274320"/>
            </a:xfrm>
            <a:prstGeom prst="mathMultiply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30830" y="4036770"/>
            <a:ext cx="283464" cy="283464"/>
            <a:chOff x="3717656" y="3780128"/>
            <a:chExt cx="283464" cy="283464"/>
          </a:xfrm>
        </p:grpSpPr>
        <p:sp>
          <p:nvSpPr>
            <p:cNvPr id="33" name="Donut 32"/>
            <p:cNvSpPr/>
            <p:nvPr/>
          </p:nvSpPr>
          <p:spPr>
            <a:xfrm>
              <a:off x="3717656" y="3780128"/>
              <a:ext cx="283464" cy="283464"/>
            </a:xfrm>
            <a:prstGeom prst="donut">
              <a:avLst>
                <a:gd name="adj" fmla="val 2670"/>
              </a:avLst>
            </a:prstGeom>
            <a:solidFill>
              <a:schemeClr val="accent2">
                <a:lumMod val="50000"/>
              </a:schemeClr>
            </a:solidFill>
            <a:ln w="9525" cap="rnd"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Multiply 33"/>
            <p:cNvSpPr/>
            <p:nvPr/>
          </p:nvSpPr>
          <p:spPr>
            <a:xfrm>
              <a:off x="3722228" y="3780133"/>
              <a:ext cx="274320" cy="274320"/>
            </a:xfrm>
            <a:prstGeom prst="mathMultiply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835638" y="2860891"/>
            <a:ext cx="283464" cy="283464"/>
            <a:chOff x="3717656" y="3780128"/>
            <a:chExt cx="283464" cy="283464"/>
          </a:xfrm>
        </p:grpSpPr>
        <p:sp>
          <p:nvSpPr>
            <p:cNvPr id="42" name="Donut 41"/>
            <p:cNvSpPr/>
            <p:nvPr/>
          </p:nvSpPr>
          <p:spPr>
            <a:xfrm>
              <a:off x="3717656" y="3780128"/>
              <a:ext cx="283464" cy="283464"/>
            </a:xfrm>
            <a:prstGeom prst="donut">
              <a:avLst>
                <a:gd name="adj" fmla="val 2670"/>
              </a:avLst>
            </a:prstGeom>
            <a:solidFill>
              <a:schemeClr val="accent2">
                <a:lumMod val="50000"/>
              </a:schemeClr>
            </a:solidFill>
            <a:ln w="9525" cap="rnd"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Multiply 42"/>
            <p:cNvSpPr/>
            <p:nvPr/>
          </p:nvSpPr>
          <p:spPr>
            <a:xfrm>
              <a:off x="3722228" y="3780133"/>
              <a:ext cx="274320" cy="274320"/>
            </a:xfrm>
            <a:prstGeom prst="mathMultiply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/>
          <p:cNvSpPr/>
          <p:nvPr/>
        </p:nvSpPr>
        <p:spPr>
          <a:xfrm>
            <a:off x="3740036" y="4918399"/>
            <a:ext cx="474137" cy="44713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tanh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738102" y="3275031"/>
            <a:ext cx="474137" cy="44713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tanh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663666" y="3899175"/>
            <a:ext cx="626879" cy="601898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c</a:t>
            </a:r>
            <a:r>
              <a:rPr lang="en-US" sz="2000" b="1" baseline="-25000" dirty="0" err="1" smtClean="0">
                <a:solidFill>
                  <a:schemeClr val="tx1"/>
                </a:solidFill>
              </a:rPr>
              <a:t>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59207" y="628467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</a:t>
            </a:r>
            <a:r>
              <a:rPr lang="en-US" baseline="-25000" dirty="0" err="1" smtClean="0"/>
              <a:t>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129930" y="6264656"/>
            <a:ext cx="47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 smtClean="0"/>
              <a:t>t-1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50354" y="6173664"/>
            <a:ext cx="40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 smtClean="0"/>
              <a:t>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300602" y="2606081"/>
            <a:ext cx="40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 smtClean="0"/>
              <a:t>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67402" y="284797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 smtClean="0"/>
              <a:t>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279715" y="3150667"/>
            <a:ext cx="47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 smtClean="0"/>
              <a:t>t-1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15" idx="0"/>
            <a:endCxn id="45" idx="4"/>
          </p:cNvCxnSpPr>
          <p:nvPr/>
        </p:nvCxnSpPr>
        <p:spPr>
          <a:xfrm flipH="1" flipV="1">
            <a:off x="3977105" y="5365532"/>
            <a:ext cx="2222" cy="3807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0" idx="0"/>
            <a:endCxn id="30" idx="4"/>
          </p:cNvCxnSpPr>
          <p:nvPr/>
        </p:nvCxnSpPr>
        <p:spPr>
          <a:xfrm flipV="1">
            <a:off x="4751018" y="5664856"/>
            <a:ext cx="1163" cy="508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5" idx="0"/>
            <a:endCxn id="30" idx="2"/>
          </p:cNvCxnSpPr>
          <p:nvPr/>
        </p:nvCxnSpPr>
        <p:spPr>
          <a:xfrm rot="5400000" flipH="1" flipV="1">
            <a:off x="4183304" y="5319148"/>
            <a:ext cx="223169" cy="631122"/>
          </a:xfrm>
          <a:prstGeom prst="bentConnector2">
            <a:avLst/>
          </a:prstGeom>
          <a:ln w="12700" cap="rnd">
            <a:solidFill>
              <a:schemeClr val="tx1"/>
            </a:solidFill>
            <a:bevel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0" idx="0"/>
          </p:cNvCxnSpPr>
          <p:nvPr/>
        </p:nvCxnSpPr>
        <p:spPr>
          <a:xfrm flipV="1">
            <a:off x="4752181" y="5089163"/>
            <a:ext cx="0" cy="2922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5" idx="0"/>
            <a:endCxn id="47" idx="4"/>
          </p:cNvCxnSpPr>
          <p:nvPr/>
        </p:nvCxnSpPr>
        <p:spPr>
          <a:xfrm flipV="1">
            <a:off x="3977105" y="4501073"/>
            <a:ext cx="1" cy="417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7" idx="0"/>
            <a:endCxn id="46" idx="4"/>
          </p:cNvCxnSpPr>
          <p:nvPr/>
        </p:nvCxnSpPr>
        <p:spPr>
          <a:xfrm flipH="1" flipV="1">
            <a:off x="3975171" y="3722164"/>
            <a:ext cx="1935" cy="1770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6" idx="0"/>
            <a:endCxn id="42" idx="4"/>
          </p:cNvCxnSpPr>
          <p:nvPr/>
        </p:nvCxnSpPr>
        <p:spPr>
          <a:xfrm flipV="1">
            <a:off x="3975171" y="3144355"/>
            <a:ext cx="2199" cy="1306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47" idx="7"/>
            <a:endCxn id="33" idx="0"/>
          </p:cNvCxnSpPr>
          <p:nvPr/>
        </p:nvCxnSpPr>
        <p:spPr>
          <a:xfrm rot="16200000" flipH="1">
            <a:off x="4510926" y="3675135"/>
            <a:ext cx="49449" cy="673821"/>
          </a:xfrm>
          <a:prstGeom prst="curvedConnector3">
            <a:avLst>
              <a:gd name="adj1" fmla="val -231305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33" idx="4"/>
            <a:endCxn id="47" idx="5"/>
          </p:cNvCxnSpPr>
          <p:nvPr/>
        </p:nvCxnSpPr>
        <p:spPr>
          <a:xfrm rot="5400000">
            <a:off x="4489306" y="4029670"/>
            <a:ext cx="92693" cy="673821"/>
          </a:xfrm>
          <a:prstGeom prst="curvedConnector3">
            <a:avLst>
              <a:gd name="adj1" fmla="val 239567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4" idx="2"/>
            <a:endCxn id="33" idx="6"/>
          </p:cNvCxnSpPr>
          <p:nvPr/>
        </p:nvCxnSpPr>
        <p:spPr>
          <a:xfrm flipH="1">
            <a:off x="5014294" y="4176981"/>
            <a:ext cx="624495" cy="15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6" idx="6"/>
            <a:endCxn id="47" idx="2"/>
          </p:cNvCxnSpPr>
          <p:nvPr/>
        </p:nvCxnSpPr>
        <p:spPr>
          <a:xfrm flipV="1">
            <a:off x="3259215" y="4200124"/>
            <a:ext cx="404451" cy="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" idx="6"/>
            <a:endCxn id="26" idx="2"/>
          </p:cNvCxnSpPr>
          <p:nvPr/>
        </p:nvCxnSpPr>
        <p:spPr>
          <a:xfrm>
            <a:off x="2446591" y="4200312"/>
            <a:ext cx="529160" cy="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12" idx="6"/>
            <a:endCxn id="26" idx="0"/>
          </p:cNvCxnSpPr>
          <p:nvPr/>
        </p:nvCxnSpPr>
        <p:spPr>
          <a:xfrm>
            <a:off x="2319872" y="3006582"/>
            <a:ext cx="797611" cy="1052673"/>
          </a:xfrm>
          <a:prstGeom prst="bentConnector2">
            <a:avLst/>
          </a:prstGeom>
          <a:ln w="12700" cap="rnd">
            <a:solidFill>
              <a:schemeClr val="tx1"/>
            </a:solidFill>
            <a:bevel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2" idx="0"/>
          </p:cNvCxnSpPr>
          <p:nvPr/>
        </p:nvCxnSpPr>
        <p:spPr>
          <a:xfrm flipV="1">
            <a:off x="3977370" y="2120233"/>
            <a:ext cx="5295" cy="74065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3" idx="2"/>
            <a:endCxn id="42" idx="6"/>
          </p:cNvCxnSpPr>
          <p:nvPr/>
        </p:nvCxnSpPr>
        <p:spPr>
          <a:xfrm flipH="1" flipV="1">
            <a:off x="4119102" y="3002623"/>
            <a:ext cx="1524259" cy="27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4" idx="3"/>
            <a:endCxn id="12" idx="2"/>
          </p:cNvCxnSpPr>
          <p:nvPr/>
        </p:nvCxnSpPr>
        <p:spPr>
          <a:xfrm>
            <a:off x="1701930" y="2790747"/>
            <a:ext cx="262331" cy="2158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55" idx="3"/>
            <a:endCxn id="12" idx="2"/>
          </p:cNvCxnSpPr>
          <p:nvPr/>
        </p:nvCxnSpPr>
        <p:spPr>
          <a:xfrm flipV="1">
            <a:off x="1625192" y="3006582"/>
            <a:ext cx="339069" cy="260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12" idx="2"/>
          </p:cNvCxnSpPr>
          <p:nvPr/>
        </p:nvCxnSpPr>
        <p:spPr>
          <a:xfrm flipV="1">
            <a:off x="1639275" y="3006582"/>
            <a:ext cx="324986" cy="3231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189832" y="3817410"/>
            <a:ext cx="4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</a:t>
            </a:r>
            <a:r>
              <a:rPr lang="en-US" baseline="-25000" smtClean="0"/>
              <a:t>t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1227472" y="4059303"/>
            <a:ext cx="3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 smtClean="0"/>
              <a:t>t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239785" y="4361996"/>
            <a:ext cx="47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 smtClean="0"/>
              <a:t>t-1</a:t>
            </a:r>
            <a:endParaRPr lang="en-US" dirty="0"/>
          </a:p>
        </p:txBody>
      </p:sp>
      <p:cxnSp>
        <p:nvCxnSpPr>
          <p:cNvPr id="127" name="Straight Arrow Connector 126"/>
          <p:cNvCxnSpPr>
            <a:endCxn id="8" idx="2"/>
          </p:cNvCxnSpPr>
          <p:nvPr/>
        </p:nvCxnSpPr>
        <p:spPr>
          <a:xfrm>
            <a:off x="1596470" y="4002076"/>
            <a:ext cx="375984" cy="1982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8" idx="2"/>
          </p:cNvCxnSpPr>
          <p:nvPr/>
        </p:nvCxnSpPr>
        <p:spPr>
          <a:xfrm flipV="1">
            <a:off x="1585262" y="4200312"/>
            <a:ext cx="387192" cy="436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8" idx="2"/>
          </p:cNvCxnSpPr>
          <p:nvPr/>
        </p:nvCxnSpPr>
        <p:spPr>
          <a:xfrm flipV="1">
            <a:off x="1599345" y="4200312"/>
            <a:ext cx="373109" cy="3407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419410" y="2346897"/>
            <a:ext cx="46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</a:t>
            </a:r>
            <a:r>
              <a:rPr lang="en-US" baseline="-25000" smtClean="0"/>
              <a:t>t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6386210" y="2588790"/>
            <a:ext cx="3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 smtClean="0"/>
              <a:t>t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6398523" y="2891483"/>
            <a:ext cx="47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 smtClean="0"/>
              <a:t>t-1</a:t>
            </a:r>
            <a:endParaRPr lang="en-US" dirty="0"/>
          </a:p>
        </p:txBody>
      </p:sp>
      <p:cxnSp>
        <p:nvCxnSpPr>
          <p:cNvPr id="138" name="Straight Arrow Connector 137"/>
          <p:cNvCxnSpPr>
            <a:stCxn id="135" idx="1"/>
            <a:endCxn id="13" idx="6"/>
          </p:cNvCxnSpPr>
          <p:nvPr/>
        </p:nvCxnSpPr>
        <p:spPr>
          <a:xfrm flipH="1">
            <a:off x="5998972" y="2531563"/>
            <a:ext cx="420438" cy="4738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36" idx="1"/>
            <a:endCxn id="13" idx="6"/>
          </p:cNvCxnSpPr>
          <p:nvPr/>
        </p:nvCxnSpPr>
        <p:spPr>
          <a:xfrm flipH="1">
            <a:off x="5998972" y="2773456"/>
            <a:ext cx="387238" cy="2319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7" idx="1"/>
            <a:endCxn id="13" idx="6"/>
          </p:cNvCxnSpPr>
          <p:nvPr/>
        </p:nvCxnSpPr>
        <p:spPr>
          <a:xfrm flipH="1" flipV="1">
            <a:off x="5998972" y="3005369"/>
            <a:ext cx="399551" cy="707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6389830" y="3917797"/>
            <a:ext cx="3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 smtClean="0"/>
              <a:t>t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6402143" y="4220490"/>
            <a:ext cx="47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 smtClean="0"/>
              <a:t>t-1</a:t>
            </a:r>
            <a:endParaRPr lang="en-US" dirty="0"/>
          </a:p>
        </p:txBody>
      </p:sp>
      <p:cxnSp>
        <p:nvCxnSpPr>
          <p:cNvPr id="149" name="Straight Arrow Connector 148"/>
          <p:cNvCxnSpPr>
            <a:stCxn id="155" idx="1"/>
            <a:endCxn id="14" idx="6"/>
          </p:cNvCxnSpPr>
          <p:nvPr/>
        </p:nvCxnSpPr>
        <p:spPr>
          <a:xfrm flipH="1">
            <a:off x="5994400" y="3779036"/>
            <a:ext cx="413802" cy="397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" idx="6"/>
          </p:cNvCxnSpPr>
          <p:nvPr/>
        </p:nvCxnSpPr>
        <p:spPr>
          <a:xfrm flipH="1">
            <a:off x="5994400" y="4102463"/>
            <a:ext cx="395430" cy="745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14" idx="6"/>
          </p:cNvCxnSpPr>
          <p:nvPr/>
        </p:nvCxnSpPr>
        <p:spPr>
          <a:xfrm flipH="1" flipV="1">
            <a:off x="5994400" y="4176981"/>
            <a:ext cx="407744" cy="228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6408202" y="3594370"/>
            <a:ext cx="47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</a:t>
            </a:r>
            <a:r>
              <a:rPr lang="en-US" baseline="-25000" smtClean="0"/>
              <a:t>t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4610449" y="4793940"/>
            <a:ext cx="33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x</a:t>
            </a:r>
            <a:r>
              <a:rPr lang="en-US" baseline="-25000" dirty="0" err="1" smtClean="0">
                <a:solidFill>
                  <a:srgbClr val="C00000"/>
                </a:solidFill>
              </a:rPr>
              <a:t>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9" name="Straight Arrow Connector 158"/>
          <p:cNvCxnSpPr>
            <a:endCxn id="7" idx="2"/>
          </p:cNvCxnSpPr>
          <p:nvPr/>
        </p:nvCxnSpPr>
        <p:spPr>
          <a:xfrm flipV="1">
            <a:off x="3916997" y="6070464"/>
            <a:ext cx="62335" cy="3772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7" idx="2"/>
          </p:cNvCxnSpPr>
          <p:nvPr/>
        </p:nvCxnSpPr>
        <p:spPr>
          <a:xfrm flipH="1" flipV="1">
            <a:off x="3979332" y="6070464"/>
            <a:ext cx="150598" cy="364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924949" y="4847167"/>
            <a:ext cx="1504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Refinement Cell</a:t>
            </a:r>
            <a:endParaRPr lang="en-US" sz="1600" i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908003" y="2419692"/>
            <a:ext cx="989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LSTM Cell</a:t>
            </a:r>
            <a:endParaRPr lang="en-US" sz="1600" i="1" dirty="0"/>
          </a:p>
        </p:txBody>
      </p:sp>
      <p:grpSp>
        <p:nvGrpSpPr>
          <p:cNvPr id="57" name="Group 56"/>
          <p:cNvGrpSpPr/>
          <p:nvPr/>
        </p:nvGrpSpPr>
        <p:grpSpPr>
          <a:xfrm>
            <a:off x="3940669" y="2422229"/>
            <a:ext cx="471067" cy="369332"/>
            <a:chOff x="3940669" y="2422229"/>
            <a:chExt cx="471067" cy="369332"/>
          </a:xfrm>
        </p:grpSpPr>
        <p:sp>
          <p:nvSpPr>
            <p:cNvPr id="180" name="TextBox 179"/>
            <p:cNvSpPr txBox="1"/>
            <p:nvPr/>
          </p:nvSpPr>
          <p:spPr>
            <a:xfrm>
              <a:off x="3940669" y="2422229"/>
              <a:ext cx="471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h</a:t>
              </a:r>
              <a:r>
                <a:rPr lang="en-US" baseline="-25000" dirty="0" err="1" smtClean="0"/>
                <a:t>t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046621" y="2488340"/>
              <a:ext cx="69309" cy="480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270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3" animBg="1"/>
      <p:bldP spid="8" grpId="0" animBg="1"/>
      <p:bldP spid="12" grpId="0" animBg="1"/>
      <p:bldP spid="13" grpId="0" animBg="1"/>
      <p:bldP spid="14" grpId="0" animBg="1"/>
      <p:bldP spid="15" grpId="2" animBg="1"/>
      <p:bldP spid="45" grpId="2" animBg="1"/>
      <p:bldP spid="46" grpId="0" animBg="1"/>
      <p:bldP spid="47" grpId="0" animBg="1"/>
      <p:bldP spid="48" grpId="1"/>
      <p:bldP spid="49" grpId="1"/>
      <p:bldP spid="50" grpId="0"/>
      <p:bldP spid="54" grpId="0"/>
      <p:bldP spid="55" grpId="0"/>
      <p:bldP spid="56" grpId="0"/>
      <p:bldP spid="124" grpId="0"/>
      <p:bldP spid="125" grpId="0"/>
      <p:bldP spid="126" grpId="0"/>
      <p:bldP spid="135" grpId="0"/>
      <p:bldP spid="136" grpId="0"/>
      <p:bldP spid="137" grpId="0"/>
      <p:bldP spid="147" grpId="0"/>
      <p:bldP spid="148" grpId="0"/>
      <p:bldP spid="155" grpId="0"/>
      <p:bldP spid="157" grpId="1"/>
      <p:bldP spid="16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dirty="0"/>
              <a:t>RALSTM Cell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4263" y="2446867"/>
            <a:ext cx="4030137" cy="237066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64263" y="4910530"/>
            <a:ext cx="4030137" cy="1159934"/>
          </a:xfrm>
          <a:prstGeom prst="rect">
            <a:avLst/>
          </a:prstGeom>
          <a:noFill/>
          <a:ln w="12700">
            <a:solidFill>
              <a:srgbClr val="0B3F4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72454" y="3976745"/>
            <a:ext cx="474137" cy="44713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tanh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4261" y="2841480"/>
            <a:ext cx="355611" cy="330204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</a:t>
            </a:r>
            <a:r>
              <a:rPr lang="en-US" b="1" baseline="-25000" dirty="0" smtClean="0">
                <a:solidFill>
                  <a:schemeClr val="tx1"/>
                </a:solidFill>
              </a:rPr>
              <a:t>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643361" y="2840267"/>
            <a:ext cx="355611" cy="330204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o</a:t>
            </a:r>
            <a:r>
              <a:rPr lang="en-US" b="1" baseline="-25000" dirty="0" err="1" smtClean="0">
                <a:solidFill>
                  <a:schemeClr val="tx1"/>
                </a:solidFill>
              </a:rPr>
              <a:t>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638789" y="4011879"/>
            <a:ext cx="355611" cy="330204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</a:t>
            </a:r>
            <a:r>
              <a:rPr lang="en-US" b="1" baseline="-25000" dirty="0" err="1" smtClean="0">
                <a:solidFill>
                  <a:schemeClr val="tx1"/>
                </a:solidFill>
              </a:rPr>
              <a:t>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01521" y="5746293"/>
            <a:ext cx="355611" cy="330204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r</a:t>
            </a:r>
            <a:r>
              <a:rPr lang="en-US" b="1" baseline="-25000" dirty="0" err="1" smtClean="0">
                <a:solidFill>
                  <a:schemeClr val="tx1"/>
                </a:solidFill>
              </a:rPr>
              <a:t>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64260" y="1331861"/>
            <a:ext cx="4030137" cy="1013406"/>
          </a:xfrm>
          <a:prstGeom prst="rect">
            <a:avLst/>
          </a:prstGeom>
          <a:noFill/>
          <a:ln w="12700">
            <a:solidFill>
              <a:srgbClr val="0B3F4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04859" y="1790029"/>
            <a:ext cx="355611" cy="330204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r>
              <a:rPr lang="en-US" b="1" baseline="-25000" dirty="0" smtClean="0">
                <a:solidFill>
                  <a:schemeClr val="tx1"/>
                </a:solidFill>
              </a:rPr>
              <a:t>t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533130" y="1843157"/>
            <a:ext cx="283464" cy="292066"/>
            <a:chOff x="2781991" y="4035307"/>
            <a:chExt cx="283464" cy="292066"/>
          </a:xfrm>
        </p:grpSpPr>
        <p:sp>
          <p:nvSpPr>
            <p:cNvPr id="22" name="Plus 21"/>
            <p:cNvSpPr>
              <a:spLocks noChangeAspect="1"/>
            </p:cNvSpPr>
            <p:nvPr/>
          </p:nvSpPr>
          <p:spPr>
            <a:xfrm>
              <a:off x="2784047" y="4039882"/>
              <a:ext cx="274320" cy="287491"/>
            </a:xfrm>
            <a:prstGeom prst="mathPlus">
              <a:avLst/>
            </a:prstGeom>
            <a:solidFill>
              <a:schemeClr val="accent2">
                <a:lumMod val="50000"/>
              </a:schemeClr>
            </a:solidFill>
            <a:ln w="3175" cmpd="sng"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3" name="Donut 22"/>
            <p:cNvSpPr/>
            <p:nvPr/>
          </p:nvSpPr>
          <p:spPr>
            <a:xfrm>
              <a:off x="2781991" y="4035307"/>
              <a:ext cx="283464" cy="283464"/>
            </a:xfrm>
            <a:prstGeom prst="donut">
              <a:avLst>
                <a:gd name="adj" fmla="val 2670"/>
              </a:avLst>
            </a:prstGeom>
            <a:solidFill>
              <a:schemeClr val="accent5">
                <a:lumMod val="75000"/>
              </a:schemeClr>
            </a:solidFill>
            <a:ln w="9525" cap="rnd"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75751" y="4059255"/>
            <a:ext cx="283464" cy="283464"/>
            <a:chOff x="3717656" y="3780128"/>
            <a:chExt cx="283464" cy="283464"/>
          </a:xfrm>
        </p:grpSpPr>
        <p:sp>
          <p:nvSpPr>
            <p:cNvPr id="26" name="Donut 25"/>
            <p:cNvSpPr/>
            <p:nvPr/>
          </p:nvSpPr>
          <p:spPr>
            <a:xfrm>
              <a:off x="3717656" y="3780128"/>
              <a:ext cx="283464" cy="283464"/>
            </a:xfrm>
            <a:prstGeom prst="donut">
              <a:avLst>
                <a:gd name="adj" fmla="val 2670"/>
              </a:avLst>
            </a:prstGeom>
            <a:solidFill>
              <a:schemeClr val="accent2">
                <a:lumMod val="50000"/>
              </a:schemeClr>
            </a:solidFill>
            <a:ln w="9525" cap="rnd"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Multiply 26"/>
            <p:cNvSpPr/>
            <p:nvPr/>
          </p:nvSpPr>
          <p:spPr>
            <a:xfrm>
              <a:off x="3722228" y="3780133"/>
              <a:ext cx="274320" cy="274320"/>
            </a:xfrm>
            <a:prstGeom prst="mathMultiply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10449" y="5381392"/>
            <a:ext cx="283464" cy="283464"/>
            <a:chOff x="3717656" y="3780128"/>
            <a:chExt cx="283464" cy="283464"/>
          </a:xfrm>
        </p:grpSpPr>
        <p:sp>
          <p:nvSpPr>
            <p:cNvPr id="30" name="Donut 29"/>
            <p:cNvSpPr/>
            <p:nvPr/>
          </p:nvSpPr>
          <p:spPr>
            <a:xfrm>
              <a:off x="3717656" y="3780128"/>
              <a:ext cx="283464" cy="283464"/>
            </a:xfrm>
            <a:prstGeom prst="donut">
              <a:avLst>
                <a:gd name="adj" fmla="val 2670"/>
              </a:avLst>
            </a:prstGeom>
            <a:solidFill>
              <a:schemeClr val="accent2">
                <a:lumMod val="50000"/>
              </a:schemeClr>
            </a:solidFill>
            <a:ln w="9525" cap="rnd"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Multiply 30"/>
            <p:cNvSpPr/>
            <p:nvPr/>
          </p:nvSpPr>
          <p:spPr>
            <a:xfrm>
              <a:off x="3722228" y="3780133"/>
              <a:ext cx="274320" cy="274320"/>
            </a:xfrm>
            <a:prstGeom prst="mathMultiply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30830" y="4036770"/>
            <a:ext cx="283464" cy="283464"/>
            <a:chOff x="3717656" y="3780128"/>
            <a:chExt cx="283464" cy="283464"/>
          </a:xfrm>
        </p:grpSpPr>
        <p:sp>
          <p:nvSpPr>
            <p:cNvPr id="33" name="Donut 32"/>
            <p:cNvSpPr/>
            <p:nvPr/>
          </p:nvSpPr>
          <p:spPr>
            <a:xfrm>
              <a:off x="3717656" y="3780128"/>
              <a:ext cx="283464" cy="283464"/>
            </a:xfrm>
            <a:prstGeom prst="donut">
              <a:avLst>
                <a:gd name="adj" fmla="val 2670"/>
              </a:avLst>
            </a:prstGeom>
            <a:solidFill>
              <a:schemeClr val="accent2">
                <a:lumMod val="50000"/>
              </a:schemeClr>
            </a:solidFill>
            <a:ln w="9525" cap="rnd"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Multiply 33"/>
            <p:cNvSpPr/>
            <p:nvPr/>
          </p:nvSpPr>
          <p:spPr>
            <a:xfrm>
              <a:off x="3722228" y="3780133"/>
              <a:ext cx="274320" cy="274320"/>
            </a:xfrm>
            <a:prstGeom prst="mathMultiply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836048" y="1376603"/>
            <a:ext cx="283464" cy="283464"/>
            <a:chOff x="3717656" y="3780128"/>
            <a:chExt cx="283464" cy="283464"/>
          </a:xfrm>
        </p:grpSpPr>
        <p:sp>
          <p:nvSpPr>
            <p:cNvPr id="36" name="Donut 35"/>
            <p:cNvSpPr/>
            <p:nvPr/>
          </p:nvSpPr>
          <p:spPr>
            <a:xfrm>
              <a:off x="3717656" y="3780128"/>
              <a:ext cx="283464" cy="283464"/>
            </a:xfrm>
            <a:prstGeom prst="donut">
              <a:avLst>
                <a:gd name="adj" fmla="val 2670"/>
              </a:avLst>
            </a:prstGeom>
            <a:solidFill>
              <a:schemeClr val="accent2">
                <a:lumMod val="50000"/>
              </a:schemeClr>
            </a:solidFill>
            <a:ln w="9525" cap="rnd"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Multiply 36"/>
            <p:cNvSpPr/>
            <p:nvPr/>
          </p:nvSpPr>
          <p:spPr>
            <a:xfrm>
              <a:off x="3722228" y="3780133"/>
              <a:ext cx="274320" cy="274320"/>
            </a:xfrm>
            <a:prstGeom prst="mathMultiply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961382" y="1840923"/>
            <a:ext cx="283464" cy="283464"/>
            <a:chOff x="3717656" y="3780128"/>
            <a:chExt cx="283464" cy="283464"/>
          </a:xfrm>
        </p:grpSpPr>
        <p:sp>
          <p:nvSpPr>
            <p:cNvPr id="39" name="Donut 38"/>
            <p:cNvSpPr/>
            <p:nvPr/>
          </p:nvSpPr>
          <p:spPr>
            <a:xfrm>
              <a:off x="3717656" y="3780128"/>
              <a:ext cx="283464" cy="283464"/>
            </a:xfrm>
            <a:prstGeom prst="donut">
              <a:avLst>
                <a:gd name="adj" fmla="val 2670"/>
              </a:avLst>
            </a:prstGeom>
            <a:solidFill>
              <a:schemeClr val="accent2">
                <a:lumMod val="50000"/>
              </a:schemeClr>
            </a:solidFill>
            <a:ln w="9525" cap="rnd"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Multiply 39"/>
            <p:cNvSpPr/>
            <p:nvPr/>
          </p:nvSpPr>
          <p:spPr>
            <a:xfrm>
              <a:off x="3722228" y="3780133"/>
              <a:ext cx="274320" cy="274320"/>
            </a:xfrm>
            <a:prstGeom prst="mathMultiply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835638" y="2860891"/>
            <a:ext cx="283464" cy="283464"/>
            <a:chOff x="3717656" y="3780128"/>
            <a:chExt cx="283464" cy="283464"/>
          </a:xfrm>
        </p:grpSpPr>
        <p:sp>
          <p:nvSpPr>
            <p:cNvPr id="42" name="Donut 41"/>
            <p:cNvSpPr/>
            <p:nvPr/>
          </p:nvSpPr>
          <p:spPr>
            <a:xfrm>
              <a:off x="3717656" y="3780128"/>
              <a:ext cx="283464" cy="283464"/>
            </a:xfrm>
            <a:prstGeom prst="donut">
              <a:avLst>
                <a:gd name="adj" fmla="val 2670"/>
              </a:avLst>
            </a:prstGeom>
            <a:solidFill>
              <a:schemeClr val="accent2">
                <a:lumMod val="50000"/>
              </a:schemeClr>
            </a:solidFill>
            <a:ln w="9525" cap="rnd"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Multiply 42"/>
            <p:cNvSpPr/>
            <p:nvPr/>
          </p:nvSpPr>
          <p:spPr>
            <a:xfrm>
              <a:off x="3722228" y="3780133"/>
              <a:ext cx="274320" cy="274320"/>
            </a:xfrm>
            <a:prstGeom prst="mathMultiply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4279032" y="1758865"/>
            <a:ext cx="474137" cy="44713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tanh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740036" y="4918399"/>
            <a:ext cx="474137" cy="44713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tanh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738102" y="3275031"/>
            <a:ext cx="474137" cy="44713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tanh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663666" y="3899175"/>
            <a:ext cx="626879" cy="601898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c</a:t>
            </a:r>
            <a:r>
              <a:rPr lang="en-US" sz="2000" b="1" baseline="-25000" dirty="0" err="1" smtClean="0">
                <a:solidFill>
                  <a:schemeClr val="tx1"/>
                </a:solidFill>
              </a:rPr>
              <a:t>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59207" y="628467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</a:t>
            </a:r>
            <a:r>
              <a:rPr lang="en-US" baseline="-25000" dirty="0" err="1" smtClean="0"/>
              <a:t>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129930" y="6264656"/>
            <a:ext cx="47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 smtClean="0"/>
              <a:t>t-1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50354" y="6173664"/>
            <a:ext cx="40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 smtClean="0"/>
              <a:t>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300602" y="2606081"/>
            <a:ext cx="33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x</a:t>
            </a:r>
            <a:r>
              <a:rPr lang="en-US" baseline="-25000" dirty="0" err="1" smtClean="0">
                <a:solidFill>
                  <a:srgbClr val="C00000"/>
                </a:solidFill>
              </a:rPr>
              <a:t>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67402" y="284797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 smtClean="0"/>
              <a:t>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279715" y="3150667"/>
            <a:ext cx="47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 smtClean="0"/>
              <a:t>t-1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15" idx="0"/>
            <a:endCxn id="45" idx="4"/>
          </p:cNvCxnSpPr>
          <p:nvPr/>
        </p:nvCxnSpPr>
        <p:spPr>
          <a:xfrm flipH="1" flipV="1">
            <a:off x="3977105" y="5365532"/>
            <a:ext cx="2222" cy="3807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0" idx="0"/>
            <a:endCxn id="30" idx="4"/>
          </p:cNvCxnSpPr>
          <p:nvPr/>
        </p:nvCxnSpPr>
        <p:spPr>
          <a:xfrm flipV="1">
            <a:off x="4751018" y="5664856"/>
            <a:ext cx="1163" cy="508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5" idx="0"/>
            <a:endCxn id="30" idx="2"/>
          </p:cNvCxnSpPr>
          <p:nvPr/>
        </p:nvCxnSpPr>
        <p:spPr>
          <a:xfrm rot="5400000" flipH="1" flipV="1">
            <a:off x="4183304" y="5319148"/>
            <a:ext cx="223169" cy="631122"/>
          </a:xfrm>
          <a:prstGeom prst="bentConnector2">
            <a:avLst/>
          </a:prstGeom>
          <a:ln w="12700" cap="rnd">
            <a:solidFill>
              <a:schemeClr val="tx1"/>
            </a:solidFill>
            <a:bevel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0" idx="0"/>
          </p:cNvCxnSpPr>
          <p:nvPr/>
        </p:nvCxnSpPr>
        <p:spPr>
          <a:xfrm flipV="1">
            <a:off x="4752181" y="5089163"/>
            <a:ext cx="0" cy="2922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5" idx="0"/>
            <a:endCxn id="47" idx="4"/>
          </p:cNvCxnSpPr>
          <p:nvPr/>
        </p:nvCxnSpPr>
        <p:spPr>
          <a:xfrm flipV="1">
            <a:off x="3977105" y="4501073"/>
            <a:ext cx="1" cy="417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7" idx="0"/>
            <a:endCxn id="46" idx="4"/>
          </p:cNvCxnSpPr>
          <p:nvPr/>
        </p:nvCxnSpPr>
        <p:spPr>
          <a:xfrm flipH="1" flipV="1">
            <a:off x="3975171" y="3722164"/>
            <a:ext cx="1935" cy="1770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6" idx="0"/>
            <a:endCxn id="42" idx="4"/>
          </p:cNvCxnSpPr>
          <p:nvPr/>
        </p:nvCxnSpPr>
        <p:spPr>
          <a:xfrm flipV="1">
            <a:off x="3975171" y="3144355"/>
            <a:ext cx="2199" cy="1306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47" idx="7"/>
            <a:endCxn id="33" idx="0"/>
          </p:cNvCxnSpPr>
          <p:nvPr/>
        </p:nvCxnSpPr>
        <p:spPr>
          <a:xfrm rot="16200000" flipH="1">
            <a:off x="4510926" y="3675135"/>
            <a:ext cx="49449" cy="673821"/>
          </a:xfrm>
          <a:prstGeom prst="curvedConnector3">
            <a:avLst>
              <a:gd name="adj1" fmla="val -231305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33" idx="4"/>
            <a:endCxn id="47" idx="5"/>
          </p:cNvCxnSpPr>
          <p:nvPr/>
        </p:nvCxnSpPr>
        <p:spPr>
          <a:xfrm rot="5400000">
            <a:off x="4489306" y="4029670"/>
            <a:ext cx="92693" cy="673821"/>
          </a:xfrm>
          <a:prstGeom prst="curvedConnector3">
            <a:avLst>
              <a:gd name="adj1" fmla="val 239567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4" idx="2"/>
            <a:endCxn id="33" idx="6"/>
          </p:cNvCxnSpPr>
          <p:nvPr/>
        </p:nvCxnSpPr>
        <p:spPr>
          <a:xfrm flipH="1">
            <a:off x="5014294" y="4176981"/>
            <a:ext cx="624495" cy="15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6" idx="6"/>
            <a:endCxn id="47" idx="2"/>
          </p:cNvCxnSpPr>
          <p:nvPr/>
        </p:nvCxnSpPr>
        <p:spPr>
          <a:xfrm flipV="1">
            <a:off x="3259215" y="4200124"/>
            <a:ext cx="404451" cy="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" idx="6"/>
            <a:endCxn id="26" idx="2"/>
          </p:cNvCxnSpPr>
          <p:nvPr/>
        </p:nvCxnSpPr>
        <p:spPr>
          <a:xfrm>
            <a:off x="2446591" y="4200312"/>
            <a:ext cx="529160" cy="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12" idx="6"/>
            <a:endCxn id="26" idx="0"/>
          </p:cNvCxnSpPr>
          <p:nvPr/>
        </p:nvCxnSpPr>
        <p:spPr>
          <a:xfrm>
            <a:off x="2319872" y="3006582"/>
            <a:ext cx="797611" cy="1052673"/>
          </a:xfrm>
          <a:prstGeom prst="bentConnector2">
            <a:avLst/>
          </a:prstGeom>
          <a:ln w="12700" cap="rnd">
            <a:solidFill>
              <a:schemeClr val="tx1"/>
            </a:solidFill>
            <a:bevel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2" idx="0"/>
            <a:endCxn id="18" idx="4"/>
          </p:cNvCxnSpPr>
          <p:nvPr/>
        </p:nvCxnSpPr>
        <p:spPr>
          <a:xfrm flipV="1">
            <a:off x="3977370" y="2120233"/>
            <a:ext cx="5295" cy="74065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3" idx="2"/>
            <a:endCxn id="42" idx="6"/>
          </p:cNvCxnSpPr>
          <p:nvPr/>
        </p:nvCxnSpPr>
        <p:spPr>
          <a:xfrm flipH="1" flipV="1">
            <a:off x="4119102" y="3002623"/>
            <a:ext cx="1524259" cy="27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36" idx="2"/>
          </p:cNvCxnSpPr>
          <p:nvPr/>
        </p:nvCxnSpPr>
        <p:spPr>
          <a:xfrm>
            <a:off x="1614136" y="1513768"/>
            <a:ext cx="2221912" cy="45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6" idx="6"/>
          </p:cNvCxnSpPr>
          <p:nvPr/>
        </p:nvCxnSpPr>
        <p:spPr>
          <a:xfrm flipV="1">
            <a:off x="4119512" y="1502163"/>
            <a:ext cx="2275854" cy="16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36" idx="6"/>
            <a:endCxn id="44" idx="0"/>
          </p:cNvCxnSpPr>
          <p:nvPr/>
        </p:nvCxnSpPr>
        <p:spPr>
          <a:xfrm>
            <a:off x="4119512" y="1518335"/>
            <a:ext cx="396589" cy="240530"/>
          </a:xfrm>
          <a:prstGeom prst="bentConnector2">
            <a:avLst/>
          </a:prstGeom>
          <a:ln w="12700" cap="rnd">
            <a:solidFill>
              <a:schemeClr val="tx1"/>
            </a:solidFill>
            <a:bevel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44" idx="6"/>
            <a:endCxn id="39" idx="2"/>
          </p:cNvCxnSpPr>
          <p:nvPr/>
        </p:nvCxnSpPr>
        <p:spPr>
          <a:xfrm>
            <a:off x="4753169" y="1982432"/>
            <a:ext cx="208213" cy="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39" idx="6"/>
            <a:endCxn id="23" idx="2"/>
          </p:cNvCxnSpPr>
          <p:nvPr/>
        </p:nvCxnSpPr>
        <p:spPr>
          <a:xfrm>
            <a:off x="5244846" y="1982655"/>
            <a:ext cx="288284" cy="2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3" idx="6"/>
          </p:cNvCxnSpPr>
          <p:nvPr/>
        </p:nvCxnSpPr>
        <p:spPr>
          <a:xfrm>
            <a:off x="5816594" y="1984889"/>
            <a:ext cx="573464" cy="6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42" idx="0"/>
            <a:endCxn id="23" idx="4"/>
          </p:cNvCxnSpPr>
          <p:nvPr/>
        </p:nvCxnSpPr>
        <p:spPr>
          <a:xfrm rot="5400000" flipH="1" flipV="1">
            <a:off x="4458981" y="1645010"/>
            <a:ext cx="734270" cy="1697492"/>
          </a:xfrm>
          <a:prstGeom prst="bentConnector3">
            <a:avLst>
              <a:gd name="adj1" fmla="val 17336"/>
            </a:avLst>
          </a:prstGeom>
          <a:ln w="12700" cap="rnd">
            <a:solidFill>
              <a:schemeClr val="tx1"/>
            </a:solidFill>
            <a:bevel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4" idx="3"/>
            <a:endCxn id="12" idx="2"/>
          </p:cNvCxnSpPr>
          <p:nvPr/>
        </p:nvCxnSpPr>
        <p:spPr>
          <a:xfrm>
            <a:off x="1636400" y="2790747"/>
            <a:ext cx="327861" cy="2158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55" idx="3"/>
            <a:endCxn id="12" idx="2"/>
          </p:cNvCxnSpPr>
          <p:nvPr/>
        </p:nvCxnSpPr>
        <p:spPr>
          <a:xfrm flipV="1">
            <a:off x="1625192" y="3006582"/>
            <a:ext cx="339069" cy="260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12" idx="2"/>
          </p:cNvCxnSpPr>
          <p:nvPr/>
        </p:nvCxnSpPr>
        <p:spPr>
          <a:xfrm flipV="1">
            <a:off x="1639275" y="3006582"/>
            <a:ext cx="324986" cy="3231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260672" y="3817410"/>
            <a:ext cx="33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x</a:t>
            </a:r>
            <a:r>
              <a:rPr lang="en-US" baseline="-25000" dirty="0" err="1" smtClean="0">
                <a:solidFill>
                  <a:srgbClr val="C00000"/>
                </a:solidFill>
              </a:rPr>
              <a:t>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227472" y="4059303"/>
            <a:ext cx="3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 smtClean="0"/>
              <a:t>t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239785" y="4361996"/>
            <a:ext cx="47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 smtClean="0"/>
              <a:t>t-1</a:t>
            </a:r>
            <a:endParaRPr lang="en-US" dirty="0"/>
          </a:p>
        </p:txBody>
      </p:sp>
      <p:cxnSp>
        <p:nvCxnSpPr>
          <p:cNvPr id="127" name="Straight Arrow Connector 126"/>
          <p:cNvCxnSpPr>
            <a:endCxn id="8" idx="2"/>
          </p:cNvCxnSpPr>
          <p:nvPr/>
        </p:nvCxnSpPr>
        <p:spPr>
          <a:xfrm>
            <a:off x="1596470" y="4002076"/>
            <a:ext cx="375984" cy="1982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8" idx="2"/>
          </p:cNvCxnSpPr>
          <p:nvPr/>
        </p:nvCxnSpPr>
        <p:spPr>
          <a:xfrm flipV="1">
            <a:off x="1585262" y="4200312"/>
            <a:ext cx="387192" cy="436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8" idx="2"/>
          </p:cNvCxnSpPr>
          <p:nvPr/>
        </p:nvCxnSpPr>
        <p:spPr>
          <a:xfrm flipV="1">
            <a:off x="1599345" y="4200312"/>
            <a:ext cx="373109" cy="3407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419410" y="2346897"/>
            <a:ext cx="33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x</a:t>
            </a:r>
            <a:r>
              <a:rPr lang="en-US" baseline="-25000" dirty="0" err="1" smtClean="0">
                <a:solidFill>
                  <a:srgbClr val="C00000"/>
                </a:solidFill>
              </a:rPr>
              <a:t>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386210" y="2588790"/>
            <a:ext cx="3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 smtClean="0"/>
              <a:t>t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6398523" y="2891483"/>
            <a:ext cx="47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 smtClean="0"/>
              <a:t>t-1</a:t>
            </a:r>
            <a:endParaRPr lang="en-US" dirty="0"/>
          </a:p>
        </p:txBody>
      </p:sp>
      <p:cxnSp>
        <p:nvCxnSpPr>
          <p:cNvPr id="138" name="Straight Arrow Connector 137"/>
          <p:cNvCxnSpPr>
            <a:stCxn id="135" idx="1"/>
            <a:endCxn id="13" idx="6"/>
          </p:cNvCxnSpPr>
          <p:nvPr/>
        </p:nvCxnSpPr>
        <p:spPr>
          <a:xfrm flipH="1">
            <a:off x="5998972" y="2531563"/>
            <a:ext cx="420438" cy="4738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36" idx="1"/>
            <a:endCxn id="13" idx="6"/>
          </p:cNvCxnSpPr>
          <p:nvPr/>
        </p:nvCxnSpPr>
        <p:spPr>
          <a:xfrm flipH="1">
            <a:off x="5998972" y="2773456"/>
            <a:ext cx="387238" cy="2319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7" idx="1"/>
            <a:endCxn id="13" idx="6"/>
          </p:cNvCxnSpPr>
          <p:nvPr/>
        </p:nvCxnSpPr>
        <p:spPr>
          <a:xfrm flipH="1" flipV="1">
            <a:off x="5998972" y="3005369"/>
            <a:ext cx="399551" cy="707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6389830" y="3917797"/>
            <a:ext cx="3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 smtClean="0"/>
              <a:t>t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6402143" y="4220490"/>
            <a:ext cx="47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 smtClean="0"/>
              <a:t>t-1</a:t>
            </a:r>
            <a:endParaRPr lang="en-US" dirty="0"/>
          </a:p>
        </p:txBody>
      </p:sp>
      <p:cxnSp>
        <p:nvCxnSpPr>
          <p:cNvPr id="149" name="Straight Arrow Connector 148"/>
          <p:cNvCxnSpPr>
            <a:stCxn id="155" idx="1"/>
            <a:endCxn id="14" idx="6"/>
          </p:cNvCxnSpPr>
          <p:nvPr/>
        </p:nvCxnSpPr>
        <p:spPr>
          <a:xfrm flipH="1">
            <a:off x="5994400" y="3779036"/>
            <a:ext cx="413802" cy="3979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" idx="6"/>
          </p:cNvCxnSpPr>
          <p:nvPr/>
        </p:nvCxnSpPr>
        <p:spPr>
          <a:xfrm flipH="1">
            <a:off x="5994400" y="4102463"/>
            <a:ext cx="395430" cy="745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14" idx="6"/>
          </p:cNvCxnSpPr>
          <p:nvPr/>
        </p:nvCxnSpPr>
        <p:spPr>
          <a:xfrm flipH="1" flipV="1">
            <a:off x="5994400" y="4176981"/>
            <a:ext cx="407744" cy="228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6408202" y="3594370"/>
            <a:ext cx="33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x</a:t>
            </a:r>
            <a:r>
              <a:rPr lang="en-US" baseline="-25000" dirty="0" err="1" smtClean="0">
                <a:solidFill>
                  <a:srgbClr val="C00000"/>
                </a:solidFill>
              </a:rPr>
              <a:t>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610449" y="4793940"/>
            <a:ext cx="33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x</a:t>
            </a:r>
            <a:r>
              <a:rPr lang="en-US" baseline="-25000" dirty="0" err="1" smtClean="0">
                <a:solidFill>
                  <a:srgbClr val="C00000"/>
                </a:solidFill>
              </a:rPr>
              <a:t>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9" name="Straight Arrow Connector 158"/>
          <p:cNvCxnSpPr>
            <a:endCxn id="7" idx="2"/>
          </p:cNvCxnSpPr>
          <p:nvPr/>
        </p:nvCxnSpPr>
        <p:spPr>
          <a:xfrm flipV="1">
            <a:off x="3916997" y="6070464"/>
            <a:ext cx="62335" cy="3772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7" idx="2"/>
          </p:cNvCxnSpPr>
          <p:nvPr/>
        </p:nvCxnSpPr>
        <p:spPr>
          <a:xfrm flipH="1" flipV="1">
            <a:off x="3979332" y="6070464"/>
            <a:ext cx="150598" cy="364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924949" y="4847167"/>
            <a:ext cx="1504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Refinement Cell</a:t>
            </a:r>
            <a:endParaRPr lang="en-US" sz="1600" i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908003" y="2419692"/>
            <a:ext cx="989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LSTM Cell</a:t>
            </a:r>
            <a:endParaRPr lang="en-US" sz="1600" i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908003" y="2011088"/>
            <a:ext cx="1506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Adjustment Cell</a:t>
            </a:r>
            <a:endParaRPr lang="en-US" sz="1600" i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1493193" y="1156141"/>
            <a:ext cx="47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t-1</a:t>
            </a:r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994397" y="1106073"/>
            <a:ext cx="47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t</a:t>
            </a:r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6001020" y="1600960"/>
            <a:ext cx="47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 smtClean="0"/>
              <a:t>t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3334654" y="1813463"/>
            <a:ext cx="33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x</a:t>
            </a:r>
            <a:r>
              <a:rPr lang="en-US" baseline="-25000" dirty="0" err="1" smtClean="0">
                <a:solidFill>
                  <a:srgbClr val="C00000"/>
                </a:solidFill>
              </a:rPr>
              <a:t>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89" name="Straight Arrow Connector 188"/>
          <p:cNvCxnSpPr>
            <a:stCxn id="188" idx="2"/>
            <a:endCxn id="18" idx="4"/>
          </p:cNvCxnSpPr>
          <p:nvPr/>
        </p:nvCxnSpPr>
        <p:spPr>
          <a:xfrm flipV="1">
            <a:off x="3502553" y="2120233"/>
            <a:ext cx="480112" cy="625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>
            <a:stCxn id="13" idx="2"/>
            <a:endCxn id="39" idx="4"/>
          </p:cNvCxnSpPr>
          <p:nvPr/>
        </p:nvCxnSpPr>
        <p:spPr>
          <a:xfrm rot="10800000">
            <a:off x="5103115" y="2124387"/>
            <a:ext cx="540247" cy="88098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8" idx="0"/>
            <a:endCxn id="36" idx="4"/>
          </p:cNvCxnSpPr>
          <p:nvPr/>
        </p:nvCxnSpPr>
        <p:spPr>
          <a:xfrm flipH="1" flipV="1">
            <a:off x="3977780" y="1660067"/>
            <a:ext cx="4885" cy="12996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3932202" y="2413762"/>
            <a:ext cx="471067" cy="369332"/>
            <a:chOff x="3940669" y="2422229"/>
            <a:chExt cx="471067" cy="369332"/>
          </a:xfrm>
        </p:grpSpPr>
        <p:sp>
          <p:nvSpPr>
            <p:cNvPr id="109" name="TextBox 108"/>
            <p:cNvSpPr txBox="1"/>
            <p:nvPr/>
          </p:nvSpPr>
          <p:spPr>
            <a:xfrm>
              <a:off x="3940669" y="2422229"/>
              <a:ext cx="471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h</a:t>
              </a:r>
              <a:r>
                <a:rPr lang="en-US" baseline="-25000" dirty="0" err="1" smtClean="0"/>
                <a:t>t</a:t>
              </a:r>
              <a:endParaRPr lang="en-US" dirty="0"/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046621" y="2488340"/>
              <a:ext cx="69309" cy="480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14761" y="1552970"/>
            <a:ext cx="471067" cy="400124"/>
            <a:chOff x="5114761" y="1552970"/>
            <a:chExt cx="471067" cy="400124"/>
          </a:xfrm>
        </p:grpSpPr>
        <p:grpSp>
          <p:nvGrpSpPr>
            <p:cNvPr id="183" name="Group 182"/>
            <p:cNvGrpSpPr/>
            <p:nvPr/>
          </p:nvGrpSpPr>
          <p:grpSpPr>
            <a:xfrm>
              <a:off x="5114761" y="1552970"/>
              <a:ext cx="471067" cy="400124"/>
              <a:chOff x="3628756" y="2352554"/>
              <a:chExt cx="471067" cy="40012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3628756" y="2383346"/>
                <a:ext cx="471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</a:t>
                </a:r>
                <a:r>
                  <a:rPr lang="en-US" baseline="-25000" dirty="0"/>
                  <a:t>a</a:t>
                </a:r>
                <a:endParaRPr lang="en-US" dirty="0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3724794" y="2352554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dirty="0"/>
              </a:p>
            </p:txBody>
          </p:sp>
        </p:grpSp>
        <p:cxnSp>
          <p:nvCxnSpPr>
            <p:cNvPr id="111" name="Straight Connector 110"/>
            <p:cNvCxnSpPr/>
            <p:nvPr/>
          </p:nvCxnSpPr>
          <p:spPr>
            <a:xfrm>
              <a:off x="5214913" y="1648431"/>
              <a:ext cx="69309" cy="480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085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44" grpId="0" animBg="1"/>
      <p:bldP spid="171" grpId="0"/>
      <p:bldP spid="177" grpId="0"/>
      <p:bldP spid="178" grpId="0"/>
      <p:bldP spid="179" grpId="0"/>
      <p:bldP spid="1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14</a:t>
            </a:fld>
            <a:endParaRPr kumimoji="0"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09600" y="1284734"/>
            <a:ext cx="8534400" cy="5314129"/>
          </a:xfrm>
        </p:spPr>
        <p:txBody>
          <a:bodyPr/>
          <a:lstStyle/>
          <a:p>
            <a:pPr>
              <a:buFont typeface="Wingdings" charset="2"/>
              <a:buChar char="l"/>
            </a:pPr>
            <a:r>
              <a:rPr kumimoji="1" lang="en-US" altLang="zh-TW" sz="3600" dirty="0" smtClean="0"/>
              <a:t>Introduction</a:t>
            </a:r>
          </a:p>
          <a:p>
            <a:pPr>
              <a:buFont typeface="Wingdings" charset="2"/>
              <a:buChar char="l"/>
            </a:pPr>
            <a:r>
              <a:rPr kumimoji="1" lang="en-US" altLang="zh-TW" sz="3600" dirty="0" smtClean="0"/>
              <a:t>The Neural Language Generator</a:t>
            </a:r>
          </a:p>
          <a:p>
            <a:pPr>
              <a:buFont typeface="Wingdings" charset="2"/>
              <a:buChar char="l"/>
            </a:pPr>
            <a:r>
              <a:rPr kumimoji="1" lang="en-US" altLang="zh-TW" sz="3300" dirty="0" smtClean="0"/>
              <a:t>Attention-based RNN Encoder-Decoder</a:t>
            </a:r>
          </a:p>
          <a:p>
            <a:pPr marL="777240" lvl="2" indent="-457200">
              <a:spcBef>
                <a:spcPts val="700"/>
              </a:spcBef>
              <a:buFont typeface="Wingdings" charset="2"/>
              <a:buChar char="v"/>
            </a:pPr>
            <a:r>
              <a:rPr kumimoji="1" lang="en-US" altLang="zh-TW" sz="2800" b="1" dirty="0"/>
              <a:t>RALSTM</a:t>
            </a:r>
            <a:r>
              <a:rPr kumimoji="1" lang="en-US" altLang="zh-TW" sz="2700" dirty="0"/>
              <a:t> </a:t>
            </a:r>
            <a:r>
              <a:rPr kumimoji="1" lang="en-US" altLang="zh-TW" sz="2700" dirty="0" smtClean="0"/>
              <a:t>cell	</a:t>
            </a:r>
            <a:endParaRPr kumimoji="1" lang="en-US" altLang="zh-TW" sz="3000" dirty="0" smtClean="0"/>
          </a:p>
          <a:p>
            <a:pPr>
              <a:buFont typeface="Wingdings" charset="2"/>
              <a:buChar char="l"/>
            </a:pPr>
            <a:r>
              <a:rPr kumimoji="1" lang="en-US" altLang="zh-TW" sz="3600" dirty="0" smtClean="0">
                <a:solidFill>
                  <a:srgbClr val="D62D94"/>
                </a:solidFill>
              </a:rPr>
              <a:t>Experiments</a:t>
            </a:r>
          </a:p>
          <a:p>
            <a:pPr>
              <a:buFont typeface="Wingdings" charset="2"/>
              <a:buChar char="l"/>
            </a:pPr>
            <a:r>
              <a:rPr kumimoji="1" lang="en-US" altLang="zh-TW" sz="3600" dirty="0" smtClean="0"/>
              <a:t>Conclusion</a:t>
            </a:r>
            <a:endParaRPr kumimoji="1" lang="en-US" altLang="zh-TW" sz="3600" dirty="0"/>
          </a:p>
          <a:p>
            <a:pPr lvl="1">
              <a:buFont typeface="Wingdings" charset="2"/>
              <a:buChar char="l"/>
            </a:pPr>
            <a:endParaRPr kumimoji="1" lang="zh-TW" alt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dirty="0"/>
              <a:t>Experiments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Datasets collected by </a:t>
            </a:r>
            <a:r>
              <a:rPr lang="en-US" sz="2400" i="1" dirty="0" smtClean="0"/>
              <a:t>Wen et. al 2015a,b, 2016</a:t>
            </a:r>
          </a:p>
          <a:p>
            <a:pPr lvl="1"/>
            <a:r>
              <a:rPr lang="en-US" dirty="0" smtClean="0"/>
              <a:t>Finding a restaurant</a:t>
            </a:r>
          </a:p>
          <a:p>
            <a:pPr lvl="1"/>
            <a:r>
              <a:rPr lang="en-US" dirty="0" smtClean="0"/>
              <a:t>Finding a hotel</a:t>
            </a:r>
          </a:p>
          <a:p>
            <a:pPr lvl="1"/>
            <a:r>
              <a:rPr lang="en-US" dirty="0" smtClean="0"/>
              <a:t>Buying a Laptop</a:t>
            </a:r>
          </a:p>
          <a:p>
            <a:pPr lvl="1"/>
            <a:r>
              <a:rPr lang="en-US" dirty="0" smtClean="0"/>
              <a:t>Buying a TV</a:t>
            </a:r>
          </a:p>
          <a:p>
            <a:r>
              <a:rPr lang="en-US" dirty="0" smtClean="0"/>
              <a:t>Training: BPTT, SGD with Early stopping, L2 </a:t>
            </a:r>
            <a:r>
              <a:rPr lang="en-US" dirty="0" err="1" smtClean="0"/>
              <a:t>reg</a:t>
            </a:r>
            <a:r>
              <a:rPr lang="en-US" dirty="0" smtClean="0"/>
              <a:t>, Hidden size 80, Keep Dropout 70%.</a:t>
            </a:r>
          </a:p>
          <a:p>
            <a:r>
              <a:rPr lang="en-US" dirty="0" smtClean="0"/>
              <a:t>Evaluation metrics: </a:t>
            </a:r>
          </a:p>
          <a:p>
            <a:pPr lvl="1"/>
            <a:r>
              <a:rPr lang="en-US" b="1" dirty="0" smtClean="0"/>
              <a:t>BLEU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Slot error rate </a:t>
            </a:r>
            <a:r>
              <a:rPr lang="en-US" b="1" dirty="0" smtClean="0"/>
              <a:t>ERR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64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Generated Outputs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16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42" y="1100322"/>
            <a:ext cx="8310723" cy="4850535"/>
          </a:xfrm>
        </p:spPr>
      </p:pic>
    </p:spTree>
    <p:extLst>
      <p:ext uri="{BB962C8B-B14F-4D97-AF65-F5344CB8AC3E}">
        <p14:creationId xmlns:p14="http://schemas.microsoft.com/office/powerpoint/2010/main" val="11185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17</a:t>
            </a:fld>
            <a:endParaRPr kumimoji="0"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09600" y="1284734"/>
            <a:ext cx="8534400" cy="5314129"/>
          </a:xfrm>
        </p:spPr>
        <p:txBody>
          <a:bodyPr/>
          <a:lstStyle/>
          <a:p>
            <a:pPr>
              <a:buFont typeface="Wingdings" charset="2"/>
              <a:buChar char="l"/>
            </a:pPr>
            <a:r>
              <a:rPr kumimoji="1" lang="en-US" altLang="zh-TW" sz="3600" dirty="0" smtClean="0"/>
              <a:t>Introduction</a:t>
            </a:r>
          </a:p>
          <a:p>
            <a:pPr>
              <a:buFont typeface="Wingdings" charset="2"/>
              <a:buChar char="l"/>
            </a:pPr>
            <a:r>
              <a:rPr kumimoji="1" lang="en-US" altLang="zh-TW" sz="3600" dirty="0" smtClean="0"/>
              <a:t>The Neural Language Generator</a:t>
            </a:r>
          </a:p>
          <a:p>
            <a:pPr>
              <a:buFont typeface="Wingdings" charset="2"/>
              <a:buChar char="l"/>
            </a:pPr>
            <a:r>
              <a:rPr kumimoji="1" lang="en-US" altLang="zh-TW" sz="3300" dirty="0" smtClean="0"/>
              <a:t>Attention-based RNN Encoder-Decoder</a:t>
            </a:r>
          </a:p>
          <a:p>
            <a:pPr lvl="1"/>
            <a:r>
              <a:rPr kumimoji="1" lang="en-US" altLang="zh-TW" sz="2800" b="1" dirty="0">
                <a:latin typeface="+mn-lt"/>
                <a:cs typeface="+mn-cs"/>
              </a:rPr>
              <a:t>RALSTM</a:t>
            </a:r>
            <a:r>
              <a:rPr kumimoji="1" lang="en-US" altLang="zh-TW" sz="3000" dirty="0" smtClean="0"/>
              <a:t> cell</a:t>
            </a:r>
          </a:p>
          <a:p>
            <a:pPr>
              <a:buFont typeface="Wingdings" charset="2"/>
              <a:buChar char="l"/>
            </a:pPr>
            <a:r>
              <a:rPr kumimoji="1" lang="en-US" altLang="zh-TW" sz="3600" dirty="0" smtClean="0"/>
              <a:t>Experiments</a:t>
            </a:r>
          </a:p>
          <a:p>
            <a:pPr>
              <a:buFont typeface="Wingdings" charset="2"/>
              <a:buChar char="l"/>
            </a:pPr>
            <a:r>
              <a:rPr kumimoji="1" lang="en-US" altLang="zh-TW" sz="3600" dirty="0" smtClean="0">
                <a:solidFill>
                  <a:srgbClr val="D62D94"/>
                </a:solidFill>
              </a:rPr>
              <a:t>Conclusion</a:t>
            </a:r>
            <a:endParaRPr kumimoji="1" lang="en-US" altLang="zh-TW" sz="3600" dirty="0">
              <a:solidFill>
                <a:srgbClr val="D62D94"/>
              </a:solidFill>
            </a:endParaRPr>
          </a:p>
          <a:p>
            <a:pPr lvl="1">
              <a:buFont typeface="Wingdings" charset="2"/>
              <a:buChar char="l"/>
            </a:pPr>
            <a:endParaRPr kumimoji="1" lang="zh-TW" alt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4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Proposed RALSTM architecture</a:t>
            </a:r>
          </a:p>
          <a:p>
            <a:r>
              <a:rPr lang="en-US" dirty="0" smtClean="0"/>
              <a:t>Training NLG N2N using Attentional RNN Encoder-Decoder Networks</a:t>
            </a:r>
          </a:p>
          <a:p>
            <a:r>
              <a:rPr lang="en-US" dirty="0" smtClean="0"/>
              <a:t>Evaluation metrics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9569" y="1929518"/>
            <a:ext cx="7678455" cy="256224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 for your </a:t>
            </a:r>
            <a:r>
              <a:rPr lang="en-US" sz="5400" b="1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attention!</a:t>
            </a:r>
          </a:p>
          <a:p>
            <a:pPr algn="ctr"/>
            <a:endParaRPr lang="en-US" sz="5400" b="1" dirty="0" smtClean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Question?</a:t>
            </a:r>
            <a:endParaRPr lang="en-US" sz="5400" b="1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495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</a:t>
            </a:fld>
            <a:endParaRPr kumimoji="0"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09600" y="1284734"/>
            <a:ext cx="8534400" cy="5314129"/>
          </a:xfrm>
        </p:spPr>
        <p:txBody>
          <a:bodyPr/>
          <a:lstStyle/>
          <a:p>
            <a:pPr>
              <a:buFont typeface="Wingdings" charset="2"/>
              <a:buChar char="l"/>
            </a:pPr>
            <a:r>
              <a:rPr kumimoji="1" lang="en-US" altLang="zh-TW" sz="3600" dirty="0" smtClean="0"/>
              <a:t>Introduction</a:t>
            </a:r>
          </a:p>
          <a:p>
            <a:pPr>
              <a:buFont typeface="Wingdings" charset="2"/>
              <a:buChar char="l"/>
            </a:pPr>
            <a:r>
              <a:rPr kumimoji="1" lang="en-US" altLang="zh-TW" sz="3600" dirty="0" smtClean="0"/>
              <a:t>The Neural Language Generator</a:t>
            </a:r>
          </a:p>
          <a:p>
            <a:pPr>
              <a:buFont typeface="Wingdings" charset="2"/>
              <a:buChar char="l"/>
            </a:pPr>
            <a:r>
              <a:rPr kumimoji="1" lang="en-US" altLang="zh-TW" sz="3300" dirty="0" smtClean="0"/>
              <a:t>Attention-based RNN Encoder-Decoder</a:t>
            </a:r>
          </a:p>
          <a:p>
            <a:pPr lvl="1"/>
            <a:r>
              <a:rPr kumimoji="1" lang="en-US" altLang="zh-TW" sz="2800" b="1" dirty="0" smtClean="0"/>
              <a:t>RALSTM</a:t>
            </a:r>
            <a:r>
              <a:rPr kumimoji="1" lang="en-US" altLang="zh-TW" sz="2800" dirty="0" smtClean="0"/>
              <a:t> </a:t>
            </a:r>
            <a:r>
              <a:rPr kumimoji="1" lang="en-US" altLang="zh-TW" sz="2800" dirty="0"/>
              <a:t>cell	</a:t>
            </a:r>
            <a:endParaRPr kumimoji="1" lang="en-US" altLang="zh-TW" sz="2800" dirty="0" smtClean="0"/>
          </a:p>
          <a:p>
            <a:pPr>
              <a:buFont typeface="Wingdings" charset="2"/>
              <a:buChar char="l"/>
            </a:pPr>
            <a:r>
              <a:rPr kumimoji="1" lang="en-US" altLang="zh-TW" sz="3600" dirty="0" smtClean="0"/>
              <a:t>Experiments</a:t>
            </a:r>
          </a:p>
          <a:p>
            <a:pPr>
              <a:buFont typeface="Wingdings" charset="2"/>
              <a:buChar char="l"/>
            </a:pPr>
            <a:r>
              <a:rPr kumimoji="1" lang="en-US" altLang="zh-TW" sz="3600" dirty="0" smtClean="0"/>
              <a:t>Conclusion</a:t>
            </a:r>
            <a:endParaRPr kumimoji="1" lang="en-US" altLang="zh-TW" sz="3600" dirty="0"/>
          </a:p>
          <a:p>
            <a:pPr lvl="1">
              <a:buFont typeface="Wingdings" charset="2"/>
              <a:buChar char="l"/>
            </a:pPr>
            <a:endParaRPr kumimoji="1" lang="zh-TW" alt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References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609599" y="1284734"/>
            <a:ext cx="8382943" cy="53141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1900" dirty="0"/>
          </a:p>
          <a:p>
            <a:endParaRPr lang="en-US" altLang="zh-TW" sz="1800" dirty="0" smtClean="0"/>
          </a:p>
          <a:p>
            <a:pPr marL="0" indent="0">
              <a:buNone/>
            </a:pPr>
            <a:endParaRPr kumimoji="1" lang="en-US" altLang="zh-TW" sz="1800" b="1" u="sng" dirty="0" smtClean="0"/>
          </a:p>
        </p:txBody>
      </p:sp>
      <p:sp>
        <p:nvSpPr>
          <p:cNvPr id="5" name="Rectangle 4"/>
          <p:cNvSpPr/>
          <p:nvPr/>
        </p:nvSpPr>
        <p:spPr>
          <a:xfrm>
            <a:off x="275442" y="1284734"/>
            <a:ext cx="87171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>
                <a:latin typeface="NimbusRomNo9L" charset="0"/>
              </a:rPr>
              <a:t>Tsung</a:t>
            </a:r>
            <a:r>
              <a:rPr lang="en-US" dirty="0">
                <a:latin typeface="NimbusRomNo9L" charset="0"/>
              </a:rPr>
              <a:t>-Hsien Wen, </a:t>
            </a:r>
            <a:r>
              <a:rPr lang="en-US" dirty="0" err="1">
                <a:latin typeface="NimbusRomNo9L" charset="0"/>
              </a:rPr>
              <a:t>Milica</a:t>
            </a:r>
            <a:r>
              <a:rPr lang="en-US" dirty="0">
                <a:latin typeface="NimbusRomNo9L" charset="0"/>
              </a:rPr>
              <a:t> </a:t>
            </a:r>
            <a:r>
              <a:rPr lang="en-US" dirty="0" err="1">
                <a:latin typeface="NimbusRomNo9L" charset="0"/>
              </a:rPr>
              <a:t>Gasˇic</a:t>
            </a:r>
            <a:r>
              <a:rPr lang="en-US" dirty="0">
                <a:latin typeface="NimbusRomNo9L" charset="0"/>
              </a:rPr>
              <a:t> ́, </a:t>
            </a:r>
            <a:r>
              <a:rPr lang="en-US" dirty="0" err="1">
                <a:latin typeface="NimbusRomNo9L" charset="0"/>
              </a:rPr>
              <a:t>Dongho</a:t>
            </a:r>
            <a:r>
              <a:rPr lang="en-US" dirty="0">
                <a:latin typeface="NimbusRomNo9L" charset="0"/>
              </a:rPr>
              <a:t> Kim, Nikola </a:t>
            </a:r>
            <a:r>
              <a:rPr lang="en-US" dirty="0" err="1">
                <a:latin typeface="NimbusRomNo9L" charset="0"/>
              </a:rPr>
              <a:t>Mrksˇic</a:t>
            </a:r>
            <a:r>
              <a:rPr lang="en-US" dirty="0">
                <a:latin typeface="NimbusRomNo9L" charset="0"/>
              </a:rPr>
              <a:t> ́, Pei-</a:t>
            </a:r>
            <a:r>
              <a:rPr lang="en-US" dirty="0" err="1">
                <a:latin typeface="NimbusRomNo9L" charset="0"/>
              </a:rPr>
              <a:t>Hao</a:t>
            </a:r>
            <a:r>
              <a:rPr lang="en-US" dirty="0">
                <a:latin typeface="NimbusRomNo9L" charset="0"/>
              </a:rPr>
              <a:t> Su, David Vandyke, and Steve Young. 2015a. Stochastic Language Generation in Dialogue using Recurrent Neural Networks with Convolutional Sentence </a:t>
            </a:r>
            <a:r>
              <a:rPr lang="en-US" dirty="0" err="1">
                <a:latin typeface="NimbusRomNo9L" charset="0"/>
              </a:rPr>
              <a:t>Reranking</a:t>
            </a:r>
            <a:r>
              <a:rPr lang="en-US" dirty="0">
                <a:latin typeface="NimbusRomNo9L" charset="0"/>
              </a:rPr>
              <a:t>. In </a:t>
            </a:r>
            <a:r>
              <a:rPr lang="en-US" i="1" dirty="0">
                <a:latin typeface="NimbusRomNo9L" charset="0"/>
              </a:rPr>
              <a:t>Proceedings SIGDIAL</a:t>
            </a:r>
            <a:r>
              <a:rPr lang="en-US" dirty="0">
                <a:latin typeface="NimbusRomNo9L" charset="0"/>
              </a:rPr>
              <a:t>. Association for Computational </a:t>
            </a:r>
            <a:r>
              <a:rPr lang="en-US" dirty="0" smtClean="0">
                <a:latin typeface="NimbusRomNo9L" charset="0"/>
              </a:rPr>
              <a:t>Linguistics</a:t>
            </a:r>
            <a:r>
              <a:rPr lang="en-US" dirty="0">
                <a:latin typeface="NimbusRomNo9L" charset="0"/>
              </a:rPr>
              <a:t>.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latin typeface="NimbusRomNo9L" charset="0"/>
              </a:rPr>
              <a:t>Tsung</a:t>
            </a:r>
            <a:r>
              <a:rPr lang="en-US" dirty="0" smtClean="0">
                <a:latin typeface="NimbusRomNo9L" charset="0"/>
              </a:rPr>
              <a:t>-Hsien </a:t>
            </a:r>
            <a:r>
              <a:rPr lang="en-US" dirty="0">
                <a:latin typeface="NimbusRomNo9L" charset="0"/>
              </a:rPr>
              <a:t>Wen, </a:t>
            </a:r>
            <a:r>
              <a:rPr lang="en-US" dirty="0" err="1">
                <a:latin typeface="NimbusRomNo9L" charset="0"/>
              </a:rPr>
              <a:t>Milica</a:t>
            </a:r>
            <a:r>
              <a:rPr lang="en-US" dirty="0">
                <a:latin typeface="NimbusRomNo9L" charset="0"/>
              </a:rPr>
              <a:t> </a:t>
            </a:r>
            <a:r>
              <a:rPr lang="en-US" dirty="0" err="1">
                <a:latin typeface="NimbusRomNo9L" charset="0"/>
              </a:rPr>
              <a:t>Gasic</a:t>
            </a:r>
            <a:r>
              <a:rPr lang="en-US" dirty="0">
                <a:latin typeface="NimbusRomNo9L" charset="0"/>
              </a:rPr>
              <a:t>, Nikola </a:t>
            </a:r>
            <a:r>
              <a:rPr lang="en-US" dirty="0" err="1">
                <a:latin typeface="NimbusRomNo9L" charset="0"/>
              </a:rPr>
              <a:t>Mrksic</a:t>
            </a:r>
            <a:r>
              <a:rPr lang="en-US" dirty="0">
                <a:latin typeface="NimbusRomNo9L" charset="0"/>
              </a:rPr>
              <a:t>, Lina M Rojas-</a:t>
            </a:r>
            <a:r>
              <a:rPr lang="en-US" dirty="0" err="1">
                <a:latin typeface="NimbusRomNo9L" charset="0"/>
              </a:rPr>
              <a:t>Barahona</a:t>
            </a:r>
            <a:r>
              <a:rPr lang="en-US" dirty="0">
                <a:latin typeface="NimbusRomNo9L" charset="0"/>
              </a:rPr>
              <a:t>, Pei-</a:t>
            </a:r>
            <a:r>
              <a:rPr lang="en-US" dirty="0" err="1">
                <a:latin typeface="NimbusRomNo9L" charset="0"/>
              </a:rPr>
              <a:t>Hao</a:t>
            </a:r>
            <a:r>
              <a:rPr lang="en-US" dirty="0">
                <a:latin typeface="NimbusRomNo9L" charset="0"/>
              </a:rPr>
              <a:t> Su, David Vandyke, and Steve Young. 2016a. Multi-domain neural network language generation for spoken </a:t>
            </a:r>
            <a:r>
              <a:rPr lang="en-US" dirty="0" err="1">
                <a:latin typeface="NimbusRomNo9L" charset="0"/>
              </a:rPr>
              <a:t>dia</a:t>
            </a:r>
            <a:r>
              <a:rPr lang="en-US" dirty="0">
                <a:latin typeface="NimbusRomNo9L" charset="0"/>
              </a:rPr>
              <a:t>- </a:t>
            </a:r>
            <a:r>
              <a:rPr lang="en-US" dirty="0" err="1">
                <a:latin typeface="NimbusRomNo9L" charset="0"/>
              </a:rPr>
              <a:t>logue</a:t>
            </a:r>
            <a:r>
              <a:rPr lang="en-US" dirty="0">
                <a:latin typeface="NimbusRomNo9L" charset="0"/>
              </a:rPr>
              <a:t> systems. </a:t>
            </a:r>
            <a:r>
              <a:rPr lang="en-US" i="1" dirty="0" err="1">
                <a:latin typeface="NimbusRomNo9L" charset="0"/>
              </a:rPr>
              <a:t>arXiv</a:t>
            </a:r>
            <a:r>
              <a:rPr lang="en-US" i="1" dirty="0">
                <a:latin typeface="NimbusRomNo9L" charset="0"/>
              </a:rPr>
              <a:t> preprint arXiv:1603.01232 </a:t>
            </a:r>
            <a:r>
              <a:rPr lang="en-US" dirty="0">
                <a:latin typeface="NimbusRomNo9L" charset="0"/>
              </a:rPr>
              <a:t>.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latin typeface="NimbusRomNo9L" charset="0"/>
              </a:rPr>
              <a:t>Tsung</a:t>
            </a:r>
            <a:r>
              <a:rPr lang="en-US" dirty="0" smtClean="0">
                <a:latin typeface="NimbusRomNo9L" charset="0"/>
              </a:rPr>
              <a:t>-Hsien </a:t>
            </a:r>
            <a:r>
              <a:rPr lang="en-US" dirty="0">
                <a:latin typeface="NimbusRomNo9L" charset="0"/>
              </a:rPr>
              <a:t>Wen, </a:t>
            </a:r>
            <a:r>
              <a:rPr lang="en-US" dirty="0" err="1">
                <a:latin typeface="NimbusRomNo9L" charset="0"/>
              </a:rPr>
              <a:t>Milica</a:t>
            </a:r>
            <a:r>
              <a:rPr lang="en-US" dirty="0">
                <a:latin typeface="NimbusRomNo9L" charset="0"/>
              </a:rPr>
              <a:t> </a:t>
            </a:r>
            <a:r>
              <a:rPr lang="en-US" dirty="0" err="1">
                <a:latin typeface="NimbusRomNo9L" charset="0"/>
              </a:rPr>
              <a:t>Gasˇic</a:t>
            </a:r>
            <a:r>
              <a:rPr lang="en-US" dirty="0">
                <a:latin typeface="NimbusRomNo9L" charset="0"/>
              </a:rPr>
              <a:t>, Nikola </a:t>
            </a:r>
            <a:r>
              <a:rPr lang="en-US" dirty="0" err="1">
                <a:latin typeface="NimbusRomNo9L" charset="0"/>
              </a:rPr>
              <a:t>Mrksˇic</a:t>
            </a:r>
            <a:r>
              <a:rPr lang="en-US" dirty="0">
                <a:latin typeface="NimbusRomNo9L" charset="0"/>
              </a:rPr>
              <a:t>, Lina M Rojas-</a:t>
            </a:r>
            <a:r>
              <a:rPr lang="en-US" dirty="0" err="1">
                <a:latin typeface="NimbusRomNo9L" charset="0"/>
              </a:rPr>
              <a:t>Barahona</a:t>
            </a:r>
            <a:r>
              <a:rPr lang="en-US" dirty="0">
                <a:latin typeface="NimbusRomNo9L" charset="0"/>
              </a:rPr>
              <a:t>, Pei-</a:t>
            </a:r>
            <a:r>
              <a:rPr lang="en-US" dirty="0" err="1">
                <a:latin typeface="NimbusRomNo9L" charset="0"/>
              </a:rPr>
              <a:t>Hao</a:t>
            </a:r>
            <a:r>
              <a:rPr lang="en-US" dirty="0">
                <a:latin typeface="NimbusRomNo9L" charset="0"/>
              </a:rPr>
              <a:t> Su, David Vandyke, and Steve Young. 2016b. Toward multi- domain language generation using recurrent neural networks .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latin typeface="NimbusRomNo9L" charset="0"/>
              </a:rPr>
              <a:t>Tsung</a:t>
            </a:r>
            <a:r>
              <a:rPr lang="en-US" dirty="0" smtClean="0">
                <a:latin typeface="NimbusRomNo9L" charset="0"/>
              </a:rPr>
              <a:t>-Hsien </a:t>
            </a:r>
            <a:r>
              <a:rPr lang="en-US" dirty="0">
                <a:latin typeface="NimbusRomNo9L" charset="0"/>
              </a:rPr>
              <a:t>Wen, </a:t>
            </a:r>
            <a:r>
              <a:rPr lang="en-US" dirty="0" err="1">
                <a:latin typeface="NimbusRomNo9L" charset="0"/>
              </a:rPr>
              <a:t>Milica</a:t>
            </a:r>
            <a:r>
              <a:rPr lang="en-US" dirty="0">
                <a:latin typeface="NimbusRomNo9L" charset="0"/>
              </a:rPr>
              <a:t> </a:t>
            </a:r>
            <a:r>
              <a:rPr lang="en-US" dirty="0" err="1">
                <a:latin typeface="NimbusRomNo9L" charset="0"/>
              </a:rPr>
              <a:t>Gasˇic</a:t>
            </a:r>
            <a:r>
              <a:rPr lang="en-US" dirty="0">
                <a:latin typeface="NimbusRomNo9L" charset="0"/>
              </a:rPr>
              <a:t> ́, Nikola </a:t>
            </a:r>
            <a:r>
              <a:rPr lang="en-US" dirty="0" err="1">
                <a:latin typeface="NimbusRomNo9L" charset="0"/>
              </a:rPr>
              <a:t>Mrksˇic</a:t>
            </a:r>
            <a:r>
              <a:rPr lang="en-US" dirty="0">
                <a:latin typeface="NimbusRomNo9L" charset="0"/>
              </a:rPr>
              <a:t> ́, Pei- </a:t>
            </a:r>
            <a:r>
              <a:rPr lang="en-US" dirty="0" err="1">
                <a:latin typeface="NimbusRomNo9L" charset="0"/>
              </a:rPr>
              <a:t>Hao</a:t>
            </a:r>
            <a:r>
              <a:rPr lang="en-US" dirty="0">
                <a:latin typeface="NimbusRomNo9L" charset="0"/>
              </a:rPr>
              <a:t> Su, David Vandyke, and Steve Young. 2015b. Semantically conditioned </a:t>
            </a:r>
            <a:r>
              <a:rPr lang="en-US" dirty="0" err="1">
                <a:latin typeface="NimbusRomNo9L" charset="0"/>
              </a:rPr>
              <a:t>lstm</a:t>
            </a:r>
            <a:r>
              <a:rPr lang="en-US" dirty="0">
                <a:latin typeface="NimbusRomNo9L" charset="0"/>
              </a:rPr>
              <a:t>-based natural </a:t>
            </a:r>
            <a:r>
              <a:rPr lang="en-US" dirty="0" err="1">
                <a:latin typeface="NimbusRomNo9L" charset="0"/>
              </a:rPr>
              <a:t>lan</a:t>
            </a:r>
            <a:r>
              <a:rPr lang="en-US" dirty="0">
                <a:latin typeface="NimbusRomNo9L" charset="0"/>
              </a:rPr>
              <a:t>- </a:t>
            </a:r>
            <a:r>
              <a:rPr lang="en-US" dirty="0" err="1">
                <a:latin typeface="NimbusRomNo9L" charset="0"/>
              </a:rPr>
              <a:t>guage</a:t>
            </a:r>
            <a:r>
              <a:rPr lang="en-US" dirty="0">
                <a:latin typeface="NimbusRomNo9L" charset="0"/>
              </a:rPr>
              <a:t> generation for spoken dialogue systems. In </a:t>
            </a:r>
            <a:r>
              <a:rPr lang="en-US" i="1" dirty="0">
                <a:latin typeface="NimbusRomNo9L" charset="0"/>
              </a:rPr>
              <a:t>Proceedings of EMNLP</a:t>
            </a:r>
            <a:r>
              <a:rPr lang="en-US" dirty="0">
                <a:latin typeface="NimbusRomNo9L" charset="0"/>
              </a:rPr>
              <a:t>. Association for </a:t>
            </a:r>
            <a:r>
              <a:rPr lang="en-US" dirty="0" err="1" smtClean="0">
                <a:latin typeface="NimbusRomNo9L" charset="0"/>
              </a:rPr>
              <a:t>Computtional</a:t>
            </a:r>
            <a:r>
              <a:rPr lang="en-US" dirty="0" smtClean="0">
                <a:latin typeface="NimbusRomNo9L" charset="0"/>
              </a:rPr>
              <a:t> </a:t>
            </a:r>
            <a:r>
              <a:rPr lang="en-US" dirty="0">
                <a:latin typeface="NimbusRomNo9L" charset="0"/>
              </a:rPr>
              <a:t>Linguistics.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latin typeface="NimbusRomNo9L" charset="0"/>
              </a:rPr>
              <a:t>Tsung</a:t>
            </a:r>
            <a:r>
              <a:rPr lang="en-US" dirty="0" smtClean="0">
                <a:latin typeface="NimbusRomNo9L" charset="0"/>
              </a:rPr>
              <a:t>-Hsien </a:t>
            </a:r>
            <a:r>
              <a:rPr lang="en-US" dirty="0">
                <a:latin typeface="NimbusRomNo9L" charset="0"/>
              </a:rPr>
              <a:t>Wen, David Vandyke, Nikola </a:t>
            </a:r>
            <a:r>
              <a:rPr lang="en-US" dirty="0" err="1">
                <a:latin typeface="NimbusRomNo9L" charset="0"/>
              </a:rPr>
              <a:t>Mrksic</a:t>
            </a:r>
            <a:r>
              <a:rPr lang="en-US" dirty="0">
                <a:latin typeface="NimbusRomNo9L" charset="0"/>
              </a:rPr>
              <a:t>, </a:t>
            </a:r>
            <a:r>
              <a:rPr lang="en-US" dirty="0" err="1">
                <a:latin typeface="NimbusRomNo9L" charset="0"/>
              </a:rPr>
              <a:t>Milica</a:t>
            </a:r>
            <a:r>
              <a:rPr lang="en-US" dirty="0">
                <a:latin typeface="NimbusRomNo9L" charset="0"/>
              </a:rPr>
              <a:t> </a:t>
            </a:r>
            <a:r>
              <a:rPr lang="en-US" dirty="0" err="1">
                <a:latin typeface="NimbusRomNo9L" charset="0"/>
              </a:rPr>
              <a:t>Gasic</a:t>
            </a:r>
            <a:r>
              <a:rPr lang="en-US" dirty="0">
                <a:latin typeface="NimbusRomNo9L" charset="0"/>
              </a:rPr>
              <a:t>, Lina M Rojas-</a:t>
            </a:r>
            <a:r>
              <a:rPr lang="en-US" dirty="0" err="1">
                <a:latin typeface="NimbusRomNo9L" charset="0"/>
              </a:rPr>
              <a:t>Barahona</a:t>
            </a:r>
            <a:r>
              <a:rPr lang="en-US" dirty="0">
                <a:latin typeface="NimbusRomNo9L" charset="0"/>
              </a:rPr>
              <a:t>, Pei-</a:t>
            </a:r>
            <a:r>
              <a:rPr lang="en-US" dirty="0" err="1">
                <a:latin typeface="NimbusRomNo9L" charset="0"/>
              </a:rPr>
              <a:t>Hao</a:t>
            </a:r>
            <a:r>
              <a:rPr lang="en-US" dirty="0">
                <a:latin typeface="NimbusRomNo9L" charset="0"/>
              </a:rPr>
              <a:t> Su, Stefan </a:t>
            </a:r>
            <a:r>
              <a:rPr lang="en-US" dirty="0" err="1">
                <a:latin typeface="NimbusRomNo9L" charset="0"/>
              </a:rPr>
              <a:t>Ultes</a:t>
            </a:r>
            <a:r>
              <a:rPr lang="en-US" dirty="0">
                <a:latin typeface="NimbusRomNo9L" charset="0"/>
              </a:rPr>
              <a:t>, and Steve Young. 2016c. A network- based end-to-end trainable task-oriented dialogue system. </a:t>
            </a:r>
            <a:r>
              <a:rPr lang="en-US" i="1" dirty="0" err="1">
                <a:latin typeface="NimbusRomNo9L" charset="0"/>
              </a:rPr>
              <a:t>arXiv</a:t>
            </a:r>
            <a:r>
              <a:rPr lang="en-US" i="1" dirty="0">
                <a:latin typeface="NimbusRomNo9L" charset="0"/>
              </a:rPr>
              <a:t> preprint arXiv:1604.04562 </a:t>
            </a:r>
            <a:r>
              <a:rPr lang="en-US" dirty="0">
                <a:latin typeface="NimbusRomNo9L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6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3</a:t>
            </a:fld>
            <a:endParaRPr kumimoji="0"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09600" y="1284734"/>
            <a:ext cx="8534400" cy="5314129"/>
          </a:xfrm>
        </p:spPr>
        <p:txBody>
          <a:bodyPr/>
          <a:lstStyle/>
          <a:p>
            <a:pPr>
              <a:buFont typeface="Wingdings" charset="2"/>
              <a:buChar char="l"/>
            </a:pPr>
            <a:r>
              <a:rPr kumimoji="1" lang="en-US" altLang="zh-TW" sz="3600" dirty="0" smtClean="0">
                <a:solidFill>
                  <a:srgbClr val="D62D94"/>
                </a:solidFill>
              </a:rPr>
              <a:t>Introduction</a:t>
            </a:r>
          </a:p>
          <a:p>
            <a:pPr>
              <a:buFont typeface="Wingdings" charset="2"/>
              <a:buChar char="l"/>
            </a:pPr>
            <a:r>
              <a:rPr kumimoji="1" lang="en-US" altLang="zh-TW" sz="3600" dirty="0" smtClean="0"/>
              <a:t>The Neural Language Generator</a:t>
            </a:r>
          </a:p>
          <a:p>
            <a:pPr>
              <a:buFont typeface="Wingdings" charset="2"/>
              <a:buChar char="l"/>
            </a:pPr>
            <a:r>
              <a:rPr kumimoji="1" lang="en-US" altLang="zh-TW" sz="3300" dirty="0" smtClean="0"/>
              <a:t>Attention-based RNN Encoder-Decoder</a:t>
            </a:r>
          </a:p>
          <a:p>
            <a:pPr lvl="1"/>
            <a:r>
              <a:rPr kumimoji="1" lang="en-US" altLang="zh-TW" sz="2800" b="1" dirty="0" smtClean="0"/>
              <a:t>RALSTM</a:t>
            </a:r>
            <a:r>
              <a:rPr kumimoji="1" lang="en-US" altLang="zh-TW" sz="2800" dirty="0" smtClean="0"/>
              <a:t> cell</a:t>
            </a:r>
            <a:r>
              <a:rPr kumimoji="1" lang="en-US" altLang="zh-TW" sz="2500" dirty="0" smtClean="0"/>
              <a:t>	</a:t>
            </a:r>
          </a:p>
          <a:p>
            <a:pPr>
              <a:buFont typeface="Wingdings" charset="2"/>
              <a:buChar char="l"/>
            </a:pPr>
            <a:r>
              <a:rPr kumimoji="1" lang="en-US" altLang="zh-TW" sz="3600" dirty="0" smtClean="0"/>
              <a:t>Experiments</a:t>
            </a:r>
          </a:p>
          <a:p>
            <a:pPr>
              <a:buFont typeface="Wingdings" charset="2"/>
              <a:buChar char="l"/>
            </a:pPr>
            <a:r>
              <a:rPr kumimoji="1" lang="en-US" altLang="zh-TW" sz="3600" dirty="0" smtClean="0"/>
              <a:t>Conclusion</a:t>
            </a:r>
            <a:endParaRPr kumimoji="1" lang="en-US" altLang="zh-TW" sz="3600" dirty="0"/>
          </a:p>
          <a:p>
            <a:pPr lvl="1">
              <a:buFont typeface="Wingdings" charset="2"/>
              <a:buChar char="l"/>
            </a:pPr>
            <a:endParaRPr kumimoji="1" lang="zh-TW" alt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altLang="zh-TW" dirty="0"/>
              <a:t>NLG Task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609599" y="1284735"/>
            <a:ext cx="8309951" cy="1145950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Mapping a MR (meaning representation) to a natural language utterance.</a:t>
            </a:r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114" y="3246407"/>
            <a:ext cx="8738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1">
              <a:spcBef>
                <a:spcPts val="550"/>
              </a:spcBef>
              <a:buClr>
                <a:srgbClr val="1A4342"/>
              </a:buClr>
              <a:buSzPct val="79000"/>
            </a:pPr>
            <a:r>
              <a:rPr kumimoji="1" lang="en-US" altLang="zh-TW" sz="2400" dirty="0" smtClean="0">
                <a:solidFill>
                  <a:srgbClr val="00B050"/>
                </a:solidFill>
                <a:cs typeface="Calibri"/>
              </a:rPr>
              <a:t>inform</a:t>
            </a:r>
            <a:r>
              <a:rPr kumimoji="1" lang="en-US" altLang="zh-TW" sz="2400" dirty="0" smtClean="0">
                <a:solidFill>
                  <a:prstClr val="black"/>
                </a:solidFill>
                <a:cs typeface="Calibri"/>
              </a:rPr>
              <a:t>(</a:t>
            </a:r>
            <a:r>
              <a:rPr kumimoji="1" lang="en-US" altLang="zh-TW" sz="2400" dirty="0" smtClean="0">
                <a:solidFill>
                  <a:srgbClr val="002060"/>
                </a:solidFill>
                <a:cs typeface="Calibri"/>
              </a:rPr>
              <a:t>name</a:t>
            </a:r>
            <a:r>
              <a:rPr kumimoji="1" lang="en-US" altLang="zh-TW" sz="2400" dirty="0" smtClean="0">
                <a:solidFill>
                  <a:prstClr val="black"/>
                </a:solidFill>
                <a:cs typeface="Calibri"/>
              </a:rPr>
              <a:t>=</a:t>
            </a:r>
            <a:r>
              <a:rPr kumimoji="1" lang="en-US" altLang="zh-TW" sz="2400" dirty="0" smtClean="0">
                <a:solidFill>
                  <a:srgbClr val="C00000"/>
                </a:solidFill>
                <a:cs typeface="Calibri"/>
              </a:rPr>
              <a:t>Bar </a:t>
            </a:r>
            <a:r>
              <a:rPr kumimoji="1" lang="en-US" altLang="zh-TW" sz="2400" dirty="0" err="1" smtClean="0">
                <a:solidFill>
                  <a:srgbClr val="C00000"/>
                </a:solidFill>
                <a:cs typeface="Calibri"/>
              </a:rPr>
              <a:t>Crudo</a:t>
            </a:r>
            <a:r>
              <a:rPr kumimoji="1" lang="en-US" altLang="zh-TW" sz="2400" dirty="0" smtClean="0">
                <a:solidFill>
                  <a:prstClr val="black"/>
                </a:solidFill>
                <a:cs typeface="Calibri"/>
              </a:rPr>
              <a:t>, </a:t>
            </a:r>
            <a:r>
              <a:rPr kumimoji="1" lang="en-US" altLang="zh-TW" sz="2400" dirty="0" smtClean="0">
                <a:solidFill>
                  <a:srgbClr val="002060"/>
                </a:solidFill>
                <a:cs typeface="Calibri"/>
              </a:rPr>
              <a:t>food</a:t>
            </a:r>
            <a:r>
              <a:rPr kumimoji="1" lang="en-US" altLang="zh-TW" sz="2400" dirty="0" smtClean="0">
                <a:solidFill>
                  <a:prstClr val="black"/>
                </a:solidFill>
                <a:cs typeface="Calibri"/>
              </a:rPr>
              <a:t>=</a:t>
            </a:r>
            <a:r>
              <a:rPr kumimoji="1" lang="en-US" altLang="zh-TW" sz="2400" dirty="0" smtClean="0">
                <a:solidFill>
                  <a:srgbClr val="C00000"/>
                </a:solidFill>
                <a:cs typeface="Calibri"/>
              </a:rPr>
              <a:t>Mexican</a:t>
            </a:r>
            <a:r>
              <a:rPr kumimoji="1" lang="en-US" altLang="zh-TW" sz="2400" dirty="0" smtClean="0">
                <a:solidFill>
                  <a:prstClr val="black"/>
                </a:solidFill>
                <a:cs typeface="Calibri"/>
              </a:rPr>
              <a:t>)</a:t>
            </a:r>
            <a:endParaRPr kumimoji="1" lang="en-US" altLang="zh-TW"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664" y="4364111"/>
            <a:ext cx="7611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TW" sz="2400" dirty="0">
                <a:solidFill>
                  <a:srgbClr val="C00000"/>
                </a:solidFill>
                <a:cs typeface="Calibri"/>
              </a:rPr>
              <a:t>Bar </a:t>
            </a:r>
            <a:r>
              <a:rPr kumimoji="1" lang="en-US" altLang="zh-TW" sz="2400" dirty="0" err="1" smtClean="0">
                <a:solidFill>
                  <a:srgbClr val="C00000"/>
                </a:solidFill>
                <a:cs typeface="Calibri"/>
              </a:rPr>
              <a:t>Crudo</a:t>
            </a:r>
            <a:r>
              <a:rPr kumimoji="1" lang="en-US" altLang="zh-TW" sz="2400" dirty="0" smtClean="0">
                <a:solidFill>
                  <a:srgbClr val="C00000"/>
                </a:solidFill>
                <a:cs typeface="Calibri"/>
              </a:rPr>
              <a:t> </a:t>
            </a:r>
            <a:r>
              <a:rPr kumimoji="1" lang="en-US" altLang="zh-TW" sz="2400" dirty="0" smtClean="0"/>
              <a:t>is </a:t>
            </a:r>
            <a:r>
              <a:rPr kumimoji="1" lang="en-US" altLang="zh-TW" sz="2400" dirty="0"/>
              <a:t>a </a:t>
            </a:r>
            <a:r>
              <a:rPr kumimoji="1" lang="en-US" altLang="zh-TW" sz="2400" dirty="0" smtClean="0">
                <a:solidFill>
                  <a:srgbClr val="C00000"/>
                </a:solidFill>
                <a:cs typeface="Calibri"/>
              </a:rPr>
              <a:t>Mexican </a:t>
            </a:r>
            <a:r>
              <a:rPr kumimoji="1" lang="en-US" altLang="zh-TW" sz="2400" dirty="0" smtClean="0"/>
              <a:t>restaurant.</a:t>
            </a:r>
          </a:p>
          <a:p>
            <a:pPr lvl="1"/>
            <a:r>
              <a:rPr kumimoji="1" lang="en-US" altLang="zh-TW" sz="2400" dirty="0" smtClean="0">
                <a:solidFill>
                  <a:srgbClr val="C00000"/>
                </a:solidFill>
              </a:rPr>
              <a:t>Bar </a:t>
            </a:r>
            <a:r>
              <a:rPr kumimoji="1" lang="en-US" altLang="zh-TW" sz="2400" dirty="0" err="1">
                <a:solidFill>
                  <a:srgbClr val="C00000"/>
                </a:solidFill>
              </a:rPr>
              <a:t>Crudo</a:t>
            </a:r>
            <a:r>
              <a:rPr kumimoji="1" lang="en-US" altLang="zh-TW" sz="2400" dirty="0">
                <a:solidFill>
                  <a:srgbClr val="C00000"/>
                </a:solidFill>
              </a:rPr>
              <a:t> </a:t>
            </a:r>
            <a:r>
              <a:rPr kumimoji="1" lang="en-US" altLang="zh-TW" sz="2400" dirty="0"/>
              <a:t>serves </a:t>
            </a:r>
            <a:r>
              <a:rPr kumimoji="1" lang="en-US" altLang="zh-TW" sz="2400" dirty="0">
                <a:solidFill>
                  <a:srgbClr val="C00000"/>
                </a:solidFill>
              </a:rPr>
              <a:t>Mexican</a:t>
            </a:r>
            <a:r>
              <a:rPr kumimoji="1" lang="en-US" altLang="zh-TW" sz="2400" dirty="0">
                <a:solidFill>
                  <a:srgbClr val="DC2375"/>
                </a:solidFill>
              </a:rPr>
              <a:t> </a:t>
            </a:r>
            <a:r>
              <a:rPr kumimoji="1" lang="en-US" altLang="zh-TW" sz="2400" dirty="0"/>
              <a:t>food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599" y="2754624"/>
            <a:ext cx="203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Dialogue Act</a:t>
            </a:r>
            <a:endParaRPr lang="en-US" sz="2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599" y="3902446"/>
            <a:ext cx="192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Realizations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06383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dirty="0"/>
              <a:t>NLG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z="2600" smtClean="0"/>
              <a:pPr eaLnBrk="1" latinLnBrk="0" hangingPunct="1"/>
              <a:t>5</a:t>
            </a:fld>
            <a:endParaRPr kumimoji="0" lang="en-US" sz="2600" dirty="0">
              <a:solidFill>
                <a:srgbClr val="FFFFFF"/>
              </a:solidFill>
            </a:endParaRPr>
          </a:p>
        </p:txBody>
      </p:sp>
      <p:sp>
        <p:nvSpPr>
          <p:cNvPr id="8" name="內容版面配置區 3"/>
          <p:cNvSpPr txBox="1">
            <a:spLocks/>
          </p:cNvSpPr>
          <p:nvPr/>
        </p:nvSpPr>
        <p:spPr>
          <a:xfrm>
            <a:off x="560273" y="5413415"/>
            <a:ext cx="5088174" cy="422115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 lnSpcReduction="10000"/>
          </a:bodyPr>
          <a:lstStyle>
            <a:lvl1pPr marL="457200" indent="-457200" algn="l" rtl="0" eaLnBrk="1" latinLnBrk="0" hangingPunct="1">
              <a:spcBef>
                <a:spcPts val="700"/>
              </a:spcBef>
              <a:buClr>
                <a:srgbClr val="1A4342"/>
              </a:buClr>
              <a:buSzPct val="79000"/>
              <a:buFont typeface="Wingdings" charset="2"/>
              <a:buChar char=""/>
              <a:defRPr kumimoji="0" sz="29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822960" indent="-457200" algn="l" rtl="0" eaLnBrk="1" latinLnBrk="0" hangingPunct="1">
              <a:spcBef>
                <a:spcPts val="550"/>
              </a:spcBef>
              <a:buClr>
                <a:srgbClr val="1A4342"/>
              </a:buClr>
              <a:buSzPct val="79000"/>
              <a:buFont typeface="Wingdings" charset="2"/>
              <a:buChar char="v"/>
              <a:defRPr kumimoji="0" sz="26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028700" indent="-342900" algn="l" rtl="0" eaLnBrk="1" latinLnBrk="0" hangingPunct="1">
              <a:spcBef>
                <a:spcPts val="500"/>
              </a:spcBef>
              <a:buClr>
                <a:srgbClr val="1A4342"/>
              </a:buClr>
              <a:buSzPct val="79000"/>
              <a:buFont typeface="Wingdings" charset="2"/>
              <a:buChar char="§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5900" indent="-342900" algn="l" rtl="0" eaLnBrk="1" latinLnBrk="0" hangingPunct="1">
              <a:spcBef>
                <a:spcPts val="400"/>
              </a:spcBef>
              <a:buClr>
                <a:srgbClr val="1A4342"/>
              </a:buClr>
              <a:buSzPct val="79000"/>
              <a:buFont typeface="Wingdings" charset="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3100" indent="-342900" algn="l" rtl="0" eaLnBrk="1" latinLnBrk="0" hangingPunct="1">
              <a:spcBef>
                <a:spcPts val="400"/>
              </a:spcBef>
              <a:buClr>
                <a:srgbClr val="1A4342"/>
              </a:buClr>
              <a:buSzPct val="79000"/>
              <a:buFont typeface="Wingdings" charset="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TW" sz="2400" dirty="0">
                <a:solidFill>
                  <a:srgbClr val="C00000"/>
                </a:solidFill>
                <a:latin typeface="+mn-lt"/>
              </a:rPr>
              <a:t>Bar </a:t>
            </a:r>
            <a:r>
              <a:rPr kumimoji="1" lang="en-US" altLang="zh-TW" sz="2400" dirty="0" err="1">
                <a:solidFill>
                  <a:srgbClr val="C00000"/>
                </a:solidFill>
                <a:latin typeface="+mn-lt"/>
              </a:rPr>
              <a:t>Crudo</a:t>
            </a:r>
            <a:r>
              <a:rPr kumimoji="1" lang="en-US" altLang="zh-TW" sz="2400" dirty="0">
                <a:solidFill>
                  <a:srgbClr val="C00000"/>
                </a:solidFill>
                <a:latin typeface="+mn-lt"/>
              </a:rPr>
              <a:t> </a:t>
            </a:r>
            <a:r>
              <a:rPr kumimoji="1" lang="en-US" altLang="zh-TW" sz="2400" dirty="0" smtClean="0">
                <a:latin typeface="+mn-lt"/>
              </a:rPr>
              <a:t>serves </a:t>
            </a:r>
            <a:r>
              <a:rPr kumimoji="1" lang="en-US" altLang="zh-TW" sz="2400" dirty="0">
                <a:solidFill>
                  <a:srgbClr val="C00000"/>
                </a:solidFill>
                <a:latin typeface="+mn-lt"/>
              </a:rPr>
              <a:t>Mexican</a:t>
            </a:r>
            <a:r>
              <a:rPr kumimoji="1" lang="en-US" altLang="zh-TW" sz="2400" dirty="0">
                <a:solidFill>
                  <a:srgbClr val="DC2375"/>
                </a:solidFill>
                <a:latin typeface="+mn-lt"/>
              </a:rPr>
              <a:t> </a:t>
            </a:r>
            <a:r>
              <a:rPr kumimoji="1" lang="en-US" altLang="zh-TW" sz="2400" dirty="0" smtClean="0">
                <a:latin typeface="+mn-lt"/>
              </a:rPr>
              <a:t>food</a:t>
            </a:r>
          </a:p>
          <a:p>
            <a:endParaRPr kumimoji="1" lang="zh-TW" altLang="en-US" sz="2400" dirty="0">
              <a:latin typeface="+mn-lt"/>
            </a:endParaRPr>
          </a:p>
        </p:txBody>
      </p:sp>
      <p:sp>
        <p:nvSpPr>
          <p:cNvPr id="10" name="內容版面配置區 3"/>
          <p:cNvSpPr txBox="1">
            <a:spLocks/>
          </p:cNvSpPr>
          <p:nvPr/>
        </p:nvSpPr>
        <p:spPr>
          <a:xfrm>
            <a:off x="576384" y="5785929"/>
            <a:ext cx="5164660" cy="4973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57200" indent="-457200" algn="l" rtl="0" eaLnBrk="1" latinLnBrk="0" hangingPunct="1">
              <a:spcBef>
                <a:spcPts val="700"/>
              </a:spcBef>
              <a:buClr>
                <a:srgbClr val="1A4342"/>
              </a:buClr>
              <a:buSzPct val="79000"/>
              <a:buFont typeface="Wingdings" charset="2"/>
              <a:buChar char=""/>
              <a:defRPr kumimoji="0" sz="29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822960" indent="-457200" algn="l" rtl="0" eaLnBrk="1" latinLnBrk="0" hangingPunct="1">
              <a:spcBef>
                <a:spcPts val="550"/>
              </a:spcBef>
              <a:buClr>
                <a:srgbClr val="1A4342"/>
              </a:buClr>
              <a:buSzPct val="79000"/>
              <a:buFont typeface="Wingdings" charset="2"/>
              <a:buChar char="v"/>
              <a:defRPr kumimoji="0" sz="26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028700" indent="-342900" algn="l" rtl="0" eaLnBrk="1" latinLnBrk="0" hangingPunct="1">
              <a:spcBef>
                <a:spcPts val="500"/>
              </a:spcBef>
              <a:buClr>
                <a:srgbClr val="1A4342"/>
              </a:buClr>
              <a:buSzPct val="79000"/>
              <a:buFont typeface="Wingdings" charset="2"/>
              <a:buChar char="§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5900" indent="-342900" algn="l" rtl="0" eaLnBrk="1" latinLnBrk="0" hangingPunct="1">
              <a:spcBef>
                <a:spcPts val="400"/>
              </a:spcBef>
              <a:buClr>
                <a:srgbClr val="1A4342"/>
              </a:buClr>
              <a:buSzPct val="79000"/>
              <a:buFont typeface="Wingdings" charset="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3100" indent="-342900" algn="l" rtl="0" eaLnBrk="1" latinLnBrk="0" hangingPunct="1">
              <a:spcBef>
                <a:spcPts val="400"/>
              </a:spcBef>
              <a:buClr>
                <a:srgbClr val="1A4342"/>
              </a:buClr>
              <a:buSzPct val="79000"/>
              <a:buFont typeface="Wingdings" charset="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TW" sz="2400" dirty="0" smtClean="0">
                <a:solidFill>
                  <a:srgbClr val="00B050"/>
                </a:solidFill>
              </a:rPr>
              <a:t>inform</a:t>
            </a:r>
            <a:r>
              <a:rPr kumimoji="1" lang="en-US" altLang="zh-TW" sz="2400" dirty="0" smtClean="0"/>
              <a:t>(</a:t>
            </a:r>
            <a:r>
              <a:rPr kumimoji="1" lang="en-US" altLang="zh-TW" sz="2400" dirty="0" smtClean="0">
                <a:solidFill>
                  <a:srgbClr val="1A4342"/>
                </a:solidFill>
              </a:rPr>
              <a:t>name</a:t>
            </a:r>
            <a:r>
              <a:rPr kumimoji="1" lang="en-US" altLang="zh-TW" sz="2400" dirty="0" smtClean="0"/>
              <a:t>=</a:t>
            </a:r>
            <a:r>
              <a:rPr kumimoji="1" lang="en-US" altLang="zh-TW" sz="2400" dirty="0" smtClean="0">
                <a:solidFill>
                  <a:srgbClr val="C00000"/>
                </a:solidFill>
              </a:rPr>
              <a:t>Bar </a:t>
            </a:r>
            <a:r>
              <a:rPr kumimoji="1" lang="en-US" altLang="zh-TW" sz="2400" dirty="0" err="1" smtClean="0">
                <a:solidFill>
                  <a:srgbClr val="C00000"/>
                </a:solidFill>
              </a:rPr>
              <a:t>Crudo</a:t>
            </a:r>
            <a:r>
              <a:rPr kumimoji="1" lang="en-US" altLang="zh-TW" sz="2400" dirty="0"/>
              <a:t>,</a:t>
            </a:r>
            <a:r>
              <a:rPr kumimoji="1" lang="en-US" altLang="zh-TW" sz="2400" dirty="0" smtClean="0"/>
              <a:t> </a:t>
            </a:r>
            <a:r>
              <a:rPr kumimoji="1" lang="en-US" altLang="zh-TW" sz="2400" dirty="0" smtClean="0">
                <a:solidFill>
                  <a:srgbClr val="1A4342"/>
                </a:solidFill>
              </a:rPr>
              <a:t>food</a:t>
            </a:r>
            <a:r>
              <a:rPr kumimoji="1" lang="en-US" altLang="zh-TW" sz="2400" dirty="0" smtClean="0"/>
              <a:t>=</a:t>
            </a:r>
            <a:r>
              <a:rPr kumimoji="1" lang="en-US" altLang="zh-TW" sz="2400" dirty="0" smtClean="0">
                <a:solidFill>
                  <a:srgbClr val="C00000"/>
                </a:solidFill>
              </a:rPr>
              <a:t>Mexican</a:t>
            </a:r>
            <a:r>
              <a:rPr kumimoji="1" lang="en-US" altLang="zh-TW" sz="2400" dirty="0" smtClean="0"/>
              <a:t>)</a:t>
            </a:r>
            <a:endParaRPr kumimoji="1" lang="zh-TW" alt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18508" y="4440649"/>
            <a:ext cx="85010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sz="2400" dirty="0" smtClean="0">
                <a:solidFill>
                  <a:srgbClr val="C00000"/>
                </a:solidFill>
              </a:rPr>
              <a:t>SLOT_NAME</a:t>
            </a:r>
            <a:r>
              <a:rPr kumimoji="1" lang="en-US" altLang="zh-TW" sz="2400" dirty="0">
                <a:latin typeface="Calibri"/>
                <a:cs typeface="Calibri"/>
              </a:rPr>
              <a:t> </a:t>
            </a:r>
            <a:r>
              <a:rPr kumimoji="1" lang="en-US" altLang="zh-TW" sz="2400" dirty="0" smtClean="0"/>
              <a:t>serves </a:t>
            </a:r>
            <a:r>
              <a:rPr kumimoji="1" lang="en-US" altLang="zh-TW" sz="2400" dirty="0" smtClean="0">
                <a:solidFill>
                  <a:srgbClr val="C00000"/>
                </a:solidFill>
              </a:rPr>
              <a:t>SLOT_FOOD</a:t>
            </a:r>
            <a:r>
              <a:rPr kumimoji="1" lang="en-US" altLang="zh-TW" sz="2400" dirty="0" smtClean="0">
                <a:solidFill>
                  <a:srgbClr val="DC2375"/>
                </a:solidFill>
              </a:rPr>
              <a:t> </a:t>
            </a:r>
            <a:r>
              <a:rPr kumimoji="1" lang="en-US" altLang="zh-TW" sz="2400" dirty="0" smtClean="0"/>
              <a:t>food</a:t>
            </a:r>
            <a:endParaRPr kumimoji="1" lang="en-US" altLang="zh-TW" sz="2400" dirty="0"/>
          </a:p>
        </p:txBody>
      </p:sp>
      <p:sp>
        <p:nvSpPr>
          <p:cNvPr id="19" name="Rectangle 18"/>
          <p:cNvSpPr/>
          <p:nvPr/>
        </p:nvSpPr>
        <p:spPr>
          <a:xfrm>
            <a:off x="5959650" y="4947427"/>
            <a:ext cx="2806398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zh-TW" sz="2400" b="1" dirty="0" err="1" smtClean="0">
                <a:solidFill>
                  <a:srgbClr val="002060"/>
                </a:solidFill>
              </a:rPr>
              <a:t>Delexicalization</a:t>
            </a:r>
            <a:r>
              <a:rPr kumimoji="1" lang="en-US" altLang="zh-TW" sz="2400" b="1" dirty="0" smtClean="0">
                <a:solidFill>
                  <a:srgbClr val="002060"/>
                </a:solidFill>
              </a:rPr>
              <a:t> Step</a:t>
            </a:r>
            <a:endParaRPr kumimoji="1" lang="en-US" altLang="zh-TW" sz="2400" b="1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33786" y="2765437"/>
            <a:ext cx="3156249" cy="1228110"/>
          </a:xfrm>
          <a:prstGeom prst="rect">
            <a:avLst/>
          </a:prstGeom>
          <a:solidFill>
            <a:srgbClr val="3080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Natural</a:t>
            </a:r>
            <a:r>
              <a:rPr lang="en-US" sz="2800" b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Language</a:t>
            </a:r>
            <a:r>
              <a:rPr lang="en-US" sz="2800" b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Generator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8508" y="1856540"/>
            <a:ext cx="85010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sz="2400" dirty="0" smtClean="0">
                <a:solidFill>
                  <a:srgbClr val="C00000"/>
                </a:solidFill>
              </a:rPr>
              <a:t>SLOT_NAME</a:t>
            </a:r>
            <a:r>
              <a:rPr kumimoji="1" lang="en-US" altLang="zh-TW" sz="2400" dirty="0">
                <a:latin typeface="Calibri"/>
                <a:cs typeface="Calibri"/>
              </a:rPr>
              <a:t> </a:t>
            </a:r>
            <a:r>
              <a:rPr kumimoji="1" lang="en-US" altLang="zh-TW" sz="2400" dirty="0" smtClean="0"/>
              <a:t>serves </a:t>
            </a:r>
            <a:r>
              <a:rPr kumimoji="1" lang="en-US" altLang="zh-TW" sz="2400" dirty="0" smtClean="0">
                <a:solidFill>
                  <a:srgbClr val="C00000"/>
                </a:solidFill>
              </a:rPr>
              <a:t>SLOT_FOOD</a:t>
            </a:r>
            <a:r>
              <a:rPr kumimoji="1" lang="en-US" altLang="zh-TW" sz="2400" dirty="0" smtClean="0">
                <a:solidFill>
                  <a:srgbClr val="DC2375"/>
                </a:solidFill>
              </a:rPr>
              <a:t> </a:t>
            </a:r>
            <a:r>
              <a:rPr kumimoji="1" lang="en-US" altLang="zh-TW" sz="2400" dirty="0" smtClean="0"/>
              <a:t>food</a:t>
            </a:r>
            <a:endParaRPr kumimoji="1" lang="en-US" altLang="zh-TW" sz="2400" dirty="0"/>
          </a:p>
        </p:txBody>
      </p:sp>
      <p:sp>
        <p:nvSpPr>
          <p:cNvPr id="24" name="Up Arrow 23"/>
          <p:cNvSpPr/>
          <p:nvPr/>
        </p:nvSpPr>
        <p:spPr>
          <a:xfrm>
            <a:off x="2389988" y="4057505"/>
            <a:ext cx="406086" cy="375748"/>
          </a:xfrm>
          <a:prstGeom prst="upArrow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Up Arrow 24"/>
          <p:cNvSpPr/>
          <p:nvPr/>
        </p:nvSpPr>
        <p:spPr>
          <a:xfrm>
            <a:off x="2429709" y="2299504"/>
            <a:ext cx="406086" cy="375748"/>
          </a:xfrm>
          <a:prstGeom prst="upArrow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Up Arrow 25"/>
          <p:cNvSpPr/>
          <p:nvPr/>
        </p:nvSpPr>
        <p:spPr>
          <a:xfrm>
            <a:off x="2418134" y="4970577"/>
            <a:ext cx="406086" cy="375748"/>
          </a:xfrm>
          <a:prstGeom prst="up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內容版面配置區 3"/>
          <p:cNvSpPr txBox="1">
            <a:spLocks/>
          </p:cNvSpPr>
          <p:nvPr/>
        </p:nvSpPr>
        <p:spPr>
          <a:xfrm>
            <a:off x="518508" y="1107718"/>
            <a:ext cx="8309951" cy="8882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57200" indent="-457200" algn="l" rtl="0" eaLnBrk="1" latinLnBrk="0" hangingPunct="1">
              <a:spcBef>
                <a:spcPts val="700"/>
              </a:spcBef>
              <a:buClr>
                <a:srgbClr val="1A4342"/>
              </a:buClr>
              <a:buSzPct val="79000"/>
              <a:buFont typeface="Wingdings" charset="2"/>
              <a:buChar char=""/>
              <a:defRPr kumimoji="0" sz="29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822960" indent="-457200" algn="l" rtl="0" eaLnBrk="1" latinLnBrk="0" hangingPunct="1">
              <a:spcBef>
                <a:spcPts val="550"/>
              </a:spcBef>
              <a:buClr>
                <a:srgbClr val="1A4342"/>
              </a:buClr>
              <a:buSzPct val="79000"/>
              <a:buFont typeface="Wingdings" charset="2"/>
              <a:buChar char="v"/>
              <a:defRPr kumimoji="0" sz="26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028700" indent="-342900" algn="l" rtl="0" eaLnBrk="1" latinLnBrk="0" hangingPunct="1">
              <a:spcBef>
                <a:spcPts val="500"/>
              </a:spcBef>
              <a:buClr>
                <a:srgbClr val="1A4342"/>
              </a:buClr>
              <a:buSzPct val="79000"/>
              <a:buFont typeface="Wingdings" charset="2"/>
              <a:buChar char="§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5900" indent="-342900" algn="l" rtl="0" eaLnBrk="1" latinLnBrk="0" hangingPunct="1">
              <a:spcBef>
                <a:spcPts val="400"/>
              </a:spcBef>
              <a:buClr>
                <a:srgbClr val="1A4342"/>
              </a:buClr>
              <a:buSzPct val="79000"/>
              <a:buFont typeface="Wingdings" charset="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3100" indent="-342900" algn="l" rtl="0" eaLnBrk="1" latinLnBrk="0" hangingPunct="1">
              <a:spcBef>
                <a:spcPts val="400"/>
              </a:spcBef>
              <a:buClr>
                <a:srgbClr val="1A4342"/>
              </a:buClr>
              <a:buSzPct val="79000"/>
              <a:buFont typeface="Wingdings" charset="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kumimoji="1" lang="en-US" altLang="zh-TW" sz="2400" dirty="0" smtClean="0">
                <a:solidFill>
                  <a:srgbClr val="C00000"/>
                </a:solidFill>
              </a:rPr>
              <a:t>Bar </a:t>
            </a:r>
            <a:r>
              <a:rPr kumimoji="1" lang="en-US" altLang="zh-TW" sz="2400" dirty="0" err="1" smtClean="0">
                <a:solidFill>
                  <a:srgbClr val="C00000"/>
                </a:solidFill>
              </a:rPr>
              <a:t>Crudo</a:t>
            </a:r>
            <a:r>
              <a:rPr kumimoji="1" lang="en-US" altLang="zh-TW" sz="2400" dirty="0" smtClean="0">
                <a:solidFill>
                  <a:srgbClr val="C00000"/>
                </a:solidFill>
              </a:rPr>
              <a:t> </a:t>
            </a:r>
            <a:r>
              <a:rPr kumimoji="1" lang="en-US" altLang="zh-TW" sz="2400" dirty="0" smtClean="0"/>
              <a:t>serves </a:t>
            </a:r>
            <a:r>
              <a:rPr kumimoji="1" lang="en-US" altLang="zh-TW" sz="2400" dirty="0" smtClean="0">
                <a:solidFill>
                  <a:srgbClr val="C00000"/>
                </a:solidFill>
              </a:rPr>
              <a:t>Mexican </a:t>
            </a:r>
            <a:r>
              <a:rPr kumimoji="1" lang="en-US" altLang="zh-TW" sz="2400" dirty="0" smtClean="0"/>
              <a:t>food</a:t>
            </a:r>
          </a:p>
          <a:p>
            <a:endParaRPr kumimoji="1" lang="zh-TW" altLang="en-US" sz="2400" dirty="0"/>
          </a:p>
        </p:txBody>
      </p:sp>
      <p:sp>
        <p:nvSpPr>
          <p:cNvPr id="28" name="Up Arrow 27"/>
          <p:cNvSpPr/>
          <p:nvPr/>
        </p:nvSpPr>
        <p:spPr>
          <a:xfrm>
            <a:off x="2424713" y="1533676"/>
            <a:ext cx="406086" cy="375748"/>
          </a:xfrm>
          <a:prstGeom prst="up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5959651" y="1413274"/>
            <a:ext cx="2806398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zh-TW" sz="2400" b="1" dirty="0">
                <a:solidFill>
                  <a:srgbClr val="002060"/>
                </a:solidFill>
              </a:rPr>
              <a:t>L</a:t>
            </a:r>
            <a:r>
              <a:rPr kumimoji="1" lang="en-US" altLang="zh-TW" sz="2400" b="1" dirty="0" smtClean="0">
                <a:solidFill>
                  <a:srgbClr val="002060"/>
                </a:solidFill>
              </a:rPr>
              <a:t>exicalization Step</a:t>
            </a:r>
            <a:endParaRPr kumimoji="1" lang="en-US" altLang="zh-TW" sz="2400" b="1" dirty="0">
              <a:solidFill>
                <a:srgbClr val="002060"/>
              </a:solidFill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959650" y="2346769"/>
            <a:ext cx="2806398" cy="1774918"/>
          </a:xfrm>
          <a:prstGeom prst="wedgeRectCallout">
            <a:avLst>
              <a:gd name="adj1" fmla="val -114062"/>
              <a:gd name="adj2" fmla="val -4510"/>
            </a:avLst>
          </a:prstGeom>
          <a:solidFill>
            <a:srgbClr val="3080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2000" dirty="0">
                <a:solidFill>
                  <a:srgbClr val="FFC000"/>
                </a:solidFill>
              </a:rPr>
              <a:t>RNN-based</a:t>
            </a:r>
          </a:p>
          <a:p>
            <a:r>
              <a:rPr kumimoji="1" lang="en-US" altLang="zh-TW" sz="2000" dirty="0">
                <a:solidFill>
                  <a:srgbClr val="FFC000"/>
                </a:solidFill>
              </a:rPr>
              <a:t>LSTM-based</a:t>
            </a:r>
          </a:p>
          <a:p>
            <a:r>
              <a:rPr kumimoji="1" lang="en-US" altLang="zh-TW" sz="2000" dirty="0">
                <a:solidFill>
                  <a:srgbClr val="FFC000"/>
                </a:solidFill>
              </a:rPr>
              <a:t>GRU-based</a:t>
            </a:r>
          </a:p>
          <a:p>
            <a:r>
              <a:rPr kumimoji="1" lang="en-US" altLang="zh-TW" sz="2000" dirty="0" smtClean="0">
                <a:solidFill>
                  <a:srgbClr val="FFC000"/>
                </a:solidFill>
              </a:rPr>
              <a:t>Encoder-Decoder based</a:t>
            </a:r>
            <a:endParaRPr kumimoji="1" lang="en-US" altLang="zh-TW" sz="2000" dirty="0">
              <a:solidFill>
                <a:srgbClr val="FFC000"/>
              </a:solidFill>
            </a:endParaRPr>
          </a:p>
          <a:p>
            <a:r>
              <a:rPr kumimoji="1" lang="mr-IN" altLang="zh-TW" sz="2000" dirty="0">
                <a:solidFill>
                  <a:srgbClr val="FFC000"/>
                </a:solidFill>
              </a:rPr>
              <a:t>…</a:t>
            </a:r>
            <a:endParaRPr kumimoji="1" lang="en-US" altLang="zh-TW" sz="2000" dirty="0">
              <a:solidFill>
                <a:srgbClr val="FFC000"/>
              </a:solidFill>
            </a:endParaRPr>
          </a:p>
        </p:txBody>
      </p:sp>
      <p:sp>
        <p:nvSpPr>
          <p:cNvPr id="5" name="Double Brace 4"/>
          <p:cNvSpPr/>
          <p:nvPr/>
        </p:nvSpPr>
        <p:spPr>
          <a:xfrm>
            <a:off x="428263" y="5478542"/>
            <a:ext cx="5428527" cy="804690"/>
          </a:xfrm>
          <a:prstGeom prst="bracePair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4692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6</a:t>
            </a:fld>
            <a:endParaRPr kumimoji="0"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09600" y="1284734"/>
            <a:ext cx="8534400" cy="5314129"/>
          </a:xfrm>
        </p:spPr>
        <p:txBody>
          <a:bodyPr/>
          <a:lstStyle/>
          <a:p>
            <a:pPr>
              <a:buFont typeface="Wingdings" charset="2"/>
              <a:buChar char="l"/>
            </a:pPr>
            <a:r>
              <a:rPr kumimoji="1" lang="en-US" altLang="zh-TW" sz="3600" dirty="0" smtClean="0"/>
              <a:t>Introduction</a:t>
            </a:r>
          </a:p>
          <a:p>
            <a:pPr>
              <a:buFont typeface="Wingdings" charset="2"/>
              <a:buChar char="l"/>
            </a:pPr>
            <a:r>
              <a:rPr kumimoji="1" lang="en-US" altLang="zh-TW" sz="3600" dirty="0" smtClean="0">
                <a:solidFill>
                  <a:srgbClr val="D62D94"/>
                </a:solidFill>
              </a:rPr>
              <a:t>The Neural Language Generator</a:t>
            </a:r>
          </a:p>
          <a:p>
            <a:pPr>
              <a:buFont typeface="Wingdings" charset="2"/>
              <a:buChar char="l"/>
            </a:pPr>
            <a:r>
              <a:rPr kumimoji="1" lang="en-US" altLang="zh-TW" sz="3300" dirty="0" smtClean="0"/>
              <a:t>Attention-based RNN Encoder-Decoder</a:t>
            </a:r>
          </a:p>
          <a:p>
            <a:pPr marL="914400" lvl="3" indent="-457200">
              <a:spcBef>
                <a:spcPts val="700"/>
              </a:spcBef>
              <a:buFont typeface="Wingdings" charset="2"/>
              <a:buChar char="v"/>
            </a:pPr>
            <a:r>
              <a:rPr kumimoji="1" lang="en-US" altLang="zh-TW" sz="2800" b="1" dirty="0"/>
              <a:t>RALSTM</a:t>
            </a:r>
            <a:r>
              <a:rPr kumimoji="1" lang="en-US" altLang="zh-TW" sz="2400" dirty="0"/>
              <a:t> cell	</a:t>
            </a:r>
            <a:endParaRPr kumimoji="1" lang="en-US" altLang="zh-TW" sz="3000" dirty="0" smtClean="0"/>
          </a:p>
          <a:p>
            <a:pPr>
              <a:buFont typeface="Wingdings" charset="2"/>
              <a:buChar char="l"/>
            </a:pPr>
            <a:r>
              <a:rPr kumimoji="1" lang="en-US" altLang="zh-TW" sz="3600" dirty="0" smtClean="0"/>
              <a:t>Experiments</a:t>
            </a:r>
          </a:p>
          <a:p>
            <a:pPr>
              <a:buFont typeface="Wingdings" charset="2"/>
              <a:buChar char="l"/>
            </a:pPr>
            <a:r>
              <a:rPr kumimoji="1" lang="en-US" altLang="zh-TW" sz="3600" dirty="0" smtClean="0"/>
              <a:t>Conclusion</a:t>
            </a:r>
            <a:endParaRPr kumimoji="1" lang="en-US" altLang="zh-TW" sz="3600" dirty="0"/>
          </a:p>
          <a:p>
            <a:pPr lvl="1">
              <a:buFont typeface="Wingdings" charset="2"/>
              <a:buChar char="l"/>
            </a:pPr>
            <a:endParaRPr kumimoji="1" lang="zh-TW" alt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The Neural Language Generator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4" y="1098876"/>
            <a:ext cx="6821713" cy="4539673"/>
          </a:xfrm>
        </p:spPr>
      </p:pic>
      <p:sp>
        <p:nvSpPr>
          <p:cNvPr id="6" name="TextBox 5"/>
          <p:cNvSpPr txBox="1"/>
          <p:nvPr/>
        </p:nvSpPr>
        <p:spPr>
          <a:xfrm>
            <a:off x="4412344" y="6007462"/>
            <a:ext cx="473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Wen et. al, </a:t>
            </a:r>
            <a:r>
              <a:rPr lang="en-US" sz="1600" dirty="0" smtClean="0"/>
              <a:t>Toward multi-domain </a:t>
            </a:r>
            <a:r>
              <a:rPr lang="en-US" sz="1600" dirty="0"/>
              <a:t>language generation </a:t>
            </a:r>
            <a:endParaRPr lang="en-US" sz="1600" dirty="0" smtClean="0"/>
          </a:p>
          <a:p>
            <a:r>
              <a:rPr lang="en-US" sz="1600" dirty="0" smtClean="0"/>
              <a:t>using </a:t>
            </a:r>
            <a:r>
              <a:rPr lang="en-US" sz="1600" dirty="0"/>
              <a:t>recurrent neural </a:t>
            </a:r>
            <a:r>
              <a:rPr lang="en-US" sz="1600" dirty="0" smtClean="0"/>
              <a:t>networks, </a:t>
            </a:r>
            <a:r>
              <a:rPr lang="en-US" sz="1600" i="1" dirty="0" smtClean="0"/>
              <a:t>2016.</a:t>
            </a:r>
            <a:endParaRPr lang="en-US" sz="1600" dirty="0"/>
          </a:p>
          <a:p>
            <a:pPr algn="r"/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08952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8</a:t>
            </a:fld>
            <a:endParaRPr kumimoji="0"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09600" y="1284734"/>
            <a:ext cx="8534400" cy="5314129"/>
          </a:xfrm>
        </p:spPr>
        <p:txBody>
          <a:bodyPr/>
          <a:lstStyle/>
          <a:p>
            <a:pPr>
              <a:buFont typeface="Wingdings" charset="2"/>
              <a:buChar char="l"/>
            </a:pPr>
            <a:r>
              <a:rPr kumimoji="1" lang="en-US" altLang="zh-TW" sz="3600" dirty="0" smtClean="0"/>
              <a:t>Introduction</a:t>
            </a:r>
          </a:p>
          <a:p>
            <a:pPr>
              <a:buFont typeface="Wingdings" charset="2"/>
              <a:buChar char="l"/>
            </a:pPr>
            <a:r>
              <a:rPr kumimoji="1" lang="en-US" altLang="zh-TW" sz="3600" dirty="0" smtClean="0"/>
              <a:t>The Neural Language Generator</a:t>
            </a:r>
          </a:p>
          <a:p>
            <a:pPr>
              <a:buFont typeface="Wingdings" charset="2"/>
              <a:buChar char="l"/>
            </a:pPr>
            <a:r>
              <a:rPr kumimoji="1" lang="en-US" altLang="zh-TW" sz="3300" dirty="0" smtClean="0">
                <a:solidFill>
                  <a:srgbClr val="D62D94"/>
                </a:solidFill>
              </a:rPr>
              <a:t>Attention-based RNN Encoder-Decoder</a:t>
            </a:r>
          </a:p>
          <a:p>
            <a:pPr lvl="1"/>
            <a:r>
              <a:rPr kumimoji="1" lang="en-US" altLang="zh-TW" sz="3200" b="1" dirty="0">
                <a:solidFill>
                  <a:srgbClr val="D62D94"/>
                </a:solidFill>
              </a:rPr>
              <a:t>RALSTM</a:t>
            </a:r>
            <a:r>
              <a:rPr kumimoji="1" lang="en-US" altLang="zh-TW" sz="3200" dirty="0">
                <a:solidFill>
                  <a:srgbClr val="D62D94"/>
                </a:solidFill>
              </a:rPr>
              <a:t> cell</a:t>
            </a:r>
            <a:r>
              <a:rPr kumimoji="1" lang="en-US" altLang="zh-TW" sz="3200" dirty="0"/>
              <a:t>	</a:t>
            </a:r>
            <a:endParaRPr kumimoji="1" lang="en-US" altLang="zh-TW" sz="3000" dirty="0" smtClean="0">
              <a:solidFill>
                <a:srgbClr val="D62D94"/>
              </a:solidFill>
            </a:endParaRPr>
          </a:p>
          <a:p>
            <a:pPr>
              <a:buFont typeface="Wingdings" charset="2"/>
              <a:buChar char="l"/>
            </a:pPr>
            <a:r>
              <a:rPr kumimoji="1" lang="en-US" altLang="zh-TW" sz="3600" dirty="0" smtClean="0"/>
              <a:t>Experiments</a:t>
            </a:r>
          </a:p>
          <a:p>
            <a:pPr>
              <a:buFont typeface="Wingdings" charset="2"/>
              <a:buChar char="l"/>
            </a:pPr>
            <a:r>
              <a:rPr kumimoji="1" lang="en-US" altLang="zh-TW" sz="3600" dirty="0" smtClean="0"/>
              <a:t>Conclusion</a:t>
            </a:r>
            <a:endParaRPr kumimoji="1" lang="en-US" altLang="zh-TW" sz="3600" dirty="0"/>
          </a:p>
          <a:p>
            <a:pPr lvl="1">
              <a:buFont typeface="Wingdings" charset="2"/>
              <a:buChar char="l"/>
            </a:pPr>
            <a:endParaRPr kumimoji="1" lang="zh-TW" alt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6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561242" y="1241631"/>
            <a:ext cx="5517738" cy="7940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217141" y="2144952"/>
            <a:ext cx="4215570" cy="17088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7400" y="4000500"/>
            <a:ext cx="5189980" cy="22469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dirty="0"/>
              <a:t>Attention-based RNN Encoder-Decoder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12648" y="1426464"/>
            <a:ext cx="5632704" cy="4786493"/>
            <a:chOff x="1258027" y="1998755"/>
            <a:chExt cx="4881269" cy="3957892"/>
          </a:xfrm>
        </p:grpSpPr>
        <p:sp>
          <p:nvSpPr>
            <p:cNvPr id="154" name="Rectangle 153"/>
            <p:cNvSpPr/>
            <p:nvPr/>
          </p:nvSpPr>
          <p:spPr>
            <a:xfrm>
              <a:off x="2499633" y="2862196"/>
              <a:ext cx="2009066" cy="1002751"/>
            </a:xfrm>
            <a:prstGeom prst="rect">
              <a:avLst/>
            </a:prstGeom>
            <a:noFill/>
            <a:ln>
              <a:solidFill>
                <a:srgbClr val="D62D94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67644" y="4403841"/>
              <a:ext cx="421652" cy="10201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3180604" y="3071074"/>
              <a:ext cx="850077" cy="215810"/>
              <a:chOff x="2140519" y="3583461"/>
              <a:chExt cx="1044272" cy="23817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140519" y="3583461"/>
                <a:ext cx="522136" cy="23817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662655" y="3583461"/>
                <a:ext cx="522136" cy="23817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4721217" y="2864829"/>
              <a:ext cx="291109" cy="55742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w</a:t>
              </a:r>
              <a:r>
                <a:rPr lang="en-US" b="1" baseline="-25000" dirty="0" err="1" smtClean="0">
                  <a:solidFill>
                    <a:schemeClr val="tx1"/>
                  </a:solidFill>
                </a:rPr>
                <a:t>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6" idx="3"/>
              <a:endCxn id="76" idx="1"/>
            </p:cNvCxnSpPr>
            <p:nvPr/>
          </p:nvCxnSpPr>
          <p:spPr>
            <a:xfrm flipV="1">
              <a:off x="2776794" y="4691661"/>
              <a:ext cx="615648" cy="12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6" idx="3"/>
            </p:cNvCxnSpPr>
            <p:nvPr/>
          </p:nvCxnSpPr>
          <p:spPr>
            <a:xfrm flipV="1">
              <a:off x="3721898" y="4690580"/>
              <a:ext cx="397427" cy="10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84" idx="1"/>
            </p:cNvCxnSpPr>
            <p:nvPr/>
          </p:nvCxnSpPr>
          <p:spPr>
            <a:xfrm>
              <a:off x="4641685" y="4690580"/>
              <a:ext cx="401778" cy="10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60" idx="3"/>
              <a:endCxn id="74" idx="1"/>
            </p:cNvCxnSpPr>
            <p:nvPr/>
          </p:nvCxnSpPr>
          <p:spPr>
            <a:xfrm flipV="1">
              <a:off x="2776794" y="5158181"/>
              <a:ext cx="609376" cy="12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4" idx="3"/>
            </p:cNvCxnSpPr>
            <p:nvPr/>
          </p:nvCxnSpPr>
          <p:spPr>
            <a:xfrm>
              <a:off x="3721898" y="5158181"/>
              <a:ext cx="40178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82" idx="1"/>
            </p:cNvCxnSpPr>
            <p:nvPr/>
          </p:nvCxnSpPr>
          <p:spPr>
            <a:xfrm>
              <a:off x="4585429" y="5149045"/>
              <a:ext cx="451762" cy="91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280832" y="4515610"/>
              <a:ext cx="32383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mr-IN" dirty="0" smtClean="0"/>
                <a:t>…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84867" y="4913926"/>
              <a:ext cx="323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smtClean="0"/>
                <a:t>…</a:t>
              </a:r>
              <a:endParaRPr lang="en-US" dirty="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2387179" y="4414592"/>
              <a:ext cx="451762" cy="1020170"/>
              <a:chOff x="1491670" y="5295570"/>
              <a:chExt cx="451762" cy="102017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551829" y="5359179"/>
                <a:ext cx="329456" cy="429502"/>
                <a:chOff x="1551829" y="5359179"/>
                <a:chExt cx="261068" cy="365760"/>
              </a:xfrm>
              <a:effectLst/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1551829" y="5359179"/>
                  <a:ext cx="261068" cy="36576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r>
                    <a:rPr lang="en-US" baseline="-250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597372" y="5457675"/>
                  <a:ext cx="194261" cy="366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round/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Rectangle 21"/>
              <p:cNvSpPr/>
              <p:nvPr/>
            </p:nvSpPr>
            <p:spPr>
              <a:xfrm>
                <a:off x="1491670" y="5295570"/>
                <a:ext cx="451762" cy="1020170"/>
              </a:xfrm>
              <a:prstGeom prst="rect">
                <a:avLst/>
              </a:prstGeom>
              <a:noFill/>
              <a:ln w="9525">
                <a:solidFill>
                  <a:srgbClr val="1A4342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1545557" y="5816563"/>
                <a:ext cx="335728" cy="447774"/>
                <a:chOff x="1551829" y="5359179"/>
                <a:chExt cx="261068" cy="365760"/>
              </a:xfrm>
              <a:effectLst/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1551829" y="5359179"/>
                  <a:ext cx="261068" cy="36576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r>
                    <a:rPr lang="en-US" baseline="-250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1597372" y="5457675"/>
                  <a:ext cx="194261" cy="366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round/>
                  <a:headEnd type="stealth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/>
            <p:cNvGrpSpPr/>
            <p:nvPr/>
          </p:nvGrpSpPr>
          <p:grpSpPr>
            <a:xfrm>
              <a:off x="3332283" y="4413301"/>
              <a:ext cx="451762" cy="1020170"/>
              <a:chOff x="1491670" y="5295570"/>
              <a:chExt cx="451762" cy="1020170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551829" y="5359179"/>
                <a:ext cx="329456" cy="429502"/>
                <a:chOff x="1551829" y="5359179"/>
                <a:chExt cx="261068" cy="365760"/>
              </a:xfrm>
              <a:effectLst/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1551829" y="5359179"/>
                  <a:ext cx="261068" cy="36576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r>
                    <a:rPr lang="en-US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1597372" y="5457675"/>
                  <a:ext cx="194261" cy="366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round/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Rectangle 71"/>
              <p:cNvSpPr/>
              <p:nvPr/>
            </p:nvSpPr>
            <p:spPr>
              <a:xfrm>
                <a:off x="1491670" y="5295570"/>
                <a:ext cx="451762" cy="1020170"/>
              </a:xfrm>
              <a:prstGeom prst="rect">
                <a:avLst/>
              </a:prstGeom>
              <a:noFill/>
              <a:ln w="9525">
                <a:solidFill>
                  <a:srgbClr val="1A4342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1545557" y="5816563"/>
                <a:ext cx="335728" cy="447774"/>
                <a:chOff x="1551829" y="5359179"/>
                <a:chExt cx="261068" cy="365760"/>
              </a:xfrm>
              <a:effectLst/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1551829" y="5359179"/>
                  <a:ext cx="261068" cy="36576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r>
                    <a:rPr lang="en-US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1597372" y="5457675"/>
                  <a:ext cx="194261" cy="366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round/>
                  <a:headEnd type="stealth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8" name="Group 77"/>
            <p:cNvGrpSpPr/>
            <p:nvPr/>
          </p:nvGrpSpPr>
          <p:grpSpPr>
            <a:xfrm>
              <a:off x="4983304" y="4413301"/>
              <a:ext cx="451762" cy="1020170"/>
              <a:chOff x="1491670" y="5295570"/>
              <a:chExt cx="451762" cy="1020170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1551829" y="5359179"/>
                <a:ext cx="329456" cy="429502"/>
                <a:chOff x="1551829" y="5359179"/>
                <a:chExt cx="261068" cy="365760"/>
              </a:xfrm>
              <a:effectLst/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1551829" y="5359179"/>
                  <a:ext cx="261068" cy="36576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err="1" smtClean="0">
                      <a:solidFill>
                        <a:schemeClr val="tx1"/>
                      </a:solidFill>
                    </a:rPr>
                    <a:t>e</a:t>
                  </a:r>
                  <a:r>
                    <a:rPr lang="en-US" baseline="-25000" dirty="0" err="1">
                      <a:solidFill>
                        <a:schemeClr val="tx1"/>
                      </a:solidFill>
                    </a:rPr>
                    <a:t>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1597372" y="5457675"/>
                  <a:ext cx="194261" cy="366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round/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Rectangle 79"/>
              <p:cNvSpPr/>
              <p:nvPr/>
            </p:nvSpPr>
            <p:spPr>
              <a:xfrm>
                <a:off x="1491670" y="5295570"/>
                <a:ext cx="451762" cy="1020170"/>
              </a:xfrm>
              <a:prstGeom prst="rect">
                <a:avLst/>
              </a:prstGeom>
              <a:noFill/>
              <a:ln w="9525">
                <a:solidFill>
                  <a:srgbClr val="1A4342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545557" y="5816563"/>
                <a:ext cx="335728" cy="447774"/>
                <a:chOff x="1551829" y="5359179"/>
                <a:chExt cx="261068" cy="365760"/>
              </a:xfrm>
              <a:effectLst/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1551829" y="5359179"/>
                  <a:ext cx="261068" cy="36576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err="1" smtClean="0">
                      <a:solidFill>
                        <a:schemeClr val="tx1"/>
                      </a:solidFill>
                    </a:rPr>
                    <a:t>e</a:t>
                  </a:r>
                  <a:r>
                    <a:rPr lang="en-US" baseline="-25000" dirty="0" err="1">
                      <a:solidFill>
                        <a:schemeClr val="tx1"/>
                      </a:solidFill>
                    </a:rPr>
                    <a:t>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3" name="Straight Arrow Connector 82"/>
                <p:cNvCxnSpPr/>
                <p:nvPr/>
              </p:nvCxnSpPr>
              <p:spPr>
                <a:xfrm>
                  <a:off x="1597372" y="5457675"/>
                  <a:ext cx="194261" cy="366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round/>
                  <a:headEnd type="stealth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0" name="TextBox 99"/>
            <p:cNvSpPr txBox="1"/>
            <p:nvPr/>
          </p:nvSpPr>
          <p:spPr>
            <a:xfrm>
              <a:off x="1579067" y="5498553"/>
              <a:ext cx="555828" cy="2290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inform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271424" y="5494068"/>
              <a:ext cx="812655" cy="4580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1A4342"/>
                  </a:solidFill>
                </a:rPr>
                <a:t>n</a:t>
              </a:r>
              <a:r>
                <a:rPr lang="en-US" dirty="0" smtClean="0">
                  <a:solidFill>
                    <a:srgbClr val="1A4342"/>
                  </a:solidFill>
                </a:rPr>
                <a:t>ame</a:t>
              </a:r>
              <a:r>
                <a:rPr lang="en-US" dirty="0" smtClean="0"/>
                <a:t>=</a:t>
              </a:r>
            </a:p>
            <a:p>
              <a:r>
                <a:rPr lang="en-US" dirty="0" smtClean="0">
                  <a:solidFill>
                    <a:srgbClr val="C00000"/>
                  </a:solidFill>
                </a:rPr>
                <a:t>Bar </a:t>
              </a:r>
              <a:r>
                <a:rPr lang="en-US" dirty="0" err="1" smtClean="0">
                  <a:solidFill>
                    <a:srgbClr val="C00000"/>
                  </a:solidFill>
                </a:rPr>
                <a:t>Crudo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230223" y="5498553"/>
              <a:ext cx="1026529" cy="4580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1A4342"/>
                  </a:solidFill>
                </a:rPr>
                <a:t>p</a:t>
              </a:r>
              <a:r>
                <a:rPr lang="en-US" dirty="0" smtClean="0">
                  <a:solidFill>
                    <a:srgbClr val="1A4342"/>
                  </a:solidFill>
                </a:rPr>
                <a:t>rice-range</a:t>
              </a:r>
              <a:r>
                <a:rPr lang="en-US" dirty="0" smtClean="0"/>
                <a:t>=</a:t>
              </a:r>
            </a:p>
            <a:p>
              <a:r>
                <a:rPr lang="en-US" dirty="0" smtClean="0">
                  <a:solidFill>
                    <a:srgbClr val="C00000"/>
                  </a:solidFill>
                </a:rPr>
                <a:t>moderate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851777" y="5492695"/>
              <a:ext cx="684408" cy="4580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rgbClr val="1A4342"/>
                  </a:solidFill>
                </a:rPr>
                <a:t>food</a:t>
              </a:r>
              <a:r>
                <a:rPr lang="en-US" dirty="0" smtClean="0"/>
                <a:t>=</a:t>
              </a:r>
            </a:p>
            <a:p>
              <a:r>
                <a:rPr lang="en-US" dirty="0" smtClean="0">
                  <a:solidFill>
                    <a:srgbClr val="C00000"/>
                  </a:solidFill>
                </a:rPr>
                <a:t>Mexican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05" name="Curved Connector 104"/>
            <p:cNvCxnSpPr>
              <a:stCxn id="22" idx="0"/>
              <a:endCxn id="144" idx="4"/>
            </p:cNvCxnSpPr>
            <p:nvPr/>
          </p:nvCxnSpPr>
          <p:spPr>
            <a:xfrm rot="5400000" flipH="1" flipV="1">
              <a:off x="2887234" y="3482594"/>
              <a:ext cx="657824" cy="1206172"/>
            </a:xfrm>
            <a:prstGeom prst="curvedConnector3">
              <a:avLst/>
            </a:prstGeom>
            <a:ln w="15875">
              <a:solidFill>
                <a:schemeClr val="accent5">
                  <a:lumMod val="7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>
              <a:stCxn id="72" idx="0"/>
              <a:endCxn id="144" idx="4"/>
            </p:cNvCxnSpPr>
            <p:nvPr/>
          </p:nvCxnSpPr>
          <p:spPr>
            <a:xfrm rot="5400000" flipH="1" flipV="1">
              <a:off x="3360432" y="3954501"/>
              <a:ext cx="656533" cy="261068"/>
            </a:xfrm>
            <a:prstGeom prst="curvedConnector3">
              <a:avLst/>
            </a:prstGeom>
            <a:ln w="15875">
              <a:solidFill>
                <a:schemeClr val="accent5">
                  <a:lumMod val="7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urved Connector 108"/>
            <p:cNvCxnSpPr>
              <a:stCxn id="80" idx="0"/>
              <a:endCxn id="144" idx="4"/>
            </p:cNvCxnSpPr>
            <p:nvPr/>
          </p:nvCxnSpPr>
          <p:spPr>
            <a:xfrm rot="16200000" flipV="1">
              <a:off x="4185943" y="3390058"/>
              <a:ext cx="656533" cy="1389953"/>
            </a:xfrm>
            <a:prstGeom prst="curvedConnector3">
              <a:avLst/>
            </a:prstGeom>
            <a:ln w="15875">
              <a:solidFill>
                <a:schemeClr val="accent5">
                  <a:lumMod val="7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44" idx="0"/>
              <a:endCxn id="13" idx="2"/>
            </p:cNvCxnSpPr>
            <p:nvPr/>
          </p:nvCxnSpPr>
          <p:spPr>
            <a:xfrm flipH="1" flipV="1">
              <a:off x="3818163" y="3286884"/>
              <a:ext cx="1069" cy="18642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 152"/>
            <p:cNvGrpSpPr/>
            <p:nvPr/>
          </p:nvGrpSpPr>
          <p:grpSpPr>
            <a:xfrm>
              <a:off x="3677500" y="3473304"/>
              <a:ext cx="283464" cy="292066"/>
              <a:chOff x="2781991" y="4035307"/>
              <a:chExt cx="283464" cy="292066"/>
            </a:xfrm>
          </p:grpSpPr>
          <p:sp>
            <p:nvSpPr>
              <p:cNvPr id="141" name="Plus 140"/>
              <p:cNvSpPr>
                <a:spLocks noChangeAspect="1"/>
              </p:cNvSpPr>
              <p:nvPr/>
            </p:nvSpPr>
            <p:spPr>
              <a:xfrm>
                <a:off x="2784047" y="4039882"/>
                <a:ext cx="274320" cy="287491"/>
              </a:xfrm>
              <a:prstGeom prst="mathPlus">
                <a:avLst/>
              </a:prstGeom>
              <a:solidFill>
                <a:schemeClr val="accent5">
                  <a:lumMod val="75000"/>
                </a:schemeClr>
              </a:solidFill>
              <a:ln w="3175" cmpd="sng"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Donut 143"/>
              <p:cNvSpPr/>
              <p:nvPr/>
            </p:nvSpPr>
            <p:spPr>
              <a:xfrm>
                <a:off x="2781991" y="4035307"/>
                <a:ext cx="283464" cy="283464"/>
              </a:xfrm>
              <a:prstGeom prst="donut">
                <a:avLst>
                  <a:gd name="adj" fmla="val 2670"/>
                </a:avLst>
              </a:prstGeom>
              <a:solidFill>
                <a:schemeClr val="accent5">
                  <a:lumMod val="75000"/>
                </a:schemeClr>
              </a:solidFill>
              <a:ln w="9525" cap="rnd"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1" name="Curved Connector 150"/>
            <p:cNvCxnSpPr>
              <a:stCxn id="5" idx="0"/>
              <a:endCxn id="12" idx="2"/>
            </p:cNvCxnSpPr>
            <p:nvPr/>
          </p:nvCxnSpPr>
          <p:spPr>
            <a:xfrm rot="5400000" flipH="1" flipV="1">
              <a:off x="2077319" y="3088036"/>
              <a:ext cx="1116957" cy="1514654"/>
            </a:xfrm>
            <a:prstGeom prst="curvedConnector3">
              <a:avLst/>
            </a:prstGeom>
            <a:ln w="15875">
              <a:solidFill>
                <a:schemeClr val="accent1">
                  <a:lumMod val="7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2532846" y="2858913"/>
              <a:ext cx="527878" cy="2035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 smtClean="0">
                  <a:solidFill>
                    <a:srgbClr val="D62D94"/>
                  </a:solidFill>
                </a:rPr>
                <a:t>Aligner</a:t>
              </a:r>
              <a:endParaRPr lang="en-US" sz="1600" b="1" dirty="0">
                <a:solidFill>
                  <a:srgbClr val="D62D94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031939" y="2986976"/>
              <a:ext cx="312837" cy="305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d</a:t>
              </a:r>
              <a:r>
                <a:rPr lang="en-US" b="1" baseline="-25000" dirty="0" err="1" smtClean="0"/>
                <a:t>t</a:t>
              </a:r>
              <a:endParaRPr lang="en-US" b="1" dirty="0"/>
            </a:p>
          </p:txBody>
        </p:sp>
        <p:cxnSp>
          <p:nvCxnSpPr>
            <p:cNvPr id="162" name="Straight Arrow Connector 161"/>
            <p:cNvCxnSpPr>
              <a:endCxn id="169" idx="2"/>
            </p:cNvCxnSpPr>
            <p:nvPr/>
          </p:nvCxnSpPr>
          <p:spPr>
            <a:xfrm flipV="1">
              <a:off x="3605643" y="2377815"/>
              <a:ext cx="0" cy="6919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/>
            <p:cNvSpPr/>
            <p:nvPr/>
          </p:nvSpPr>
          <p:spPr>
            <a:xfrm>
              <a:off x="3139032" y="1998755"/>
              <a:ext cx="933221" cy="379060"/>
            </a:xfrm>
            <a:prstGeom prst="rect">
              <a:avLst/>
            </a:prstGeom>
            <a:solidFill>
              <a:srgbClr val="30807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RNN</a:t>
              </a:r>
              <a:endParaRPr lang="en-US" sz="2000" b="1" dirty="0">
                <a:solidFill>
                  <a:srgbClr val="FFC000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858782" y="1998755"/>
              <a:ext cx="933221" cy="379060"/>
            </a:xfrm>
            <a:prstGeom prst="rect">
              <a:avLst/>
            </a:prstGeom>
            <a:solidFill>
              <a:srgbClr val="30807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RNN</a:t>
              </a:r>
              <a:endParaRPr lang="en-US" sz="2000" b="1" dirty="0">
                <a:solidFill>
                  <a:srgbClr val="FFC000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530817" y="2003601"/>
              <a:ext cx="933221" cy="379060"/>
            </a:xfrm>
            <a:prstGeom prst="rect">
              <a:avLst/>
            </a:prstGeom>
            <a:solidFill>
              <a:srgbClr val="30807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RNN</a:t>
              </a:r>
              <a:endParaRPr lang="en-US" sz="20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177" name="Curved Connector 176"/>
            <p:cNvCxnSpPr>
              <a:stCxn id="14" idx="0"/>
              <a:endCxn id="169" idx="2"/>
            </p:cNvCxnSpPr>
            <p:nvPr/>
          </p:nvCxnSpPr>
          <p:spPr>
            <a:xfrm rot="16200000" flipV="1">
              <a:off x="3992701" y="1990757"/>
              <a:ext cx="487014" cy="1261129"/>
            </a:xfrm>
            <a:prstGeom prst="curvedConnector3">
              <a:avLst/>
            </a:prstGeom>
            <a:ln w="15875">
              <a:solidFill>
                <a:schemeClr val="tx1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Elbow Connector 178"/>
            <p:cNvCxnSpPr>
              <a:stCxn id="174" idx="2"/>
            </p:cNvCxnSpPr>
            <p:nvPr/>
          </p:nvCxnSpPr>
          <p:spPr>
            <a:xfrm rot="16200000" flipH="1">
              <a:off x="2378793" y="2324415"/>
              <a:ext cx="1245310" cy="1352109"/>
            </a:xfrm>
            <a:prstGeom prst="bentConnector2">
              <a:avLst/>
            </a:prstGeom>
            <a:ln w="15875">
              <a:solidFill>
                <a:schemeClr val="tx1"/>
              </a:solidFill>
              <a:prstDash val="dashDot"/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4" idx="3"/>
              <a:endCxn id="169" idx="1"/>
            </p:cNvCxnSpPr>
            <p:nvPr/>
          </p:nvCxnSpPr>
          <p:spPr>
            <a:xfrm>
              <a:off x="2792003" y="2188285"/>
              <a:ext cx="34702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69" idx="3"/>
              <a:endCxn id="175" idx="1"/>
            </p:cNvCxnSpPr>
            <p:nvPr/>
          </p:nvCxnSpPr>
          <p:spPr>
            <a:xfrm>
              <a:off x="4072253" y="2188285"/>
              <a:ext cx="458564" cy="48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75" idx="3"/>
            </p:cNvCxnSpPr>
            <p:nvPr/>
          </p:nvCxnSpPr>
          <p:spPr>
            <a:xfrm>
              <a:off x="5464038" y="2193131"/>
              <a:ext cx="27991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endCxn id="174" idx="1"/>
            </p:cNvCxnSpPr>
            <p:nvPr/>
          </p:nvCxnSpPr>
          <p:spPr>
            <a:xfrm>
              <a:off x="1508157" y="2188285"/>
              <a:ext cx="35062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1258027" y="1998755"/>
              <a:ext cx="32383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mr-IN" dirty="0" smtClean="0"/>
                <a:t>…</a:t>
              </a:r>
              <a:endParaRPr lang="en-US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815465" y="1998755"/>
              <a:ext cx="32383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mr-IN" dirty="0" smtClean="0"/>
                <a:t>…</a:t>
              </a:r>
              <a:endParaRPr lang="en-US" dirty="0"/>
            </a:p>
          </p:txBody>
        </p:sp>
      </p:grpSp>
      <p:sp>
        <p:nvSpPr>
          <p:cNvPr id="191" name="TextBox 190"/>
          <p:cNvSpPr txBox="1"/>
          <p:nvPr/>
        </p:nvSpPr>
        <p:spPr>
          <a:xfrm>
            <a:off x="6078980" y="4600220"/>
            <a:ext cx="28917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Separate parameterization </a:t>
            </a:r>
          </a:p>
          <a:p>
            <a:r>
              <a:rPr lang="en-US" i="1" dirty="0" smtClean="0"/>
              <a:t>of Slot-Value pair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4968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6" grpId="0" animBg="1"/>
      <p:bldP spid="86" grpId="1" animBg="1"/>
      <p:bldP spid="7" grpId="0" animBg="1"/>
      <p:bldP spid="7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中性色系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中性色系.thmx</Template>
  <TotalTime>27805</TotalTime>
  <Words>668</Words>
  <Application>Microsoft Macintosh PowerPoint</Application>
  <PresentationFormat>On-screen Show (4:3)</PresentationFormat>
  <Paragraphs>238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Mangal</vt:lpstr>
      <vt:lpstr>NimbusRomNo9L</vt:lpstr>
      <vt:lpstr>Wingdings</vt:lpstr>
      <vt:lpstr>新細明體</vt:lpstr>
      <vt:lpstr>Arial</vt:lpstr>
      <vt:lpstr>中性色系</vt:lpstr>
      <vt:lpstr>Natural Language Generation for Spoken Dialogue System using RNN Encoder-Decoder Networks </vt:lpstr>
      <vt:lpstr>Content</vt:lpstr>
      <vt:lpstr>Content</vt:lpstr>
      <vt:lpstr>NLG Task</vt:lpstr>
      <vt:lpstr>NLG processes</vt:lpstr>
      <vt:lpstr>Content</vt:lpstr>
      <vt:lpstr>The Neural Language Generator </vt:lpstr>
      <vt:lpstr>Content</vt:lpstr>
      <vt:lpstr>Attention-based RNN Encoder-Decoder</vt:lpstr>
      <vt:lpstr>Attention-based RNN Encoder-Decoder</vt:lpstr>
      <vt:lpstr>DA feature vector s controlling </vt:lpstr>
      <vt:lpstr>RALSTM Cell</vt:lpstr>
      <vt:lpstr>RALSTM Cell</vt:lpstr>
      <vt:lpstr>Content</vt:lpstr>
      <vt:lpstr>Experiments</vt:lpstr>
      <vt:lpstr>Generated Outputs</vt:lpstr>
      <vt:lpstr>Content</vt:lpstr>
      <vt:lpstr>Conclusion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Tsung-Hsien Wen</dc:creator>
  <cp:lastModifiedBy>Microsoft Office User</cp:lastModifiedBy>
  <cp:revision>2069</cp:revision>
  <cp:lastPrinted>2017-07-31T01:51:17Z</cp:lastPrinted>
  <dcterms:created xsi:type="dcterms:W3CDTF">2015-08-27T15:03:00Z</dcterms:created>
  <dcterms:modified xsi:type="dcterms:W3CDTF">2017-08-04T12:38:55Z</dcterms:modified>
</cp:coreProperties>
</file>