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6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82" r:id="rId2"/>
    <p:sldId id="257" r:id="rId3"/>
    <p:sldId id="258" r:id="rId4"/>
    <p:sldId id="256" r:id="rId5"/>
    <p:sldId id="259" r:id="rId6"/>
    <p:sldId id="260" r:id="rId7"/>
    <p:sldId id="281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4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30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2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draft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94096553615934"/>
          <c:y val="6.5714185444691278E-2"/>
          <c:w val="0.77646128886137766"/>
          <c:h val="0.7589772893728180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Size (feet2)</c:v>
                </c:pt>
              </c:strCache>
            </c:strRef>
          </c:tx>
          <c:spPr>
            <a:ln w="38100">
              <a:noFill/>
            </a:ln>
          </c:spPr>
          <c:marker>
            <c:symbol val="x"/>
            <c:size val="12"/>
            <c:spPr>
              <a:noFill/>
              <a:ln w="19050">
                <a:solidFill>
                  <a:srgbClr val="C00000"/>
                </a:solidFill>
              </a:ln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432.42296918767499</c:v>
                </c:pt>
                <c:pt idx="1">
                  <c:v>610.994397759104</c:v>
                </c:pt>
                <c:pt idx="2">
                  <c:v>628.50140056022406</c:v>
                </c:pt>
                <c:pt idx="3">
                  <c:v>856.09243697478996</c:v>
                </c:pt>
                <c:pt idx="4">
                  <c:v>950.63025210084004</c:v>
                </c:pt>
                <c:pt idx="5">
                  <c:v>1202.7310924369699</c:v>
                </c:pt>
                <c:pt idx="6">
                  <c:v>1412.8151260504201</c:v>
                </c:pt>
                <c:pt idx="7">
                  <c:v>1661.4145658263301</c:v>
                </c:pt>
                <c:pt idx="8">
                  <c:v>1787.4649859944</c:v>
                </c:pt>
                <c:pt idx="9">
                  <c:v>1952.0308123249299</c:v>
                </c:pt>
                <c:pt idx="10">
                  <c:v>2186.6246498599398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100.917431192661</c:v>
                </c:pt>
                <c:pt idx="1">
                  <c:v>143.73088685015301</c:v>
                </c:pt>
                <c:pt idx="2">
                  <c:v>213.45565749235499</c:v>
                </c:pt>
                <c:pt idx="3">
                  <c:v>229.35779816513801</c:v>
                </c:pt>
                <c:pt idx="4">
                  <c:v>288.07339449541303</c:v>
                </c:pt>
                <c:pt idx="5">
                  <c:v>274.61773700305798</c:v>
                </c:pt>
                <c:pt idx="6">
                  <c:v>308.86850152905203</c:v>
                </c:pt>
                <c:pt idx="7">
                  <c:v>290.51987767584097</c:v>
                </c:pt>
                <c:pt idx="8">
                  <c:v>337.003058103976</c:v>
                </c:pt>
                <c:pt idx="9">
                  <c:v>306.42201834862402</c:v>
                </c:pt>
                <c:pt idx="10">
                  <c:v>291.74311926605498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02B-4987-AFDA-7C090FED58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92128"/>
        <c:axId val="44194048"/>
      </c:scatterChart>
      <c:valAx>
        <c:axId val="44192128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600"/>
            </a:pPr>
            <a:endParaRPr lang="en-US"/>
          </a:p>
        </c:txPr>
        <c:crossAx val="44194048"/>
        <c:crosses val="autoZero"/>
        <c:crossBetween val="midCat"/>
        <c:majorUnit val="500"/>
      </c:valAx>
      <c:valAx>
        <c:axId val="4419404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txPr>
          <a:bodyPr/>
          <a:lstStyle/>
          <a:p>
            <a:pPr>
              <a:defRPr sz="1600"/>
            </a:pPr>
            <a:endParaRPr lang="en-US"/>
          </a:p>
        </c:txPr>
        <c:crossAx val="44192128"/>
        <c:crosses val="autoZero"/>
        <c:crossBetween val="midCat"/>
        <c:majorUnit val="100"/>
        <c:minorUnit val="10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83-472A-A4F3-F7CACC2452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3388928"/>
        <c:axId val="113390720"/>
      </c:lineChart>
      <c:catAx>
        <c:axId val="113388928"/>
        <c:scaling>
          <c:orientation val="minMax"/>
        </c:scaling>
        <c:delete val="0"/>
        <c:axPos val="b"/>
        <c:numFmt formatCode="General" sourceLinked="0"/>
        <c:majorTickMark val="cross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13390720"/>
        <c:crosses val="autoZero"/>
        <c:auto val="1"/>
        <c:lblAlgn val="ctr"/>
        <c:lblOffset val="100"/>
        <c:noMultiLvlLbl val="0"/>
      </c:catAx>
      <c:valAx>
        <c:axId val="113390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13388928"/>
        <c:crossesAt val="1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96-4913-A0C2-72994BFC65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3426816"/>
        <c:axId val="113428352"/>
      </c:lineChart>
      <c:catAx>
        <c:axId val="113426816"/>
        <c:scaling>
          <c:orientation val="minMax"/>
        </c:scaling>
        <c:delete val="0"/>
        <c:axPos val="b"/>
        <c:numFmt formatCode="General" sourceLinked="0"/>
        <c:majorTickMark val="cross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13428352"/>
        <c:crosses val="autoZero"/>
        <c:auto val="1"/>
        <c:lblAlgn val="ctr"/>
        <c:lblOffset val="100"/>
        <c:noMultiLvlLbl val="0"/>
      </c:catAx>
      <c:valAx>
        <c:axId val="113428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13426816"/>
        <c:crossesAt val="1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D665F-081D-48B0-8E2E-C96A7F89D6F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0E2E8-441A-49C8-901A-F1E12DDE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81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F69363-EF2D-4215-8F35-DDC6AC7B5087}" type="slidenum">
              <a:rPr lang="en-US" smtClean="0">
                <a:latin typeface="Arial" pitchFamily="34" charset="0"/>
              </a:rPr>
              <a:pPr/>
              <a:t>2</a:t>
            </a:fld>
            <a:endParaRPr lang="en-US">
              <a:latin typeface="Arial" pitchFamily="34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43CBA-052F-490F-A024-A8C91A3D46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85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0E2E8-441A-49C8-901A-F1E12DDEC8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57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1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8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7D69-E07A-4E80-A465-46F321035469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83AF57D-E81B-419F-8F1D-D5B8A2874C7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9C5B-1074-490C-884C-161D4ABF3EC9}" type="datetime1">
              <a:rPr lang="en-US" smtClean="0"/>
              <a:t>11/21/2019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3AF57D-E81B-419F-8F1D-D5B8A2874C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8624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5206DF0-E7AF-431B-B581-DAD3DDE95C91}" type="datetime1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3AF57D-E81B-419F-8F1D-D5B8A2874C7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1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notesSlide" Target="../notesSlides/notesSlide5.xml"/><Relationship Id="rId18" Type="http://schemas.openxmlformats.org/officeDocument/2006/relationships/image" Target="../media/image18.png"/><Relationship Id="rId3" Type="http://schemas.openxmlformats.org/officeDocument/2006/relationships/tags" Target="../tags/tag13.xml"/><Relationship Id="rId21" Type="http://schemas.openxmlformats.org/officeDocument/2006/relationships/image" Target="../media/image21.png"/><Relationship Id="rId7" Type="http://schemas.openxmlformats.org/officeDocument/2006/relationships/tags" Target="../tags/tag17.xml"/><Relationship Id="rId12" Type="http://schemas.openxmlformats.org/officeDocument/2006/relationships/slideLayout" Target="../slideLayouts/slideLayout1.xml"/><Relationship Id="rId17" Type="http://schemas.openxmlformats.org/officeDocument/2006/relationships/image" Target="../media/image17.png"/><Relationship Id="rId2" Type="http://schemas.openxmlformats.org/officeDocument/2006/relationships/tags" Target="../tags/tag1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image" Target="../media/image15.png"/><Relationship Id="rId10" Type="http://schemas.openxmlformats.org/officeDocument/2006/relationships/tags" Target="../tags/tag20.xml"/><Relationship Id="rId19" Type="http://schemas.openxmlformats.org/officeDocument/2006/relationships/image" Target="../media/image19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notesSlide" Target="../notesSlides/notesSlide6.xml"/><Relationship Id="rId18" Type="http://schemas.openxmlformats.org/officeDocument/2006/relationships/image" Target="../media/image23.png"/><Relationship Id="rId3" Type="http://schemas.openxmlformats.org/officeDocument/2006/relationships/tags" Target="../tags/tag24.xml"/><Relationship Id="rId21" Type="http://schemas.openxmlformats.org/officeDocument/2006/relationships/image" Target="../media/image26.png"/><Relationship Id="rId7" Type="http://schemas.openxmlformats.org/officeDocument/2006/relationships/tags" Target="../tags/tag28.xml"/><Relationship Id="rId12" Type="http://schemas.openxmlformats.org/officeDocument/2006/relationships/slideLayout" Target="../slideLayouts/slideLayout1.xml"/><Relationship Id="rId17" Type="http://schemas.openxmlformats.org/officeDocument/2006/relationships/image" Target="../media/image22.png"/><Relationship Id="rId2" Type="http://schemas.openxmlformats.org/officeDocument/2006/relationships/tags" Target="../tags/tag23.xml"/><Relationship Id="rId16" Type="http://schemas.openxmlformats.org/officeDocument/2006/relationships/image" Target="../media/image17.png"/><Relationship Id="rId20" Type="http://schemas.openxmlformats.org/officeDocument/2006/relationships/image" Target="../media/image25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5" Type="http://schemas.openxmlformats.org/officeDocument/2006/relationships/image" Target="../media/image16.png"/><Relationship Id="rId23" Type="http://schemas.openxmlformats.org/officeDocument/2006/relationships/image" Target="../media/image28.png"/><Relationship Id="rId10" Type="http://schemas.openxmlformats.org/officeDocument/2006/relationships/tags" Target="../tags/tag31.xml"/><Relationship Id="rId19" Type="http://schemas.openxmlformats.org/officeDocument/2006/relationships/image" Target="../media/image24.png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image" Target="../media/image15.png"/><Relationship Id="rId22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38.xml"/><Relationship Id="rId7" Type="http://schemas.openxmlformats.org/officeDocument/2006/relationships/image" Target="../media/image31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chart" Target="../charts/chart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9.xml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6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SHILPA LAKHANPAL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87B7BB-2F97-4274-94F6-D9E19A62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F57D-E81B-419F-8F1D-D5B8A2874C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84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1600200"/>
            <a:ext cx="4827494" cy="481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905000" y="27432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00400" y="4648200"/>
            <a:ext cx="685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2057400" y="2926080"/>
            <a:ext cx="365760" cy="274320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3276600" y="4526280"/>
            <a:ext cx="365760" cy="274320"/>
          </a:xfrm>
          <a:prstGeom prst="mathMultiply">
            <a:avLst/>
          </a:prstGeom>
          <a:solidFill>
            <a:srgbClr val="0070C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45249" y="1819870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Specifically, its going to color the data points depending on their proximity to the centroids</a:t>
            </a:r>
            <a:endParaRPr lang="en-US" u="sng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dirty="0"/>
              <a:t>K-Means Algorithm : Iterative Algorithm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CB377407-2229-404D-BC60-634D100794C2}"/>
              </a:ext>
            </a:extLst>
          </p:cNvPr>
          <p:cNvSpPr txBox="1">
            <a:spLocks/>
          </p:cNvSpPr>
          <p:nvPr/>
        </p:nvSpPr>
        <p:spPr>
          <a:xfrm>
            <a:off x="228600" y="6400800"/>
            <a:ext cx="6096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[1]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96DE5-86D5-4FB1-A0B8-357B112A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F57D-E81B-419F-8F1D-D5B8A2874C7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10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882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1600200"/>
            <a:ext cx="4827494" cy="481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905000" y="27432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00400" y="4648200"/>
            <a:ext cx="685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2057400" y="2926080"/>
            <a:ext cx="365760" cy="274320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3276600" y="4526280"/>
            <a:ext cx="365760" cy="274320"/>
          </a:xfrm>
          <a:prstGeom prst="mathMultiply">
            <a:avLst/>
          </a:prstGeom>
          <a:solidFill>
            <a:srgbClr val="0070C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45249" y="1819870"/>
            <a:ext cx="327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Second Step: Move Centroid </a:t>
            </a:r>
          </a:p>
          <a:p>
            <a:r>
              <a:rPr lang="en-US" dirty="0"/>
              <a:t>Compute the average (mean)  of the position of the red data points and move red centroid to that position. Similarly for the blue centroid</a:t>
            </a:r>
            <a:endParaRPr lang="en-US" u="sng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dirty="0"/>
              <a:t>K-Means Algorithm : Iterative Algorithm</a:t>
            </a:r>
          </a:p>
        </p:txBody>
      </p:sp>
      <p:sp>
        <p:nvSpPr>
          <p:cNvPr id="11" name="Multiply 10"/>
          <p:cNvSpPr/>
          <p:nvPr/>
        </p:nvSpPr>
        <p:spPr>
          <a:xfrm>
            <a:off x="2834640" y="4373880"/>
            <a:ext cx="365760" cy="274320"/>
          </a:xfrm>
          <a:prstGeom prst="mathMultiply">
            <a:avLst/>
          </a:prstGeom>
          <a:solidFill>
            <a:srgbClr val="0070C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Multiply 15"/>
          <p:cNvSpPr/>
          <p:nvPr/>
        </p:nvSpPr>
        <p:spPr>
          <a:xfrm>
            <a:off x="2438400" y="3124200"/>
            <a:ext cx="365760" cy="274320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124200" y="4343400"/>
            <a:ext cx="335280" cy="13716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38400" y="2954330"/>
            <a:ext cx="365760" cy="169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FD5CE997-E48C-492F-82C5-6ECBB8642C2B}"/>
              </a:ext>
            </a:extLst>
          </p:cNvPr>
          <p:cNvSpPr txBox="1">
            <a:spLocks/>
          </p:cNvSpPr>
          <p:nvPr/>
        </p:nvSpPr>
        <p:spPr>
          <a:xfrm>
            <a:off x="228600" y="6400800"/>
            <a:ext cx="6096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[1]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41F7B-D115-45CE-8A2C-E75D45B3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F57D-E81B-419F-8F1D-D5B8A2874C7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11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66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447800"/>
            <a:ext cx="4828032" cy="481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dirty="0"/>
              <a:t>K-Means Algorithm : Iterative Algorithm</a:t>
            </a:r>
          </a:p>
        </p:txBody>
      </p:sp>
      <p:sp>
        <p:nvSpPr>
          <p:cNvPr id="4" name="Rectangle 3"/>
          <p:cNvSpPr/>
          <p:nvPr/>
        </p:nvSpPr>
        <p:spPr>
          <a:xfrm>
            <a:off x="2116394" y="2590800"/>
            <a:ext cx="91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24200" y="3977640"/>
            <a:ext cx="1219200" cy="899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15000" y="1659194"/>
            <a:ext cx="32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Repeat First Step</a:t>
            </a:r>
            <a:r>
              <a:rPr lang="en-US" dirty="0"/>
              <a:t>: </a:t>
            </a:r>
            <a:r>
              <a:rPr lang="en-US" u="sng" dirty="0"/>
              <a:t>Cluster Assignment</a:t>
            </a:r>
          </a:p>
          <a:p>
            <a:r>
              <a:rPr lang="en-US" dirty="0"/>
              <a:t>For each of the data points, depending on which is it closer to (red or blue centroid), assign that point to its corresponding centroid.</a:t>
            </a:r>
            <a:endParaRPr lang="en-US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5715000" y="3676471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Specifically, its going to color the data points depending on their proximity to the centroids</a:t>
            </a:r>
            <a:endParaRPr lang="en-US" u="sng" dirty="0"/>
          </a:p>
        </p:txBody>
      </p:sp>
      <p:sp>
        <p:nvSpPr>
          <p:cNvPr id="18" name="Multiply 17"/>
          <p:cNvSpPr/>
          <p:nvPr/>
        </p:nvSpPr>
        <p:spPr>
          <a:xfrm>
            <a:off x="3063240" y="4221480"/>
            <a:ext cx="365760" cy="274320"/>
          </a:xfrm>
          <a:prstGeom prst="mathMultiply">
            <a:avLst/>
          </a:prstGeom>
          <a:solidFill>
            <a:srgbClr val="0070C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Multiply 18"/>
          <p:cNvSpPr/>
          <p:nvPr/>
        </p:nvSpPr>
        <p:spPr>
          <a:xfrm>
            <a:off x="2682240" y="2971800"/>
            <a:ext cx="365760" cy="274320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45638157-95AA-4FFA-9CBE-6C74C659FB2A}"/>
              </a:ext>
            </a:extLst>
          </p:cNvPr>
          <p:cNvSpPr txBox="1">
            <a:spLocks/>
          </p:cNvSpPr>
          <p:nvPr/>
        </p:nvSpPr>
        <p:spPr>
          <a:xfrm>
            <a:off x="228600" y="6400800"/>
            <a:ext cx="6096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[1]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ED878-D646-4CAE-B07D-1A591BA0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F57D-E81B-419F-8F1D-D5B8A2874C7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12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373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447800"/>
            <a:ext cx="4828032" cy="481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dirty="0"/>
              <a:t>K-Means Algorithm : Iterative Algorithm</a:t>
            </a:r>
          </a:p>
        </p:txBody>
      </p:sp>
      <p:sp>
        <p:nvSpPr>
          <p:cNvPr id="4" name="Rectangle 3"/>
          <p:cNvSpPr/>
          <p:nvPr/>
        </p:nvSpPr>
        <p:spPr>
          <a:xfrm>
            <a:off x="2116394" y="2590800"/>
            <a:ext cx="91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24200" y="3977640"/>
            <a:ext cx="1219200" cy="899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3063240" y="4221480"/>
            <a:ext cx="365760" cy="274320"/>
          </a:xfrm>
          <a:prstGeom prst="mathMultiply">
            <a:avLst/>
          </a:prstGeom>
          <a:solidFill>
            <a:srgbClr val="0070C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Multiply 18"/>
          <p:cNvSpPr/>
          <p:nvPr/>
        </p:nvSpPr>
        <p:spPr>
          <a:xfrm>
            <a:off x="2682240" y="2971800"/>
            <a:ext cx="365760" cy="274320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1200" y="1676400"/>
            <a:ext cx="32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Repeat Second Step: Move Centroid </a:t>
            </a:r>
          </a:p>
          <a:p>
            <a:r>
              <a:rPr lang="en-US" dirty="0"/>
              <a:t>Compute the average (mean)  of the position of the red data points and move red centroid to that position. Similarly for the blue centroid</a:t>
            </a:r>
            <a:endParaRPr lang="en-US" u="sng" dirty="0"/>
          </a:p>
        </p:txBody>
      </p:sp>
      <p:sp>
        <p:nvSpPr>
          <p:cNvPr id="13" name="Multiply 12"/>
          <p:cNvSpPr/>
          <p:nvPr/>
        </p:nvSpPr>
        <p:spPr>
          <a:xfrm>
            <a:off x="3063240" y="2590800"/>
            <a:ext cx="365760" cy="274320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2667000" y="4526280"/>
            <a:ext cx="365760" cy="274320"/>
          </a:xfrm>
          <a:prstGeom prst="mathMultiply">
            <a:avLst/>
          </a:prstGeom>
          <a:solidFill>
            <a:srgbClr val="0070C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682240" y="2727960"/>
            <a:ext cx="365760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048000" y="4480560"/>
            <a:ext cx="411480" cy="32004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0672750B-0964-4910-B15D-5956FA987271}"/>
              </a:ext>
            </a:extLst>
          </p:cNvPr>
          <p:cNvSpPr txBox="1">
            <a:spLocks/>
          </p:cNvSpPr>
          <p:nvPr/>
        </p:nvSpPr>
        <p:spPr>
          <a:xfrm>
            <a:off x="228600" y="6400800"/>
            <a:ext cx="6096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[1]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105B8-8BD7-4EE4-BED8-1D956CB7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F57D-E81B-419F-8F1D-D5B8A2874C7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13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74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734" y="1810512"/>
            <a:ext cx="4824266" cy="481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1" y="1852970"/>
            <a:ext cx="537905" cy="7632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dirty="0"/>
              <a:t>K-Means Algorithm : Iterative Algorithm</a:t>
            </a:r>
          </a:p>
        </p:txBody>
      </p:sp>
      <p:sp>
        <p:nvSpPr>
          <p:cNvPr id="9" name="Multiply 8"/>
          <p:cNvSpPr/>
          <p:nvPr/>
        </p:nvSpPr>
        <p:spPr>
          <a:xfrm>
            <a:off x="3429000" y="4907280"/>
            <a:ext cx="365760" cy="274320"/>
          </a:xfrm>
          <a:prstGeom prst="mathMultiply">
            <a:avLst/>
          </a:prstGeom>
          <a:solidFill>
            <a:srgbClr val="0070C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3200" y="1852970"/>
            <a:ext cx="2514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Repeat First Step</a:t>
            </a:r>
            <a:r>
              <a:rPr lang="en-US" dirty="0"/>
              <a:t>: </a:t>
            </a:r>
            <a:r>
              <a:rPr lang="en-US" u="sng" dirty="0"/>
              <a:t>Cluster Assignment</a:t>
            </a:r>
          </a:p>
          <a:p>
            <a:r>
              <a:rPr lang="en-US" dirty="0"/>
              <a:t>For each of the data points, depending on which is it closer to (red or blue centroid), assign that point to its corresponding centroid.</a:t>
            </a:r>
            <a:endParaRPr lang="en-US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6629400" y="4601360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Specifically, its going to color the data points depending on their proximity to the centroids</a:t>
            </a:r>
            <a:endParaRPr lang="en-US" u="sng" dirty="0"/>
          </a:p>
        </p:txBody>
      </p:sp>
      <p:sp>
        <p:nvSpPr>
          <p:cNvPr id="13" name="Multiply 12"/>
          <p:cNvSpPr/>
          <p:nvPr/>
        </p:nvSpPr>
        <p:spPr>
          <a:xfrm>
            <a:off x="3825240" y="2971800"/>
            <a:ext cx="365760" cy="274320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4569145E-6497-471C-96CC-3DFA4A9CB121}"/>
              </a:ext>
            </a:extLst>
          </p:cNvPr>
          <p:cNvSpPr txBox="1">
            <a:spLocks/>
          </p:cNvSpPr>
          <p:nvPr/>
        </p:nvSpPr>
        <p:spPr>
          <a:xfrm>
            <a:off x="228600" y="6400800"/>
            <a:ext cx="6096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[1]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2BDCB-2EDE-48C0-A9E7-065A2AE9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F57D-E81B-419F-8F1D-D5B8A2874C7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14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03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568" y="1501950"/>
            <a:ext cx="4828032" cy="482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1" y="1852970"/>
            <a:ext cx="537905" cy="7632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dirty="0"/>
              <a:t>K-Means Algorithm : Iterative Algorithm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81800" y="1501950"/>
            <a:ext cx="2057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Repeat Second Step: Move Centroid </a:t>
            </a:r>
          </a:p>
          <a:p>
            <a:r>
              <a:rPr lang="en-US" dirty="0"/>
              <a:t>Compute the average (mean)  of the position of the red data points and move red centroid to that position. Similarly for the blue centroid</a:t>
            </a:r>
            <a:endParaRPr lang="en-US" u="sng" dirty="0"/>
          </a:p>
        </p:txBody>
      </p:sp>
      <p:sp>
        <p:nvSpPr>
          <p:cNvPr id="12" name="Multiply 11"/>
          <p:cNvSpPr/>
          <p:nvPr/>
        </p:nvSpPr>
        <p:spPr>
          <a:xfrm>
            <a:off x="3657600" y="4602480"/>
            <a:ext cx="365760" cy="274320"/>
          </a:xfrm>
          <a:prstGeom prst="mathMultiply">
            <a:avLst/>
          </a:prstGeom>
          <a:solidFill>
            <a:srgbClr val="0070C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4053840" y="2621280"/>
            <a:ext cx="365760" cy="274320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4495800" y="2590800"/>
            <a:ext cx="365760" cy="274320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Multiply 14"/>
          <p:cNvSpPr/>
          <p:nvPr/>
        </p:nvSpPr>
        <p:spPr>
          <a:xfrm>
            <a:off x="3139440" y="4831080"/>
            <a:ext cx="365760" cy="274320"/>
          </a:xfrm>
          <a:prstGeom prst="mathMultiply">
            <a:avLst/>
          </a:prstGeom>
          <a:solidFill>
            <a:srgbClr val="0070C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154768" y="2476746"/>
            <a:ext cx="5296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511099" y="4968240"/>
            <a:ext cx="411480" cy="32004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10516" y="4739640"/>
            <a:ext cx="243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Eventually</a:t>
            </a:r>
            <a:r>
              <a:rPr lang="en-US" dirty="0"/>
              <a:t>, Algorithm converges. If we keep running the algorithm, the cluster centroids would not change any further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444702D4-0A4D-493F-A7BC-7930F5174F64}"/>
              </a:ext>
            </a:extLst>
          </p:cNvPr>
          <p:cNvSpPr txBox="1">
            <a:spLocks/>
          </p:cNvSpPr>
          <p:nvPr/>
        </p:nvSpPr>
        <p:spPr>
          <a:xfrm>
            <a:off x="228600" y="6400800"/>
            <a:ext cx="6096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[1]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C356D-D4B7-46FA-8BE6-ECCF4C92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F57D-E81B-419F-8F1D-D5B8A2874C7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15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08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04750" y="129540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Input: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   (number of clusters)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Training set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r>
              <a:rPr lang="en-US" sz="2800" dirty="0"/>
              <a:t>                    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543431"/>
            <a:ext cx="2665476" cy="4663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8" y="4291321"/>
            <a:ext cx="1191006" cy="3840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171" y="1828800"/>
            <a:ext cx="258318" cy="27736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5938" y="228600"/>
            <a:ext cx="8534400" cy="758952"/>
          </a:xfrm>
        </p:spPr>
        <p:txBody>
          <a:bodyPr/>
          <a:lstStyle/>
          <a:p>
            <a:r>
              <a:rPr lang="en-US" dirty="0"/>
              <a:t>K-Means Algorithm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1B5DD237-5AE8-4778-A9CC-8DA9E1FDE403}"/>
              </a:ext>
            </a:extLst>
          </p:cNvPr>
          <p:cNvSpPr txBox="1">
            <a:spLocks/>
          </p:cNvSpPr>
          <p:nvPr/>
        </p:nvSpPr>
        <p:spPr>
          <a:xfrm>
            <a:off x="228600" y="6400800"/>
            <a:ext cx="6096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[1]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899D6-A1A1-487D-ACBF-D287F842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F57D-E81B-419F-8F1D-D5B8A2874C7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16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93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04750" y="136713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Randomly initialize      cluster centroids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366393"/>
            <a:ext cx="2592324" cy="3657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9471" y="1828800"/>
            <a:ext cx="84518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Courier New" pitchFamily="49" charset="0"/>
              </a:rPr>
              <a:t>Repeat {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            for   = 1 to 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	:= </a:t>
            </a:r>
            <a:r>
              <a:rPr lang="en-US" sz="2400" dirty="0"/>
              <a:t>index (from 1 to     ) of cluster centroid </a:t>
            </a:r>
          </a:p>
          <a:p>
            <a:r>
              <a:rPr lang="en-US" sz="2400" dirty="0"/>
              <a:t>		    closest to </a:t>
            </a:r>
            <a:endParaRPr lang="en-US" sz="3600" dirty="0">
              <a:latin typeface="+mj-lt"/>
              <a:cs typeface="Courier New" pitchFamily="49" charset="0"/>
            </a:endParaRP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           for    = 1 to 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      := </a:t>
            </a:r>
            <a:r>
              <a:rPr lang="en-US" sz="2400" dirty="0"/>
              <a:t>average (mean) of points assigned to cluster</a:t>
            </a:r>
            <a:endParaRPr lang="en-US" sz="2400" dirty="0">
              <a:latin typeface="+mj-lt"/>
              <a:cs typeface="Courier New" pitchFamily="49" charset="0"/>
            </a:endParaRP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</a:p>
          <a:p>
            <a:endParaRPr lang="en-US" sz="2400" dirty="0">
              <a:latin typeface="+mj-lt"/>
              <a:cs typeface="Courier New" pitchFamily="49" charset="0"/>
            </a:endParaRPr>
          </a:p>
          <a:p>
            <a:r>
              <a:rPr lang="en-US" sz="2400" dirty="0">
                <a:latin typeface="+mj-lt"/>
                <a:cs typeface="Courier New" pitchFamily="49" charset="0"/>
              </a:rPr>
              <a:t>	}</a:t>
            </a:r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96" y="2590800"/>
            <a:ext cx="374904" cy="368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76" y="2983992"/>
            <a:ext cx="420624" cy="368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151376"/>
            <a:ext cx="297180" cy="268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362200"/>
            <a:ext cx="230505" cy="167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609" y="3784347"/>
            <a:ext cx="236791" cy="2542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209" y="1422147"/>
            <a:ext cx="236791" cy="25425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809" y="2667000"/>
            <a:ext cx="236791" cy="2542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375" y="4080764"/>
            <a:ext cx="127825" cy="2626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733800"/>
            <a:ext cx="127825" cy="2626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962" y="2286000"/>
            <a:ext cx="75438" cy="25146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180" y="231648"/>
            <a:ext cx="8534400" cy="758952"/>
          </a:xfrm>
        </p:spPr>
        <p:txBody>
          <a:bodyPr/>
          <a:lstStyle/>
          <a:p>
            <a:r>
              <a:rPr lang="en-US" dirty="0"/>
              <a:t>K-Means Algorithm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371600" y="2279534"/>
            <a:ext cx="0" cy="1073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71600" y="2264523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71600" y="3331323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371600" y="3651134"/>
            <a:ext cx="0" cy="1073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371600" y="3636123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371600" y="4702923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658" y="23622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Assignment Step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3238" y="3587602"/>
            <a:ext cx="1268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Centroid Step</a:t>
            </a:r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B64E84A2-3045-4CA5-8BC8-32A2EA9F6A19}"/>
              </a:ext>
            </a:extLst>
          </p:cNvPr>
          <p:cNvSpPr txBox="1">
            <a:spLocks/>
          </p:cNvSpPr>
          <p:nvPr/>
        </p:nvSpPr>
        <p:spPr>
          <a:xfrm>
            <a:off x="228600" y="6400800"/>
            <a:ext cx="6096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[1]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6C42DC2-FCB0-4C70-950E-C2080A1F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F57D-E81B-419F-8F1D-D5B8A2874C7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17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238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3400" y="1567696"/>
            <a:ext cx="8305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lvl="1" indent="-173038"/>
            <a:r>
              <a:rPr lang="en-US" sz="2200" dirty="0"/>
              <a:t>= index of cluster (1,2,…,   ) to which example          is currently assigned</a:t>
            </a:r>
          </a:p>
          <a:p>
            <a:pPr marL="630238" lvl="1" indent="-173038"/>
            <a:r>
              <a:rPr lang="en-US" sz="2200" dirty="0"/>
              <a:t>= cluster centroid     (              )</a:t>
            </a:r>
          </a:p>
          <a:p>
            <a:pPr marL="630238" lvl="1" indent="-173038"/>
            <a:r>
              <a:rPr lang="en-US" sz="2200" dirty="0"/>
              <a:t>= cluster centroid of cluster to which example          has been assigned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240" y="355227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Optimization objective:</a:t>
            </a:r>
          </a:p>
          <a:p>
            <a:endParaRPr lang="en-US" sz="2200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7" y="1536192"/>
            <a:ext cx="374904" cy="3688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176" y="1524000"/>
            <a:ext cx="420624" cy="3688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376" y="2514600"/>
            <a:ext cx="420624" cy="3688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22576"/>
            <a:ext cx="297180" cy="2682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7000"/>
            <a:ext cx="505206" cy="27736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937000"/>
            <a:ext cx="6777990" cy="11094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289296"/>
            <a:ext cx="4974336" cy="74371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6172200"/>
            <a:ext cx="1033844" cy="20116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985" y="2286000"/>
            <a:ext cx="882015" cy="31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135" y="1673860"/>
            <a:ext cx="215265" cy="2311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352040"/>
            <a:ext cx="116205" cy="238760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4800" y="289909"/>
            <a:ext cx="8534400" cy="758952"/>
          </a:xfrm>
        </p:spPr>
        <p:txBody>
          <a:bodyPr/>
          <a:lstStyle/>
          <a:p>
            <a:r>
              <a:rPr lang="en-US" dirty="0"/>
              <a:t>K-Means Optimization Objective</a:t>
            </a:r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DB056A28-CCC9-4AC7-8BA9-18DA1368FC93}"/>
              </a:ext>
            </a:extLst>
          </p:cNvPr>
          <p:cNvSpPr txBox="1">
            <a:spLocks/>
          </p:cNvSpPr>
          <p:nvPr/>
        </p:nvSpPr>
        <p:spPr>
          <a:xfrm>
            <a:off x="228600" y="6400800"/>
            <a:ext cx="6096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[1]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0F2E858-4F99-4D52-B583-E4516B30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F57D-E81B-419F-8F1D-D5B8A2874C7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18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89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62000" y="1397000"/>
            <a:ext cx="2895600" cy="2907661"/>
            <a:chOff x="762000" y="1047750"/>
            <a:chExt cx="2895600" cy="218074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930734" y="1047750"/>
              <a:ext cx="0" cy="2180746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62000" y="3043830"/>
              <a:ext cx="2895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143000" y="275463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432034" y="24938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676400" y="22348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722119" y="26158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90830" y="229743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981200" y="16122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454166" y="1581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654598" y="112748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105230" y="13389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745502" y="161152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257630" y="18711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097797" y="25565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732035" y="23600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945397" y="28003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686316" y="2724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438400" y="255651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51699" y="1465916"/>
            <a:ext cx="2514600" cy="2519369"/>
            <a:chOff x="4328848" y="278269"/>
            <a:chExt cx="2514600" cy="1889527"/>
          </a:xfrm>
        </p:grpSpPr>
        <p:sp>
          <p:nvSpPr>
            <p:cNvPr id="124" name="Cross 123"/>
            <p:cNvSpPr/>
            <p:nvPr/>
          </p:nvSpPr>
          <p:spPr>
            <a:xfrm rot="2734294">
              <a:off x="5678090" y="629064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Cross 126"/>
            <p:cNvSpPr/>
            <p:nvPr/>
          </p:nvSpPr>
          <p:spPr>
            <a:xfrm rot="2734294">
              <a:off x="6024756" y="1547992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Cross 131"/>
            <p:cNvSpPr/>
            <p:nvPr/>
          </p:nvSpPr>
          <p:spPr>
            <a:xfrm rot="2734294">
              <a:off x="4835702" y="1458520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 flipV="1">
              <a:off x="4475380" y="278269"/>
              <a:ext cx="0" cy="188952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328848" y="2007790"/>
              <a:ext cx="2514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4659716" y="1757211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910720" y="1531293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122932" y="1306810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162636" y="1636930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4701253" y="1361066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387627" y="767374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5798361" y="740438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5972420" y="347359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5495337" y="530598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047166" y="759654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5627685" y="991717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357303" y="1585549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6039668" y="1415323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6224956" y="1796825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5999965" y="1730801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5784669" y="1585549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546315" y="4173863"/>
            <a:ext cx="2514600" cy="2519369"/>
            <a:chOff x="3810000" y="2952750"/>
            <a:chExt cx="2514600" cy="1889527"/>
          </a:xfrm>
        </p:grpSpPr>
        <p:sp>
          <p:nvSpPr>
            <p:cNvPr id="150" name="Cross 149"/>
            <p:cNvSpPr/>
            <p:nvPr/>
          </p:nvSpPr>
          <p:spPr>
            <a:xfrm rot="2734294">
              <a:off x="5498348" y="4143895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Cross 150"/>
            <p:cNvSpPr/>
            <p:nvPr/>
          </p:nvSpPr>
          <p:spPr>
            <a:xfrm rot="2734294">
              <a:off x="5516540" y="4360721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Cross 151"/>
            <p:cNvSpPr/>
            <p:nvPr/>
          </p:nvSpPr>
          <p:spPr>
            <a:xfrm rot="2734294">
              <a:off x="4826484" y="3714662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Straight Connector 152"/>
            <p:cNvCxnSpPr/>
            <p:nvPr/>
          </p:nvCxnSpPr>
          <p:spPr>
            <a:xfrm flipV="1">
              <a:off x="3956532" y="2952750"/>
              <a:ext cx="0" cy="188952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3810000" y="4682271"/>
              <a:ext cx="2514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>
              <a:off x="4140868" y="4431692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4391872" y="4205774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4604084" y="3981291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4643788" y="4311411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4182405" y="4035547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4868779" y="3441855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279513" y="341491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453572" y="3021840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4976489" y="320507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5528318" y="3434135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5108837" y="3666198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838455" y="4260030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520820" y="4089804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5706108" y="4471306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5481117" y="4405282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5265821" y="4260030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623532" y="4118518"/>
            <a:ext cx="2514600" cy="2524421"/>
            <a:chOff x="6477000" y="2948961"/>
            <a:chExt cx="2514600" cy="1893316"/>
          </a:xfrm>
        </p:grpSpPr>
        <p:sp>
          <p:nvSpPr>
            <p:cNvPr id="171" name="Cross 170"/>
            <p:cNvSpPr/>
            <p:nvPr/>
          </p:nvSpPr>
          <p:spPr>
            <a:xfrm rot="2734294">
              <a:off x="8045555" y="2948961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Cross 171"/>
            <p:cNvSpPr/>
            <p:nvPr/>
          </p:nvSpPr>
          <p:spPr>
            <a:xfrm rot="2734294">
              <a:off x="7544075" y="4150518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Cross 172"/>
            <p:cNvSpPr/>
            <p:nvPr/>
          </p:nvSpPr>
          <p:spPr>
            <a:xfrm rot="2734294">
              <a:off x="7815125" y="3386600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Straight Connector 173"/>
            <p:cNvCxnSpPr/>
            <p:nvPr/>
          </p:nvCxnSpPr>
          <p:spPr>
            <a:xfrm flipV="1">
              <a:off x="6623532" y="2952750"/>
              <a:ext cx="0" cy="188952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6477000" y="4682271"/>
              <a:ext cx="2514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6807868" y="4431692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7058872" y="4205774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7271084" y="3981291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7310788" y="4311411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849405" y="4035547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35779" y="3441855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7946513" y="341491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8120572" y="3021840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7643489" y="320507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8205951" y="3444768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75837" y="3666198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8505455" y="4260030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8187820" y="4089804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8373108" y="4471306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8148117" y="4405282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7932821" y="4260030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with Random Initialization: Local Optima</a:t>
            </a:r>
          </a:p>
        </p:txBody>
      </p:sp>
      <p:sp>
        <p:nvSpPr>
          <p:cNvPr id="90" name="Footer Placeholder 2">
            <a:extLst>
              <a:ext uri="{FF2B5EF4-FFF2-40B4-BE49-F238E27FC236}">
                <a16:creationId xmlns:a16="http://schemas.microsoft.com/office/drawing/2014/main" id="{BF7E7D52-284A-4B94-8A39-FE895B2DADAD}"/>
              </a:ext>
            </a:extLst>
          </p:cNvPr>
          <p:cNvSpPr txBox="1">
            <a:spLocks/>
          </p:cNvSpPr>
          <p:nvPr/>
        </p:nvSpPr>
        <p:spPr>
          <a:xfrm>
            <a:off x="228600" y="6400800"/>
            <a:ext cx="6096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[1]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C22F7B60-845B-4060-B5B8-38BCED4B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F57D-E81B-419F-8F1D-D5B8A2874C7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19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4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Machine Learning Algorithms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600200"/>
            <a:ext cx="7696200" cy="3733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Machine Learning algorithms can be classified into two types namely</a:t>
            </a:r>
          </a:p>
          <a:p>
            <a:pPr lvl="0"/>
            <a:r>
              <a:rPr lang="en-US" sz="2200" dirty="0"/>
              <a:t>Supervised Learning: The training data (observations, measurements, etc.) are accompanied by labels indicating the class of the observations. New data can be classified based on the training set.</a:t>
            </a:r>
          </a:p>
          <a:p>
            <a:pPr lvl="0"/>
            <a:r>
              <a:rPr lang="en-US" sz="2200" dirty="0"/>
              <a:t>Unsupervised Learning: The class labels of training data is unknown. Given a set of measurements, observations, etc., the aim is to establish the existence of classes or clusters in the data.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6D3640DD-D286-46AD-B267-3C655A73245B}"/>
              </a:ext>
            </a:extLst>
          </p:cNvPr>
          <p:cNvSpPr txBox="1">
            <a:spLocks/>
          </p:cNvSpPr>
          <p:nvPr/>
        </p:nvSpPr>
        <p:spPr>
          <a:xfrm>
            <a:off x="228600" y="6400800"/>
            <a:ext cx="6096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[1]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78D54-9F36-45D7-8992-B14E443E7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F57D-E81B-419F-8F1D-D5B8A2874C7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2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614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4750" y="1717332"/>
            <a:ext cx="83058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Courier New" pitchFamily="49" charset="0"/>
              </a:rPr>
              <a:t>For i = 1 to 100 {</a:t>
            </a:r>
            <a:br>
              <a:rPr lang="en-US" sz="24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 </a:t>
            </a:r>
            <a:endParaRPr lang="en-US" sz="2400" dirty="0">
              <a:latin typeface="+mj-lt"/>
              <a:cs typeface="Courier New" pitchFamily="49" charset="0"/>
            </a:endParaRPr>
          </a:p>
          <a:p>
            <a:r>
              <a:rPr lang="en-US" sz="2400" dirty="0">
                <a:latin typeface="+mj-lt"/>
                <a:cs typeface="Courier New" pitchFamily="49" charset="0"/>
              </a:rPr>
              <a:t>	Randomly initialize K-means.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Run K-means. Get                                                 .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Compute cost function (distortion) </a:t>
            </a:r>
          </a:p>
          <a:p>
            <a:endParaRPr lang="en-US" sz="2000" dirty="0">
              <a:latin typeface="+mj-lt"/>
              <a:cs typeface="Courier New" pitchFamily="49" charset="0"/>
            </a:endParaRP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              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4750" y="5150248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Pick clustering that gave lowest cost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923" y="2767528"/>
            <a:ext cx="3193542" cy="454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42" y="3581400"/>
            <a:ext cx="3616452" cy="4876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239" y="5112546"/>
            <a:ext cx="3616452" cy="487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58952"/>
          </a:xfrm>
        </p:spPr>
        <p:txBody>
          <a:bodyPr/>
          <a:lstStyle/>
          <a:p>
            <a:r>
              <a:rPr lang="en-US" dirty="0"/>
              <a:t>Random Initialization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B34F898B-0A71-417A-BAFF-BF13108EE657}"/>
              </a:ext>
            </a:extLst>
          </p:cNvPr>
          <p:cNvSpPr txBox="1">
            <a:spLocks/>
          </p:cNvSpPr>
          <p:nvPr/>
        </p:nvSpPr>
        <p:spPr>
          <a:xfrm>
            <a:off x="228600" y="6400800"/>
            <a:ext cx="6096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[1]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0D9B5F-8ADB-4522-B3EF-27014185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F57D-E81B-419F-8F1D-D5B8A2874C7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20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06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/>
          <p:cNvCxnSpPr/>
          <p:nvPr/>
        </p:nvCxnSpPr>
        <p:spPr>
          <a:xfrm flipV="1">
            <a:off x="2476222" y="1396999"/>
            <a:ext cx="0" cy="45910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209800" y="5599272"/>
            <a:ext cx="457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140926" y="4551949"/>
            <a:ext cx="72188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432183" y="4003028"/>
            <a:ext cx="72188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635962" y="3535949"/>
            <a:ext cx="72188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890212" y="4259699"/>
            <a:ext cx="72188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216447" y="3589423"/>
            <a:ext cx="72188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563774" y="2006600"/>
            <a:ext cx="72188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853362" y="2413000"/>
            <a:ext cx="72188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586090" y="2687575"/>
            <a:ext cx="72188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276600" y="2347557"/>
            <a:ext cx="72188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842077" y="2860236"/>
            <a:ext cx="72188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534276" y="4503824"/>
            <a:ext cx="72188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031831" y="4186177"/>
            <a:ext cx="72188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735795" y="3849577"/>
            <a:ext cx="72188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087980" y="4755149"/>
            <a:ext cx="72188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5678905" y="4594728"/>
            <a:ext cx="72188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287458" y="4241804"/>
            <a:ext cx="72188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202701" y="2812209"/>
            <a:ext cx="72188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625182" y="2398605"/>
            <a:ext cx="72188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959643" y="3216833"/>
            <a:ext cx="72188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552994" y="3165131"/>
            <a:ext cx="72188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5808641" y="2868996"/>
            <a:ext cx="72188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6404812" y="2457427"/>
            <a:ext cx="72188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995737" y="2297005"/>
            <a:ext cx="72188" cy="9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dirty="0"/>
              <a:t>What is the right value of K ?</a:t>
            </a:r>
          </a:p>
        </p:txBody>
      </p:sp>
      <p:sp>
        <p:nvSpPr>
          <p:cNvPr id="5" name="Oval 4"/>
          <p:cNvSpPr/>
          <p:nvPr/>
        </p:nvSpPr>
        <p:spPr>
          <a:xfrm>
            <a:off x="2971800" y="1676400"/>
            <a:ext cx="1295400" cy="15849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820577" y="3467208"/>
            <a:ext cx="1295400" cy="15849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013576" y="3759458"/>
            <a:ext cx="1295400" cy="15849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384131" y="2117371"/>
            <a:ext cx="1295400" cy="15849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667000" y="1676400"/>
            <a:ext cx="1828800" cy="3668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4400" y="1803528"/>
            <a:ext cx="2286000" cy="3668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ooter Placeholder 2">
            <a:extLst>
              <a:ext uri="{FF2B5EF4-FFF2-40B4-BE49-F238E27FC236}">
                <a16:creationId xmlns:a16="http://schemas.microsoft.com/office/drawing/2014/main" id="{89CB70BC-5855-4EA7-85C1-09F2D42FE684}"/>
              </a:ext>
            </a:extLst>
          </p:cNvPr>
          <p:cNvSpPr txBox="1">
            <a:spLocks/>
          </p:cNvSpPr>
          <p:nvPr/>
        </p:nvSpPr>
        <p:spPr>
          <a:xfrm>
            <a:off x="228600" y="6400800"/>
            <a:ext cx="6096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[1]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B4EA6-D0A1-4173-9346-83387DDC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F57D-E81B-419F-8F1D-D5B8A2874C7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21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61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4534" y="819632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Elbow method: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681515995"/>
              </p:ext>
            </p:extLst>
          </p:nvPr>
        </p:nvGraphicFramePr>
        <p:xfrm>
          <a:off x="609600" y="2006600"/>
          <a:ext cx="3619500" cy="345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8" name="Group 7"/>
          <p:cNvGrpSpPr/>
          <p:nvPr/>
        </p:nvGrpSpPr>
        <p:grpSpPr>
          <a:xfrm rot="16200000">
            <a:off x="-697155" y="3342359"/>
            <a:ext cx="2463801" cy="401885"/>
            <a:chOff x="533400" y="1531263"/>
            <a:chExt cx="1981200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533400" y="1531263"/>
              <a:ext cx="1981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Cost function 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1639264"/>
              <a:ext cx="171450" cy="214884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611072" y="5396275"/>
            <a:ext cx="2198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(no. of clusters)</a:t>
            </a: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3382654286"/>
              </p:ext>
            </p:extLst>
          </p:nvPr>
        </p:nvGraphicFramePr>
        <p:xfrm>
          <a:off x="5143500" y="2006600"/>
          <a:ext cx="3619500" cy="345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4" name="Group 13"/>
          <p:cNvGrpSpPr/>
          <p:nvPr/>
        </p:nvGrpSpPr>
        <p:grpSpPr>
          <a:xfrm rot="16200000">
            <a:off x="3836745" y="3342359"/>
            <a:ext cx="2463801" cy="401885"/>
            <a:chOff x="533400" y="1531263"/>
            <a:chExt cx="1981200" cy="430887"/>
          </a:xfrm>
        </p:grpSpPr>
        <p:sp>
          <p:nvSpPr>
            <p:cNvPr id="15" name="TextBox 14"/>
            <p:cNvSpPr txBox="1"/>
            <p:nvPr/>
          </p:nvSpPr>
          <p:spPr>
            <a:xfrm>
              <a:off x="533400" y="1531263"/>
              <a:ext cx="1981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Cost function 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1639264"/>
              <a:ext cx="171450" cy="214884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6144972" y="5396275"/>
            <a:ext cx="2198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(no. of clusters)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1" y="5548630"/>
            <a:ext cx="215265" cy="2311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04" y="5562601"/>
            <a:ext cx="215265" cy="23114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66700" y="289529"/>
            <a:ext cx="8534400" cy="548672"/>
          </a:xfrm>
        </p:spPr>
        <p:txBody>
          <a:bodyPr>
            <a:normAutofit fontScale="90000"/>
          </a:bodyPr>
          <a:lstStyle/>
          <a:p>
            <a:r>
              <a:rPr lang="en-US" dirty="0"/>
              <a:t>Choosing value of K</a:t>
            </a:r>
          </a:p>
        </p:txBody>
      </p:sp>
      <p:sp>
        <p:nvSpPr>
          <p:cNvPr id="19" name="Oval 18"/>
          <p:cNvSpPr/>
          <p:nvPr/>
        </p:nvSpPr>
        <p:spPr>
          <a:xfrm flipV="1">
            <a:off x="1066800" y="2438400"/>
            <a:ext cx="76200" cy="160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flipV="1">
            <a:off x="1524000" y="3421358"/>
            <a:ext cx="76200" cy="160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flipV="1">
            <a:off x="2362200" y="4267200"/>
            <a:ext cx="76200" cy="160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V="1">
            <a:off x="1905000" y="4191000"/>
            <a:ext cx="76200" cy="160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flipV="1">
            <a:off x="2743200" y="4343400"/>
            <a:ext cx="76200" cy="160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flipV="1">
            <a:off x="3200400" y="4419600"/>
            <a:ext cx="76200" cy="160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flipV="1">
            <a:off x="3581400" y="4488158"/>
            <a:ext cx="76200" cy="160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V="1">
            <a:off x="4038600" y="4572000"/>
            <a:ext cx="76200" cy="160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1091381" y="2521974"/>
            <a:ext cx="3023419" cy="2153265"/>
          </a:xfrm>
          <a:custGeom>
            <a:avLst/>
            <a:gdLst>
              <a:gd name="connsiteX0" fmla="*/ 0 w 3023419"/>
              <a:gd name="connsiteY0" fmla="*/ 0 h 2153265"/>
              <a:gd name="connsiteX1" fmla="*/ 471948 w 3023419"/>
              <a:gd name="connsiteY1" fmla="*/ 1061884 h 2153265"/>
              <a:gd name="connsiteX2" fmla="*/ 471948 w 3023419"/>
              <a:gd name="connsiteY2" fmla="*/ 1061884 h 2153265"/>
              <a:gd name="connsiteX3" fmla="*/ 855406 w 3023419"/>
              <a:gd name="connsiteY3" fmla="*/ 1769807 h 2153265"/>
              <a:gd name="connsiteX4" fmla="*/ 1386348 w 3023419"/>
              <a:gd name="connsiteY4" fmla="*/ 1887794 h 2153265"/>
              <a:gd name="connsiteX5" fmla="*/ 1386348 w 3023419"/>
              <a:gd name="connsiteY5" fmla="*/ 1887794 h 2153265"/>
              <a:gd name="connsiteX6" fmla="*/ 1725561 w 3023419"/>
              <a:gd name="connsiteY6" fmla="*/ 1946787 h 2153265"/>
              <a:gd name="connsiteX7" fmla="*/ 1725561 w 3023419"/>
              <a:gd name="connsiteY7" fmla="*/ 1946787 h 2153265"/>
              <a:gd name="connsiteX8" fmla="*/ 3023419 w 3023419"/>
              <a:gd name="connsiteY8" fmla="*/ 2138516 h 2153265"/>
              <a:gd name="connsiteX9" fmla="*/ 3023419 w 3023419"/>
              <a:gd name="connsiteY9" fmla="*/ 2138516 h 2153265"/>
              <a:gd name="connsiteX10" fmla="*/ 3008671 w 3023419"/>
              <a:gd name="connsiteY10" fmla="*/ 2153265 h 215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23419" h="2153265">
                <a:moveTo>
                  <a:pt x="0" y="0"/>
                </a:moveTo>
                <a:lnTo>
                  <a:pt x="471948" y="1061884"/>
                </a:lnTo>
                <a:lnTo>
                  <a:pt x="471948" y="1061884"/>
                </a:lnTo>
                <a:cubicBezTo>
                  <a:pt x="535858" y="1179871"/>
                  <a:pt x="703006" y="1632155"/>
                  <a:pt x="855406" y="1769807"/>
                </a:cubicBezTo>
                <a:cubicBezTo>
                  <a:pt x="1007806" y="1907459"/>
                  <a:pt x="1386348" y="1887794"/>
                  <a:pt x="1386348" y="1887794"/>
                </a:cubicBezTo>
                <a:lnTo>
                  <a:pt x="1386348" y="1887794"/>
                </a:lnTo>
                <a:lnTo>
                  <a:pt x="1725561" y="1946787"/>
                </a:lnTo>
                <a:lnTo>
                  <a:pt x="1725561" y="1946787"/>
                </a:lnTo>
                <a:lnTo>
                  <a:pt x="3023419" y="2138516"/>
                </a:lnTo>
                <a:lnTo>
                  <a:pt x="3023419" y="2138516"/>
                </a:lnTo>
                <a:lnTo>
                  <a:pt x="3008671" y="215326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2057400" y="3048000"/>
            <a:ext cx="990600" cy="9906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19400" y="2602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Elbow</a:t>
            </a:r>
          </a:p>
        </p:txBody>
      </p:sp>
      <p:sp>
        <p:nvSpPr>
          <p:cNvPr id="40" name="Oval 39"/>
          <p:cNvSpPr/>
          <p:nvPr/>
        </p:nvSpPr>
        <p:spPr>
          <a:xfrm>
            <a:off x="1663066" y="4038600"/>
            <a:ext cx="546734" cy="5295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2057400" y="5219700"/>
            <a:ext cx="647700" cy="10287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 flipV="1">
            <a:off x="5638800" y="3726158"/>
            <a:ext cx="76200" cy="160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 flipV="1">
            <a:off x="6477000" y="4107158"/>
            <a:ext cx="76200" cy="160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 flipV="1">
            <a:off x="6934200" y="4259558"/>
            <a:ext cx="76200" cy="160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 flipV="1">
            <a:off x="6019800" y="3878558"/>
            <a:ext cx="76200" cy="160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 flipV="1">
            <a:off x="7315200" y="4411958"/>
            <a:ext cx="76200" cy="160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flipV="1">
            <a:off x="7696200" y="4495800"/>
            <a:ext cx="76200" cy="160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flipV="1">
            <a:off x="8153400" y="4640558"/>
            <a:ext cx="76200" cy="160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flipV="1">
            <a:off x="8534400" y="4716758"/>
            <a:ext cx="76200" cy="160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5676900" y="3910781"/>
            <a:ext cx="2894372" cy="966019"/>
          </a:xfrm>
          <a:custGeom>
            <a:avLst/>
            <a:gdLst>
              <a:gd name="connsiteX0" fmla="*/ 0 w 1312606"/>
              <a:gd name="connsiteY0" fmla="*/ 0 h 516193"/>
              <a:gd name="connsiteX1" fmla="*/ 398206 w 1312606"/>
              <a:gd name="connsiteY1" fmla="*/ 132735 h 516193"/>
              <a:gd name="connsiteX2" fmla="*/ 398206 w 1312606"/>
              <a:gd name="connsiteY2" fmla="*/ 132735 h 516193"/>
              <a:gd name="connsiteX3" fmla="*/ 855406 w 1312606"/>
              <a:gd name="connsiteY3" fmla="*/ 353961 h 516193"/>
              <a:gd name="connsiteX4" fmla="*/ 855406 w 1312606"/>
              <a:gd name="connsiteY4" fmla="*/ 353961 h 516193"/>
              <a:gd name="connsiteX5" fmla="*/ 1312606 w 1312606"/>
              <a:gd name="connsiteY5" fmla="*/ 516193 h 516193"/>
              <a:gd name="connsiteX6" fmla="*/ 1312606 w 1312606"/>
              <a:gd name="connsiteY6" fmla="*/ 516193 h 516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2606" h="516193">
                <a:moveTo>
                  <a:pt x="0" y="0"/>
                </a:moveTo>
                <a:lnTo>
                  <a:pt x="398206" y="132735"/>
                </a:lnTo>
                <a:lnTo>
                  <a:pt x="398206" y="132735"/>
                </a:lnTo>
                <a:lnTo>
                  <a:pt x="855406" y="353961"/>
                </a:lnTo>
                <a:lnTo>
                  <a:pt x="855406" y="353961"/>
                </a:lnTo>
                <a:lnTo>
                  <a:pt x="1312606" y="516193"/>
                </a:lnTo>
                <a:lnTo>
                  <a:pt x="1312606" y="5161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6324600" y="2819400"/>
            <a:ext cx="990600" cy="9906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553200" y="1868269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Ambiguous…no defined elbow</a:t>
            </a:r>
          </a:p>
        </p:txBody>
      </p:sp>
      <p:sp>
        <p:nvSpPr>
          <p:cNvPr id="43" name="Footer Placeholder 2">
            <a:extLst>
              <a:ext uri="{FF2B5EF4-FFF2-40B4-BE49-F238E27FC236}">
                <a16:creationId xmlns:a16="http://schemas.microsoft.com/office/drawing/2014/main" id="{72A0F741-45B6-4749-B1B8-1E5A15DA717F}"/>
              </a:ext>
            </a:extLst>
          </p:cNvPr>
          <p:cNvSpPr txBox="1">
            <a:spLocks/>
          </p:cNvSpPr>
          <p:nvPr/>
        </p:nvSpPr>
        <p:spPr>
          <a:xfrm>
            <a:off x="228600" y="6400800"/>
            <a:ext cx="6096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[1]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ADBCB7F-3CBA-46D5-963C-609857F2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F57D-E81B-419F-8F1D-D5B8A2874C7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22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0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9" grpId="0"/>
      <p:bldP spid="40" grpId="0" animBg="1"/>
      <p:bldP spid="59" grpId="0" animBg="1"/>
      <p:bldP spid="6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0" y="1348568"/>
            <a:ext cx="8305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Sometimes, you’re running K-means to get clusters to use for some later/downstream purpose. Evaluate K-means based on a metric for how well it performs for that later purpose.</a:t>
            </a:r>
          </a:p>
          <a:p>
            <a:endParaRPr lang="en-US" sz="2200" dirty="0"/>
          </a:p>
          <a:p>
            <a:r>
              <a:rPr lang="en-US" sz="2200" dirty="0"/>
              <a:t>E.g.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405735" y="3251810"/>
            <a:ext cx="9315" cy="305566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48898" y="6097255"/>
            <a:ext cx="28226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 rot="19919900">
            <a:off x="2032347" y="5481245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Oval 25"/>
          <p:cNvSpPr/>
          <p:nvPr/>
        </p:nvSpPr>
        <p:spPr>
          <a:xfrm rot="19919900">
            <a:off x="3031571" y="4662085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Oval 26"/>
          <p:cNvSpPr/>
          <p:nvPr/>
        </p:nvSpPr>
        <p:spPr>
          <a:xfrm rot="19919900">
            <a:off x="2217856" y="4752433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Oval 27"/>
          <p:cNvSpPr/>
          <p:nvPr/>
        </p:nvSpPr>
        <p:spPr>
          <a:xfrm rot="19919900">
            <a:off x="3008049" y="5075200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Oval 28"/>
          <p:cNvSpPr/>
          <p:nvPr/>
        </p:nvSpPr>
        <p:spPr>
          <a:xfrm rot="19919900">
            <a:off x="2140660" y="5067047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Oval 30"/>
          <p:cNvSpPr/>
          <p:nvPr/>
        </p:nvSpPr>
        <p:spPr>
          <a:xfrm rot="19919900">
            <a:off x="2832887" y="4875299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Oval 31"/>
          <p:cNvSpPr/>
          <p:nvPr/>
        </p:nvSpPr>
        <p:spPr>
          <a:xfrm rot="19919900">
            <a:off x="3165044" y="4351887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3" name="Oval 32"/>
          <p:cNvSpPr/>
          <p:nvPr/>
        </p:nvSpPr>
        <p:spPr>
          <a:xfrm rot="19919900">
            <a:off x="2869948" y="4163339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Oval 33"/>
          <p:cNvSpPr/>
          <p:nvPr/>
        </p:nvSpPr>
        <p:spPr>
          <a:xfrm rot="19919900">
            <a:off x="3320237" y="3873711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Oval 34"/>
          <p:cNvSpPr/>
          <p:nvPr/>
        </p:nvSpPr>
        <p:spPr>
          <a:xfrm rot="19919900">
            <a:off x="2546649" y="4461099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" name="Oval 35"/>
          <p:cNvSpPr/>
          <p:nvPr/>
        </p:nvSpPr>
        <p:spPr>
          <a:xfrm rot="17880585">
            <a:off x="2286438" y="5506004"/>
            <a:ext cx="6096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Oval 36"/>
          <p:cNvSpPr/>
          <p:nvPr/>
        </p:nvSpPr>
        <p:spPr>
          <a:xfrm rot="17880585">
            <a:off x="2418707" y="4992323"/>
            <a:ext cx="6096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Oval 37"/>
          <p:cNvSpPr/>
          <p:nvPr/>
        </p:nvSpPr>
        <p:spPr>
          <a:xfrm rot="17880585">
            <a:off x="2362638" y="5205265"/>
            <a:ext cx="6096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Oval 39"/>
          <p:cNvSpPr/>
          <p:nvPr/>
        </p:nvSpPr>
        <p:spPr>
          <a:xfrm rot="19919900">
            <a:off x="1715463" y="5903228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" name="Oval 40"/>
          <p:cNvSpPr/>
          <p:nvPr/>
        </p:nvSpPr>
        <p:spPr>
          <a:xfrm rot="19919900">
            <a:off x="2080208" y="5912107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Oval 41"/>
          <p:cNvSpPr/>
          <p:nvPr/>
        </p:nvSpPr>
        <p:spPr>
          <a:xfrm rot="19919900">
            <a:off x="1917118" y="5191267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Oval 42"/>
          <p:cNvSpPr/>
          <p:nvPr/>
        </p:nvSpPr>
        <p:spPr>
          <a:xfrm rot="19919900">
            <a:off x="2482731" y="5302507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Oval 43"/>
          <p:cNvSpPr/>
          <p:nvPr/>
        </p:nvSpPr>
        <p:spPr>
          <a:xfrm rot="19919900">
            <a:off x="1593818" y="5489028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6" name="Oval 45"/>
          <p:cNvSpPr/>
          <p:nvPr/>
        </p:nvSpPr>
        <p:spPr>
          <a:xfrm>
            <a:off x="2288667" y="4463881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Oval 46"/>
          <p:cNvSpPr/>
          <p:nvPr/>
        </p:nvSpPr>
        <p:spPr>
          <a:xfrm>
            <a:off x="2772180" y="4700049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Oval 47"/>
          <p:cNvSpPr/>
          <p:nvPr/>
        </p:nvSpPr>
        <p:spPr>
          <a:xfrm>
            <a:off x="2717412" y="3961503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Oval 48"/>
          <p:cNvSpPr/>
          <p:nvPr/>
        </p:nvSpPr>
        <p:spPr>
          <a:xfrm>
            <a:off x="2757283" y="4421056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0" name="Oval 49"/>
          <p:cNvSpPr/>
          <p:nvPr/>
        </p:nvSpPr>
        <p:spPr>
          <a:xfrm>
            <a:off x="2327113" y="4022021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1" name="Oval 50"/>
          <p:cNvSpPr/>
          <p:nvPr/>
        </p:nvSpPr>
        <p:spPr>
          <a:xfrm rot="19919900">
            <a:off x="2703249" y="5076763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Oval 51"/>
          <p:cNvSpPr/>
          <p:nvPr/>
        </p:nvSpPr>
        <p:spPr>
          <a:xfrm rot="19919900">
            <a:off x="3282400" y="3434127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Oval 52"/>
          <p:cNvSpPr/>
          <p:nvPr/>
        </p:nvSpPr>
        <p:spPr>
          <a:xfrm rot="19919900">
            <a:off x="3132256" y="4040665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Oval 53"/>
          <p:cNvSpPr/>
          <p:nvPr/>
        </p:nvSpPr>
        <p:spPr>
          <a:xfrm rot="19919900">
            <a:off x="3453276" y="4285585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1149598" y="2708940"/>
            <a:ext cx="3041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T-shirt sizing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81891" y="6168912"/>
            <a:ext cx="1195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Height</a:t>
            </a:r>
          </a:p>
        </p:txBody>
      </p:sp>
      <p:sp>
        <p:nvSpPr>
          <p:cNvPr id="57" name="TextBox 56"/>
          <p:cNvSpPr txBox="1"/>
          <p:nvPr/>
        </p:nvSpPr>
        <p:spPr>
          <a:xfrm rot="16200000">
            <a:off x="167274" y="4540928"/>
            <a:ext cx="1990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Weight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5063334" y="3246493"/>
            <a:ext cx="9315" cy="305566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906497" y="6091937"/>
            <a:ext cx="28226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807198" y="2703623"/>
            <a:ext cx="3041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T-shirt sizing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39491" y="6163595"/>
            <a:ext cx="1195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Height</a:t>
            </a:r>
          </a:p>
        </p:txBody>
      </p:sp>
      <p:sp>
        <p:nvSpPr>
          <p:cNvPr id="75" name="TextBox 74"/>
          <p:cNvSpPr txBox="1"/>
          <p:nvPr/>
        </p:nvSpPr>
        <p:spPr>
          <a:xfrm rot="16200000">
            <a:off x="3824874" y="4535611"/>
            <a:ext cx="1990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Weight</a:t>
            </a:r>
          </a:p>
        </p:txBody>
      </p:sp>
      <p:sp>
        <p:nvSpPr>
          <p:cNvPr id="101" name="Oval 100"/>
          <p:cNvSpPr/>
          <p:nvPr/>
        </p:nvSpPr>
        <p:spPr>
          <a:xfrm rot="19919900">
            <a:off x="3841578" y="3535727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" name="Oval 101"/>
          <p:cNvSpPr/>
          <p:nvPr/>
        </p:nvSpPr>
        <p:spPr>
          <a:xfrm rot="19919900">
            <a:off x="3818056" y="3948841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" name="Oval 102"/>
          <p:cNvSpPr/>
          <p:nvPr/>
        </p:nvSpPr>
        <p:spPr>
          <a:xfrm rot="19919900">
            <a:off x="3642894" y="3748940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4" name="Oval 103"/>
          <p:cNvSpPr/>
          <p:nvPr/>
        </p:nvSpPr>
        <p:spPr>
          <a:xfrm>
            <a:off x="3582187" y="3573691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5" name="Oval 104"/>
          <p:cNvSpPr/>
          <p:nvPr/>
        </p:nvSpPr>
        <p:spPr>
          <a:xfrm rot="19919900">
            <a:off x="3513256" y="3950404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6" name="Oval 105"/>
          <p:cNvSpPr/>
          <p:nvPr/>
        </p:nvSpPr>
        <p:spPr>
          <a:xfrm rot="19919900">
            <a:off x="5694618" y="5379645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7" name="Oval 106"/>
          <p:cNvSpPr/>
          <p:nvPr/>
        </p:nvSpPr>
        <p:spPr>
          <a:xfrm rot="19919900">
            <a:off x="6693842" y="4560485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8" name="Oval 107"/>
          <p:cNvSpPr/>
          <p:nvPr/>
        </p:nvSpPr>
        <p:spPr>
          <a:xfrm rot="19919900">
            <a:off x="5880127" y="4650833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9" name="Oval 108"/>
          <p:cNvSpPr/>
          <p:nvPr/>
        </p:nvSpPr>
        <p:spPr>
          <a:xfrm rot="19919900">
            <a:off x="6670320" y="4973600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0" name="Oval 109"/>
          <p:cNvSpPr/>
          <p:nvPr/>
        </p:nvSpPr>
        <p:spPr>
          <a:xfrm rot="19919900">
            <a:off x="5802931" y="4965447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1" name="Oval 110"/>
          <p:cNvSpPr/>
          <p:nvPr/>
        </p:nvSpPr>
        <p:spPr>
          <a:xfrm rot="19919900">
            <a:off x="6495158" y="4773699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Oval 111"/>
          <p:cNvSpPr/>
          <p:nvPr/>
        </p:nvSpPr>
        <p:spPr>
          <a:xfrm rot="19919900">
            <a:off x="6827315" y="4250287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Oval 112"/>
          <p:cNvSpPr/>
          <p:nvPr/>
        </p:nvSpPr>
        <p:spPr>
          <a:xfrm rot="19919900">
            <a:off x="6532219" y="4061739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" name="Oval 113"/>
          <p:cNvSpPr/>
          <p:nvPr/>
        </p:nvSpPr>
        <p:spPr>
          <a:xfrm rot="19919900">
            <a:off x="6982508" y="3772111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5" name="Oval 114"/>
          <p:cNvSpPr/>
          <p:nvPr/>
        </p:nvSpPr>
        <p:spPr>
          <a:xfrm rot="19919900">
            <a:off x="6208920" y="4359499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6" name="Oval 115"/>
          <p:cNvSpPr/>
          <p:nvPr/>
        </p:nvSpPr>
        <p:spPr>
          <a:xfrm rot="17880585">
            <a:off x="5948709" y="5404404"/>
            <a:ext cx="6096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7" name="Oval 116"/>
          <p:cNvSpPr/>
          <p:nvPr/>
        </p:nvSpPr>
        <p:spPr>
          <a:xfrm rot="17880585">
            <a:off x="6080978" y="4890723"/>
            <a:ext cx="6096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8" name="Oval 117"/>
          <p:cNvSpPr/>
          <p:nvPr/>
        </p:nvSpPr>
        <p:spPr>
          <a:xfrm rot="17880585">
            <a:off x="6024909" y="5103665"/>
            <a:ext cx="6096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" name="Oval 118"/>
          <p:cNvSpPr/>
          <p:nvPr/>
        </p:nvSpPr>
        <p:spPr>
          <a:xfrm rot="19919900">
            <a:off x="5377734" y="5801628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" name="Oval 119"/>
          <p:cNvSpPr/>
          <p:nvPr/>
        </p:nvSpPr>
        <p:spPr>
          <a:xfrm rot="19919900">
            <a:off x="5742479" y="5810507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" name="Oval 120"/>
          <p:cNvSpPr/>
          <p:nvPr/>
        </p:nvSpPr>
        <p:spPr>
          <a:xfrm rot="19919900">
            <a:off x="5579389" y="5089667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" name="Oval 121"/>
          <p:cNvSpPr/>
          <p:nvPr/>
        </p:nvSpPr>
        <p:spPr>
          <a:xfrm rot="19919900">
            <a:off x="6145002" y="5200907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3" name="Oval 122"/>
          <p:cNvSpPr/>
          <p:nvPr/>
        </p:nvSpPr>
        <p:spPr>
          <a:xfrm rot="19919900">
            <a:off x="5256089" y="5387428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4" name="Oval 123"/>
          <p:cNvSpPr/>
          <p:nvPr/>
        </p:nvSpPr>
        <p:spPr>
          <a:xfrm>
            <a:off x="5950938" y="4362281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5" name="Oval 124"/>
          <p:cNvSpPr/>
          <p:nvPr/>
        </p:nvSpPr>
        <p:spPr>
          <a:xfrm>
            <a:off x="6434451" y="4598449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" name="Oval 125"/>
          <p:cNvSpPr/>
          <p:nvPr/>
        </p:nvSpPr>
        <p:spPr>
          <a:xfrm>
            <a:off x="6379683" y="3859903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" name="Oval 126"/>
          <p:cNvSpPr/>
          <p:nvPr/>
        </p:nvSpPr>
        <p:spPr>
          <a:xfrm>
            <a:off x="6419554" y="4319456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" name="Oval 127"/>
          <p:cNvSpPr/>
          <p:nvPr/>
        </p:nvSpPr>
        <p:spPr>
          <a:xfrm>
            <a:off x="5989384" y="3920421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9" name="Oval 128"/>
          <p:cNvSpPr/>
          <p:nvPr/>
        </p:nvSpPr>
        <p:spPr>
          <a:xfrm rot="19919900">
            <a:off x="6365520" y="4975163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0" name="Oval 129"/>
          <p:cNvSpPr/>
          <p:nvPr/>
        </p:nvSpPr>
        <p:spPr>
          <a:xfrm rot="19919900">
            <a:off x="6944671" y="3332527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1" name="Oval 130"/>
          <p:cNvSpPr/>
          <p:nvPr/>
        </p:nvSpPr>
        <p:spPr>
          <a:xfrm rot="19919900">
            <a:off x="6794527" y="3939065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2" name="Oval 131"/>
          <p:cNvSpPr/>
          <p:nvPr/>
        </p:nvSpPr>
        <p:spPr>
          <a:xfrm rot="19919900">
            <a:off x="7115547" y="4183985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3" name="Oval 132"/>
          <p:cNvSpPr/>
          <p:nvPr/>
        </p:nvSpPr>
        <p:spPr>
          <a:xfrm rot="19919900">
            <a:off x="7503849" y="3434127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4" name="Oval 133"/>
          <p:cNvSpPr/>
          <p:nvPr/>
        </p:nvSpPr>
        <p:spPr>
          <a:xfrm rot="19919900">
            <a:off x="7480327" y="3847241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5" name="Oval 134"/>
          <p:cNvSpPr/>
          <p:nvPr/>
        </p:nvSpPr>
        <p:spPr>
          <a:xfrm rot="19919900">
            <a:off x="7305165" y="3647340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6" name="Oval 135"/>
          <p:cNvSpPr/>
          <p:nvPr/>
        </p:nvSpPr>
        <p:spPr>
          <a:xfrm>
            <a:off x="7244458" y="3472091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7" name="Oval 136"/>
          <p:cNvSpPr/>
          <p:nvPr/>
        </p:nvSpPr>
        <p:spPr>
          <a:xfrm rot="19919900">
            <a:off x="7175527" y="3848804"/>
            <a:ext cx="4572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1" name="Title 9"/>
          <p:cNvSpPr>
            <a:spLocks noGrp="1"/>
          </p:cNvSpPr>
          <p:nvPr>
            <p:ph type="title"/>
          </p:nvPr>
        </p:nvSpPr>
        <p:spPr>
          <a:xfrm>
            <a:off x="152400" y="152399"/>
            <a:ext cx="8763000" cy="838201"/>
          </a:xfrm>
        </p:spPr>
        <p:txBody>
          <a:bodyPr>
            <a:normAutofit/>
          </a:bodyPr>
          <a:lstStyle/>
          <a:p>
            <a:r>
              <a:rPr lang="en-US" dirty="0"/>
              <a:t>Choosing value of K: Based on Requirement</a:t>
            </a:r>
          </a:p>
        </p:txBody>
      </p:sp>
      <p:sp>
        <p:nvSpPr>
          <p:cNvPr id="6" name="Oval 5"/>
          <p:cNvSpPr/>
          <p:nvPr/>
        </p:nvSpPr>
        <p:spPr>
          <a:xfrm>
            <a:off x="1415051" y="4913583"/>
            <a:ext cx="1188954" cy="11783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996414" y="3200400"/>
            <a:ext cx="1194585" cy="11161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8268140">
            <a:off x="6113918" y="3558107"/>
            <a:ext cx="910851" cy="18206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67000" y="3200400"/>
            <a:ext cx="26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524000" y="4583668"/>
            <a:ext cx="26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676400" y="3505200"/>
            <a:ext cx="26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91" name="Oval 90"/>
          <p:cNvSpPr/>
          <p:nvPr/>
        </p:nvSpPr>
        <p:spPr>
          <a:xfrm rot="18897266">
            <a:off x="2253960" y="3590465"/>
            <a:ext cx="1194183" cy="22962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 rot="18596940">
            <a:off x="6775887" y="3397161"/>
            <a:ext cx="438500" cy="10850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 rot="18057337">
            <a:off x="7051589" y="2786377"/>
            <a:ext cx="760928" cy="14278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 rot="18057337">
            <a:off x="5888029" y="4292178"/>
            <a:ext cx="544640" cy="1459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 rot="18057337">
            <a:off x="5138181" y="5051139"/>
            <a:ext cx="1052181" cy="11008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7315199" y="2678668"/>
            <a:ext cx="5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XL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24600" y="3135868"/>
            <a:ext cx="26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605092" y="3516868"/>
            <a:ext cx="26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147891" y="4800600"/>
            <a:ext cx="413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257800" y="4191000"/>
            <a:ext cx="26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40" name="Footer Placeholder 2">
            <a:extLst>
              <a:ext uri="{FF2B5EF4-FFF2-40B4-BE49-F238E27FC236}">
                <a16:creationId xmlns:a16="http://schemas.microsoft.com/office/drawing/2014/main" id="{3BD92120-2D8C-4955-A884-40DFD4119B57}"/>
              </a:ext>
            </a:extLst>
          </p:cNvPr>
          <p:cNvSpPr txBox="1">
            <a:spLocks/>
          </p:cNvSpPr>
          <p:nvPr/>
        </p:nvSpPr>
        <p:spPr>
          <a:xfrm>
            <a:off x="228600" y="6400800"/>
            <a:ext cx="6096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[1]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FE3DF-B821-4379-9FB8-290CD771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F57D-E81B-419F-8F1D-D5B8A2874C7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23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81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4" grpId="0" animBg="1"/>
      <p:bldP spid="9" grpId="0" animBg="1"/>
      <p:bldP spid="10" grpId="0"/>
      <p:bldP spid="89" grpId="0"/>
      <p:bldP spid="90" grpId="0"/>
      <p:bldP spid="91" grpId="0" animBg="1"/>
      <p:bldP spid="92" grpId="0" animBg="1"/>
      <p:bldP spid="93" grpId="0" animBg="1"/>
      <p:bldP spid="94" grpId="0" animBg="1"/>
      <p:bldP spid="95" grpId="0" animBg="1"/>
      <p:bldP spid="96" grpId="0"/>
      <p:bldP spid="97" grpId="0"/>
      <p:bldP spid="98" grpId="0"/>
      <p:bldP spid="99" grpId="0"/>
      <p:bldP spid="10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E58E-A564-4D6C-B0AB-EFB947D73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9" y="1474444"/>
            <a:ext cx="8422481" cy="735356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Activity: Cluster the items using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30606-8FFC-48CE-8832-FACCA590D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92" y="2087448"/>
            <a:ext cx="8065294" cy="3103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49C9E-4489-46C4-9FC1-48EF995B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F57D-E81B-419F-8F1D-D5B8A2874C7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24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E90D2D-1F21-4B77-9C9E-25991946F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79957"/>
              </p:ext>
            </p:extLst>
          </p:nvPr>
        </p:nvGraphicFramePr>
        <p:xfrm>
          <a:off x="2254139" y="2501900"/>
          <a:ext cx="4572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08124334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804245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48317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Feature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614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72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622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26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80153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BD01CEA-2D40-4156-AB63-29EB21D6D6EA}"/>
              </a:ext>
            </a:extLst>
          </p:cNvPr>
          <p:cNvSpPr/>
          <p:nvPr/>
        </p:nvSpPr>
        <p:spPr>
          <a:xfrm>
            <a:off x="1905000" y="5190649"/>
            <a:ext cx="4953000" cy="981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 = 2</a:t>
            </a:r>
          </a:p>
          <a:p>
            <a:pPr algn="ctr"/>
            <a:r>
              <a:rPr lang="en-US" dirty="0"/>
              <a:t>Initial Centroids = (1,1), (2,1)</a:t>
            </a:r>
          </a:p>
        </p:txBody>
      </p:sp>
    </p:spTree>
    <p:extLst>
      <p:ext uri="{BB962C8B-B14F-4D97-AF65-F5344CB8AC3E}">
        <p14:creationId xmlns:p14="http://schemas.microsoft.com/office/powerpoint/2010/main" val="2144429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E58E-A564-4D6C-B0AB-EFB947D73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9" y="1231900"/>
            <a:ext cx="8079581" cy="73535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30606-8FFC-48CE-8832-FACCA590D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92" y="2087448"/>
            <a:ext cx="8065294" cy="310320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Machine Learning: Dr. Andrew Ng, Stanford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49C9E-4489-46C4-9FC1-48EF995B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F57D-E81B-419F-8F1D-D5B8A2874C7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25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2267801"/>
              </p:ext>
            </p:extLst>
          </p:nvPr>
        </p:nvGraphicFramePr>
        <p:xfrm>
          <a:off x="1798367" y="2327152"/>
          <a:ext cx="5541170" cy="3495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84767" y="3581400"/>
            <a:ext cx="1130439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dirty="0"/>
              <a:t>Price ($) </a:t>
            </a:r>
          </a:p>
          <a:p>
            <a:pPr algn="ctr"/>
            <a:r>
              <a:rPr lang="en-US" dirty="0"/>
              <a:t>in 1000’s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31782" y="5709773"/>
            <a:ext cx="1435009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dirty="0"/>
              <a:t>Size in feet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Supervised Learning</a:t>
            </a:r>
          </a:p>
        </p:txBody>
      </p:sp>
      <p:sp>
        <p:nvSpPr>
          <p:cNvPr id="1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Regression</a:t>
            </a:r>
            <a:r>
              <a:rPr lang="en-US" sz="2200" dirty="0"/>
              <a:t>: is appropriate when we are trying to predict continuous valued output such as stock or housing prices.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4093D2C3-BC8B-41F3-BBE8-EDE7AA9939FC}"/>
              </a:ext>
            </a:extLst>
          </p:cNvPr>
          <p:cNvSpPr txBox="1">
            <a:spLocks/>
          </p:cNvSpPr>
          <p:nvPr/>
        </p:nvSpPr>
        <p:spPr>
          <a:xfrm>
            <a:off x="228600" y="6400800"/>
            <a:ext cx="6096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[1]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2B5-3DF6-484F-A1C8-72043038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F57D-E81B-419F-8F1D-D5B8A2874C7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3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1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flipH="1">
            <a:off x="1733550" y="2905856"/>
            <a:ext cx="1" cy="262939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733551" y="5535251"/>
            <a:ext cx="494582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466851" y="4652800"/>
            <a:ext cx="2667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1882" y="3880271"/>
            <a:ext cx="1346844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Malignant?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35304" y="4483523"/>
            <a:ext cx="553358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1(Y)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2676" y="5385328"/>
            <a:ext cx="622286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0(N)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22216" y="5943600"/>
            <a:ext cx="1351652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Tumor Size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424962" y="5535251"/>
            <a:ext cx="2667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ultiply 7"/>
          <p:cNvSpPr/>
          <p:nvPr/>
        </p:nvSpPr>
        <p:spPr>
          <a:xfrm>
            <a:off x="4135894" y="4483523"/>
            <a:ext cx="533400" cy="3385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09800" y="5385328"/>
            <a:ext cx="304800" cy="33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25487" y="5365353"/>
            <a:ext cx="304800" cy="33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793242" y="5365353"/>
            <a:ext cx="304800" cy="33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59510" y="5368451"/>
            <a:ext cx="304800" cy="33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Multiply 24"/>
          <p:cNvSpPr/>
          <p:nvPr/>
        </p:nvSpPr>
        <p:spPr>
          <a:xfrm>
            <a:off x="6248400" y="4449769"/>
            <a:ext cx="533400" cy="3385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Multiply 26"/>
          <p:cNvSpPr/>
          <p:nvPr/>
        </p:nvSpPr>
        <p:spPr>
          <a:xfrm>
            <a:off x="5202800" y="4468973"/>
            <a:ext cx="533400" cy="3385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ectangle 5"/>
          <p:cNvSpPr txBox="1">
            <a:spLocks noChangeArrowheads="1"/>
          </p:cNvSpPr>
          <p:nvPr/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8CADAE">
                    <a:shade val="75000"/>
                  </a:srgbClr>
                </a:solidFill>
              </a:rPr>
              <a:t>Supervised Learning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1752" y="1524000"/>
            <a:ext cx="7927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Classification</a:t>
            </a:r>
            <a:r>
              <a:rPr lang="en-US" dirty="0">
                <a:solidFill>
                  <a:prstClr val="black"/>
                </a:solidFill>
              </a:rPr>
              <a:t>: is appropriate when we are trying to predict one of a small number of discrete valued outputs such as benign or malignant tumors or whether or not it will rain tomorrow.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Footer Placeholder 2">
            <a:extLst>
              <a:ext uri="{FF2B5EF4-FFF2-40B4-BE49-F238E27FC236}">
                <a16:creationId xmlns:a16="http://schemas.microsoft.com/office/drawing/2014/main" id="{E7912FF9-ABEB-41C6-97FC-DB2F2D6431AB}"/>
              </a:ext>
            </a:extLst>
          </p:cNvPr>
          <p:cNvSpPr txBox="1">
            <a:spLocks/>
          </p:cNvSpPr>
          <p:nvPr/>
        </p:nvSpPr>
        <p:spPr>
          <a:xfrm>
            <a:off x="228600" y="6400800"/>
            <a:ext cx="6096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[1]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E8B6D-4281-4DC0-BDB4-AD35F2F3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F57D-E81B-419F-8F1D-D5B8A2874C7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4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2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56642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Training set: 						  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081894" y="1303833"/>
            <a:ext cx="11064" cy="369782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95600" y="4747260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825781" y="3228105"/>
            <a:ext cx="231701" cy="30893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4531270" y="1859206"/>
            <a:ext cx="405308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640846" y="4188931"/>
            <a:ext cx="231701" cy="30893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72806" y="3584691"/>
            <a:ext cx="231701" cy="30893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13904" y="3892121"/>
            <a:ext cx="231701" cy="30893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72806" y="3034134"/>
            <a:ext cx="231701" cy="30893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/>
          <p:cNvSpPr/>
          <p:nvPr/>
        </p:nvSpPr>
        <p:spPr>
          <a:xfrm rot="2734294">
            <a:off x="4584283" y="2380827"/>
            <a:ext cx="405308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5015079" y="2445070"/>
            <a:ext cx="405308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5302797" y="1992844"/>
            <a:ext cx="405308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4820075" y="1634136"/>
            <a:ext cx="405308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0" y="1897215"/>
            <a:ext cx="222885" cy="2006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726" y="5001658"/>
            <a:ext cx="228600" cy="2006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0" y="5723520"/>
            <a:ext cx="5686425" cy="38862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2895600" y="4747260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0" y="1897215"/>
            <a:ext cx="222885" cy="20066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758952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8CADAE">
                    <a:shade val="75000"/>
                  </a:srgbClr>
                </a:solidFill>
              </a:rPr>
            </a:br>
            <a:br>
              <a:rPr lang="en-US" dirty="0">
                <a:solidFill>
                  <a:srgbClr val="8CADAE">
                    <a:shade val="75000"/>
                  </a:srgbClr>
                </a:solidFill>
              </a:rPr>
            </a:br>
            <a:br>
              <a:rPr lang="en-US" dirty="0">
                <a:solidFill>
                  <a:srgbClr val="8CADAE">
                    <a:shade val="75000"/>
                  </a:srgbClr>
                </a:solidFill>
              </a:rPr>
            </a:br>
            <a:br>
              <a:rPr lang="en-US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dirty="0">
                <a:solidFill>
                  <a:srgbClr val="8CADAE">
                    <a:shade val="75000"/>
                  </a:srgbClr>
                </a:solidFill>
              </a:rPr>
              <a:t> </a:t>
            </a:r>
            <a:br>
              <a:rPr lang="en-US" dirty="0">
                <a:solidFill>
                  <a:srgbClr val="8CADAE">
                    <a:shade val="75000"/>
                  </a:srgbClr>
                </a:solidFill>
              </a:rPr>
            </a:br>
            <a:br>
              <a:rPr lang="en-US" dirty="0">
                <a:solidFill>
                  <a:srgbClr val="8CADAE">
                    <a:shade val="75000"/>
                  </a:srgbClr>
                </a:solidFill>
              </a:rPr>
            </a:br>
            <a:br>
              <a:rPr lang="en-US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dirty="0">
                <a:solidFill>
                  <a:srgbClr val="8CADAE">
                    <a:shade val="75000"/>
                  </a:srgbClr>
                </a:solidFill>
              </a:rPr>
              <a:t>Supervised Learning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629400" y="4497866"/>
            <a:ext cx="872469" cy="912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10400" y="3829854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labeled training set 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022730" y="3584691"/>
            <a:ext cx="2368670" cy="154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88656" y="1893718"/>
            <a:ext cx="1784475" cy="2491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53391" y="2572469"/>
            <a:ext cx="1848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a decision boundary to classify the data 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629400" y="6187420"/>
            <a:ext cx="1066800" cy="220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5940365" y="6187421"/>
            <a:ext cx="637265" cy="220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207065" y="6408410"/>
            <a:ext cx="103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Labels</a:t>
            </a:r>
          </a:p>
        </p:txBody>
      </p:sp>
      <p:sp>
        <p:nvSpPr>
          <p:cNvPr id="39" name="Footer Placeholder 2">
            <a:extLst>
              <a:ext uri="{FF2B5EF4-FFF2-40B4-BE49-F238E27FC236}">
                <a16:creationId xmlns:a16="http://schemas.microsoft.com/office/drawing/2014/main" id="{64C17595-AA13-4EFA-AD85-E635FA690396}"/>
              </a:ext>
            </a:extLst>
          </p:cNvPr>
          <p:cNvSpPr txBox="1">
            <a:spLocks/>
          </p:cNvSpPr>
          <p:nvPr/>
        </p:nvSpPr>
        <p:spPr>
          <a:xfrm>
            <a:off x="228600" y="6400800"/>
            <a:ext cx="6096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[1]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58E8AA0-A240-47AD-90D1-5A94B7B9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F57D-E81B-419F-8F1D-D5B8A2874C7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5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5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7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81000" y="56642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Training set: 		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081894" y="1303833"/>
            <a:ext cx="11064" cy="369782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95600" y="4747260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0" y="1897215"/>
            <a:ext cx="222885" cy="2006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726" y="5001658"/>
            <a:ext cx="228600" cy="2006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639" y="5818703"/>
            <a:ext cx="2750820" cy="38862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458839" y="3158123"/>
            <a:ext cx="45719" cy="609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914695" y="3357441"/>
            <a:ext cx="45719" cy="609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002797" y="4000169"/>
            <a:ext cx="45719" cy="609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465446" y="3712598"/>
            <a:ext cx="45719" cy="609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33801" y="4312921"/>
            <a:ext cx="45719" cy="609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763936" y="2508565"/>
            <a:ext cx="45719" cy="609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189671" y="2571661"/>
            <a:ext cx="45719" cy="609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002349" y="1767185"/>
            <a:ext cx="45719" cy="609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486401" y="2096577"/>
            <a:ext cx="45719" cy="609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714030" y="1967065"/>
            <a:ext cx="45719" cy="609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6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758952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8CADAE">
                    <a:shade val="75000"/>
                  </a:srgbClr>
                </a:solidFill>
              </a:rPr>
            </a:br>
            <a:br>
              <a:rPr lang="en-US" dirty="0">
                <a:solidFill>
                  <a:srgbClr val="8CADAE">
                    <a:shade val="75000"/>
                  </a:srgbClr>
                </a:solidFill>
              </a:rPr>
            </a:br>
            <a:br>
              <a:rPr lang="en-US" dirty="0">
                <a:solidFill>
                  <a:srgbClr val="8CADAE">
                    <a:shade val="75000"/>
                  </a:srgbClr>
                </a:solidFill>
              </a:rPr>
            </a:br>
            <a:br>
              <a:rPr lang="en-US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dirty="0">
                <a:solidFill>
                  <a:srgbClr val="8CADAE">
                    <a:shade val="75000"/>
                  </a:srgbClr>
                </a:solidFill>
              </a:rPr>
              <a:t> </a:t>
            </a:r>
            <a:br>
              <a:rPr lang="en-US" dirty="0">
                <a:solidFill>
                  <a:srgbClr val="8CADAE">
                    <a:shade val="75000"/>
                  </a:srgbClr>
                </a:solidFill>
              </a:rPr>
            </a:br>
            <a:br>
              <a:rPr lang="en-US" dirty="0">
                <a:solidFill>
                  <a:srgbClr val="8CADAE">
                    <a:shade val="75000"/>
                  </a:srgbClr>
                </a:solidFill>
              </a:rPr>
            </a:br>
            <a:br>
              <a:rPr lang="en-US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dirty="0">
                <a:solidFill>
                  <a:srgbClr val="8CADAE">
                    <a:shade val="75000"/>
                  </a:srgbClr>
                </a:solidFill>
              </a:rPr>
              <a:t>Unsupervised Learning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486401" y="5925810"/>
            <a:ext cx="761999" cy="87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77000" y="581870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Labels y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09260" y="2886164"/>
            <a:ext cx="761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77000" y="4147095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 this unstructured data to an algorithm to find a structure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24600" y="22860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structure is to group the points into two separate clusters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7162800" y="3494599"/>
            <a:ext cx="0" cy="536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166110" y="2886164"/>
            <a:ext cx="1181100" cy="152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452626" y="1485463"/>
            <a:ext cx="1181100" cy="152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38774D8B-E4B5-401F-AEEA-41B8FEA2F312}"/>
              </a:ext>
            </a:extLst>
          </p:cNvPr>
          <p:cNvSpPr txBox="1">
            <a:spLocks/>
          </p:cNvSpPr>
          <p:nvPr/>
        </p:nvSpPr>
        <p:spPr>
          <a:xfrm>
            <a:off x="228600" y="6400800"/>
            <a:ext cx="6096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[1]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E1F0F-D5B2-4941-8848-A7C5FF45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F57D-E81B-419F-8F1D-D5B8A2874C7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6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39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21" grpId="0"/>
      <p:bldP spid="28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unsupervised learning technique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84B3CB-1C5E-45D2-AB2A-B9E1C1D8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F57D-E81B-419F-8F1D-D5B8A2874C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99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low\Desktop\cs229a\lectures-slides\assets\kmeansplot\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078" y="1482815"/>
            <a:ext cx="5334000" cy="482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Algorithm: K-Means Algorithm</a:t>
            </a:r>
          </a:p>
        </p:txBody>
      </p:sp>
      <p:sp>
        <p:nvSpPr>
          <p:cNvPr id="5" name="Multiply 4"/>
          <p:cNvSpPr/>
          <p:nvPr/>
        </p:nvSpPr>
        <p:spPr>
          <a:xfrm>
            <a:off x="3352800" y="2895600"/>
            <a:ext cx="365760" cy="274320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Multiply 5"/>
          <p:cNvSpPr/>
          <p:nvPr/>
        </p:nvSpPr>
        <p:spPr>
          <a:xfrm>
            <a:off x="4785360" y="4386662"/>
            <a:ext cx="365760" cy="274320"/>
          </a:xfrm>
          <a:prstGeom prst="mathMultiply">
            <a:avLst/>
          </a:prstGeom>
          <a:solidFill>
            <a:srgbClr val="0070C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7078" y="2362200"/>
            <a:ext cx="16983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Initialization Step</a:t>
            </a:r>
            <a:r>
              <a:rPr lang="en-US" dirty="0"/>
              <a:t>:</a:t>
            </a:r>
          </a:p>
          <a:p>
            <a:r>
              <a:rPr lang="en-US" dirty="0"/>
              <a:t>Randomly initialize two points called the </a:t>
            </a:r>
            <a:r>
              <a:rPr lang="en-US" u="sng" dirty="0"/>
              <a:t>cluster centroids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718560" y="2667000"/>
            <a:ext cx="3361358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151120" y="3239363"/>
            <a:ext cx="1935480" cy="1284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1FC526F1-233B-4982-876A-E2CB7ADE1E33}"/>
              </a:ext>
            </a:extLst>
          </p:cNvPr>
          <p:cNvSpPr txBox="1">
            <a:spLocks/>
          </p:cNvSpPr>
          <p:nvPr/>
        </p:nvSpPr>
        <p:spPr>
          <a:xfrm>
            <a:off x="228600" y="6400800"/>
            <a:ext cx="6096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[1]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98601D1-716C-43B5-9048-94351FFE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F57D-E81B-419F-8F1D-D5B8A2874C7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8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77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low\Desktop\cs229a\lectures-slides\assets\kmeansplot\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5334000" cy="482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Algorithm : Iterative Algorithm</a:t>
            </a:r>
          </a:p>
        </p:txBody>
      </p:sp>
      <p:sp>
        <p:nvSpPr>
          <p:cNvPr id="5" name="Multiply 4"/>
          <p:cNvSpPr/>
          <p:nvPr/>
        </p:nvSpPr>
        <p:spPr>
          <a:xfrm>
            <a:off x="1905000" y="2895600"/>
            <a:ext cx="365760" cy="274320"/>
          </a:xfrm>
          <a:prstGeom prst="mathMultiply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Multiply 5"/>
          <p:cNvSpPr/>
          <p:nvPr/>
        </p:nvSpPr>
        <p:spPr>
          <a:xfrm>
            <a:off x="3276600" y="4526280"/>
            <a:ext cx="365760" cy="274320"/>
          </a:xfrm>
          <a:prstGeom prst="mathMultiply">
            <a:avLst/>
          </a:prstGeom>
          <a:solidFill>
            <a:srgbClr val="0070C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5000" y="1659194"/>
            <a:ext cx="327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First Step</a:t>
            </a:r>
            <a:r>
              <a:rPr lang="en-US" dirty="0"/>
              <a:t>: </a:t>
            </a:r>
            <a:r>
              <a:rPr lang="en-US" u="sng" dirty="0"/>
              <a:t>Cluster Assignment</a:t>
            </a:r>
          </a:p>
          <a:p>
            <a:r>
              <a:rPr lang="en-US" dirty="0"/>
              <a:t>For each of the green data points, depending on which is it closer to (red or blue centroid), assign that point to its corresponding centroid.</a:t>
            </a:r>
            <a:endParaRPr lang="en-US" u="sng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4203168-A3F8-4FCD-B1CD-E2ABCABD6164}"/>
              </a:ext>
            </a:extLst>
          </p:cNvPr>
          <p:cNvSpPr txBox="1">
            <a:spLocks/>
          </p:cNvSpPr>
          <p:nvPr/>
        </p:nvSpPr>
        <p:spPr>
          <a:xfrm>
            <a:off x="228600" y="6400800"/>
            <a:ext cx="6096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[1]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1C99C80-FD91-48E9-BEF0-9B679FDC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F57D-E81B-419F-8F1D-D5B8A2874C74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9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5896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1, \mu_2, \dots, \mu_K \in \mathbb{R}^n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{c^{(i)}}&#10;$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c^{(1)}, \dots, c^{(m)}, \mu_1, \dots, \mu_K) &#10;= \frac{1}{m} &#10;\sum^m_{i=1} &#10;|| x^{(i)} - \mu_{c^{(i)}} ||^2&#10;$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c^{(1)}, \dots, c^{(m)},}&#10;J(c^{(1)}, \dots, c^{(m)}, \mu_1, \dots, \mu_K)&#10;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 \mu_1, \dots, \mu_K&#10;$&#10;&#10;\end{document}"/>
  <p:tag name="IGUANATEXSIZE" val="1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{(x^{(1)},y^{(1)}), (x^{(2)}, y^{(2)}), (x^{(3)}, y^{(3)}), \dots , (x^{(m)}, y^{(m)})\}&#10;$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u_k \in \mathbb{R}^n &#10;$&#10;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1)}, \dots, c^{(m)}, \mu_1, \dots, \mu_K &#10;$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c^{(1)}, \dots, c^{(m)}, \mu_1, \dots, \mu_K)&#10;$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c^{(1)}, \dots, c^{(m)}, \mu_1, \dots, \mu_K)&#10;$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{x^{(1)}, x^{(2)}, x^{(3)}, \dots, x^{(m)} \}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{ x^{(1)}, x^{(2)}, \dots, x^{(m)} \}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 \in \mathbb{R}^n&#10;$&#10;&#10;\end{document}"/>
  <p:tag name="IGUANATEXSIZE" val="24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870</Words>
  <Application>Microsoft Office PowerPoint</Application>
  <PresentationFormat>On-screen Show (4:3)</PresentationFormat>
  <Paragraphs>195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 New</vt:lpstr>
      <vt:lpstr>Georgia</vt:lpstr>
      <vt:lpstr>Wingdings</vt:lpstr>
      <vt:lpstr>Wingdings 2</vt:lpstr>
      <vt:lpstr>Civic</vt:lpstr>
      <vt:lpstr>Data Mining</vt:lpstr>
      <vt:lpstr>Machine Learning Algorithms</vt:lpstr>
      <vt:lpstr>PowerPoint Presentation</vt:lpstr>
      <vt:lpstr>PowerPoint Presentation</vt:lpstr>
      <vt:lpstr>        Supervised Learning</vt:lpstr>
      <vt:lpstr>        Unsupervised Learning</vt:lpstr>
      <vt:lpstr>CLUSTERING</vt:lpstr>
      <vt:lpstr>Clustering Algorithm: K-Means Algorithm</vt:lpstr>
      <vt:lpstr>K-Means Algorithm : Iterative Algorithm</vt:lpstr>
      <vt:lpstr>K-Means Algorithm : Iterative Algorithm</vt:lpstr>
      <vt:lpstr>K-Means Algorithm : Iterative Algorithm</vt:lpstr>
      <vt:lpstr>K-Means Algorithm : Iterative Algorithm</vt:lpstr>
      <vt:lpstr>K-Means Algorithm : Iterative Algorithm</vt:lpstr>
      <vt:lpstr>K-Means Algorithm : Iterative Algorithm</vt:lpstr>
      <vt:lpstr>K-Means Algorithm : Iterative Algorithm</vt:lpstr>
      <vt:lpstr>K-Means Algorithm</vt:lpstr>
      <vt:lpstr>K-Means Algorithm</vt:lpstr>
      <vt:lpstr>K-Means Optimization Objective</vt:lpstr>
      <vt:lpstr>Problem with Random Initialization: Local Optima</vt:lpstr>
      <vt:lpstr>Random Initialization</vt:lpstr>
      <vt:lpstr>What is the right value of K ?</vt:lpstr>
      <vt:lpstr>Choosing value of K</vt:lpstr>
      <vt:lpstr>Choosing value of K: Based on Requirement</vt:lpstr>
      <vt:lpstr>Class Activity: Cluster the items using K-Means</vt:lpstr>
      <vt:lpstr>References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Shilpa</dc:creator>
  <cp:lastModifiedBy>Lakhanpal, Shilpa</cp:lastModifiedBy>
  <cp:revision>255</cp:revision>
  <dcterms:created xsi:type="dcterms:W3CDTF">2013-08-05T03:40:08Z</dcterms:created>
  <dcterms:modified xsi:type="dcterms:W3CDTF">2019-11-21T13:07:21Z</dcterms:modified>
</cp:coreProperties>
</file>