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4" r:id="rId5"/>
    <p:sldId id="266" r:id="rId6"/>
    <p:sldId id="263" r:id="rId7"/>
    <p:sldId id="265" r:id="rId8"/>
    <p:sldId id="26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21A"/>
    <a:srgbClr val="B4121B"/>
    <a:srgbClr val="919396"/>
    <a:srgbClr val="8DE0C0"/>
    <a:srgbClr val="135475"/>
    <a:srgbClr val="93C5D1"/>
    <a:srgbClr val="A2CF9D"/>
    <a:srgbClr val="791D7E"/>
    <a:srgbClr val="D9541E"/>
    <a:srgbClr val="ED8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721" autoAdjust="0"/>
  </p:normalViewPr>
  <p:slideViewPr>
    <p:cSldViewPr snapToGrid="0">
      <p:cViewPr varScale="1">
        <p:scale>
          <a:sx n="106" d="100"/>
          <a:sy n="106" d="100"/>
        </p:scale>
        <p:origin x="1890" y="108"/>
      </p:cViewPr>
      <p:guideLst>
        <p:guide orient="horz" pos="4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E42654-8F2A-4F5A-BEF7-6C9FA135029E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3E34B1-D219-49A5-9B45-F5E6711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1952" y="1600200"/>
            <a:ext cx="6117336" cy="429768"/>
          </a:xfrm>
        </p:spPr>
        <p:txBody>
          <a:bodyPr anchor="t" anchorCtr="0"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056" y="2633472"/>
            <a:ext cx="6428232" cy="39319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7200" y="685800"/>
            <a:ext cx="8229600" cy="4041648"/>
          </a:xfrm>
          <a:prstGeom prst="rect">
            <a:avLst/>
          </a:prstGeom>
          <a:noFill/>
          <a:ln w="12700">
            <a:solidFill>
              <a:srgbClr val="717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641848" y="4462272"/>
            <a:ext cx="2414016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76" y="4471416"/>
            <a:ext cx="2255625" cy="4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941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5079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2880" tIns="182880" rIns="182880" bIns="182880" anchor="ctr" anchorCtr="0"/>
          <a:lstStyle>
            <a:lvl1pPr marL="0" indent="0" algn="ctr">
              <a:spcBef>
                <a:spcPts val="3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50792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000" smtClean="0"/>
            </a:lvl3pPr>
            <a:lvl4pPr>
              <a:defRPr lang="en-US" sz="1800" smtClean="0"/>
            </a:lvl4pPr>
            <a:lvl5pPr>
              <a:defRPr lang="en-US" sz="1800" dirty="0"/>
            </a:lvl5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199" y="1371600"/>
            <a:ext cx="405079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3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1828800"/>
            <a:ext cx="4050792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dirty="0" smtClean="0"/>
            </a:lvl1pPr>
            <a:lvl2pPr>
              <a:defRPr lang="en-US" sz="1200" dirty="0" smtClean="0"/>
            </a:lvl2pPr>
            <a:lvl3pPr>
              <a:defRPr lang="en-US" sz="1000" dirty="0" smtClean="0"/>
            </a:lvl3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8DFF-C594-4D48-AB58-8DB1E4242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40233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265176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2880" tIns="182880" rIns="182880" bIns="182880" anchor="ctr" anchorCtr="0"/>
          <a:lstStyle>
            <a:lvl1pPr marL="0" indent="0" algn="ctr">
              <a:spcBef>
                <a:spcPts val="3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828800"/>
            <a:ext cx="2651760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000" smtClean="0"/>
            </a:lvl3pPr>
            <a:lvl4pPr>
              <a:defRPr lang="en-US" sz="1800" smtClean="0"/>
            </a:lvl4pPr>
            <a:lvl5pPr>
              <a:defRPr lang="en-US" sz="1800" dirty="0"/>
            </a:lvl5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1371600"/>
            <a:ext cx="54406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3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6120" y="1828800"/>
            <a:ext cx="5440680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dirty="0" smtClean="0"/>
            </a:lvl1pPr>
            <a:lvl2pPr>
              <a:defRPr lang="en-US" sz="1200" dirty="0" smtClean="0"/>
            </a:lvl2pPr>
            <a:lvl3pPr>
              <a:defRPr lang="en-US" sz="1000" dirty="0" smtClean="0"/>
            </a:lvl3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7CA9-93AB-40AD-AE58-433835AB9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sz="1200" baseline="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baseline="0" dirty="0" smtClean="0"/>
            </a:lvl4pPr>
            <a:lvl5pPr>
              <a:defRPr lang="en-US" sz="10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8016-545D-4A6A-B6F9-D2BB627C18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D66B-D886-4E7A-A0AD-4234DD656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02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9944"/>
            <a:ext cx="283464" cy="2194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88B07781-9051-42E7-B3A7-296398EE0D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85800" y="6510528"/>
            <a:ext cx="1096454" cy="12311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800" dirty="0"/>
              <a:t>Private and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2" y="6300216"/>
            <a:ext cx="1804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3" r:id="rId4"/>
    <p:sldLayoutId id="2147483657" r:id="rId5"/>
    <p:sldLayoutId id="2147483652" r:id="rId6"/>
    <p:sldLayoutId id="2147483654" r:id="rId7"/>
    <p:sldLayoutId id="214748365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575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655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Web Apps in Dash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22,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B4B4C-54D1-4043-B40E-0506D7322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1" t="14891" r="-2169" b="-1673"/>
          <a:stretch/>
        </p:blipFill>
        <p:spPr>
          <a:xfrm>
            <a:off x="470262" y="696685"/>
            <a:ext cx="2938419" cy="34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8870F-49B7-4CE9-9BC1-BB92DC064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56" y="2563859"/>
            <a:ext cx="6173801" cy="11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Dash </a:t>
            </a:r>
          </a:p>
          <a:p>
            <a:r>
              <a:rPr lang="en-US" dirty="0"/>
              <a:t>Why Dash</a:t>
            </a:r>
          </a:p>
          <a:p>
            <a:r>
              <a:rPr lang="en-US" dirty="0"/>
              <a:t>Data Analysis Capabilities</a:t>
            </a:r>
          </a:p>
          <a:p>
            <a:r>
              <a:rPr lang="en-US" dirty="0"/>
              <a:t>Data Visualization Capabilities</a:t>
            </a:r>
          </a:p>
          <a:p>
            <a:r>
              <a:rPr lang="en-US" dirty="0"/>
              <a:t>Application Demo</a:t>
            </a:r>
          </a:p>
          <a:p>
            <a:r>
              <a:rPr lang="en-US" dirty="0"/>
              <a:t>Potential Use Cases – Discussion and 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1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4D3-B106-47F6-BCF4-3DE9FA0C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– Dash is a Python library for creating interactive web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A3284-9286-4261-9168-CB45622A0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D305E-79BF-4A5F-BB0C-C305A9761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Applications are written entirely in Python</a:t>
            </a:r>
          </a:p>
          <a:p>
            <a:r>
              <a:rPr lang="en-US" dirty="0"/>
              <a:t>Provides framework for linking web user interface elements directly to code</a:t>
            </a:r>
          </a:p>
          <a:p>
            <a:pPr lvl="1"/>
            <a:r>
              <a:rPr lang="en-US" dirty="0"/>
              <a:t>Translation layer</a:t>
            </a:r>
          </a:p>
          <a:p>
            <a:r>
              <a:rPr lang="en-US" dirty="0"/>
              <a:t>Ability to leverage other Python packages</a:t>
            </a:r>
          </a:p>
          <a:p>
            <a:pPr lvl="1"/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Plotly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0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4D3-B106-47F6-BCF4-3DE9FA0C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Dash – Dash combines user friendliness and accessibility with computational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A3284-9286-4261-9168-CB45622A0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D305E-79BF-4A5F-BB0C-C305A9761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00200"/>
            <a:ext cx="8229599" cy="4114800"/>
          </a:xfrm>
        </p:spPr>
        <p:txBody>
          <a:bodyPr/>
          <a:lstStyle/>
          <a:p>
            <a:r>
              <a:rPr lang="en-US" dirty="0"/>
              <a:t>Best of both worlds </a:t>
            </a:r>
          </a:p>
          <a:p>
            <a:r>
              <a:rPr lang="en-US" dirty="0"/>
              <a:t>Spreadsheets (Excel)</a:t>
            </a:r>
          </a:p>
          <a:p>
            <a:pPr lvl="1"/>
            <a:r>
              <a:rPr lang="en-US" dirty="0"/>
              <a:t>User friendliness</a:t>
            </a:r>
          </a:p>
          <a:p>
            <a:pPr lvl="1"/>
            <a:r>
              <a:rPr lang="en-US" dirty="0"/>
              <a:t>Ad-hoc analysis</a:t>
            </a:r>
          </a:p>
          <a:p>
            <a:pPr lvl="1"/>
            <a:r>
              <a:rPr lang="en-US" dirty="0"/>
              <a:t>Widespread adoption </a:t>
            </a:r>
          </a:p>
          <a:p>
            <a:r>
              <a:rPr lang="en-US" dirty="0"/>
              <a:t>Programming (Python scripts)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Modeling and calculation capabilities</a:t>
            </a:r>
          </a:p>
          <a:p>
            <a:pPr lvl="1"/>
            <a:r>
              <a:rPr lang="en-US" dirty="0"/>
              <a:t>Computational efficiency</a:t>
            </a:r>
          </a:p>
          <a:p>
            <a:pPr lvl="1"/>
            <a:r>
              <a:rPr lang="en-US" dirty="0"/>
              <a:t>Data set flexibility</a:t>
            </a:r>
          </a:p>
          <a:p>
            <a:r>
              <a:rPr lang="en-US" dirty="0"/>
              <a:t>Dash can be a powerful tool for data analysis and visualization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E54AD7-C2E0-4D0B-B8A5-CC93B63C7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19514"/>
              </p:ext>
            </p:extLst>
          </p:nvPr>
        </p:nvGraphicFramePr>
        <p:xfrm>
          <a:off x="740664" y="1989499"/>
          <a:ext cx="6096000" cy="212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53202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616218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of Both Worlds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5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Spreadsheets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67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Graphic 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Ad-hoc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and calculation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5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Widespread 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flexibility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4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2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4D3-B106-47F6-BCF4-3DE9FA0C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Dash – Dash captures the advantages of tradition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A3284-9286-4261-9168-CB45622A0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E54AD7-C2E0-4D0B-B8A5-CC93B63C7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19056"/>
              </p:ext>
            </p:extLst>
          </p:nvPr>
        </p:nvGraphicFramePr>
        <p:xfrm>
          <a:off x="1172424" y="2275839"/>
          <a:ext cx="3048000" cy="16802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5320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Spreadsheets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7492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/>
                        <a:t>User Friendliness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974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/>
                        <a:t>Ad-hoc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5538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/>
                        <a:t>Widespread adoption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467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DF5AF-556F-462E-BC43-09A008F0B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59278"/>
              </p:ext>
            </p:extLst>
          </p:nvPr>
        </p:nvGraphicFramePr>
        <p:xfrm>
          <a:off x="4305134" y="2203449"/>
          <a:ext cx="3048000" cy="1752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2606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4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5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Modeling and calculation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7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flexibility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35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8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4D3-B106-47F6-BCF4-3DE9FA0C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A3284-9286-4261-9168-CB45622A0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D305E-79BF-4A5F-BB0C-C305A9761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00200"/>
            <a:ext cx="8229599" cy="4114800"/>
          </a:xfrm>
        </p:spPr>
        <p:txBody>
          <a:bodyPr/>
          <a:lstStyle/>
          <a:p>
            <a:r>
              <a:rPr lang="en-US" dirty="0"/>
              <a:t>User-defined functions</a:t>
            </a:r>
          </a:p>
          <a:p>
            <a:r>
              <a:rPr lang="en-US" dirty="0"/>
              <a:t>“On-the-fly” calculations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8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4D3-B106-47F6-BCF4-3DE9FA0C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A3284-9286-4261-9168-CB45622A0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D305E-79BF-4A5F-BB0C-C305A9761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600200"/>
            <a:ext cx="8229599" cy="4114800"/>
          </a:xfrm>
        </p:spPr>
        <p:txBody>
          <a:bodyPr/>
          <a:lstStyle/>
          <a:p>
            <a:r>
              <a:rPr lang="en-US" dirty="0"/>
              <a:t>Interactive visualizations</a:t>
            </a:r>
          </a:p>
          <a:p>
            <a:r>
              <a:rPr lang="en-US" dirty="0"/>
              <a:t>Leverage outputs from data analysis </a:t>
            </a:r>
          </a:p>
          <a:p>
            <a:r>
              <a:rPr lang="en-US" dirty="0"/>
              <a:t>Cross-filtering of multi-dimensional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4D3-B106-47F6-BCF4-3DE9FA0C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has advantages over existing tools but also additional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A3284-9286-4261-9168-CB45622A0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D305E-79BF-4A5F-BB0C-C305A97618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r>
              <a:rPr lang="en-US" dirty="0"/>
              <a:t>Ability to leverage python’s data analysis capabilities </a:t>
            </a:r>
          </a:p>
          <a:p>
            <a:r>
              <a:rPr lang="en-US" dirty="0"/>
              <a:t>User friendliness</a:t>
            </a:r>
          </a:p>
          <a:p>
            <a:r>
              <a:rPr lang="en-US" dirty="0"/>
              <a:t>On-the-fly calculations</a:t>
            </a:r>
          </a:p>
          <a:p>
            <a:r>
              <a:rPr lang="en-US" dirty="0"/>
              <a:t>Interactive visualizations </a:t>
            </a:r>
          </a:p>
          <a:p>
            <a:r>
              <a:rPr lang="en-US" dirty="0"/>
              <a:t>Flexible end-product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C090112-3544-46C3-88DE-2BCB09C64EB0}"/>
              </a:ext>
            </a:extLst>
          </p:cNvPr>
          <p:cNvSpPr txBox="1">
            <a:spLocks/>
          </p:cNvSpPr>
          <p:nvPr/>
        </p:nvSpPr>
        <p:spPr>
          <a:xfrm>
            <a:off x="4572000" y="1600200"/>
            <a:ext cx="41148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54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7575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655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curve </a:t>
            </a:r>
          </a:p>
          <a:p>
            <a:r>
              <a:rPr lang="en-US" dirty="0"/>
              <a:t>Time investment</a:t>
            </a:r>
          </a:p>
          <a:p>
            <a:r>
              <a:rPr lang="en-US" dirty="0"/>
              <a:t>Sharing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170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RA I">
      <a:dk1>
        <a:srgbClr val="404040"/>
      </a:dk1>
      <a:lt1>
        <a:srgbClr val="FFFFFF"/>
      </a:lt1>
      <a:dk2>
        <a:srgbClr val="C0C0C0"/>
      </a:dk2>
      <a:lt2>
        <a:srgbClr val="919396"/>
      </a:lt2>
      <a:accent1>
        <a:srgbClr val="0073AE"/>
      </a:accent1>
      <a:accent2>
        <a:srgbClr val="0AB6CE"/>
      </a:accent2>
      <a:accent3>
        <a:srgbClr val="93C5D1"/>
      </a:accent3>
      <a:accent4>
        <a:srgbClr val="135475"/>
      </a:accent4>
      <a:accent5>
        <a:srgbClr val="F99B1C"/>
      </a:accent5>
      <a:accent6>
        <a:srgbClr val="919396"/>
      </a:accent6>
      <a:hlink>
        <a:srgbClr val="50B3CF"/>
      </a:hlink>
      <a:folHlink>
        <a:srgbClr val="2E8DA8"/>
      </a:folHlink>
    </a:clrScheme>
    <a:fontScheme name="C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193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61BBBEE3-4179-E34E-B0DD-FF68921962B7}" vid="{9FFC155A-739B-B84F-98AE-DC05EE1DC4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CRA_StandardTemplate</Template>
  <TotalTime>18728</TotalTime>
  <Words>228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Blank</vt:lpstr>
      <vt:lpstr>Python Web Apps in Dash</vt:lpstr>
      <vt:lpstr>Agenda</vt:lpstr>
      <vt:lpstr>Intro – Dash is a Python library for creating interactive web applications</vt:lpstr>
      <vt:lpstr>Why Dash – Dash combines user friendliness and accessibility with computational power</vt:lpstr>
      <vt:lpstr>Why Dash – Dash captures the advantages of tradition</vt:lpstr>
      <vt:lpstr>Data Analysis</vt:lpstr>
      <vt:lpstr>Data Visualization</vt:lpstr>
      <vt:lpstr>Dash has advantages over existing tools but also additional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Apps in Python</dc:title>
  <dc:creator>Du, Tony</dc:creator>
  <cp:lastModifiedBy>Du, Tony</cp:lastModifiedBy>
  <cp:revision>39</cp:revision>
  <cp:lastPrinted>2011-03-25T15:40:29Z</cp:lastPrinted>
  <dcterms:created xsi:type="dcterms:W3CDTF">2020-05-05T18:39:12Z</dcterms:created>
  <dcterms:modified xsi:type="dcterms:W3CDTF">2020-07-27T13:10:29Z</dcterms:modified>
</cp:coreProperties>
</file>