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18"/>
  </p:notesMasterIdLst>
  <p:handoutMasterIdLst>
    <p:handoutMasterId r:id="rId19"/>
  </p:handoutMasterIdLst>
  <p:sldIdLst>
    <p:sldId id="335" r:id="rId7"/>
    <p:sldId id="339" r:id="rId8"/>
    <p:sldId id="333" r:id="rId9"/>
    <p:sldId id="331" r:id="rId10"/>
    <p:sldId id="332" r:id="rId11"/>
    <p:sldId id="334" r:id="rId12"/>
    <p:sldId id="337" r:id="rId13"/>
    <p:sldId id="336" r:id="rId14"/>
    <p:sldId id="340" r:id="rId15"/>
    <p:sldId id="341" r:id="rId16"/>
    <p:sldId id="338" r:id="rId17"/>
  </p:sldIdLst>
  <p:sldSz cx="17273588" cy="9756775"/>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772257" algn="l" rtl="0" fontAlgn="base">
      <a:spcBef>
        <a:spcPct val="0"/>
      </a:spcBef>
      <a:spcAft>
        <a:spcPct val="0"/>
      </a:spcAft>
      <a:defRPr kern="1200">
        <a:solidFill>
          <a:schemeClr val="tx1"/>
        </a:solidFill>
        <a:latin typeface="Arial" charset="0"/>
        <a:ea typeface="+mn-ea"/>
        <a:cs typeface="+mn-cs"/>
      </a:defRPr>
    </a:lvl2pPr>
    <a:lvl3pPr marL="1544513" algn="l" rtl="0" fontAlgn="base">
      <a:spcBef>
        <a:spcPct val="0"/>
      </a:spcBef>
      <a:spcAft>
        <a:spcPct val="0"/>
      </a:spcAft>
      <a:defRPr kern="1200">
        <a:solidFill>
          <a:schemeClr val="tx1"/>
        </a:solidFill>
        <a:latin typeface="Arial" charset="0"/>
        <a:ea typeface="+mn-ea"/>
        <a:cs typeface="+mn-cs"/>
      </a:defRPr>
    </a:lvl3pPr>
    <a:lvl4pPr marL="2316770" algn="l" rtl="0" fontAlgn="base">
      <a:spcBef>
        <a:spcPct val="0"/>
      </a:spcBef>
      <a:spcAft>
        <a:spcPct val="0"/>
      </a:spcAft>
      <a:defRPr kern="1200">
        <a:solidFill>
          <a:schemeClr val="tx1"/>
        </a:solidFill>
        <a:latin typeface="Arial" charset="0"/>
        <a:ea typeface="+mn-ea"/>
        <a:cs typeface="+mn-cs"/>
      </a:defRPr>
    </a:lvl4pPr>
    <a:lvl5pPr marL="3089026" algn="l" rtl="0" fontAlgn="base">
      <a:spcBef>
        <a:spcPct val="0"/>
      </a:spcBef>
      <a:spcAft>
        <a:spcPct val="0"/>
      </a:spcAft>
      <a:defRPr kern="1200">
        <a:solidFill>
          <a:schemeClr val="tx1"/>
        </a:solidFill>
        <a:latin typeface="Arial" charset="0"/>
        <a:ea typeface="+mn-ea"/>
        <a:cs typeface="+mn-cs"/>
      </a:defRPr>
    </a:lvl5pPr>
    <a:lvl6pPr marL="3861283" algn="l" defTabSz="1544513" rtl="0" eaLnBrk="1" latinLnBrk="0" hangingPunct="1">
      <a:defRPr kern="1200">
        <a:solidFill>
          <a:schemeClr val="tx1"/>
        </a:solidFill>
        <a:latin typeface="Arial" charset="0"/>
        <a:ea typeface="+mn-ea"/>
        <a:cs typeface="+mn-cs"/>
      </a:defRPr>
    </a:lvl6pPr>
    <a:lvl7pPr marL="4633539" algn="l" defTabSz="1544513" rtl="0" eaLnBrk="1" latinLnBrk="0" hangingPunct="1">
      <a:defRPr kern="1200">
        <a:solidFill>
          <a:schemeClr val="tx1"/>
        </a:solidFill>
        <a:latin typeface="Arial" charset="0"/>
        <a:ea typeface="+mn-ea"/>
        <a:cs typeface="+mn-cs"/>
      </a:defRPr>
    </a:lvl7pPr>
    <a:lvl8pPr marL="5405796" algn="l" defTabSz="1544513" rtl="0" eaLnBrk="1" latinLnBrk="0" hangingPunct="1">
      <a:defRPr kern="1200">
        <a:solidFill>
          <a:schemeClr val="tx1"/>
        </a:solidFill>
        <a:latin typeface="Arial" charset="0"/>
        <a:ea typeface="+mn-ea"/>
        <a:cs typeface="+mn-cs"/>
      </a:defRPr>
    </a:lvl8pPr>
    <a:lvl9pPr marL="6178052" algn="l" defTabSz="1544513"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3073">
          <p15:clr>
            <a:srgbClr val="A4A3A4"/>
          </p15:clr>
        </p15:guide>
        <p15:guide id="4" pos="54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D3E9"/>
    <a:srgbClr val="018852"/>
    <a:srgbClr val="484848"/>
    <a:srgbClr val="3A5A78"/>
    <a:srgbClr val="822B2F"/>
    <a:srgbClr val="75A4DD"/>
    <a:srgbClr val="E46C0A"/>
    <a:srgbClr val="C0504D"/>
    <a:srgbClr val="77933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94" autoAdjust="0"/>
    <p:restoredTop sz="95328" autoAdjust="0"/>
  </p:normalViewPr>
  <p:slideViewPr>
    <p:cSldViewPr>
      <p:cViewPr>
        <p:scale>
          <a:sx n="60" d="100"/>
          <a:sy n="60" d="100"/>
        </p:scale>
        <p:origin x="504" y="-144"/>
      </p:cViewPr>
      <p:guideLst>
        <p:guide orient="horz" pos="2160"/>
        <p:guide pos="2880"/>
        <p:guide orient="horz" pos="3073"/>
        <p:guide pos="5441"/>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0B5A4E-EC84-41A4-816A-CBE907CFD052}" type="datetimeFigureOut">
              <a:rPr lang="en-US" smtClean="0"/>
              <a:t>5/2/2019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84EF6D-A0D8-4B0D-B9D2-2BF7722EF6F8}" type="slidenum">
              <a:rPr lang="en-US" smtClean="0"/>
              <a:t>‹#›</a:t>
            </a:fld>
            <a:endParaRPr lang="en-US"/>
          </a:p>
        </p:txBody>
      </p:sp>
    </p:spTree>
    <p:extLst>
      <p:ext uri="{BB962C8B-B14F-4D97-AF65-F5344CB8AC3E}">
        <p14:creationId xmlns:p14="http://schemas.microsoft.com/office/powerpoint/2010/main" val="21099107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43011"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en-US"/>
          </a:p>
        </p:txBody>
      </p:sp>
      <p:sp>
        <p:nvSpPr>
          <p:cNvPr id="6148" name="Rectangle 4"/>
          <p:cNvSpPr>
            <a:spLocks noGrp="1" noRot="1" noChangeAspect="1" noChangeArrowheads="1" noTextEdit="1"/>
          </p:cNvSpPr>
          <p:nvPr>
            <p:ph type="sldImg" idx="2"/>
          </p:nvPr>
        </p:nvSpPr>
        <p:spPr bwMode="auto">
          <a:xfrm>
            <a:off x="393700" y="685800"/>
            <a:ext cx="6070600" cy="3429000"/>
          </a:xfrm>
          <a:prstGeom prst="rect">
            <a:avLst/>
          </a:prstGeom>
          <a:noFill/>
          <a:ln w="9525">
            <a:solidFill>
              <a:srgbClr val="000000"/>
            </a:solidFill>
            <a:miter lim="800000"/>
            <a:headEnd/>
            <a:tailEnd/>
          </a:ln>
        </p:spPr>
      </p:sp>
      <p:sp>
        <p:nvSpPr>
          <p:cNvPr id="43013"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43014"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43015"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vl1pPr>
          </a:lstStyle>
          <a:p>
            <a:pPr>
              <a:defRPr/>
            </a:pPr>
            <a:fld id="{0EB2B284-1554-48B6-A6E2-FFBA963387BB}" type="slidenum">
              <a:rPr lang="en-US" altLang="en-US"/>
              <a:pPr>
                <a:defRPr/>
              </a:pPr>
              <a:t>‹#›</a:t>
            </a:fld>
            <a:endParaRPr lang="en-US" altLang="en-US"/>
          </a:p>
        </p:txBody>
      </p:sp>
    </p:spTree>
    <p:extLst>
      <p:ext uri="{BB962C8B-B14F-4D97-AF65-F5344CB8AC3E}">
        <p14:creationId xmlns:p14="http://schemas.microsoft.com/office/powerpoint/2010/main" val="2946420983"/>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2000" kern="1200">
        <a:solidFill>
          <a:schemeClr val="tx1"/>
        </a:solidFill>
        <a:latin typeface="Arial" charset="0"/>
        <a:ea typeface="+mn-ea"/>
        <a:cs typeface="+mn-cs"/>
      </a:defRPr>
    </a:lvl1pPr>
    <a:lvl2pPr marL="772257" algn="l" rtl="0" eaLnBrk="0" fontAlgn="base" hangingPunct="0">
      <a:spcBef>
        <a:spcPct val="30000"/>
      </a:spcBef>
      <a:spcAft>
        <a:spcPct val="0"/>
      </a:spcAft>
      <a:defRPr sz="2000" kern="1200">
        <a:solidFill>
          <a:schemeClr val="tx1"/>
        </a:solidFill>
        <a:latin typeface="Arial" charset="0"/>
        <a:ea typeface="+mn-ea"/>
        <a:cs typeface="+mn-cs"/>
      </a:defRPr>
    </a:lvl2pPr>
    <a:lvl3pPr marL="1544513" algn="l" rtl="0" eaLnBrk="0" fontAlgn="base" hangingPunct="0">
      <a:spcBef>
        <a:spcPct val="30000"/>
      </a:spcBef>
      <a:spcAft>
        <a:spcPct val="0"/>
      </a:spcAft>
      <a:defRPr sz="2000" kern="1200">
        <a:solidFill>
          <a:schemeClr val="tx1"/>
        </a:solidFill>
        <a:latin typeface="Arial" charset="0"/>
        <a:ea typeface="+mn-ea"/>
        <a:cs typeface="+mn-cs"/>
      </a:defRPr>
    </a:lvl3pPr>
    <a:lvl4pPr marL="2316770" algn="l" rtl="0" eaLnBrk="0" fontAlgn="base" hangingPunct="0">
      <a:spcBef>
        <a:spcPct val="30000"/>
      </a:spcBef>
      <a:spcAft>
        <a:spcPct val="0"/>
      </a:spcAft>
      <a:defRPr sz="2000" kern="1200">
        <a:solidFill>
          <a:schemeClr val="tx1"/>
        </a:solidFill>
        <a:latin typeface="Arial" charset="0"/>
        <a:ea typeface="+mn-ea"/>
        <a:cs typeface="+mn-cs"/>
      </a:defRPr>
    </a:lvl4pPr>
    <a:lvl5pPr marL="3089026" algn="l" rtl="0" eaLnBrk="0" fontAlgn="base" hangingPunct="0">
      <a:spcBef>
        <a:spcPct val="30000"/>
      </a:spcBef>
      <a:spcAft>
        <a:spcPct val="0"/>
      </a:spcAft>
      <a:defRPr sz="2000" kern="1200">
        <a:solidFill>
          <a:schemeClr val="tx1"/>
        </a:solidFill>
        <a:latin typeface="Arial" charset="0"/>
        <a:ea typeface="+mn-ea"/>
        <a:cs typeface="+mn-cs"/>
      </a:defRPr>
    </a:lvl5pPr>
    <a:lvl6pPr marL="3861283" algn="l" defTabSz="1544513" rtl="0" eaLnBrk="1" latinLnBrk="0" hangingPunct="1">
      <a:defRPr sz="2000" kern="1200">
        <a:solidFill>
          <a:schemeClr val="tx1"/>
        </a:solidFill>
        <a:latin typeface="+mn-lt"/>
        <a:ea typeface="+mn-ea"/>
        <a:cs typeface="+mn-cs"/>
      </a:defRPr>
    </a:lvl6pPr>
    <a:lvl7pPr marL="4633539" algn="l" defTabSz="1544513" rtl="0" eaLnBrk="1" latinLnBrk="0" hangingPunct="1">
      <a:defRPr sz="2000" kern="1200">
        <a:solidFill>
          <a:schemeClr val="tx1"/>
        </a:solidFill>
        <a:latin typeface="+mn-lt"/>
        <a:ea typeface="+mn-ea"/>
        <a:cs typeface="+mn-cs"/>
      </a:defRPr>
    </a:lvl7pPr>
    <a:lvl8pPr marL="5405796" algn="l" defTabSz="1544513" rtl="0" eaLnBrk="1" latinLnBrk="0" hangingPunct="1">
      <a:defRPr sz="2000" kern="1200">
        <a:solidFill>
          <a:schemeClr val="tx1"/>
        </a:solidFill>
        <a:latin typeface="+mn-lt"/>
        <a:ea typeface="+mn-ea"/>
        <a:cs typeface="+mn-cs"/>
      </a:defRPr>
    </a:lvl8pPr>
    <a:lvl9pPr marL="6178052" algn="l" defTabSz="1544513" rtl="0" eaLnBrk="1" latinLnBrk="0" hangingPunct="1">
      <a:defRPr sz="2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0EB2B284-1554-48B6-A6E2-FFBA963387BB}" type="slidenum">
              <a:rPr lang="en-US" altLang="en-US" smtClean="0"/>
              <a:pPr>
                <a:defRPr/>
              </a:pPr>
              <a:t>1</a:t>
            </a:fld>
            <a:endParaRPr lang="en-US" altLang="en-US"/>
          </a:p>
        </p:txBody>
      </p:sp>
    </p:spTree>
    <p:extLst>
      <p:ext uri="{BB962C8B-B14F-4D97-AF65-F5344CB8AC3E}">
        <p14:creationId xmlns:p14="http://schemas.microsoft.com/office/powerpoint/2010/main" val="1985879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0EB2B284-1554-48B6-A6E2-FFBA963387BB}" type="slidenum">
              <a:rPr lang="en-US" altLang="en-US" smtClean="0"/>
              <a:pPr>
                <a:defRPr/>
              </a:pPr>
              <a:t>10</a:t>
            </a:fld>
            <a:endParaRPr lang="en-US" altLang="en-US"/>
          </a:p>
        </p:txBody>
      </p:sp>
    </p:spTree>
    <p:extLst>
      <p:ext uri="{BB962C8B-B14F-4D97-AF65-F5344CB8AC3E}">
        <p14:creationId xmlns:p14="http://schemas.microsoft.com/office/powerpoint/2010/main" val="4156533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0EB2B284-1554-48B6-A6E2-FFBA963387BB}" type="slidenum">
              <a:rPr lang="en-US" altLang="en-US" smtClean="0"/>
              <a:pPr>
                <a:defRPr/>
              </a:pPr>
              <a:t>11</a:t>
            </a:fld>
            <a:endParaRPr lang="en-US" altLang="en-US"/>
          </a:p>
        </p:txBody>
      </p:sp>
    </p:spTree>
    <p:extLst>
      <p:ext uri="{BB962C8B-B14F-4D97-AF65-F5344CB8AC3E}">
        <p14:creationId xmlns:p14="http://schemas.microsoft.com/office/powerpoint/2010/main" val="3650327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0EB2B284-1554-48B6-A6E2-FFBA963387BB}" type="slidenum">
              <a:rPr lang="en-US" altLang="en-US" smtClean="0"/>
              <a:pPr>
                <a:defRPr/>
              </a:pPr>
              <a:t>2</a:t>
            </a:fld>
            <a:endParaRPr lang="en-US" altLang="en-US"/>
          </a:p>
        </p:txBody>
      </p:sp>
    </p:spTree>
    <p:extLst>
      <p:ext uri="{BB962C8B-B14F-4D97-AF65-F5344CB8AC3E}">
        <p14:creationId xmlns:p14="http://schemas.microsoft.com/office/powerpoint/2010/main" val="201325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0EB2B284-1554-48B6-A6E2-FFBA963387BB}" type="slidenum">
              <a:rPr lang="en-US" altLang="en-US" smtClean="0"/>
              <a:pPr>
                <a:defRPr/>
              </a:pPr>
              <a:t>3</a:t>
            </a:fld>
            <a:endParaRPr lang="en-US" altLang="en-US"/>
          </a:p>
        </p:txBody>
      </p:sp>
    </p:spTree>
    <p:extLst>
      <p:ext uri="{BB962C8B-B14F-4D97-AF65-F5344CB8AC3E}">
        <p14:creationId xmlns:p14="http://schemas.microsoft.com/office/powerpoint/2010/main" val="2137361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altLang="en-US" dirty="0"/>
          </a:p>
        </p:txBody>
      </p:sp>
      <p:sp>
        <p:nvSpPr>
          <p:cNvPr id="5" name="Footer Placeholder 4"/>
          <p:cNvSpPr>
            <a:spLocks noGrp="1"/>
          </p:cNvSpPr>
          <p:nvPr>
            <p:ph type="ftr" sz="quarter" idx="11"/>
          </p:nvPr>
        </p:nvSpPr>
        <p:spPr/>
        <p:txBody>
          <a:bodyPr/>
          <a:lstStyle/>
          <a:p>
            <a:pPr>
              <a:defRPr/>
            </a:pPr>
            <a:endParaRPr lang="en-US" altLang="en-US" dirty="0"/>
          </a:p>
        </p:txBody>
      </p:sp>
      <p:sp>
        <p:nvSpPr>
          <p:cNvPr id="6" name="Slide Number Placeholder 5"/>
          <p:cNvSpPr>
            <a:spLocks noGrp="1"/>
          </p:cNvSpPr>
          <p:nvPr>
            <p:ph type="sldNum" sz="quarter" idx="12"/>
          </p:nvPr>
        </p:nvSpPr>
        <p:spPr/>
        <p:txBody>
          <a:bodyPr/>
          <a:lstStyle/>
          <a:p>
            <a:pPr>
              <a:defRPr/>
            </a:pPr>
            <a:fld id="{0EB2B284-1554-48B6-A6E2-FFBA963387BB}" type="slidenum">
              <a:rPr lang="en-US" altLang="en-US" smtClean="0"/>
              <a:pPr>
                <a:defRPr/>
              </a:pPr>
              <a:t>4</a:t>
            </a:fld>
            <a:endParaRPr lang="en-US" altLang="en-US" dirty="0"/>
          </a:p>
        </p:txBody>
      </p:sp>
    </p:spTree>
    <p:extLst>
      <p:ext uri="{BB962C8B-B14F-4D97-AF65-F5344CB8AC3E}">
        <p14:creationId xmlns:p14="http://schemas.microsoft.com/office/powerpoint/2010/main" val="3941140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altLang="en-US" dirty="0"/>
          </a:p>
        </p:txBody>
      </p:sp>
      <p:sp>
        <p:nvSpPr>
          <p:cNvPr id="5" name="Footer Placeholder 4"/>
          <p:cNvSpPr>
            <a:spLocks noGrp="1"/>
          </p:cNvSpPr>
          <p:nvPr>
            <p:ph type="ftr" sz="quarter" idx="11"/>
          </p:nvPr>
        </p:nvSpPr>
        <p:spPr/>
        <p:txBody>
          <a:bodyPr/>
          <a:lstStyle/>
          <a:p>
            <a:pPr>
              <a:defRPr/>
            </a:pPr>
            <a:endParaRPr lang="en-US" altLang="en-US" dirty="0"/>
          </a:p>
        </p:txBody>
      </p:sp>
      <p:sp>
        <p:nvSpPr>
          <p:cNvPr id="6" name="Slide Number Placeholder 5"/>
          <p:cNvSpPr>
            <a:spLocks noGrp="1"/>
          </p:cNvSpPr>
          <p:nvPr>
            <p:ph type="sldNum" sz="quarter" idx="12"/>
          </p:nvPr>
        </p:nvSpPr>
        <p:spPr/>
        <p:txBody>
          <a:bodyPr/>
          <a:lstStyle/>
          <a:p>
            <a:pPr>
              <a:defRPr/>
            </a:pPr>
            <a:fld id="{0EB2B284-1554-48B6-A6E2-FFBA963387BB}" type="slidenum">
              <a:rPr lang="en-US" altLang="en-US" smtClean="0"/>
              <a:pPr>
                <a:defRPr/>
              </a:pPr>
              <a:t>5</a:t>
            </a:fld>
            <a:endParaRPr lang="en-US" altLang="en-US" dirty="0"/>
          </a:p>
        </p:txBody>
      </p:sp>
    </p:spTree>
    <p:extLst>
      <p:ext uri="{BB962C8B-B14F-4D97-AF65-F5344CB8AC3E}">
        <p14:creationId xmlns:p14="http://schemas.microsoft.com/office/powerpoint/2010/main" val="761471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altLang="en-US" dirty="0"/>
          </a:p>
        </p:txBody>
      </p:sp>
      <p:sp>
        <p:nvSpPr>
          <p:cNvPr id="5" name="Footer Placeholder 4"/>
          <p:cNvSpPr>
            <a:spLocks noGrp="1"/>
          </p:cNvSpPr>
          <p:nvPr>
            <p:ph type="ftr" sz="quarter" idx="11"/>
          </p:nvPr>
        </p:nvSpPr>
        <p:spPr/>
        <p:txBody>
          <a:bodyPr/>
          <a:lstStyle/>
          <a:p>
            <a:pPr>
              <a:defRPr/>
            </a:pPr>
            <a:endParaRPr lang="en-US" altLang="en-US" dirty="0"/>
          </a:p>
        </p:txBody>
      </p:sp>
      <p:sp>
        <p:nvSpPr>
          <p:cNvPr id="6" name="Slide Number Placeholder 5"/>
          <p:cNvSpPr>
            <a:spLocks noGrp="1"/>
          </p:cNvSpPr>
          <p:nvPr>
            <p:ph type="sldNum" sz="quarter" idx="12"/>
          </p:nvPr>
        </p:nvSpPr>
        <p:spPr/>
        <p:txBody>
          <a:bodyPr/>
          <a:lstStyle/>
          <a:p>
            <a:pPr>
              <a:defRPr/>
            </a:pPr>
            <a:fld id="{0EB2B284-1554-48B6-A6E2-FFBA963387BB}" type="slidenum">
              <a:rPr lang="en-US" altLang="en-US" smtClean="0"/>
              <a:pPr>
                <a:defRPr/>
              </a:pPr>
              <a:t>6</a:t>
            </a:fld>
            <a:endParaRPr lang="en-US" altLang="en-US" dirty="0"/>
          </a:p>
        </p:txBody>
      </p:sp>
    </p:spTree>
    <p:extLst>
      <p:ext uri="{BB962C8B-B14F-4D97-AF65-F5344CB8AC3E}">
        <p14:creationId xmlns:p14="http://schemas.microsoft.com/office/powerpoint/2010/main" val="3166204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altLang="en-US" dirty="0"/>
          </a:p>
        </p:txBody>
      </p:sp>
      <p:sp>
        <p:nvSpPr>
          <p:cNvPr id="5" name="Footer Placeholder 4"/>
          <p:cNvSpPr>
            <a:spLocks noGrp="1"/>
          </p:cNvSpPr>
          <p:nvPr>
            <p:ph type="ftr" sz="quarter" idx="11"/>
          </p:nvPr>
        </p:nvSpPr>
        <p:spPr/>
        <p:txBody>
          <a:bodyPr/>
          <a:lstStyle/>
          <a:p>
            <a:pPr>
              <a:defRPr/>
            </a:pPr>
            <a:endParaRPr lang="en-US" altLang="en-US" dirty="0"/>
          </a:p>
        </p:txBody>
      </p:sp>
      <p:sp>
        <p:nvSpPr>
          <p:cNvPr id="6" name="Slide Number Placeholder 5"/>
          <p:cNvSpPr>
            <a:spLocks noGrp="1"/>
          </p:cNvSpPr>
          <p:nvPr>
            <p:ph type="sldNum" sz="quarter" idx="12"/>
          </p:nvPr>
        </p:nvSpPr>
        <p:spPr/>
        <p:txBody>
          <a:bodyPr/>
          <a:lstStyle/>
          <a:p>
            <a:pPr>
              <a:defRPr/>
            </a:pPr>
            <a:fld id="{0EB2B284-1554-48B6-A6E2-FFBA963387BB}" type="slidenum">
              <a:rPr lang="en-US" altLang="en-US" smtClean="0"/>
              <a:pPr>
                <a:defRPr/>
              </a:pPr>
              <a:t>7</a:t>
            </a:fld>
            <a:endParaRPr lang="en-US" altLang="en-US" dirty="0"/>
          </a:p>
        </p:txBody>
      </p:sp>
    </p:spTree>
    <p:extLst>
      <p:ext uri="{BB962C8B-B14F-4D97-AF65-F5344CB8AC3E}">
        <p14:creationId xmlns:p14="http://schemas.microsoft.com/office/powerpoint/2010/main" val="100904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0EB2B284-1554-48B6-A6E2-FFBA963387BB}" type="slidenum">
              <a:rPr lang="en-US" altLang="en-US" smtClean="0"/>
              <a:pPr>
                <a:defRPr/>
              </a:pPr>
              <a:t>8</a:t>
            </a:fld>
            <a:endParaRPr lang="en-US" altLang="en-US"/>
          </a:p>
        </p:txBody>
      </p:sp>
    </p:spTree>
    <p:extLst>
      <p:ext uri="{BB962C8B-B14F-4D97-AF65-F5344CB8AC3E}">
        <p14:creationId xmlns:p14="http://schemas.microsoft.com/office/powerpoint/2010/main" val="318590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0EB2B284-1554-48B6-A6E2-FFBA963387BB}" type="slidenum">
              <a:rPr lang="en-US" altLang="en-US" smtClean="0"/>
              <a:pPr>
                <a:defRPr/>
              </a:pPr>
              <a:t>9</a:t>
            </a:fld>
            <a:endParaRPr lang="en-US" altLang="en-US"/>
          </a:p>
        </p:txBody>
      </p:sp>
    </p:spTree>
    <p:extLst>
      <p:ext uri="{BB962C8B-B14F-4D97-AF65-F5344CB8AC3E}">
        <p14:creationId xmlns:p14="http://schemas.microsoft.com/office/powerpoint/2010/main" val="22476622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518207" y="1300904"/>
            <a:ext cx="12091512" cy="1300903"/>
          </a:xfrm>
        </p:spPr>
        <p:txBody>
          <a:bodyPr/>
          <a:lstStyle>
            <a:lvl1pPr marL="0" indent="0">
              <a:buFontTx/>
              <a:buNone/>
              <a:defRPr sz="2400" b="1">
                <a:solidFill>
                  <a:srgbClr val="3A5A78"/>
                </a:solidFill>
              </a:defRPr>
            </a:lvl1pPr>
          </a:lstStyle>
          <a:p>
            <a:pPr lvl="0"/>
            <a:r>
              <a:rPr lang="en-US" altLang="en-US" noProof="0" dirty="0" smtClean="0"/>
              <a:t>Presenter’s Name</a:t>
            </a:r>
          </a:p>
          <a:p>
            <a:pPr lvl="0"/>
            <a:r>
              <a:rPr lang="en-US" altLang="en-US" noProof="0" dirty="0" smtClean="0"/>
              <a:t>Presenter’s Title</a:t>
            </a:r>
          </a:p>
          <a:p>
            <a:pPr lvl="0"/>
            <a:r>
              <a:rPr lang="en-US" altLang="en-US" noProof="0" dirty="0" smtClean="0"/>
              <a:t>Month 00, 0000</a:t>
            </a:r>
          </a:p>
        </p:txBody>
      </p:sp>
      <p:pic>
        <p:nvPicPr>
          <p:cNvPr id="7" name="Picture 7"/>
          <p:cNvPicPr>
            <a:picLocks noChangeAspect="1" noChangeArrowheads="1"/>
          </p:cNvPicPr>
          <p:nvPr userDrawn="1"/>
        </p:nvPicPr>
        <p:blipFill>
          <a:blip r:embed="rId2"/>
          <a:srcRect/>
          <a:stretch>
            <a:fillRect/>
          </a:stretch>
        </p:blipFill>
        <p:spPr bwMode="auto">
          <a:xfrm>
            <a:off x="-2196" y="5231117"/>
            <a:ext cx="13487400" cy="2169561"/>
          </a:xfrm>
          <a:prstGeom prst="rect">
            <a:avLst/>
          </a:prstGeom>
          <a:solidFill>
            <a:srgbClr val="B6D3E9"/>
          </a:solidFill>
          <a:ln w="9525">
            <a:noFill/>
            <a:miter lim="800000"/>
            <a:headEnd/>
            <a:tailEnd/>
          </a:ln>
        </p:spPr>
      </p:pic>
      <p:pic>
        <p:nvPicPr>
          <p:cNvPr id="8" name="Picture 18" descr="Hartford_Logo"/>
          <p:cNvPicPr>
            <a:picLocks noChangeAspect="1" noChangeArrowheads="1"/>
          </p:cNvPicPr>
          <p:nvPr userDrawn="1"/>
        </p:nvPicPr>
        <p:blipFill>
          <a:blip r:embed="rId3"/>
          <a:srcRect/>
          <a:stretch>
            <a:fillRect/>
          </a:stretch>
        </p:blipFill>
        <p:spPr bwMode="auto">
          <a:xfrm>
            <a:off x="14199394" y="5141039"/>
            <a:ext cx="2269271" cy="2251948"/>
          </a:xfrm>
          <a:prstGeom prst="rect">
            <a:avLst/>
          </a:prstGeom>
          <a:noFill/>
          <a:ln w="9525">
            <a:noFill/>
            <a:miter lim="800000"/>
            <a:headEnd/>
            <a:tailEnd/>
          </a:ln>
        </p:spPr>
      </p:pic>
      <p:sp>
        <p:nvSpPr>
          <p:cNvPr id="3074" name="Rectangle 2"/>
          <p:cNvSpPr>
            <a:spLocks noGrp="1" noChangeArrowheads="1"/>
          </p:cNvSpPr>
          <p:nvPr userDrawn="1">
            <p:ph type="ctrTitle"/>
          </p:nvPr>
        </p:nvSpPr>
        <p:spPr>
          <a:xfrm>
            <a:off x="518207" y="5231117"/>
            <a:ext cx="12080987" cy="2161870"/>
          </a:xfrm>
        </p:spPr>
        <p:txBody>
          <a:bodyPr/>
          <a:lstStyle>
            <a:lvl1pPr>
              <a:defRPr/>
            </a:lvl1pPr>
          </a:lstStyle>
          <a:p>
            <a:pPr lvl="0"/>
            <a:r>
              <a:rPr lang="en-US" altLang="en-US" noProof="0" dirty="0" smtClean="0"/>
              <a:t>PRESENTATION TITLE</a:t>
            </a:r>
          </a:p>
        </p:txBody>
      </p:sp>
      <p:sp>
        <p:nvSpPr>
          <p:cNvPr id="11" name="TextBox 10"/>
          <p:cNvSpPr txBox="1"/>
          <p:nvPr userDrawn="1"/>
        </p:nvSpPr>
        <p:spPr>
          <a:xfrm>
            <a:off x="518207" y="9460727"/>
            <a:ext cx="10709387" cy="296048"/>
          </a:xfrm>
          <a:prstGeom prst="rect">
            <a:avLst/>
          </a:prstGeom>
          <a:noFill/>
        </p:spPr>
        <p:txBody>
          <a:bodyPr wrap="square" lIns="154451" tIns="77226" rIns="154451" bIns="77226">
            <a:spAutoFit/>
          </a:bodyPr>
          <a:lstStyle/>
          <a:p>
            <a:pPr fontAlgn="auto">
              <a:spcBef>
                <a:spcPts val="0"/>
              </a:spcBef>
              <a:spcAft>
                <a:spcPts val="0"/>
              </a:spcAft>
              <a:defRPr/>
            </a:pPr>
            <a:r>
              <a:rPr lang="en-US" sz="900" dirty="0" smtClean="0">
                <a:solidFill>
                  <a:srgbClr val="484848"/>
                </a:solidFill>
                <a:latin typeface="Arial" panose="020B0604020202020204" pitchFamily="34" charset="0"/>
                <a:cs typeface="Arial" panose="020B0604020202020204" pitchFamily="34" charset="0"/>
              </a:rPr>
              <a:t>Copyright © 2018 by The Hartford. All rights reserved. No part of this document may be reproduced, published or posted without the permission of The Hartford. </a:t>
            </a:r>
            <a:endParaRPr lang="en-US" sz="900" dirty="0">
              <a:solidFill>
                <a:srgbClr val="484848"/>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Column Layout">
    <p:spTree>
      <p:nvGrpSpPr>
        <p:cNvPr id="1" name=""/>
        <p:cNvGrpSpPr/>
        <p:nvPr/>
      </p:nvGrpSpPr>
      <p:grpSpPr>
        <a:xfrm>
          <a:off x="0" y="0"/>
          <a:ext cx="0" cy="0"/>
          <a:chOff x="0" y="0"/>
          <a:chExt cx="0" cy="0"/>
        </a:xfrm>
      </p:grpSpPr>
      <p:sp>
        <p:nvSpPr>
          <p:cNvPr id="2" name="Title 1"/>
          <p:cNvSpPr>
            <a:spLocks noGrp="1"/>
          </p:cNvSpPr>
          <p:nvPr>
            <p:ph type="title"/>
          </p:nvPr>
        </p:nvSpPr>
        <p:spPr>
          <a:xfrm>
            <a:off x="518208" y="230187"/>
            <a:ext cx="14173200" cy="1179576"/>
          </a:xfrm>
        </p:spPr>
        <p:txBody>
          <a:bodyPr/>
          <a:lstStyle/>
          <a:p>
            <a:r>
              <a:rPr lang="en-US" dirty="0" smtClean="0"/>
              <a:t>Click to edit Master title style</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1188F9D2-5B65-4C92-8FFB-3F149C9EBFE1}" type="slidenum">
              <a:rPr lang="en-US" altLang="en-US"/>
              <a:pPr>
                <a:defRPr/>
              </a:pPr>
              <a:t>‹#›</a:t>
            </a:fld>
            <a:endParaRPr lang="en-US" altLang="en-US" dirty="0"/>
          </a:p>
        </p:txBody>
      </p:sp>
      <p:sp>
        <p:nvSpPr>
          <p:cNvPr id="6" name="Content Placeholder 2"/>
          <p:cNvSpPr>
            <a:spLocks noGrp="1"/>
          </p:cNvSpPr>
          <p:nvPr>
            <p:ph idx="1"/>
          </p:nvPr>
        </p:nvSpPr>
        <p:spPr>
          <a:xfrm>
            <a:off x="518208" y="1830387"/>
            <a:ext cx="15718965" cy="682974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pPr>
              <a:defRPr/>
            </a:pPr>
            <a:fld id="{2A7888CC-A97D-4440-8229-399165F08B27}" type="slidenum">
              <a:rPr lang="en-US" altLang="en-US" smtClean="0"/>
              <a:pPr>
                <a:defRPr/>
              </a:pPr>
              <a:t>‹#›</a:t>
            </a:fld>
            <a:endParaRPr lang="en-US" altLang="en-US" dirty="0"/>
          </a:p>
        </p:txBody>
      </p:sp>
      <p:sp>
        <p:nvSpPr>
          <p:cNvPr id="5" name="Content Placeholder 2"/>
          <p:cNvSpPr>
            <a:spLocks noGrp="1"/>
          </p:cNvSpPr>
          <p:nvPr>
            <p:ph idx="11"/>
          </p:nvPr>
        </p:nvSpPr>
        <p:spPr>
          <a:xfrm>
            <a:off x="518208" y="1830387"/>
            <a:ext cx="7427643" cy="682974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2"/>
          </p:nvPr>
        </p:nvSpPr>
        <p:spPr>
          <a:xfrm>
            <a:off x="8809530" y="1830387"/>
            <a:ext cx="7427643" cy="682974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5220717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208" y="228600"/>
            <a:ext cx="14173200" cy="1179576"/>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18208" y="4553162"/>
            <a:ext cx="7427643" cy="422793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1188F9D2-5B65-4C92-8FFB-3F149C9EBFE1}" type="slidenum">
              <a:rPr lang="en-US" altLang="en-US"/>
              <a:pPr>
                <a:defRPr/>
              </a:pPr>
              <a:t>‹#›</a:t>
            </a:fld>
            <a:endParaRPr lang="en-US" altLang="en-US" dirty="0"/>
          </a:p>
        </p:txBody>
      </p:sp>
      <p:sp>
        <p:nvSpPr>
          <p:cNvPr id="5" name="Content Placeholder 2"/>
          <p:cNvSpPr>
            <a:spLocks noGrp="1"/>
          </p:cNvSpPr>
          <p:nvPr>
            <p:ph idx="11"/>
          </p:nvPr>
        </p:nvSpPr>
        <p:spPr>
          <a:xfrm>
            <a:off x="8809530" y="4553162"/>
            <a:ext cx="7427643" cy="422793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2"/>
          </p:nvPr>
        </p:nvSpPr>
        <p:spPr>
          <a:xfrm>
            <a:off x="518208" y="1830387"/>
            <a:ext cx="15718965" cy="227658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2796557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8208" y="228600"/>
            <a:ext cx="14173200" cy="1179576"/>
          </a:xfrm>
        </p:spPr>
        <p:txBody>
          <a:bodyPr/>
          <a:lstStyle/>
          <a:p>
            <a:r>
              <a:rPr lang="en-US" dirty="0" smtClean="0"/>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pPr>
              <a:defRPr/>
            </a:pPr>
            <a:fld id="{1163B6C9-B84A-40BC-93CF-54B09D60C2F0}" type="slidenum">
              <a:rPr lang="en-US" altLang="en-US"/>
              <a:pPr>
                <a:defRPr/>
              </a:pPr>
              <a:t>‹#›</a:t>
            </a:fld>
            <a:endParaRPr lang="en-US"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6B7265E8-8161-46F2-A219-55BD5CF01B9F}" type="slidenum">
              <a:rPr lang="en-US" altLang="en-US"/>
              <a:pPr>
                <a:defRPr/>
              </a:pPr>
              <a:t>‹#›</a:t>
            </a:fld>
            <a:endParaRPr lang="en-US"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518208" y="228599"/>
            <a:ext cx="14173200" cy="1179576"/>
          </a:xfrm>
          <a:prstGeom prst="rect">
            <a:avLst/>
          </a:prstGeom>
          <a:noFill/>
          <a:ln w="9525">
            <a:noFill/>
            <a:miter lim="800000"/>
            <a:headEnd/>
            <a:tailEnd/>
          </a:ln>
        </p:spPr>
        <p:txBody>
          <a:bodyPr vert="horz" wrap="square" lIns="154451" tIns="77226" rIns="154451" bIns="77226" numCol="1" anchor="b" anchorCtr="0" compatLnSpc="1">
            <a:prstTxWarp prst="textNoShape">
              <a:avLst/>
            </a:prstTxWarp>
          </a:bodyPr>
          <a:lstStyle/>
          <a:p>
            <a:pPr lvl="0"/>
            <a:r>
              <a:rPr lang="en-US" altLang="en-US" dirty="0" smtClean="0"/>
              <a:t>CLICK TO EDIT MASTER TITLE STYLE</a:t>
            </a:r>
          </a:p>
        </p:txBody>
      </p:sp>
      <p:sp>
        <p:nvSpPr>
          <p:cNvPr id="1028" name="Rectangle 3"/>
          <p:cNvSpPr>
            <a:spLocks noGrp="1" noChangeArrowheads="1"/>
          </p:cNvSpPr>
          <p:nvPr>
            <p:ph type="body" idx="1"/>
          </p:nvPr>
        </p:nvSpPr>
        <p:spPr bwMode="auto">
          <a:xfrm>
            <a:off x="518208" y="1830387"/>
            <a:ext cx="15718965" cy="6829743"/>
          </a:xfrm>
          <a:prstGeom prst="rect">
            <a:avLst/>
          </a:prstGeom>
          <a:noFill/>
          <a:ln w="9525">
            <a:noFill/>
            <a:miter lim="800000"/>
            <a:headEnd/>
            <a:tailEnd/>
          </a:ln>
        </p:spPr>
        <p:txBody>
          <a:bodyPr vert="horz" wrap="square" lIns="154451" tIns="77226" rIns="154451" bIns="77226" numCol="1" anchor="t" anchorCtr="0" compatLnSpc="1">
            <a:prstTxWarp prst="textNoShape">
              <a:avLst/>
            </a:prstTxWarp>
          </a:bodyPr>
          <a:lstStyle/>
          <a:p>
            <a:pPr lvl="0"/>
            <a:r>
              <a:rPr lang="en-US" altLang="en-US" dirty="0" smtClean="0"/>
              <a:t>Level 1 text is Arial 28pt, indented with a bullet</a:t>
            </a:r>
          </a:p>
          <a:p>
            <a:pPr lvl="1"/>
            <a:r>
              <a:rPr lang="en-US" altLang="en-US" dirty="0" smtClean="0"/>
              <a:t>Use the “Increase Indent” and “Decrease Indent” buttons </a:t>
            </a:r>
            <a:br>
              <a:rPr lang="en-US" altLang="en-US" dirty="0" smtClean="0"/>
            </a:br>
            <a:r>
              <a:rPr lang="en-US" altLang="en-US" dirty="0" smtClean="0"/>
              <a:t>to change text levels</a:t>
            </a:r>
          </a:p>
          <a:p>
            <a:pPr lvl="1"/>
            <a:r>
              <a:rPr lang="en-US" altLang="en-US" dirty="0" smtClean="0"/>
              <a:t>Level 2 text is Arial 24pt, indented, with a dash</a:t>
            </a:r>
          </a:p>
          <a:p>
            <a:pPr lvl="2"/>
            <a:r>
              <a:rPr lang="en-US" altLang="en-US" dirty="0" smtClean="0"/>
              <a:t>Level 3 text is Arial 20pt</a:t>
            </a:r>
          </a:p>
          <a:p>
            <a:pPr lvl="3"/>
            <a:r>
              <a:rPr lang="en-US" altLang="en-US" dirty="0" smtClean="0"/>
              <a:t>Level 4 text is Arial 20pt</a:t>
            </a:r>
          </a:p>
          <a:p>
            <a:pPr lvl="4"/>
            <a:r>
              <a:rPr lang="en-US" altLang="en-US" dirty="0" smtClean="0"/>
              <a:t>Level 5 text is Arial 20pt</a:t>
            </a:r>
          </a:p>
          <a:p>
            <a:pPr lvl="0"/>
            <a:r>
              <a:rPr lang="en-US" altLang="en-US" dirty="0" smtClean="0"/>
              <a:t>These sample slides illustrate how to use this template</a:t>
            </a:r>
          </a:p>
          <a:p>
            <a:pPr lvl="0"/>
            <a:r>
              <a:rPr lang="en-US" altLang="en-US" dirty="0" smtClean="0"/>
              <a:t>Use, modify or delete these slides as appropriate</a:t>
            </a:r>
          </a:p>
        </p:txBody>
      </p:sp>
      <p:sp>
        <p:nvSpPr>
          <p:cNvPr id="1030" name="Rectangle 6"/>
          <p:cNvSpPr>
            <a:spLocks noGrp="1" noChangeArrowheads="1"/>
          </p:cNvSpPr>
          <p:nvPr>
            <p:ph type="sldNum" sz="quarter" idx="4"/>
          </p:nvPr>
        </p:nvSpPr>
        <p:spPr bwMode="auto">
          <a:xfrm>
            <a:off x="15722679" y="9106324"/>
            <a:ext cx="838915" cy="456220"/>
          </a:xfrm>
          <a:prstGeom prst="rect">
            <a:avLst/>
          </a:prstGeom>
          <a:noFill/>
          <a:ln>
            <a:noFill/>
          </a:ln>
          <a:effectLst/>
          <a:extLst/>
        </p:spPr>
        <p:txBody>
          <a:bodyPr vert="horz" wrap="square" lIns="154451" tIns="77226" rIns="154451" bIns="77226" numCol="1" anchor="t" anchorCtr="0" compatLnSpc="1">
            <a:prstTxWarp prst="textNoShape">
              <a:avLst/>
            </a:prstTxWarp>
          </a:bodyPr>
          <a:lstStyle>
            <a:lvl1pPr algn="r">
              <a:defRPr sz="1500">
                <a:solidFill>
                  <a:schemeClr val="bg2"/>
                </a:solidFill>
              </a:defRPr>
            </a:lvl1pPr>
          </a:lstStyle>
          <a:p>
            <a:pPr>
              <a:defRPr/>
            </a:pPr>
            <a:fld id="{2A7888CC-A97D-4440-8229-399165F08B27}" type="slidenum">
              <a:rPr lang="en-US" altLang="en-US"/>
              <a:pPr>
                <a:defRPr/>
              </a:pPr>
              <a:t>‹#›</a:t>
            </a:fld>
            <a:endParaRPr lang="en-US" altLang="en-US" dirty="0"/>
          </a:p>
        </p:txBody>
      </p:sp>
      <p:sp>
        <p:nvSpPr>
          <p:cNvPr id="11" name="TextBox 10"/>
          <p:cNvSpPr txBox="1"/>
          <p:nvPr userDrawn="1"/>
        </p:nvSpPr>
        <p:spPr>
          <a:xfrm>
            <a:off x="518207" y="9460727"/>
            <a:ext cx="10709387" cy="296048"/>
          </a:xfrm>
          <a:prstGeom prst="rect">
            <a:avLst/>
          </a:prstGeom>
          <a:noFill/>
        </p:spPr>
        <p:txBody>
          <a:bodyPr wrap="square" lIns="154451" tIns="77226" rIns="154451" bIns="77226">
            <a:spAutoFit/>
          </a:bodyPr>
          <a:lstStyle/>
          <a:p>
            <a:pPr fontAlgn="auto">
              <a:spcBef>
                <a:spcPts val="0"/>
              </a:spcBef>
              <a:spcAft>
                <a:spcPts val="0"/>
              </a:spcAft>
              <a:defRPr/>
            </a:pPr>
            <a:r>
              <a:rPr lang="en-US" sz="900" dirty="0">
                <a:solidFill>
                  <a:srgbClr val="484848"/>
                </a:solidFill>
                <a:latin typeface="Arial" panose="020B0604020202020204" pitchFamily="34" charset="0"/>
                <a:cs typeface="Arial" panose="020B0604020202020204" pitchFamily="34" charset="0"/>
              </a:rPr>
              <a:t>Copyright © </a:t>
            </a:r>
            <a:r>
              <a:rPr lang="en-US" sz="900" dirty="0" smtClean="0">
                <a:solidFill>
                  <a:srgbClr val="484848"/>
                </a:solidFill>
                <a:latin typeface="Arial" panose="020B0604020202020204" pitchFamily="34" charset="0"/>
                <a:cs typeface="Arial" panose="020B0604020202020204" pitchFamily="34" charset="0"/>
              </a:rPr>
              <a:t>2018 </a:t>
            </a:r>
            <a:r>
              <a:rPr lang="en-US" sz="900" dirty="0">
                <a:solidFill>
                  <a:srgbClr val="484848"/>
                </a:solidFill>
                <a:latin typeface="Arial" panose="020B0604020202020204" pitchFamily="34" charset="0"/>
                <a:cs typeface="Arial" panose="020B0604020202020204" pitchFamily="34" charset="0"/>
              </a:rPr>
              <a:t>by The </a:t>
            </a:r>
            <a:r>
              <a:rPr lang="en-US" sz="900" dirty="0" smtClean="0">
                <a:solidFill>
                  <a:srgbClr val="484848"/>
                </a:solidFill>
                <a:latin typeface="Arial" panose="020B0604020202020204" pitchFamily="34" charset="0"/>
                <a:cs typeface="Arial" panose="020B0604020202020204" pitchFamily="34" charset="0"/>
              </a:rPr>
              <a:t>Hartford. </a:t>
            </a:r>
            <a:r>
              <a:rPr lang="en-US" sz="900" dirty="0">
                <a:solidFill>
                  <a:srgbClr val="484848"/>
                </a:solidFill>
                <a:latin typeface="Arial" panose="020B0604020202020204" pitchFamily="34" charset="0"/>
                <a:cs typeface="Arial" panose="020B0604020202020204" pitchFamily="34" charset="0"/>
              </a:rPr>
              <a:t>All rights reserved. </a:t>
            </a:r>
            <a:r>
              <a:rPr lang="en-US" sz="900" dirty="0" smtClean="0">
                <a:solidFill>
                  <a:srgbClr val="484848"/>
                </a:solidFill>
                <a:latin typeface="Arial" panose="020B0604020202020204" pitchFamily="34" charset="0"/>
                <a:cs typeface="Arial" panose="020B0604020202020204" pitchFamily="34" charset="0"/>
              </a:rPr>
              <a:t>No </a:t>
            </a:r>
            <a:r>
              <a:rPr lang="en-US" sz="900" dirty="0">
                <a:solidFill>
                  <a:srgbClr val="484848"/>
                </a:solidFill>
                <a:latin typeface="Arial" panose="020B0604020202020204" pitchFamily="34" charset="0"/>
                <a:cs typeface="Arial" panose="020B0604020202020204" pitchFamily="34" charset="0"/>
              </a:rPr>
              <a:t>part of this document may be reproduced, published or posted without the permission of The Hartford. </a:t>
            </a:r>
          </a:p>
        </p:txBody>
      </p:sp>
      <p:cxnSp>
        <p:nvCxnSpPr>
          <p:cNvPr id="3" name="Straight Connector 2"/>
          <p:cNvCxnSpPr/>
          <p:nvPr userDrawn="1"/>
        </p:nvCxnSpPr>
        <p:spPr>
          <a:xfrm>
            <a:off x="689743" y="1598846"/>
            <a:ext cx="15910560" cy="0"/>
          </a:xfrm>
          <a:prstGeom prst="line">
            <a:avLst/>
          </a:prstGeom>
          <a:ln w="6350">
            <a:solidFill>
              <a:srgbClr val="3A5A78"/>
            </a:solidFill>
          </a:ln>
        </p:spPr>
        <p:style>
          <a:lnRef idx="1">
            <a:schemeClr val="accent1"/>
          </a:lnRef>
          <a:fillRef idx="0">
            <a:schemeClr val="accent1"/>
          </a:fillRef>
          <a:effectRef idx="0">
            <a:schemeClr val="accent1"/>
          </a:effectRef>
          <a:fontRef idx="minor">
            <a:schemeClr val="tx1"/>
          </a:fontRef>
        </p:style>
      </p:cxnSp>
      <p:pic>
        <p:nvPicPr>
          <p:cNvPr id="8" name="Picture 9" descr="Hartford_Logo"/>
          <p:cNvPicPr>
            <a:picLocks noChangeAspect="1" noChangeArrowheads="1"/>
          </p:cNvPicPr>
          <p:nvPr userDrawn="1"/>
        </p:nvPicPr>
        <p:blipFill>
          <a:blip r:embed="rId8"/>
          <a:srcRect/>
          <a:stretch>
            <a:fillRect/>
          </a:stretch>
        </p:blipFill>
        <p:spPr bwMode="auto">
          <a:xfrm>
            <a:off x="15412251" y="230187"/>
            <a:ext cx="1188052" cy="117898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3" r:id="rId1"/>
    <p:sldLayoutId id="2147483652" r:id="rId2"/>
    <p:sldLayoutId id="2147483654" r:id="rId3"/>
    <p:sldLayoutId id="2147483655" r:id="rId4"/>
    <p:sldLayoutId id="2147483651" r:id="rId5"/>
    <p:sldLayoutId id="2147483650" r:id="rId6"/>
  </p:sldLayoutIdLst>
  <p:timing>
    <p:tnLst>
      <p:par>
        <p:cTn id="1" dur="indefinite" restart="never" nodeType="tmRoot"/>
      </p:par>
    </p:tnLst>
  </p:timing>
  <p:hf hdr="0" ftr="0" dt="0"/>
  <p:txStyles>
    <p:titleStyle>
      <a:lvl1pPr algn="l" rtl="0" eaLnBrk="0" fontAlgn="base" hangingPunct="0">
        <a:spcBef>
          <a:spcPct val="0"/>
        </a:spcBef>
        <a:spcAft>
          <a:spcPct val="0"/>
        </a:spcAft>
        <a:defRPr sz="3200" b="1">
          <a:solidFill>
            <a:srgbClr val="3A5A78"/>
          </a:solidFill>
          <a:latin typeface="+mj-lt"/>
          <a:ea typeface="+mj-ea"/>
          <a:cs typeface="+mj-cs"/>
        </a:defRPr>
      </a:lvl1pPr>
      <a:lvl2pPr algn="l" rtl="0" eaLnBrk="0" fontAlgn="base" hangingPunct="0">
        <a:spcBef>
          <a:spcPct val="0"/>
        </a:spcBef>
        <a:spcAft>
          <a:spcPct val="0"/>
        </a:spcAft>
        <a:defRPr sz="2700" b="1">
          <a:solidFill>
            <a:srgbClr val="3A5A78"/>
          </a:solidFill>
          <a:latin typeface="Arial" charset="0"/>
        </a:defRPr>
      </a:lvl2pPr>
      <a:lvl3pPr algn="l" rtl="0" eaLnBrk="0" fontAlgn="base" hangingPunct="0">
        <a:spcBef>
          <a:spcPct val="0"/>
        </a:spcBef>
        <a:spcAft>
          <a:spcPct val="0"/>
        </a:spcAft>
        <a:defRPr sz="2700" b="1">
          <a:solidFill>
            <a:srgbClr val="3A5A78"/>
          </a:solidFill>
          <a:latin typeface="Arial" charset="0"/>
        </a:defRPr>
      </a:lvl3pPr>
      <a:lvl4pPr algn="l" rtl="0" eaLnBrk="0" fontAlgn="base" hangingPunct="0">
        <a:spcBef>
          <a:spcPct val="0"/>
        </a:spcBef>
        <a:spcAft>
          <a:spcPct val="0"/>
        </a:spcAft>
        <a:defRPr sz="2700" b="1">
          <a:solidFill>
            <a:srgbClr val="3A5A78"/>
          </a:solidFill>
          <a:latin typeface="Arial" charset="0"/>
        </a:defRPr>
      </a:lvl4pPr>
      <a:lvl5pPr algn="l" rtl="0" eaLnBrk="0" fontAlgn="base" hangingPunct="0">
        <a:spcBef>
          <a:spcPct val="0"/>
        </a:spcBef>
        <a:spcAft>
          <a:spcPct val="0"/>
        </a:spcAft>
        <a:defRPr sz="2700" b="1">
          <a:solidFill>
            <a:srgbClr val="3A5A78"/>
          </a:solidFill>
          <a:latin typeface="Arial" charset="0"/>
        </a:defRPr>
      </a:lvl5pPr>
      <a:lvl6pPr marL="772257" algn="l" rtl="0" fontAlgn="base">
        <a:spcBef>
          <a:spcPct val="0"/>
        </a:spcBef>
        <a:spcAft>
          <a:spcPct val="0"/>
        </a:spcAft>
        <a:defRPr sz="2700" b="1">
          <a:solidFill>
            <a:srgbClr val="3A5A78"/>
          </a:solidFill>
          <a:latin typeface="Arial" charset="0"/>
        </a:defRPr>
      </a:lvl6pPr>
      <a:lvl7pPr marL="1544513" algn="l" rtl="0" fontAlgn="base">
        <a:spcBef>
          <a:spcPct val="0"/>
        </a:spcBef>
        <a:spcAft>
          <a:spcPct val="0"/>
        </a:spcAft>
        <a:defRPr sz="2700" b="1">
          <a:solidFill>
            <a:srgbClr val="3A5A78"/>
          </a:solidFill>
          <a:latin typeface="Arial" charset="0"/>
        </a:defRPr>
      </a:lvl7pPr>
      <a:lvl8pPr marL="2316770" algn="l" rtl="0" fontAlgn="base">
        <a:spcBef>
          <a:spcPct val="0"/>
        </a:spcBef>
        <a:spcAft>
          <a:spcPct val="0"/>
        </a:spcAft>
        <a:defRPr sz="2700" b="1">
          <a:solidFill>
            <a:srgbClr val="3A5A78"/>
          </a:solidFill>
          <a:latin typeface="Arial" charset="0"/>
        </a:defRPr>
      </a:lvl8pPr>
      <a:lvl9pPr marL="3089026" algn="l" rtl="0" fontAlgn="base">
        <a:spcBef>
          <a:spcPct val="0"/>
        </a:spcBef>
        <a:spcAft>
          <a:spcPct val="0"/>
        </a:spcAft>
        <a:defRPr sz="2700" b="1">
          <a:solidFill>
            <a:srgbClr val="3A5A78"/>
          </a:solidFill>
          <a:latin typeface="Arial" charset="0"/>
        </a:defRPr>
      </a:lvl9pPr>
    </p:titleStyle>
    <p:bodyStyle>
      <a:lvl1pPr marL="386128" indent="-386128" algn="l" rtl="0" eaLnBrk="0" fontAlgn="base" hangingPunct="0">
        <a:spcBef>
          <a:spcPct val="20000"/>
        </a:spcBef>
        <a:spcAft>
          <a:spcPct val="0"/>
        </a:spcAft>
        <a:buChar char="•"/>
        <a:defRPr sz="2800">
          <a:solidFill>
            <a:schemeClr val="tx1"/>
          </a:solidFill>
          <a:latin typeface="+mn-lt"/>
          <a:ea typeface="+mn-ea"/>
          <a:cs typeface="+mn-cs"/>
        </a:defRPr>
      </a:lvl1pPr>
      <a:lvl2pPr marL="1262962" indent="-482660" algn="l" rtl="0" eaLnBrk="0" fontAlgn="base" hangingPunct="0">
        <a:spcBef>
          <a:spcPct val="20000"/>
        </a:spcBef>
        <a:spcAft>
          <a:spcPct val="0"/>
        </a:spcAft>
        <a:buChar char="–"/>
        <a:defRPr sz="2400">
          <a:solidFill>
            <a:schemeClr val="tx1"/>
          </a:solidFill>
          <a:latin typeface="+mn-lt"/>
        </a:defRPr>
      </a:lvl2pPr>
      <a:lvl3pPr marL="1930641" indent="-386128" algn="l" rtl="0" eaLnBrk="0" fontAlgn="base" hangingPunct="0">
        <a:spcBef>
          <a:spcPct val="20000"/>
        </a:spcBef>
        <a:spcAft>
          <a:spcPct val="0"/>
        </a:spcAft>
        <a:buChar char="•"/>
        <a:defRPr sz="2000">
          <a:solidFill>
            <a:schemeClr val="tx1"/>
          </a:solidFill>
          <a:latin typeface="+mn-lt"/>
        </a:defRPr>
      </a:lvl3pPr>
      <a:lvl4pPr marL="2702898" indent="-386128" algn="l" rtl="0" eaLnBrk="0" fontAlgn="base" hangingPunct="0">
        <a:spcBef>
          <a:spcPct val="20000"/>
        </a:spcBef>
        <a:spcAft>
          <a:spcPct val="0"/>
        </a:spcAft>
        <a:buChar char="–"/>
        <a:defRPr sz="2000">
          <a:solidFill>
            <a:schemeClr val="tx1"/>
          </a:solidFill>
          <a:latin typeface="+mn-lt"/>
        </a:defRPr>
      </a:lvl4pPr>
      <a:lvl5pPr marL="3475154" indent="-386128" algn="l" rtl="0" eaLnBrk="0" fontAlgn="base" hangingPunct="0">
        <a:spcBef>
          <a:spcPct val="20000"/>
        </a:spcBef>
        <a:spcAft>
          <a:spcPct val="0"/>
        </a:spcAft>
        <a:buChar char="»"/>
        <a:defRPr sz="2000">
          <a:solidFill>
            <a:schemeClr val="tx1"/>
          </a:solidFill>
          <a:latin typeface="+mn-lt"/>
        </a:defRPr>
      </a:lvl5pPr>
      <a:lvl6pPr marL="4247411" indent="-386128" algn="l" rtl="0" fontAlgn="base">
        <a:spcBef>
          <a:spcPct val="20000"/>
        </a:spcBef>
        <a:spcAft>
          <a:spcPct val="0"/>
        </a:spcAft>
        <a:buChar char="»"/>
        <a:defRPr>
          <a:solidFill>
            <a:schemeClr val="tx1"/>
          </a:solidFill>
          <a:latin typeface="+mn-lt"/>
        </a:defRPr>
      </a:lvl6pPr>
      <a:lvl7pPr marL="5019667" indent="-386128" algn="l" rtl="0" fontAlgn="base">
        <a:spcBef>
          <a:spcPct val="20000"/>
        </a:spcBef>
        <a:spcAft>
          <a:spcPct val="0"/>
        </a:spcAft>
        <a:buChar char="»"/>
        <a:defRPr>
          <a:solidFill>
            <a:schemeClr val="tx1"/>
          </a:solidFill>
          <a:latin typeface="+mn-lt"/>
        </a:defRPr>
      </a:lvl7pPr>
      <a:lvl8pPr marL="5791924" indent="-386128" algn="l" rtl="0" fontAlgn="base">
        <a:spcBef>
          <a:spcPct val="20000"/>
        </a:spcBef>
        <a:spcAft>
          <a:spcPct val="0"/>
        </a:spcAft>
        <a:buChar char="»"/>
        <a:defRPr>
          <a:solidFill>
            <a:schemeClr val="tx1"/>
          </a:solidFill>
          <a:latin typeface="+mn-lt"/>
        </a:defRPr>
      </a:lvl8pPr>
      <a:lvl9pPr marL="6564180" indent="-386128" algn="l" rtl="0" fontAlgn="base">
        <a:spcBef>
          <a:spcPct val="20000"/>
        </a:spcBef>
        <a:spcAft>
          <a:spcPct val="0"/>
        </a:spcAft>
        <a:buChar char="»"/>
        <a:defRPr>
          <a:solidFill>
            <a:schemeClr val="tx1"/>
          </a:solidFill>
          <a:latin typeface="+mn-lt"/>
        </a:defRPr>
      </a:lvl9pPr>
    </p:bodyStyle>
    <p:otherStyle>
      <a:defPPr>
        <a:defRPr lang="en-US"/>
      </a:defPPr>
      <a:lvl1pPr marL="0" algn="l" defTabSz="1544513" rtl="0" eaLnBrk="1" latinLnBrk="0" hangingPunct="1">
        <a:defRPr sz="3000" kern="1200">
          <a:solidFill>
            <a:schemeClr val="tx1"/>
          </a:solidFill>
          <a:latin typeface="+mn-lt"/>
          <a:ea typeface="+mn-ea"/>
          <a:cs typeface="+mn-cs"/>
        </a:defRPr>
      </a:lvl1pPr>
      <a:lvl2pPr marL="772257" algn="l" defTabSz="1544513" rtl="0" eaLnBrk="1" latinLnBrk="0" hangingPunct="1">
        <a:defRPr sz="3000" kern="1200">
          <a:solidFill>
            <a:schemeClr val="tx1"/>
          </a:solidFill>
          <a:latin typeface="+mn-lt"/>
          <a:ea typeface="+mn-ea"/>
          <a:cs typeface="+mn-cs"/>
        </a:defRPr>
      </a:lvl2pPr>
      <a:lvl3pPr marL="1544513" algn="l" defTabSz="1544513" rtl="0" eaLnBrk="1" latinLnBrk="0" hangingPunct="1">
        <a:defRPr sz="3000" kern="1200">
          <a:solidFill>
            <a:schemeClr val="tx1"/>
          </a:solidFill>
          <a:latin typeface="+mn-lt"/>
          <a:ea typeface="+mn-ea"/>
          <a:cs typeface="+mn-cs"/>
        </a:defRPr>
      </a:lvl3pPr>
      <a:lvl4pPr marL="2316770" algn="l" defTabSz="1544513" rtl="0" eaLnBrk="1" latinLnBrk="0" hangingPunct="1">
        <a:defRPr sz="3000" kern="1200">
          <a:solidFill>
            <a:schemeClr val="tx1"/>
          </a:solidFill>
          <a:latin typeface="+mn-lt"/>
          <a:ea typeface="+mn-ea"/>
          <a:cs typeface="+mn-cs"/>
        </a:defRPr>
      </a:lvl4pPr>
      <a:lvl5pPr marL="3089026" algn="l" defTabSz="1544513" rtl="0" eaLnBrk="1" latinLnBrk="0" hangingPunct="1">
        <a:defRPr sz="3000" kern="1200">
          <a:solidFill>
            <a:schemeClr val="tx1"/>
          </a:solidFill>
          <a:latin typeface="+mn-lt"/>
          <a:ea typeface="+mn-ea"/>
          <a:cs typeface="+mn-cs"/>
        </a:defRPr>
      </a:lvl5pPr>
      <a:lvl6pPr marL="3861283" algn="l" defTabSz="1544513" rtl="0" eaLnBrk="1" latinLnBrk="0" hangingPunct="1">
        <a:defRPr sz="3000" kern="1200">
          <a:solidFill>
            <a:schemeClr val="tx1"/>
          </a:solidFill>
          <a:latin typeface="+mn-lt"/>
          <a:ea typeface="+mn-ea"/>
          <a:cs typeface="+mn-cs"/>
        </a:defRPr>
      </a:lvl6pPr>
      <a:lvl7pPr marL="4633539" algn="l" defTabSz="1544513" rtl="0" eaLnBrk="1" latinLnBrk="0" hangingPunct="1">
        <a:defRPr sz="3000" kern="1200">
          <a:solidFill>
            <a:schemeClr val="tx1"/>
          </a:solidFill>
          <a:latin typeface="+mn-lt"/>
          <a:ea typeface="+mn-ea"/>
          <a:cs typeface="+mn-cs"/>
        </a:defRPr>
      </a:lvl7pPr>
      <a:lvl8pPr marL="5405796" algn="l" defTabSz="1544513" rtl="0" eaLnBrk="1" latinLnBrk="0" hangingPunct="1">
        <a:defRPr sz="3000" kern="1200">
          <a:solidFill>
            <a:schemeClr val="tx1"/>
          </a:solidFill>
          <a:latin typeface="+mn-lt"/>
          <a:ea typeface="+mn-ea"/>
          <a:cs typeface="+mn-cs"/>
        </a:defRPr>
      </a:lvl8pPr>
      <a:lvl9pPr marL="6178052" algn="l" defTabSz="1544513" rtl="0" eaLnBrk="1" latinLnBrk="0" hangingPunct="1">
        <a:defRPr sz="3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package" Target="../embeddings/Microsoft_Excel_Worksheet1.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p:txBody>
          <a:bodyPr anchor="ctr" anchorCtr="0"/>
          <a:lstStyle/>
          <a:p>
            <a:pPr eaLnBrk="1" hangingPunct="1"/>
            <a:r>
              <a:rPr lang="en-US" altLang="en-US" dirty="0" smtClean="0"/>
              <a:t>FNOL Digitized </a:t>
            </a:r>
            <a:r>
              <a:rPr lang="en-US" altLang="en-US" dirty="0"/>
              <a:t>Data </a:t>
            </a:r>
            <a:r>
              <a:rPr lang="en-US" altLang="en-US" dirty="0" smtClean="0"/>
              <a:t>Collection &amp; Processing</a:t>
            </a:r>
          </a:p>
        </p:txBody>
      </p:sp>
      <p:sp>
        <p:nvSpPr>
          <p:cNvPr id="5" name="Rectangle 3"/>
          <p:cNvSpPr txBox="1">
            <a:spLocks noChangeArrowheads="1"/>
          </p:cNvSpPr>
          <p:nvPr/>
        </p:nvSpPr>
        <p:spPr bwMode="auto">
          <a:xfrm>
            <a:off x="670607" y="1453304"/>
            <a:ext cx="12091512" cy="1300903"/>
          </a:xfrm>
          <a:prstGeom prst="rect">
            <a:avLst/>
          </a:prstGeom>
          <a:noFill/>
          <a:ln w="9525">
            <a:noFill/>
            <a:miter lim="800000"/>
            <a:headEnd/>
            <a:tailEnd/>
          </a:ln>
        </p:spPr>
        <p:txBody>
          <a:bodyPr vert="horz" wrap="square" lIns="154451" tIns="77226" rIns="154451" bIns="77226" numCol="1" anchor="t" anchorCtr="0" compatLnSpc="1">
            <a:prstTxWarp prst="textNoShape">
              <a:avLst/>
            </a:prstTxWarp>
          </a:bodyPr>
          <a:lstStyle>
            <a:lvl1pPr marL="0" indent="0" algn="l" rtl="0" eaLnBrk="0" fontAlgn="base" hangingPunct="0">
              <a:spcBef>
                <a:spcPct val="20000"/>
              </a:spcBef>
              <a:spcAft>
                <a:spcPct val="0"/>
              </a:spcAft>
              <a:buFontTx/>
              <a:buNone/>
              <a:defRPr sz="2400" b="1">
                <a:solidFill>
                  <a:srgbClr val="3A5A78"/>
                </a:solidFill>
                <a:latin typeface="+mn-lt"/>
                <a:ea typeface="+mn-ea"/>
                <a:cs typeface="+mn-cs"/>
              </a:defRPr>
            </a:lvl1pPr>
            <a:lvl2pPr marL="1262962" indent="-482660" algn="l" rtl="0" eaLnBrk="0" fontAlgn="base" hangingPunct="0">
              <a:spcBef>
                <a:spcPct val="20000"/>
              </a:spcBef>
              <a:spcAft>
                <a:spcPct val="0"/>
              </a:spcAft>
              <a:buChar char="–"/>
              <a:defRPr sz="2400">
                <a:solidFill>
                  <a:schemeClr val="tx1"/>
                </a:solidFill>
                <a:latin typeface="+mn-lt"/>
              </a:defRPr>
            </a:lvl2pPr>
            <a:lvl3pPr marL="1930641" indent="-386128" algn="l" rtl="0" eaLnBrk="0" fontAlgn="base" hangingPunct="0">
              <a:spcBef>
                <a:spcPct val="20000"/>
              </a:spcBef>
              <a:spcAft>
                <a:spcPct val="0"/>
              </a:spcAft>
              <a:buChar char="•"/>
              <a:defRPr sz="2000">
                <a:solidFill>
                  <a:schemeClr val="tx1"/>
                </a:solidFill>
                <a:latin typeface="+mn-lt"/>
              </a:defRPr>
            </a:lvl3pPr>
            <a:lvl4pPr marL="2702898" indent="-386128" algn="l" rtl="0" eaLnBrk="0" fontAlgn="base" hangingPunct="0">
              <a:spcBef>
                <a:spcPct val="20000"/>
              </a:spcBef>
              <a:spcAft>
                <a:spcPct val="0"/>
              </a:spcAft>
              <a:buChar char="–"/>
              <a:defRPr sz="2000">
                <a:solidFill>
                  <a:schemeClr val="tx1"/>
                </a:solidFill>
                <a:latin typeface="+mn-lt"/>
              </a:defRPr>
            </a:lvl4pPr>
            <a:lvl5pPr marL="3475154" indent="-386128" algn="l" rtl="0" eaLnBrk="0" fontAlgn="base" hangingPunct="0">
              <a:spcBef>
                <a:spcPct val="20000"/>
              </a:spcBef>
              <a:spcAft>
                <a:spcPct val="0"/>
              </a:spcAft>
              <a:buChar char="»"/>
              <a:defRPr sz="2000">
                <a:solidFill>
                  <a:schemeClr val="tx1"/>
                </a:solidFill>
                <a:latin typeface="+mn-lt"/>
              </a:defRPr>
            </a:lvl5pPr>
            <a:lvl6pPr marL="4247411" indent="-386128" algn="l" rtl="0" fontAlgn="base">
              <a:spcBef>
                <a:spcPct val="20000"/>
              </a:spcBef>
              <a:spcAft>
                <a:spcPct val="0"/>
              </a:spcAft>
              <a:buChar char="»"/>
              <a:defRPr>
                <a:solidFill>
                  <a:schemeClr val="tx1"/>
                </a:solidFill>
                <a:latin typeface="+mn-lt"/>
              </a:defRPr>
            </a:lvl6pPr>
            <a:lvl7pPr marL="5019667" indent="-386128" algn="l" rtl="0" fontAlgn="base">
              <a:spcBef>
                <a:spcPct val="20000"/>
              </a:spcBef>
              <a:spcAft>
                <a:spcPct val="0"/>
              </a:spcAft>
              <a:buChar char="»"/>
              <a:defRPr>
                <a:solidFill>
                  <a:schemeClr val="tx1"/>
                </a:solidFill>
                <a:latin typeface="+mn-lt"/>
              </a:defRPr>
            </a:lvl7pPr>
            <a:lvl8pPr marL="5791924" indent="-386128" algn="l" rtl="0" fontAlgn="base">
              <a:spcBef>
                <a:spcPct val="20000"/>
              </a:spcBef>
              <a:spcAft>
                <a:spcPct val="0"/>
              </a:spcAft>
              <a:buChar char="»"/>
              <a:defRPr>
                <a:solidFill>
                  <a:schemeClr val="tx1"/>
                </a:solidFill>
                <a:latin typeface="+mn-lt"/>
              </a:defRPr>
            </a:lvl8pPr>
            <a:lvl9pPr marL="6564180" indent="-386128" algn="l" rtl="0" fontAlgn="base">
              <a:spcBef>
                <a:spcPct val="20000"/>
              </a:spcBef>
              <a:spcAft>
                <a:spcPct val="0"/>
              </a:spcAft>
              <a:buChar char="»"/>
              <a:defRPr>
                <a:solidFill>
                  <a:schemeClr val="tx1"/>
                </a:solidFill>
                <a:latin typeface="+mn-lt"/>
              </a:defRPr>
            </a:lvl9pPr>
          </a:lstStyle>
          <a:p>
            <a:pPr eaLnBrk="1" hangingPunct="1"/>
            <a:r>
              <a:rPr lang="en-US" altLang="en-US" kern="0" dirty="0"/>
              <a:t>Dean Mazzotta/Murali Malipeddu</a:t>
            </a:r>
            <a:endParaRPr lang="en-US" altLang="en-US" kern="0" dirty="0" smtClean="0"/>
          </a:p>
          <a:p>
            <a:pPr eaLnBrk="1" hangingPunct="1"/>
            <a:r>
              <a:rPr lang="en-US" altLang="en-US" kern="0" dirty="0" smtClean="0"/>
              <a:t>April 2019</a:t>
            </a:r>
          </a:p>
        </p:txBody>
      </p:sp>
    </p:spTree>
    <p:extLst>
      <p:ext uri="{BB962C8B-B14F-4D97-AF65-F5344CB8AC3E}">
        <p14:creationId xmlns:p14="http://schemas.microsoft.com/office/powerpoint/2010/main" val="4829031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Functional Requirements/Business Clarifications</a:t>
            </a:r>
            <a:endParaRPr lang="en-US" dirty="0"/>
          </a:p>
        </p:txBody>
      </p:sp>
      <p:sp>
        <p:nvSpPr>
          <p:cNvPr id="3" name="Slide Number Placeholder 2"/>
          <p:cNvSpPr>
            <a:spLocks noGrp="1"/>
          </p:cNvSpPr>
          <p:nvPr>
            <p:ph type="sldNum" sz="quarter" idx="10"/>
          </p:nvPr>
        </p:nvSpPr>
        <p:spPr/>
        <p:txBody>
          <a:bodyPr/>
          <a:lstStyle/>
          <a:p>
            <a:pPr>
              <a:defRPr/>
            </a:pPr>
            <a:fld id="{1188F9D2-5B65-4C92-8FFB-3F149C9EBFE1}" type="slidenum">
              <a:rPr lang="en-US" altLang="en-US" smtClean="0"/>
              <a:pPr>
                <a:defRPr/>
              </a:pPr>
              <a:t>10</a:t>
            </a:fld>
            <a:endParaRPr lang="en-US" altLang="en-US" dirty="0"/>
          </a:p>
        </p:txBody>
      </p:sp>
      <p:graphicFrame>
        <p:nvGraphicFramePr>
          <p:cNvPr id="7" name="Table 6"/>
          <p:cNvGraphicFramePr>
            <a:graphicFrameLocks noGrp="1"/>
          </p:cNvGraphicFramePr>
          <p:nvPr>
            <p:extLst>
              <p:ext uri="{D42A27DB-BD31-4B8C-83A1-F6EECF244321}">
                <p14:modId xmlns:p14="http://schemas.microsoft.com/office/powerpoint/2010/main" val="2616385378"/>
              </p:ext>
            </p:extLst>
          </p:nvPr>
        </p:nvGraphicFramePr>
        <p:xfrm>
          <a:off x="518208" y="1655792"/>
          <a:ext cx="16348187" cy="7900887"/>
        </p:xfrm>
        <a:graphic>
          <a:graphicData uri="http://schemas.openxmlformats.org/drawingml/2006/table">
            <a:tbl>
              <a:tblPr firstRow="1" firstCol="1" bandRow="1">
                <a:tableStyleId>{69C7853C-536D-4A76-A0AE-DD22124D55A5}</a:tableStyleId>
              </a:tblPr>
              <a:tblGrid>
                <a:gridCol w="2022586"/>
                <a:gridCol w="7239000"/>
                <a:gridCol w="7086601"/>
              </a:tblGrid>
              <a:tr h="433287">
                <a:tc>
                  <a:txBody>
                    <a:bodyPr/>
                    <a:lstStyle/>
                    <a:p>
                      <a:pPr marL="0" marR="0" algn="ctr">
                        <a:spcBef>
                          <a:spcPts val="0"/>
                        </a:spcBef>
                        <a:spcAft>
                          <a:spcPts val="0"/>
                        </a:spcAft>
                      </a:pPr>
                      <a:r>
                        <a:rPr lang="en-US" sz="1400" dirty="0">
                          <a:effectLst/>
                        </a:rPr>
                        <a:t>Decision Area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9275" marR="39275" marT="0" marB="0" anchor="ctr"/>
                </a:tc>
                <a:tc>
                  <a:txBody>
                    <a:bodyPr/>
                    <a:lstStyle/>
                    <a:p>
                      <a:pPr marL="0" marR="0" algn="ctr">
                        <a:spcBef>
                          <a:spcPts val="0"/>
                        </a:spcBef>
                        <a:spcAft>
                          <a:spcPts val="0"/>
                        </a:spcAft>
                      </a:pPr>
                      <a:r>
                        <a:rPr lang="en-US" sz="1400">
                          <a:effectLst/>
                        </a:rPr>
                        <a:t>Key Considerations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39275" marR="39275" marT="0" marB="0" anchor="ctr"/>
                </a:tc>
                <a:tc>
                  <a:txBody>
                    <a:bodyPr/>
                    <a:lstStyle/>
                    <a:p>
                      <a:pPr marL="0" marR="0" algn="ctr">
                        <a:spcBef>
                          <a:spcPts val="0"/>
                        </a:spcBef>
                        <a:spcAft>
                          <a:spcPts val="0"/>
                        </a:spcAft>
                      </a:pPr>
                      <a:r>
                        <a:rPr lang="en-US" sz="1400" dirty="0">
                          <a:effectLst/>
                        </a:rPr>
                        <a:t>Answers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9275" marR="39275" marT="0" marB="0" anchor="ctr"/>
                </a:tc>
              </a:tr>
              <a:tr h="1179176">
                <a:tc rowSpan="7">
                  <a:txBody>
                    <a:bodyPr/>
                    <a:lstStyle/>
                    <a:p>
                      <a:pPr marL="0" marR="0">
                        <a:spcBef>
                          <a:spcPts val="0"/>
                        </a:spcBef>
                        <a:spcAft>
                          <a:spcPts val="0"/>
                        </a:spcAft>
                      </a:pPr>
                      <a:r>
                        <a:rPr lang="en-US" sz="1300" b="0" dirty="0">
                          <a:effectLst/>
                          <a:latin typeface="+mj-lt"/>
                        </a:rPr>
                        <a:t> </a:t>
                      </a:r>
                    </a:p>
                    <a:p>
                      <a:pPr marL="0" marR="0">
                        <a:spcBef>
                          <a:spcPts val="0"/>
                        </a:spcBef>
                        <a:spcAft>
                          <a:spcPts val="0"/>
                        </a:spcAft>
                      </a:pPr>
                      <a:r>
                        <a:rPr lang="en-US" sz="1300" b="0" dirty="0">
                          <a:effectLst/>
                          <a:latin typeface="+mj-lt"/>
                        </a:rPr>
                        <a:t> </a:t>
                      </a:r>
                    </a:p>
                    <a:p>
                      <a:pPr marL="0" marR="0">
                        <a:spcBef>
                          <a:spcPts val="0"/>
                        </a:spcBef>
                        <a:spcAft>
                          <a:spcPts val="0"/>
                        </a:spcAft>
                      </a:pPr>
                      <a:r>
                        <a:rPr lang="en-US" sz="1300" b="0" dirty="0">
                          <a:effectLst/>
                          <a:latin typeface="+mj-lt"/>
                        </a:rPr>
                        <a:t> </a:t>
                      </a:r>
                    </a:p>
                    <a:p>
                      <a:pPr marL="0" marR="0">
                        <a:spcBef>
                          <a:spcPts val="0"/>
                        </a:spcBef>
                        <a:spcAft>
                          <a:spcPts val="0"/>
                        </a:spcAft>
                      </a:pPr>
                      <a:r>
                        <a:rPr lang="en-US" sz="1300" b="0" dirty="0">
                          <a:effectLst/>
                          <a:latin typeface="+mj-lt"/>
                        </a:rPr>
                        <a:t> </a:t>
                      </a:r>
                    </a:p>
                    <a:p>
                      <a:pPr marL="0" marR="0">
                        <a:spcBef>
                          <a:spcPts val="0"/>
                        </a:spcBef>
                        <a:spcAft>
                          <a:spcPts val="0"/>
                        </a:spcAft>
                      </a:pPr>
                      <a:r>
                        <a:rPr lang="en-US" sz="1300" b="0" dirty="0">
                          <a:effectLst/>
                          <a:latin typeface="+mj-lt"/>
                        </a:rPr>
                        <a:t> </a:t>
                      </a:r>
                    </a:p>
                    <a:p>
                      <a:pPr marL="0" marR="0">
                        <a:spcBef>
                          <a:spcPts val="0"/>
                        </a:spcBef>
                        <a:spcAft>
                          <a:spcPts val="0"/>
                        </a:spcAft>
                      </a:pPr>
                      <a:r>
                        <a:rPr lang="en-US" sz="1300" b="0" dirty="0">
                          <a:effectLst/>
                          <a:latin typeface="+mj-lt"/>
                        </a:rPr>
                        <a:t> </a:t>
                      </a:r>
                    </a:p>
                    <a:p>
                      <a:pPr marL="0" marR="0">
                        <a:spcBef>
                          <a:spcPts val="0"/>
                        </a:spcBef>
                        <a:spcAft>
                          <a:spcPts val="0"/>
                        </a:spcAft>
                      </a:pPr>
                      <a:r>
                        <a:rPr lang="en-US" sz="1300" b="0" dirty="0">
                          <a:effectLst/>
                          <a:latin typeface="+mj-lt"/>
                        </a:rPr>
                        <a:t> </a:t>
                      </a:r>
                    </a:p>
                    <a:p>
                      <a:pPr marL="0" marR="0">
                        <a:spcBef>
                          <a:spcPts val="0"/>
                        </a:spcBef>
                        <a:spcAft>
                          <a:spcPts val="0"/>
                        </a:spcAft>
                      </a:pPr>
                      <a:r>
                        <a:rPr lang="en-US" sz="1300" b="0" dirty="0">
                          <a:effectLst/>
                          <a:latin typeface="+mj-lt"/>
                        </a:rPr>
                        <a:t> </a:t>
                      </a:r>
                    </a:p>
                    <a:p>
                      <a:pPr marL="0" marR="0">
                        <a:spcBef>
                          <a:spcPts val="0"/>
                        </a:spcBef>
                        <a:spcAft>
                          <a:spcPts val="0"/>
                        </a:spcAft>
                      </a:pPr>
                      <a:r>
                        <a:rPr lang="en-US" sz="1300" b="0" dirty="0">
                          <a:effectLst/>
                          <a:latin typeface="+mj-lt"/>
                        </a:rPr>
                        <a:t> </a:t>
                      </a:r>
                    </a:p>
                    <a:p>
                      <a:pPr marL="0" marR="0">
                        <a:spcBef>
                          <a:spcPts val="0"/>
                        </a:spcBef>
                        <a:spcAft>
                          <a:spcPts val="0"/>
                        </a:spcAft>
                      </a:pPr>
                      <a:r>
                        <a:rPr lang="en-US" sz="1300" b="0" dirty="0">
                          <a:effectLst/>
                          <a:latin typeface="+mj-lt"/>
                        </a:rPr>
                        <a:t>UI for FNOL Data Capture</a:t>
                      </a:r>
                      <a:endParaRPr lang="en-US" sz="1300" b="0" dirty="0">
                        <a:effectLst/>
                        <a:latin typeface="+mj-lt"/>
                        <a:ea typeface="Calibri" panose="020F0502020204030204" pitchFamily="34" charset="0"/>
                        <a:cs typeface="Times New Roman" panose="02020603050405020304" pitchFamily="18" charset="0"/>
                      </a:endParaRPr>
                    </a:p>
                  </a:txBody>
                  <a:tcPr marL="36576" marR="39275" marT="36576" marB="36576"/>
                </a:tc>
                <a:tc>
                  <a:txBody>
                    <a:bodyPr/>
                    <a:lstStyle/>
                    <a:p>
                      <a:pPr marL="0" marR="0">
                        <a:spcBef>
                          <a:spcPts val="0"/>
                        </a:spcBef>
                        <a:spcAft>
                          <a:spcPts val="0"/>
                        </a:spcAft>
                      </a:pPr>
                      <a:r>
                        <a:rPr lang="en-US" sz="1300" dirty="0">
                          <a:effectLst/>
                          <a:latin typeface="+mj-lt"/>
                        </a:rPr>
                        <a:t>Will the new UI only support collecting data “not currently collected by ECOS”?</a:t>
                      </a:r>
                      <a:endParaRPr lang="en-US" sz="1300" dirty="0">
                        <a:effectLst/>
                        <a:latin typeface="+mj-lt"/>
                        <a:ea typeface="Calibri" panose="020F0502020204030204" pitchFamily="34" charset="0"/>
                        <a:cs typeface="Times New Roman" panose="02020603050405020304" pitchFamily="18" charset="0"/>
                      </a:endParaRPr>
                    </a:p>
                  </a:txBody>
                  <a:tcPr marL="36576" marR="39275" marT="36576" marB="36576"/>
                </a:tc>
                <a:tc>
                  <a:txBody>
                    <a:bodyPr/>
                    <a:lstStyle/>
                    <a:p>
                      <a:pPr marL="0" marR="0">
                        <a:spcBef>
                          <a:spcPts val="0"/>
                        </a:spcBef>
                        <a:spcAft>
                          <a:spcPts val="0"/>
                        </a:spcAft>
                      </a:pPr>
                      <a:r>
                        <a:rPr lang="en-US" sz="1300" dirty="0">
                          <a:effectLst/>
                          <a:latin typeface="+mj-lt"/>
                        </a:rPr>
                        <a:t>We will be reviewing the existing FNOL flow as part of this initiative.   Currently some Compensability questions are being asked at FNOL already but in a very disjointed and non-customer friendly way. We would like the existing data and our new questions to flow appropriately.</a:t>
                      </a:r>
                    </a:p>
                    <a:p>
                      <a:pPr marL="0" marR="0">
                        <a:spcBef>
                          <a:spcPts val="0"/>
                        </a:spcBef>
                        <a:spcAft>
                          <a:spcPts val="0"/>
                        </a:spcAft>
                      </a:pPr>
                      <a:r>
                        <a:rPr lang="en-US" sz="1300" dirty="0">
                          <a:effectLst/>
                          <a:latin typeface="+mj-lt"/>
                        </a:rPr>
                        <a:t> </a:t>
                      </a:r>
                    </a:p>
                    <a:p>
                      <a:pPr marL="0" marR="0">
                        <a:spcBef>
                          <a:spcPts val="0"/>
                        </a:spcBef>
                        <a:spcAft>
                          <a:spcPts val="0"/>
                        </a:spcAft>
                      </a:pPr>
                      <a:r>
                        <a:rPr lang="en-US" sz="1300" dirty="0">
                          <a:effectLst/>
                          <a:latin typeface="+mj-lt"/>
                        </a:rPr>
                        <a:t>I do not see our tool as a separate “glue-on” UI. This should be incorporated into our FNOL flow or at least flow seamlessly.</a:t>
                      </a:r>
                      <a:endParaRPr lang="en-US" sz="1300" dirty="0">
                        <a:effectLst/>
                        <a:latin typeface="+mj-lt"/>
                        <a:ea typeface="Calibri" panose="020F0502020204030204" pitchFamily="34" charset="0"/>
                        <a:cs typeface="Times New Roman" panose="02020603050405020304" pitchFamily="18" charset="0"/>
                      </a:endParaRPr>
                    </a:p>
                  </a:txBody>
                  <a:tcPr marL="36576" marR="39275" marT="36576" marB="36576"/>
                </a:tc>
              </a:tr>
              <a:tr h="0">
                <a:tc vMerge="1">
                  <a:txBody>
                    <a:bodyPr/>
                    <a:lstStyle/>
                    <a:p>
                      <a:endParaRPr lang="en-US"/>
                    </a:p>
                  </a:txBody>
                  <a:tcPr/>
                </a:tc>
                <a:tc>
                  <a:txBody>
                    <a:bodyPr/>
                    <a:lstStyle/>
                    <a:p>
                      <a:pPr marL="0" marR="0">
                        <a:spcBef>
                          <a:spcPts val="0"/>
                        </a:spcBef>
                        <a:spcAft>
                          <a:spcPts val="0"/>
                        </a:spcAft>
                      </a:pPr>
                      <a:r>
                        <a:rPr lang="en-US" sz="1300">
                          <a:effectLst/>
                          <a:latin typeface="+mj-lt"/>
                        </a:rPr>
                        <a:t>Is there a need to pass data from ECOS to the new UI to drive the front-end rules?</a:t>
                      </a:r>
                      <a:endParaRPr lang="en-US" sz="1300">
                        <a:effectLst/>
                        <a:latin typeface="+mj-lt"/>
                        <a:ea typeface="Calibri" panose="020F0502020204030204" pitchFamily="34" charset="0"/>
                        <a:cs typeface="Times New Roman" panose="02020603050405020304" pitchFamily="18" charset="0"/>
                      </a:endParaRPr>
                    </a:p>
                  </a:txBody>
                  <a:tcPr marL="36576" marR="39275" marT="36576" marB="36576"/>
                </a:tc>
                <a:tc>
                  <a:txBody>
                    <a:bodyPr/>
                    <a:lstStyle/>
                    <a:p>
                      <a:pPr marL="0" marR="0">
                        <a:spcBef>
                          <a:spcPts val="0"/>
                        </a:spcBef>
                        <a:spcAft>
                          <a:spcPts val="0"/>
                        </a:spcAft>
                      </a:pPr>
                      <a:r>
                        <a:rPr lang="en-US" sz="1300">
                          <a:effectLst/>
                          <a:latin typeface="+mj-lt"/>
                        </a:rPr>
                        <a:t>Yes. Our ruleset will be defined based on data collected at FNOL. (Cause of Injury/CDC)</a:t>
                      </a:r>
                      <a:endParaRPr lang="en-US" sz="1300">
                        <a:effectLst/>
                        <a:latin typeface="+mj-lt"/>
                        <a:ea typeface="Calibri" panose="020F0502020204030204" pitchFamily="34" charset="0"/>
                        <a:cs typeface="Times New Roman" panose="02020603050405020304" pitchFamily="18" charset="0"/>
                      </a:endParaRPr>
                    </a:p>
                  </a:txBody>
                  <a:tcPr marL="36576" marR="39275" marT="36576" marB="36576"/>
                </a:tc>
              </a:tr>
              <a:tr h="393059">
                <a:tc vMerge="1">
                  <a:txBody>
                    <a:bodyPr/>
                    <a:lstStyle/>
                    <a:p>
                      <a:endParaRPr lang="en-US"/>
                    </a:p>
                  </a:txBody>
                  <a:tcPr/>
                </a:tc>
                <a:tc>
                  <a:txBody>
                    <a:bodyPr/>
                    <a:lstStyle/>
                    <a:p>
                      <a:pPr marL="0" marR="0">
                        <a:spcBef>
                          <a:spcPts val="0"/>
                        </a:spcBef>
                        <a:spcAft>
                          <a:spcPts val="0"/>
                        </a:spcAft>
                      </a:pPr>
                      <a:r>
                        <a:rPr lang="en-US" sz="1300">
                          <a:effectLst/>
                          <a:latin typeface="+mj-lt"/>
                        </a:rPr>
                        <a:t>Does the questionnaire need to be derived based on the previous claim history of that account/policy or any other ECOS data? Or is it not dependent on ECOS data?</a:t>
                      </a:r>
                      <a:endParaRPr lang="en-US" sz="1300">
                        <a:effectLst/>
                        <a:latin typeface="+mj-lt"/>
                        <a:ea typeface="Calibri" panose="020F0502020204030204" pitchFamily="34" charset="0"/>
                        <a:cs typeface="Times New Roman" panose="02020603050405020304" pitchFamily="18" charset="0"/>
                      </a:endParaRPr>
                    </a:p>
                  </a:txBody>
                  <a:tcPr marL="36576" marR="39275" marT="36576" marB="36576"/>
                </a:tc>
                <a:tc>
                  <a:txBody>
                    <a:bodyPr/>
                    <a:lstStyle/>
                    <a:p>
                      <a:pPr marL="0" marR="0">
                        <a:spcBef>
                          <a:spcPts val="0"/>
                        </a:spcBef>
                        <a:spcAft>
                          <a:spcPts val="0"/>
                        </a:spcAft>
                      </a:pPr>
                      <a:r>
                        <a:rPr lang="en-US" sz="1300">
                          <a:effectLst/>
                          <a:latin typeface="+mj-lt"/>
                        </a:rPr>
                        <a:t>Not based on our current thinking</a:t>
                      </a:r>
                      <a:endParaRPr lang="en-US" sz="1300">
                        <a:effectLst/>
                        <a:latin typeface="+mj-lt"/>
                        <a:ea typeface="Calibri" panose="020F0502020204030204" pitchFamily="34" charset="0"/>
                        <a:cs typeface="Times New Roman" panose="02020603050405020304" pitchFamily="18" charset="0"/>
                      </a:endParaRPr>
                    </a:p>
                  </a:txBody>
                  <a:tcPr marL="36576" marR="39275" marT="36576" marB="36576"/>
                </a:tc>
              </a:tr>
              <a:tr h="412680">
                <a:tc vMerge="1">
                  <a:txBody>
                    <a:bodyPr/>
                    <a:lstStyle/>
                    <a:p>
                      <a:endParaRPr lang="en-US"/>
                    </a:p>
                  </a:txBody>
                  <a:tcPr/>
                </a:tc>
                <a:tc>
                  <a:txBody>
                    <a:bodyPr/>
                    <a:lstStyle/>
                    <a:p>
                      <a:pPr marL="0" marR="0">
                        <a:spcBef>
                          <a:spcPts val="0"/>
                        </a:spcBef>
                        <a:spcAft>
                          <a:spcPts val="0"/>
                        </a:spcAft>
                      </a:pPr>
                      <a:r>
                        <a:rPr lang="en-US" sz="1300">
                          <a:effectLst/>
                          <a:latin typeface="+mj-lt"/>
                        </a:rPr>
                        <a:t>What is the difference between the questionnaires in FNOL UI for CCT/Claim handler vs Insured? If lean questionnaire is preferred for Insured then can that be configured with simple rules?</a:t>
                      </a:r>
                      <a:endParaRPr lang="en-US" sz="1300">
                        <a:effectLst/>
                        <a:latin typeface="+mj-lt"/>
                        <a:ea typeface="Calibri" panose="020F0502020204030204" pitchFamily="34" charset="0"/>
                        <a:cs typeface="Times New Roman" panose="02020603050405020304" pitchFamily="18" charset="0"/>
                      </a:endParaRPr>
                    </a:p>
                  </a:txBody>
                  <a:tcPr marL="36576" marR="39275" marT="36576" marB="36576"/>
                </a:tc>
                <a:tc>
                  <a:txBody>
                    <a:bodyPr/>
                    <a:lstStyle/>
                    <a:p>
                      <a:pPr marL="0" marR="0">
                        <a:spcBef>
                          <a:spcPts val="0"/>
                        </a:spcBef>
                        <a:spcAft>
                          <a:spcPts val="0"/>
                        </a:spcAft>
                      </a:pPr>
                      <a:r>
                        <a:rPr lang="en-US" sz="1300">
                          <a:effectLst/>
                          <a:latin typeface="+mj-lt"/>
                        </a:rPr>
                        <a:t>CCT/Handler are seeing the UI and asking the questions to the Insured on the phone. This is 1 ruleset. At this point our question set seems fairly simple and feel it can be done with a ruleset.</a:t>
                      </a:r>
                      <a:endParaRPr lang="en-US" sz="1300">
                        <a:effectLst/>
                        <a:latin typeface="+mj-lt"/>
                        <a:ea typeface="Calibri" panose="020F0502020204030204" pitchFamily="34" charset="0"/>
                        <a:cs typeface="Times New Roman" panose="02020603050405020304" pitchFamily="18" charset="0"/>
                      </a:endParaRPr>
                    </a:p>
                  </a:txBody>
                  <a:tcPr marL="36576" marR="39275" marT="36576" marB="36576"/>
                </a:tc>
              </a:tr>
              <a:tr h="786117">
                <a:tc vMerge="1">
                  <a:txBody>
                    <a:bodyPr/>
                    <a:lstStyle/>
                    <a:p>
                      <a:endParaRPr lang="en-US"/>
                    </a:p>
                  </a:txBody>
                  <a:tcPr/>
                </a:tc>
                <a:tc>
                  <a:txBody>
                    <a:bodyPr/>
                    <a:lstStyle/>
                    <a:p>
                      <a:pPr marL="0" marR="0">
                        <a:spcBef>
                          <a:spcPts val="0"/>
                        </a:spcBef>
                        <a:spcAft>
                          <a:spcPts val="0"/>
                        </a:spcAft>
                      </a:pPr>
                      <a:r>
                        <a:rPr lang="en-US" sz="1300" dirty="0">
                          <a:effectLst/>
                          <a:latin typeface="+mj-lt"/>
                        </a:rPr>
                        <a:t>What percent of claims entered by Insured?</a:t>
                      </a:r>
                    </a:p>
                    <a:p>
                      <a:pPr marL="0" marR="0">
                        <a:spcBef>
                          <a:spcPts val="0"/>
                        </a:spcBef>
                        <a:spcAft>
                          <a:spcPts val="0"/>
                        </a:spcAft>
                      </a:pPr>
                      <a:r>
                        <a:rPr lang="en-US" sz="1300" dirty="0">
                          <a:effectLst/>
                          <a:latin typeface="+mj-lt"/>
                        </a:rPr>
                        <a:t>[Murali] Is the 50% FNOL count coming from Insured in to ECOS? Means are they opening ECOS and entering in ECOS UI? I thought very less count for ECOS internet users. Do you know the number of internet users? And daily FNOL intake volume from these internet users?</a:t>
                      </a:r>
                      <a:endParaRPr lang="en-US" sz="1300" dirty="0">
                        <a:effectLst/>
                        <a:latin typeface="+mj-lt"/>
                        <a:ea typeface="Calibri" panose="020F0502020204030204" pitchFamily="34" charset="0"/>
                        <a:cs typeface="Times New Roman" panose="02020603050405020304" pitchFamily="18" charset="0"/>
                      </a:endParaRPr>
                    </a:p>
                  </a:txBody>
                  <a:tcPr marL="36576" marR="39275" marT="36576" marB="36576"/>
                </a:tc>
                <a:tc>
                  <a:txBody>
                    <a:bodyPr/>
                    <a:lstStyle/>
                    <a:p>
                      <a:pPr marL="0" marR="0">
                        <a:spcBef>
                          <a:spcPts val="0"/>
                        </a:spcBef>
                        <a:spcAft>
                          <a:spcPts val="0"/>
                        </a:spcAft>
                      </a:pPr>
                      <a:r>
                        <a:rPr lang="en-US" sz="1300" dirty="0">
                          <a:effectLst/>
                          <a:latin typeface="+mj-lt"/>
                        </a:rPr>
                        <a:t>50</a:t>
                      </a:r>
                      <a:r>
                        <a:rPr lang="en-US" sz="1300" dirty="0" smtClean="0">
                          <a:effectLst/>
                          <a:latin typeface="+mj-lt"/>
                        </a:rPr>
                        <a:t>%</a:t>
                      </a:r>
                    </a:p>
                    <a:p>
                      <a:pPr marL="0" marR="0">
                        <a:spcBef>
                          <a:spcPts val="0"/>
                        </a:spcBef>
                        <a:spcAft>
                          <a:spcPts val="0"/>
                        </a:spcAft>
                      </a:pPr>
                      <a:r>
                        <a:rPr lang="en-US" sz="1300" dirty="0" smtClean="0">
                          <a:effectLst/>
                          <a:latin typeface="+mj-lt"/>
                          <a:ea typeface="Calibri" panose="020F0502020204030204" pitchFamily="34" charset="0"/>
                          <a:cs typeface="Times New Roman" panose="02020603050405020304" pitchFamily="18" charset="0"/>
                        </a:rPr>
                        <a:t>Claims can be created 2 ways.</a:t>
                      </a:r>
                    </a:p>
                    <a:p>
                      <a:pPr marL="0" marR="0">
                        <a:spcBef>
                          <a:spcPts val="0"/>
                        </a:spcBef>
                        <a:spcAft>
                          <a:spcPts val="0"/>
                        </a:spcAft>
                      </a:pPr>
                      <a:r>
                        <a:rPr lang="en-US" sz="1300" dirty="0" smtClean="0">
                          <a:effectLst/>
                          <a:latin typeface="+mj-lt"/>
                          <a:ea typeface="Calibri" panose="020F0502020204030204" pitchFamily="34" charset="0"/>
                          <a:cs typeface="Times New Roman" panose="02020603050405020304" pitchFamily="18" charset="0"/>
                        </a:rPr>
                        <a:t>1 – Direct entry by external users (5% of intake)</a:t>
                      </a:r>
                    </a:p>
                    <a:p>
                      <a:pPr marL="0" marR="0">
                        <a:spcBef>
                          <a:spcPts val="0"/>
                        </a:spcBef>
                        <a:spcAft>
                          <a:spcPts val="0"/>
                        </a:spcAft>
                      </a:pPr>
                      <a:r>
                        <a:rPr lang="en-US" sz="1300" dirty="0" smtClean="0">
                          <a:effectLst/>
                          <a:latin typeface="+mj-lt"/>
                          <a:ea typeface="Calibri" panose="020F0502020204030204" pitchFamily="34" charset="0"/>
                          <a:cs typeface="Times New Roman" panose="02020603050405020304" pitchFamily="18" charset="0"/>
                        </a:rPr>
                        <a:t>2 – Created by a HIG CCT user. (95%) This population is reported via multiple channels (Phone calls, online reporting via works form, e-,mail, </a:t>
                      </a:r>
                      <a:r>
                        <a:rPr lang="en-US" sz="1300" dirty="0" err="1" smtClean="0">
                          <a:effectLst/>
                          <a:latin typeface="+mj-lt"/>
                          <a:ea typeface="Calibri" panose="020F0502020204030204" pitchFamily="34" charset="0"/>
                          <a:cs typeface="Times New Roman" panose="02020603050405020304" pitchFamily="18" charset="0"/>
                        </a:rPr>
                        <a:t>etc</a:t>
                      </a:r>
                      <a:r>
                        <a:rPr lang="en-US" sz="1300" dirty="0" smtClean="0">
                          <a:effectLst/>
                          <a:latin typeface="+mj-lt"/>
                          <a:ea typeface="Calibri" panose="020F0502020204030204" pitchFamily="34" charset="0"/>
                          <a:cs typeface="Times New Roman" panose="02020603050405020304" pitchFamily="18" charset="0"/>
                        </a:rPr>
                        <a:t>)</a:t>
                      </a:r>
                    </a:p>
                    <a:p>
                      <a:pPr marL="0" marR="0">
                        <a:spcBef>
                          <a:spcPts val="0"/>
                        </a:spcBef>
                        <a:spcAft>
                          <a:spcPts val="0"/>
                        </a:spcAft>
                      </a:pPr>
                      <a:endParaRPr lang="en-US" sz="1300" dirty="0">
                        <a:effectLst/>
                        <a:latin typeface="+mj-lt"/>
                        <a:ea typeface="Calibri" panose="020F0502020204030204" pitchFamily="34" charset="0"/>
                        <a:cs typeface="Times New Roman" panose="02020603050405020304" pitchFamily="18" charset="0"/>
                      </a:endParaRPr>
                    </a:p>
                  </a:txBody>
                  <a:tcPr marL="36576" marR="39275" marT="36576" marB="36576"/>
                </a:tc>
              </a:tr>
              <a:tr h="589588">
                <a:tc vMerge="1">
                  <a:txBody>
                    <a:bodyPr/>
                    <a:lstStyle/>
                    <a:p>
                      <a:endParaRPr lang="en-US"/>
                    </a:p>
                  </a:txBody>
                  <a:tcPr/>
                </a:tc>
                <a:tc>
                  <a:txBody>
                    <a:bodyPr/>
                    <a:lstStyle/>
                    <a:p>
                      <a:pPr marL="0" marR="0">
                        <a:spcBef>
                          <a:spcPts val="0"/>
                        </a:spcBef>
                        <a:spcAft>
                          <a:spcPts val="0"/>
                        </a:spcAft>
                      </a:pPr>
                      <a:r>
                        <a:rPr lang="en-US" sz="1300" dirty="0">
                          <a:effectLst/>
                          <a:latin typeface="+mj-lt"/>
                        </a:rPr>
                        <a:t>Currently National account employers are accessing ECOS UI via internet to FNOL entry. Will this access be removed when FNOL portal goes live? Any differentiation in questionnaire based on internet or intranet access?</a:t>
                      </a:r>
                      <a:endParaRPr lang="en-US" sz="1300" dirty="0">
                        <a:effectLst/>
                        <a:latin typeface="+mj-lt"/>
                        <a:ea typeface="Calibri" panose="020F0502020204030204" pitchFamily="34" charset="0"/>
                        <a:cs typeface="Times New Roman" panose="02020603050405020304" pitchFamily="18" charset="0"/>
                      </a:endParaRPr>
                    </a:p>
                  </a:txBody>
                  <a:tcPr marL="36576" marR="39275" marT="36576" marB="36576"/>
                </a:tc>
                <a:tc>
                  <a:txBody>
                    <a:bodyPr/>
                    <a:lstStyle/>
                    <a:p>
                      <a:pPr marL="0" marR="0">
                        <a:spcBef>
                          <a:spcPts val="0"/>
                        </a:spcBef>
                        <a:spcAft>
                          <a:spcPts val="0"/>
                        </a:spcAft>
                      </a:pPr>
                      <a:r>
                        <a:rPr lang="en-US" sz="1300" dirty="0">
                          <a:effectLst/>
                          <a:latin typeface="+mj-lt"/>
                        </a:rPr>
                        <a:t>Yes – will be sunset</a:t>
                      </a:r>
                      <a:br>
                        <a:rPr lang="en-US" sz="1300" dirty="0">
                          <a:effectLst/>
                          <a:latin typeface="+mj-lt"/>
                        </a:rPr>
                      </a:br>
                      <a:r>
                        <a:rPr lang="en-US" sz="1300" dirty="0">
                          <a:effectLst/>
                          <a:latin typeface="+mj-lt"/>
                        </a:rPr>
                        <a:t>No – question set should be the </a:t>
                      </a:r>
                      <a:r>
                        <a:rPr lang="en-US" sz="1300" dirty="0" smtClean="0">
                          <a:effectLst/>
                          <a:latin typeface="+mj-lt"/>
                        </a:rPr>
                        <a:t>same (for the users working in ECOS).</a:t>
                      </a:r>
                      <a:r>
                        <a:rPr lang="en-US" sz="1300" baseline="0" dirty="0" smtClean="0">
                          <a:effectLst/>
                          <a:latin typeface="+mj-lt"/>
                        </a:rPr>
                        <a:t> FNOL must be different.</a:t>
                      </a:r>
                      <a:endParaRPr lang="en-US" sz="1300" dirty="0">
                        <a:effectLst/>
                        <a:latin typeface="+mj-lt"/>
                        <a:ea typeface="Calibri" panose="020F0502020204030204" pitchFamily="34" charset="0"/>
                        <a:cs typeface="Times New Roman" panose="02020603050405020304" pitchFamily="18" charset="0"/>
                      </a:endParaRPr>
                    </a:p>
                  </a:txBody>
                  <a:tcPr marL="36576" marR="39275" marT="36576" marB="36576"/>
                </a:tc>
              </a:tr>
              <a:tr h="589588">
                <a:tc vMerge="1">
                  <a:txBody>
                    <a:bodyPr/>
                    <a:lstStyle/>
                    <a:p>
                      <a:endParaRPr lang="en-US"/>
                    </a:p>
                  </a:txBody>
                  <a:tcPr/>
                </a:tc>
                <a:tc>
                  <a:txBody>
                    <a:bodyPr/>
                    <a:lstStyle/>
                    <a:p>
                      <a:pPr marL="0" marR="0">
                        <a:spcBef>
                          <a:spcPts val="0"/>
                        </a:spcBef>
                        <a:spcAft>
                          <a:spcPts val="0"/>
                        </a:spcAft>
                      </a:pPr>
                      <a:r>
                        <a:rPr lang="en-US" sz="1300" dirty="0">
                          <a:effectLst/>
                          <a:latin typeface="+mj-lt"/>
                        </a:rPr>
                        <a:t>Difference in data quality on the claims entered by CCT vs Employers?</a:t>
                      </a:r>
                    </a:p>
                    <a:p>
                      <a:pPr marL="0" marR="0">
                        <a:spcBef>
                          <a:spcPts val="0"/>
                        </a:spcBef>
                        <a:spcAft>
                          <a:spcPts val="0"/>
                        </a:spcAft>
                      </a:pPr>
                      <a:r>
                        <a:rPr lang="en-US" sz="1300" dirty="0">
                          <a:effectLst/>
                          <a:latin typeface="+mj-lt"/>
                        </a:rPr>
                        <a:t>[Murali] In the current world, Any difference in the data quality when the Insured logs in to ECOS UI and enters a claim vs CCT talks over the phone and enters the claim in ECOS?</a:t>
                      </a:r>
                      <a:endParaRPr lang="en-US" sz="1300" dirty="0">
                        <a:effectLst/>
                        <a:latin typeface="+mj-lt"/>
                        <a:ea typeface="Calibri" panose="020F0502020204030204" pitchFamily="34" charset="0"/>
                        <a:cs typeface="Times New Roman" panose="02020603050405020304" pitchFamily="18" charset="0"/>
                      </a:endParaRPr>
                    </a:p>
                  </a:txBody>
                  <a:tcPr marL="36576" marR="39275" marT="36576" marB="36576"/>
                </a:tc>
                <a:tc>
                  <a:txBody>
                    <a:bodyPr/>
                    <a:lstStyle/>
                    <a:p>
                      <a:pPr marL="0" marR="0">
                        <a:spcBef>
                          <a:spcPts val="0"/>
                        </a:spcBef>
                        <a:spcAft>
                          <a:spcPts val="0"/>
                        </a:spcAft>
                      </a:pPr>
                      <a:r>
                        <a:rPr lang="en-US" sz="1300" dirty="0">
                          <a:effectLst/>
                          <a:latin typeface="+mj-lt"/>
                        </a:rPr>
                        <a:t>Not if we build the Digital FNOL </a:t>
                      </a:r>
                      <a:r>
                        <a:rPr lang="en-US" sz="1300" dirty="0" smtClean="0">
                          <a:effectLst/>
                          <a:latin typeface="+mj-lt"/>
                        </a:rPr>
                        <a:t>correctly</a:t>
                      </a:r>
                    </a:p>
                    <a:p>
                      <a:pPr marL="0" marR="0">
                        <a:spcBef>
                          <a:spcPts val="0"/>
                        </a:spcBef>
                        <a:spcAft>
                          <a:spcPts val="0"/>
                        </a:spcAft>
                      </a:pPr>
                      <a:r>
                        <a:rPr lang="en-US" sz="1300" dirty="0" smtClean="0">
                          <a:effectLst/>
                          <a:latin typeface="+mj-lt"/>
                          <a:ea typeface="Calibri" panose="020F0502020204030204" pitchFamily="34" charset="0"/>
                          <a:cs typeface="Times New Roman" panose="02020603050405020304" pitchFamily="18" charset="0"/>
                        </a:rPr>
                        <a:t>Good question. We will do an assessment into this. I suspect not given the data field requirements are the same and the customers who use this vehicle report high volumes.</a:t>
                      </a:r>
                      <a:endParaRPr lang="en-US" sz="1300" dirty="0">
                        <a:effectLst/>
                        <a:latin typeface="+mj-lt"/>
                        <a:ea typeface="Calibri" panose="020F0502020204030204" pitchFamily="34" charset="0"/>
                        <a:cs typeface="Times New Roman" panose="02020603050405020304" pitchFamily="18" charset="0"/>
                      </a:endParaRPr>
                    </a:p>
                  </a:txBody>
                  <a:tcPr marL="36576" marR="39275" marT="36576" marB="36576"/>
                </a:tc>
              </a:tr>
              <a:tr h="589588">
                <a:tc>
                  <a:txBody>
                    <a:bodyPr/>
                    <a:lstStyle/>
                    <a:p>
                      <a:pPr marL="0" marR="0">
                        <a:spcBef>
                          <a:spcPts val="0"/>
                        </a:spcBef>
                        <a:spcAft>
                          <a:spcPts val="0"/>
                        </a:spcAft>
                      </a:pPr>
                      <a:r>
                        <a:rPr lang="en-US" sz="1300" b="0" kern="1200" dirty="0">
                          <a:solidFill>
                            <a:schemeClr val="dk1"/>
                          </a:solidFill>
                          <a:effectLst/>
                          <a:latin typeface="+mj-lt"/>
                          <a:ea typeface="+mn-ea"/>
                          <a:cs typeface="+mn-cs"/>
                        </a:rPr>
                        <a:t>Framework to create and deploy reflexive questions (rules) for data collection</a:t>
                      </a:r>
                    </a:p>
                  </a:txBody>
                  <a:tcPr marL="36576" marR="39275" marT="36576" marB="36576"/>
                </a:tc>
                <a:tc>
                  <a:txBody>
                    <a:bodyPr/>
                    <a:lstStyle/>
                    <a:p>
                      <a:pPr marL="0" marR="0">
                        <a:spcBef>
                          <a:spcPts val="0"/>
                        </a:spcBef>
                        <a:spcAft>
                          <a:spcPts val="0"/>
                        </a:spcAft>
                      </a:pPr>
                      <a:r>
                        <a:rPr lang="en-US" sz="1300" kern="1200" dirty="0">
                          <a:solidFill>
                            <a:schemeClr val="dk1"/>
                          </a:solidFill>
                          <a:effectLst/>
                          <a:latin typeface="+mj-lt"/>
                          <a:ea typeface="+mn-ea"/>
                          <a:cs typeface="+mn-cs"/>
                        </a:rPr>
                        <a:t>What level of complexity do we anticipate with the question set required of FNOL?</a:t>
                      </a:r>
                    </a:p>
                  </a:txBody>
                  <a:tcPr marL="36576" marR="39275" marT="36576" marB="36576"/>
                </a:tc>
                <a:tc>
                  <a:txBody>
                    <a:bodyPr/>
                    <a:lstStyle/>
                    <a:p>
                      <a:pPr marL="0" marR="0">
                        <a:spcBef>
                          <a:spcPts val="0"/>
                        </a:spcBef>
                        <a:spcAft>
                          <a:spcPts val="0"/>
                        </a:spcAft>
                      </a:pPr>
                      <a:r>
                        <a:rPr lang="en-US" sz="1300" kern="1200" dirty="0">
                          <a:solidFill>
                            <a:schemeClr val="dk1"/>
                          </a:solidFill>
                          <a:effectLst/>
                          <a:latin typeface="+mj-lt"/>
                          <a:ea typeface="+mn-ea"/>
                          <a:cs typeface="+mn-cs"/>
                        </a:rPr>
                        <a:t>At this point looks like each question set will be no more than 10 questions with a couple possible branches but T&amp;L will confirm this</a:t>
                      </a:r>
                    </a:p>
                  </a:txBody>
                  <a:tcPr marL="36576" marR="39275" marT="36576" marB="36576"/>
                </a:tc>
              </a:tr>
              <a:tr h="589588">
                <a:tc>
                  <a:txBody>
                    <a:bodyPr/>
                    <a:lstStyle/>
                    <a:p>
                      <a:pPr marL="0" marR="0">
                        <a:spcBef>
                          <a:spcPts val="0"/>
                        </a:spcBef>
                        <a:spcAft>
                          <a:spcPts val="0"/>
                        </a:spcAft>
                      </a:pPr>
                      <a:r>
                        <a:rPr lang="en-US" sz="1300" b="0" kern="1200">
                          <a:solidFill>
                            <a:schemeClr val="dk1"/>
                          </a:solidFill>
                          <a:effectLst/>
                          <a:latin typeface="+mj-lt"/>
                          <a:ea typeface="+mn-ea"/>
                          <a:cs typeface="+mn-cs"/>
                        </a:rPr>
                        <a:t>Data storage location for persisting the questions and answers </a:t>
                      </a:r>
                    </a:p>
                  </a:txBody>
                  <a:tcPr marL="36576" marR="39275" marT="36576" marB="36576"/>
                </a:tc>
                <a:tc>
                  <a:txBody>
                    <a:bodyPr/>
                    <a:lstStyle/>
                    <a:p>
                      <a:pPr marL="0" marR="0">
                        <a:spcBef>
                          <a:spcPts val="0"/>
                        </a:spcBef>
                        <a:spcAft>
                          <a:spcPts val="0"/>
                        </a:spcAft>
                      </a:pPr>
                      <a:r>
                        <a:rPr lang="en-US" sz="1300" kern="1200">
                          <a:solidFill>
                            <a:schemeClr val="dk1"/>
                          </a:solidFill>
                          <a:effectLst/>
                          <a:latin typeface="+mj-lt"/>
                          <a:ea typeface="+mn-ea"/>
                          <a:cs typeface="+mn-cs"/>
                        </a:rPr>
                        <a:t>Does the claim data retention applies to these questions and answers? Or can the data be purged independently?</a:t>
                      </a:r>
                    </a:p>
                    <a:p>
                      <a:pPr marL="0" marR="0">
                        <a:spcBef>
                          <a:spcPts val="0"/>
                        </a:spcBef>
                        <a:spcAft>
                          <a:spcPts val="0"/>
                        </a:spcAft>
                      </a:pPr>
                      <a:r>
                        <a:rPr lang="en-US" sz="1300" kern="1200">
                          <a:solidFill>
                            <a:schemeClr val="dk1"/>
                          </a:solidFill>
                          <a:effectLst/>
                          <a:latin typeface="+mj-lt"/>
                          <a:ea typeface="+mn-ea"/>
                          <a:cs typeface="+mn-cs"/>
                        </a:rPr>
                        <a:t>[Murali] Are you expecting to use this data for any litigations? Or compliance needs?</a:t>
                      </a:r>
                    </a:p>
                  </a:txBody>
                  <a:tcPr marL="36576" marR="39275" marT="36576" marB="36576"/>
                </a:tc>
                <a:tc>
                  <a:txBody>
                    <a:bodyPr/>
                    <a:lstStyle/>
                    <a:p>
                      <a:pPr marL="0" marR="0">
                        <a:spcBef>
                          <a:spcPts val="0"/>
                        </a:spcBef>
                        <a:spcAft>
                          <a:spcPts val="0"/>
                        </a:spcAft>
                      </a:pPr>
                      <a:r>
                        <a:rPr lang="en-US" sz="1300" kern="1200" dirty="0" smtClean="0">
                          <a:solidFill>
                            <a:schemeClr val="dk1"/>
                          </a:solidFill>
                          <a:effectLst/>
                          <a:latin typeface="+mj-lt"/>
                          <a:ea typeface="+mn-ea"/>
                          <a:cs typeface="+mn-cs"/>
                        </a:rPr>
                        <a:t>Retain</a:t>
                      </a:r>
                    </a:p>
                    <a:p>
                      <a:pPr marL="0" marR="0">
                        <a:spcBef>
                          <a:spcPts val="0"/>
                        </a:spcBef>
                        <a:spcAft>
                          <a:spcPts val="0"/>
                        </a:spcAft>
                      </a:pPr>
                      <a:r>
                        <a:rPr lang="en-US" sz="1300" kern="1200" dirty="0" smtClean="0">
                          <a:solidFill>
                            <a:schemeClr val="dk1"/>
                          </a:solidFill>
                          <a:effectLst/>
                          <a:latin typeface="+mj-lt"/>
                          <a:ea typeface="+mn-ea"/>
                          <a:cs typeface="+mn-cs"/>
                        </a:rPr>
                        <a:t>Both – if we’re using this data to drive system compensability decisions the questions/answers will need to be retained for compliance/legal reasons. </a:t>
                      </a:r>
                      <a:endParaRPr lang="en-US" sz="1300" kern="1200" dirty="0">
                        <a:solidFill>
                          <a:schemeClr val="dk1"/>
                        </a:solidFill>
                        <a:effectLst/>
                        <a:latin typeface="+mj-lt"/>
                        <a:ea typeface="+mn-ea"/>
                        <a:cs typeface="+mn-cs"/>
                      </a:endParaRPr>
                    </a:p>
                  </a:txBody>
                  <a:tcPr marL="36576" marR="39275" marT="36576" marB="36576"/>
                </a:tc>
              </a:tr>
              <a:tr h="589588">
                <a:tc>
                  <a:txBody>
                    <a:bodyPr/>
                    <a:lstStyle/>
                    <a:p>
                      <a:pPr marL="0" marR="0">
                        <a:spcBef>
                          <a:spcPts val="0"/>
                        </a:spcBef>
                        <a:spcAft>
                          <a:spcPts val="0"/>
                        </a:spcAft>
                      </a:pPr>
                      <a:r>
                        <a:rPr lang="en-US" sz="1300" b="0" kern="1200" dirty="0">
                          <a:solidFill>
                            <a:schemeClr val="dk1"/>
                          </a:solidFill>
                          <a:effectLst/>
                          <a:latin typeface="+mj-lt"/>
                          <a:ea typeface="+mn-ea"/>
                          <a:cs typeface="+mn-cs"/>
                        </a:rPr>
                        <a:t>Transfer data to EDW for reporting/analytics and Data Science model training</a:t>
                      </a:r>
                    </a:p>
                  </a:txBody>
                  <a:tcPr marL="36576" marR="39275" marT="36576" marB="36576"/>
                </a:tc>
                <a:tc>
                  <a:txBody>
                    <a:bodyPr/>
                    <a:lstStyle/>
                    <a:p>
                      <a:pPr marL="0" marR="0">
                        <a:spcBef>
                          <a:spcPts val="0"/>
                        </a:spcBef>
                        <a:spcAft>
                          <a:spcPts val="0"/>
                        </a:spcAft>
                      </a:pPr>
                      <a:r>
                        <a:rPr lang="en-US" sz="1300" kern="1200" dirty="0" smtClean="0">
                          <a:solidFill>
                            <a:schemeClr val="dk1"/>
                          </a:solidFill>
                          <a:effectLst/>
                          <a:latin typeface="+mj-lt"/>
                          <a:ea typeface="+mn-ea"/>
                          <a:cs typeface="+mn-cs"/>
                        </a:rPr>
                        <a:t>[</a:t>
                      </a:r>
                      <a:r>
                        <a:rPr lang="en-US" sz="1300" kern="1200" dirty="0">
                          <a:solidFill>
                            <a:schemeClr val="dk1"/>
                          </a:solidFill>
                          <a:effectLst/>
                          <a:latin typeface="+mj-lt"/>
                          <a:ea typeface="+mn-ea"/>
                          <a:cs typeface="+mn-cs"/>
                        </a:rPr>
                        <a:t>Murali] Other than compensability, Fraud modelling are you expecting this data to be used anywhere else? Means do we need to share with any downstream systems?</a:t>
                      </a:r>
                    </a:p>
                  </a:txBody>
                  <a:tcPr marL="36576" marR="39275" marT="36576" marB="36576"/>
                </a:tc>
                <a:tc>
                  <a:txBody>
                    <a:bodyPr/>
                    <a:lstStyle/>
                    <a:p>
                      <a:pPr marL="0" marR="0">
                        <a:spcBef>
                          <a:spcPts val="0"/>
                        </a:spcBef>
                        <a:spcAft>
                          <a:spcPts val="0"/>
                        </a:spcAft>
                      </a:pPr>
                      <a:r>
                        <a:rPr lang="en-US" sz="1300" kern="1200" dirty="0">
                          <a:solidFill>
                            <a:schemeClr val="dk1"/>
                          </a:solidFill>
                          <a:effectLst/>
                          <a:latin typeface="+mj-lt"/>
                          <a:ea typeface="+mn-ea"/>
                          <a:cs typeface="+mn-cs"/>
                        </a:rPr>
                        <a:t>Yes, need to report out and use data for DS </a:t>
                      </a:r>
                      <a:r>
                        <a:rPr lang="en-US" sz="1300" kern="1200" dirty="0" smtClean="0">
                          <a:solidFill>
                            <a:schemeClr val="dk1"/>
                          </a:solidFill>
                          <a:effectLst/>
                          <a:latin typeface="+mj-lt"/>
                          <a:ea typeface="+mn-ea"/>
                          <a:cs typeface="+mn-cs"/>
                        </a:rPr>
                        <a:t>modeling</a:t>
                      </a:r>
                    </a:p>
                    <a:p>
                      <a:pPr marL="0" marR="0">
                        <a:spcBef>
                          <a:spcPts val="0"/>
                        </a:spcBef>
                        <a:spcAft>
                          <a:spcPts val="0"/>
                        </a:spcAft>
                      </a:pPr>
                      <a:r>
                        <a:rPr lang="en-US" sz="1300" kern="1200" dirty="0" smtClean="0">
                          <a:solidFill>
                            <a:schemeClr val="dk1"/>
                          </a:solidFill>
                          <a:effectLst/>
                          <a:latin typeface="+mj-lt"/>
                          <a:ea typeface="+mn-ea"/>
                          <a:cs typeface="+mn-cs"/>
                        </a:rPr>
                        <a:t>Not based on our current thinking</a:t>
                      </a:r>
                      <a:endParaRPr lang="en-US" sz="1300" kern="1200" dirty="0">
                        <a:solidFill>
                          <a:schemeClr val="dk1"/>
                        </a:solidFill>
                        <a:effectLst/>
                        <a:latin typeface="+mj-lt"/>
                        <a:ea typeface="+mn-ea"/>
                        <a:cs typeface="+mn-cs"/>
                      </a:endParaRPr>
                    </a:p>
                  </a:txBody>
                  <a:tcPr marL="36576" marR="39275" marT="36576" marB="36576"/>
                </a:tc>
              </a:tr>
            </a:tbl>
          </a:graphicData>
        </a:graphic>
      </p:graphicFrame>
    </p:spTree>
    <p:extLst>
      <p:ext uri="{BB962C8B-B14F-4D97-AF65-F5344CB8AC3E}">
        <p14:creationId xmlns:p14="http://schemas.microsoft.com/office/powerpoint/2010/main" val="40493400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Thinking Workshop - Architecture</a:t>
            </a:r>
            <a:endParaRPr lang="en-US" dirty="0"/>
          </a:p>
        </p:txBody>
      </p:sp>
      <p:sp>
        <p:nvSpPr>
          <p:cNvPr id="3" name="Slide Number Placeholder 2"/>
          <p:cNvSpPr>
            <a:spLocks noGrp="1"/>
          </p:cNvSpPr>
          <p:nvPr>
            <p:ph type="sldNum" sz="quarter" idx="10"/>
          </p:nvPr>
        </p:nvSpPr>
        <p:spPr/>
        <p:txBody>
          <a:bodyPr/>
          <a:lstStyle/>
          <a:p>
            <a:pPr>
              <a:defRPr/>
            </a:pPr>
            <a:fld id="{1188F9D2-5B65-4C92-8FFB-3F149C9EBFE1}" type="slidenum">
              <a:rPr lang="en-US" altLang="en-US" smtClean="0"/>
              <a:pPr>
                <a:defRPr/>
              </a:pPr>
              <a:t>11</a:t>
            </a:fld>
            <a:endParaRPr lang="en-US" altLang="en-US" dirty="0"/>
          </a:p>
        </p:txBody>
      </p:sp>
      <p:pic>
        <p:nvPicPr>
          <p:cNvPr id="6" name="Picture 5"/>
          <p:cNvPicPr>
            <a:picLocks noChangeAspect="1"/>
          </p:cNvPicPr>
          <p:nvPr/>
        </p:nvPicPr>
        <p:blipFill>
          <a:blip r:embed="rId3"/>
          <a:stretch>
            <a:fillRect/>
          </a:stretch>
        </p:blipFill>
        <p:spPr>
          <a:xfrm>
            <a:off x="2007394" y="1755159"/>
            <a:ext cx="11582399" cy="7303550"/>
          </a:xfrm>
          <a:prstGeom prst="rect">
            <a:avLst/>
          </a:prstGeom>
        </p:spPr>
      </p:pic>
    </p:spTree>
    <p:extLst>
      <p:ext uri="{BB962C8B-B14F-4D97-AF65-F5344CB8AC3E}">
        <p14:creationId xmlns:p14="http://schemas.microsoft.com/office/powerpoint/2010/main" val="31477279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Case</a:t>
            </a:r>
            <a:endParaRPr lang="en-US" dirty="0"/>
          </a:p>
        </p:txBody>
      </p:sp>
      <p:sp>
        <p:nvSpPr>
          <p:cNvPr id="3" name="Slide Number Placeholder 2"/>
          <p:cNvSpPr>
            <a:spLocks noGrp="1"/>
          </p:cNvSpPr>
          <p:nvPr>
            <p:ph type="sldNum" sz="quarter" idx="10"/>
          </p:nvPr>
        </p:nvSpPr>
        <p:spPr/>
        <p:txBody>
          <a:bodyPr/>
          <a:lstStyle/>
          <a:p>
            <a:pPr>
              <a:defRPr/>
            </a:pPr>
            <a:fld id="{1188F9D2-5B65-4C92-8FFB-3F149C9EBFE1}" type="slidenum">
              <a:rPr lang="en-US" altLang="en-US" smtClean="0"/>
              <a:pPr>
                <a:defRPr/>
              </a:pPr>
              <a:t>2</a:t>
            </a:fld>
            <a:endParaRPr lang="en-US" altLang="en-US" dirty="0"/>
          </a:p>
        </p:txBody>
      </p:sp>
      <p:sp>
        <p:nvSpPr>
          <p:cNvPr id="4" name="Content Placeholder 3"/>
          <p:cNvSpPr>
            <a:spLocks noGrp="1"/>
          </p:cNvSpPr>
          <p:nvPr>
            <p:ph idx="1"/>
          </p:nvPr>
        </p:nvSpPr>
        <p:spPr>
          <a:xfrm>
            <a:off x="1435631" y="2765338"/>
            <a:ext cx="14686979" cy="6677343"/>
          </a:xfrm>
        </p:spPr>
        <p:txBody>
          <a:bodyPr/>
          <a:lstStyle/>
          <a:p>
            <a:r>
              <a:rPr lang="en-US" dirty="0" smtClean="0"/>
              <a:t>Claim Handlers struggle to ask the correct questions to accurately determine compensability of Claims at First Notice of Loss (FNOL)</a:t>
            </a:r>
          </a:p>
          <a:p>
            <a:r>
              <a:rPr lang="en-US" dirty="0" smtClean="0"/>
              <a:t>The unstructured approach to handling FNOL increases the time taken from FNOL initiation through approval (timeliness)</a:t>
            </a:r>
          </a:p>
          <a:p>
            <a:r>
              <a:rPr lang="en-US" dirty="0" smtClean="0"/>
              <a:t>Claim leakage exists as FNOL claims are being paid that aren’t warranted (quality)</a:t>
            </a:r>
          </a:p>
          <a:p>
            <a:endParaRPr lang="en-US" dirty="0"/>
          </a:p>
        </p:txBody>
      </p:sp>
      <p:sp>
        <p:nvSpPr>
          <p:cNvPr id="5" name="TextBox 4"/>
          <p:cNvSpPr txBox="1"/>
          <p:nvPr/>
        </p:nvSpPr>
        <p:spPr>
          <a:xfrm>
            <a:off x="788194" y="1982787"/>
            <a:ext cx="2667000" cy="523220"/>
          </a:xfrm>
          <a:prstGeom prst="rect">
            <a:avLst/>
          </a:prstGeom>
          <a:noFill/>
        </p:spPr>
        <p:txBody>
          <a:bodyPr wrap="square" rtlCol="0">
            <a:spAutoFit/>
          </a:bodyPr>
          <a:lstStyle/>
          <a:p>
            <a:r>
              <a:rPr lang="en-US" sz="2800" dirty="0" smtClean="0"/>
              <a:t>Business Case</a:t>
            </a:r>
            <a:endParaRPr lang="en-US" sz="2800" dirty="0"/>
          </a:p>
        </p:txBody>
      </p:sp>
    </p:spTree>
    <p:extLst>
      <p:ext uri="{BB962C8B-B14F-4D97-AF65-F5344CB8AC3E}">
        <p14:creationId xmlns:p14="http://schemas.microsoft.com/office/powerpoint/2010/main" val="7721731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6974044" y="1814613"/>
            <a:ext cx="9726300" cy="7447599"/>
          </a:xfrm>
          <a:prstGeom prst="rect">
            <a:avLst/>
          </a:prstGeom>
        </p:spPr>
      </p:pic>
      <p:sp>
        <p:nvSpPr>
          <p:cNvPr id="2" name="Title 1"/>
          <p:cNvSpPr>
            <a:spLocks noGrp="1"/>
          </p:cNvSpPr>
          <p:nvPr>
            <p:ph type="title"/>
          </p:nvPr>
        </p:nvSpPr>
        <p:spPr/>
        <p:txBody>
          <a:bodyPr/>
          <a:lstStyle/>
          <a:p>
            <a:r>
              <a:rPr lang="en-US" dirty="0" smtClean="0"/>
              <a:t>Intentional Architecture (Draft)</a:t>
            </a:r>
            <a:endParaRPr lang="en-US" dirty="0"/>
          </a:p>
        </p:txBody>
      </p:sp>
      <p:sp>
        <p:nvSpPr>
          <p:cNvPr id="3" name="Slide Number Placeholder 2"/>
          <p:cNvSpPr>
            <a:spLocks noGrp="1"/>
          </p:cNvSpPr>
          <p:nvPr>
            <p:ph type="sldNum" sz="quarter" idx="10"/>
          </p:nvPr>
        </p:nvSpPr>
        <p:spPr/>
        <p:txBody>
          <a:bodyPr/>
          <a:lstStyle/>
          <a:p>
            <a:pPr>
              <a:defRPr/>
            </a:pPr>
            <a:fld id="{1163B6C9-B84A-40BC-93CF-54B09D60C2F0}" type="slidenum">
              <a:rPr lang="en-US" altLang="en-US" smtClean="0"/>
              <a:pPr>
                <a:defRPr/>
              </a:pPr>
              <a:t>3</a:t>
            </a:fld>
            <a:endParaRPr lang="en-US" altLang="en-US" dirty="0"/>
          </a:p>
        </p:txBody>
      </p:sp>
      <p:sp>
        <p:nvSpPr>
          <p:cNvPr id="5" name="Rectangle 3"/>
          <p:cNvSpPr txBox="1">
            <a:spLocks noChangeArrowheads="1"/>
          </p:cNvSpPr>
          <p:nvPr/>
        </p:nvSpPr>
        <p:spPr bwMode="auto">
          <a:xfrm>
            <a:off x="559594" y="2211387"/>
            <a:ext cx="5867400" cy="6629400"/>
          </a:xfrm>
          <a:prstGeom prst="rect">
            <a:avLst/>
          </a:prstGeom>
          <a:noFill/>
          <a:ln w="9525">
            <a:noFill/>
            <a:miter lim="800000"/>
            <a:headEnd/>
            <a:tailEnd/>
          </a:ln>
        </p:spPr>
        <p:txBody>
          <a:bodyPr vert="horz" wrap="square" lIns="154451" tIns="77226" rIns="154451" bIns="77226" numCol="1" anchor="t" anchorCtr="0" compatLnSpc="1">
            <a:prstTxWarp prst="textNoShape">
              <a:avLst/>
            </a:prstTxWarp>
            <a:noAutofit/>
          </a:bodyPr>
          <a:lstStyle>
            <a:lvl1pPr marL="228600" indent="-228600" algn="l" rtl="0" eaLnBrk="0" fontAlgn="base" hangingPunct="0">
              <a:spcBef>
                <a:spcPct val="20000"/>
              </a:spcBef>
              <a:spcAft>
                <a:spcPct val="0"/>
              </a:spcAft>
              <a:buChar char="•"/>
              <a:defRPr>
                <a:solidFill>
                  <a:schemeClr val="tx1"/>
                </a:solidFill>
                <a:latin typeface="+mn-lt"/>
                <a:ea typeface="+mn-ea"/>
                <a:cs typeface="+mn-cs"/>
              </a:defRPr>
            </a:lvl1pPr>
            <a:lvl2pPr marL="747713"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a:buClr>
                <a:srgbClr val="FF0000"/>
              </a:buClr>
              <a:buSzPct val="119000"/>
              <a:buFont typeface="Arial" panose="020B0604020202020204" pitchFamily="34" charset="0"/>
              <a:buChar char="•"/>
            </a:pPr>
            <a:r>
              <a:rPr lang="en-US" dirty="0" smtClean="0"/>
              <a:t>Claim handlers and CCT users work in ECOS and enter first notice of loss (FNOL) in ECOS UI</a:t>
            </a:r>
          </a:p>
          <a:p>
            <a:pPr>
              <a:buClr>
                <a:srgbClr val="FF0000"/>
              </a:buClr>
              <a:buSzPct val="119000"/>
              <a:buFont typeface="Arial" panose="020B0604020202020204" pitchFamily="34" charset="0"/>
              <a:buChar char="•"/>
            </a:pPr>
            <a:r>
              <a:rPr lang="en-US" dirty="0" smtClean="0"/>
              <a:t>Create a framework to generate reflexive questionnaire and make it accessible via REST API</a:t>
            </a:r>
          </a:p>
          <a:p>
            <a:pPr>
              <a:buClr>
                <a:srgbClr val="FF0000"/>
              </a:buClr>
              <a:buSzPct val="119000"/>
              <a:buFont typeface="Arial" panose="020B0604020202020204" pitchFamily="34" charset="0"/>
              <a:buChar char="•"/>
            </a:pPr>
            <a:r>
              <a:rPr lang="en-US" dirty="0" smtClean="0"/>
              <a:t>UX framework to display reflexive questionnaire and capture responses.</a:t>
            </a:r>
            <a:endParaRPr lang="en-US" dirty="0"/>
          </a:p>
          <a:p>
            <a:pPr>
              <a:buClr>
                <a:srgbClr val="FF0000"/>
              </a:buClr>
              <a:buSzPct val="119000"/>
              <a:buFont typeface="Arial" panose="020B0604020202020204" pitchFamily="34" charset="0"/>
              <a:buChar char="•"/>
            </a:pPr>
            <a:r>
              <a:rPr lang="en-US" dirty="0" smtClean="0"/>
              <a:t>Store the questions and responses in Database and replicate it to data Warehouse for reporting and DS model training needs.</a:t>
            </a:r>
          </a:p>
          <a:p>
            <a:pPr>
              <a:buClr>
                <a:srgbClr val="FF0000"/>
              </a:buClr>
              <a:buSzPct val="119000"/>
              <a:buFont typeface="Arial" panose="020B0604020202020204" pitchFamily="34" charset="0"/>
              <a:buChar char="•"/>
            </a:pPr>
            <a:endParaRPr lang="en-US" dirty="0"/>
          </a:p>
          <a:p>
            <a:pPr>
              <a:buClr>
                <a:srgbClr val="FF0000"/>
              </a:buClr>
              <a:buSzPct val="119000"/>
              <a:buFont typeface="Arial" panose="020B0604020202020204" pitchFamily="34" charset="0"/>
              <a:buChar char="•"/>
            </a:pPr>
            <a:endParaRPr lang="en-US" dirty="0" smtClean="0"/>
          </a:p>
          <a:p>
            <a:pPr>
              <a:buClr>
                <a:srgbClr val="FF0000"/>
              </a:buClr>
              <a:buSzPct val="119000"/>
              <a:buFont typeface="Arial" panose="020B0604020202020204" pitchFamily="34" charset="0"/>
              <a:buChar char="•"/>
            </a:pPr>
            <a:r>
              <a:rPr lang="en-US" dirty="0" smtClean="0"/>
              <a:t>Pre and post processing rules for DS model invocation</a:t>
            </a:r>
          </a:p>
          <a:p>
            <a:pPr>
              <a:buClr>
                <a:srgbClr val="FF0000"/>
              </a:buClr>
              <a:buSzPct val="119000"/>
              <a:buFont typeface="Arial" panose="020B0604020202020204" pitchFamily="34" charset="0"/>
              <a:buChar char="•"/>
            </a:pPr>
            <a:r>
              <a:rPr lang="en-US" dirty="0" smtClean="0"/>
              <a:t>DS Models development &amp; training using the training data from Data Warehouse</a:t>
            </a:r>
            <a:endParaRPr lang="en-US" dirty="0"/>
          </a:p>
          <a:p>
            <a:pPr>
              <a:buClr>
                <a:srgbClr val="FF0000"/>
              </a:buClr>
              <a:buSzPct val="119000"/>
              <a:buFont typeface="Arial" panose="020B0604020202020204" pitchFamily="34" charset="0"/>
              <a:buChar char="•"/>
            </a:pPr>
            <a:r>
              <a:rPr lang="en-US" dirty="0" smtClean="0"/>
              <a:t>3</a:t>
            </a:r>
            <a:r>
              <a:rPr lang="en-US" baseline="30000" dirty="0" smtClean="0"/>
              <a:t>rd</a:t>
            </a:r>
            <a:r>
              <a:rPr lang="en-US" dirty="0" smtClean="0"/>
              <a:t> Party data to prepopulate data &amp; verification.</a:t>
            </a:r>
          </a:p>
          <a:p>
            <a:pPr>
              <a:buClr>
                <a:srgbClr val="FF0000"/>
              </a:buClr>
              <a:buSzPct val="119000"/>
              <a:buFont typeface="Arial" panose="020B0604020202020204" pitchFamily="34" charset="0"/>
              <a:buChar char="•"/>
            </a:pPr>
            <a:r>
              <a:rPr lang="en-US" dirty="0" smtClean="0"/>
              <a:t>Telephony Call recording &amp; speech to text</a:t>
            </a:r>
          </a:p>
          <a:p>
            <a:pPr>
              <a:buClr>
                <a:srgbClr val="FF0000"/>
              </a:buClr>
              <a:buSzPct val="119000"/>
              <a:buFont typeface="Arial" panose="020B0604020202020204" pitchFamily="34" charset="0"/>
              <a:buChar char="•"/>
            </a:pPr>
            <a:endParaRPr lang="en-US" sz="2000" dirty="0" smtClean="0"/>
          </a:p>
        </p:txBody>
      </p:sp>
      <p:sp>
        <p:nvSpPr>
          <p:cNvPr id="6" name="Flowchart: Connector 5"/>
          <p:cNvSpPr/>
          <p:nvPr/>
        </p:nvSpPr>
        <p:spPr>
          <a:xfrm>
            <a:off x="651966" y="2342179"/>
            <a:ext cx="203200" cy="201168"/>
          </a:xfrm>
          <a:prstGeom prst="flowChartConnector">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000" b="1" dirty="0" smtClean="0"/>
              <a:t>1</a:t>
            </a:r>
            <a:endParaRPr lang="en-US" sz="1000" b="1" dirty="0"/>
          </a:p>
        </p:txBody>
      </p:sp>
      <p:sp>
        <p:nvSpPr>
          <p:cNvPr id="7" name="Flowchart: Connector 6"/>
          <p:cNvSpPr/>
          <p:nvPr/>
        </p:nvSpPr>
        <p:spPr>
          <a:xfrm>
            <a:off x="651966" y="2938131"/>
            <a:ext cx="203200" cy="201168"/>
          </a:xfrm>
          <a:prstGeom prst="flowChartConnector">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000" b="1" dirty="0" smtClean="0"/>
              <a:t>2</a:t>
            </a:r>
            <a:endParaRPr lang="en-US" sz="1000" b="1" dirty="0"/>
          </a:p>
        </p:txBody>
      </p:sp>
      <p:sp>
        <p:nvSpPr>
          <p:cNvPr id="11" name="Flowchart: Connector 10"/>
          <p:cNvSpPr/>
          <p:nvPr/>
        </p:nvSpPr>
        <p:spPr>
          <a:xfrm>
            <a:off x="651966" y="3493275"/>
            <a:ext cx="203200" cy="201168"/>
          </a:xfrm>
          <a:prstGeom prst="flowChartConnector">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000" b="1" dirty="0" smtClean="0"/>
              <a:t>3</a:t>
            </a:r>
            <a:endParaRPr lang="en-US" sz="1000" b="1" dirty="0"/>
          </a:p>
        </p:txBody>
      </p:sp>
      <p:sp>
        <p:nvSpPr>
          <p:cNvPr id="12" name="Flowchart: Connector 11"/>
          <p:cNvSpPr/>
          <p:nvPr/>
        </p:nvSpPr>
        <p:spPr>
          <a:xfrm>
            <a:off x="651966" y="4149507"/>
            <a:ext cx="203200" cy="201168"/>
          </a:xfrm>
          <a:prstGeom prst="flowChartConnector">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000" b="1" dirty="0" smtClean="0"/>
              <a:t>4</a:t>
            </a:r>
            <a:endParaRPr lang="en-US" sz="1000" b="1" dirty="0"/>
          </a:p>
        </p:txBody>
      </p:sp>
      <p:sp>
        <p:nvSpPr>
          <p:cNvPr id="13" name="Flowchart: Connector 12"/>
          <p:cNvSpPr/>
          <p:nvPr/>
        </p:nvSpPr>
        <p:spPr>
          <a:xfrm>
            <a:off x="651966" y="5654035"/>
            <a:ext cx="203200" cy="201168"/>
          </a:xfrm>
          <a:prstGeom prst="flowChartConnector">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000" b="1" dirty="0" smtClean="0"/>
              <a:t>5</a:t>
            </a:r>
            <a:endParaRPr lang="en-US" sz="1000" b="1" dirty="0"/>
          </a:p>
        </p:txBody>
      </p:sp>
      <p:sp>
        <p:nvSpPr>
          <p:cNvPr id="14" name="Flowchart: Connector 13"/>
          <p:cNvSpPr/>
          <p:nvPr/>
        </p:nvSpPr>
        <p:spPr>
          <a:xfrm>
            <a:off x="651966" y="6291067"/>
            <a:ext cx="203200" cy="201168"/>
          </a:xfrm>
          <a:prstGeom prst="flowChartConnector">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000" b="1" dirty="0" smtClean="0"/>
              <a:t>6</a:t>
            </a:r>
            <a:endParaRPr lang="en-US" sz="1000" b="1" dirty="0"/>
          </a:p>
        </p:txBody>
      </p:sp>
      <p:sp>
        <p:nvSpPr>
          <p:cNvPr id="15" name="Flowchart: Connector 14"/>
          <p:cNvSpPr/>
          <p:nvPr/>
        </p:nvSpPr>
        <p:spPr>
          <a:xfrm>
            <a:off x="651966" y="6873371"/>
            <a:ext cx="203200" cy="201168"/>
          </a:xfrm>
          <a:prstGeom prst="flowChartConnector">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000" b="1" dirty="0" smtClean="0"/>
              <a:t>7</a:t>
            </a:r>
            <a:endParaRPr lang="en-US" sz="1000" b="1" dirty="0"/>
          </a:p>
        </p:txBody>
      </p:sp>
      <p:sp>
        <p:nvSpPr>
          <p:cNvPr id="16" name="Flowchart: Connector 15"/>
          <p:cNvSpPr/>
          <p:nvPr/>
        </p:nvSpPr>
        <p:spPr>
          <a:xfrm>
            <a:off x="7188994" y="2644203"/>
            <a:ext cx="203200" cy="201168"/>
          </a:xfrm>
          <a:prstGeom prst="flowChartConnector">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000" b="1" dirty="0" smtClean="0"/>
              <a:t>1</a:t>
            </a:r>
            <a:endParaRPr lang="en-US" sz="1000" b="1" dirty="0"/>
          </a:p>
        </p:txBody>
      </p:sp>
      <p:sp>
        <p:nvSpPr>
          <p:cNvPr id="17" name="Flowchart: Connector 16"/>
          <p:cNvSpPr/>
          <p:nvPr/>
        </p:nvSpPr>
        <p:spPr>
          <a:xfrm>
            <a:off x="11430794" y="4236438"/>
            <a:ext cx="203200" cy="201168"/>
          </a:xfrm>
          <a:prstGeom prst="flowChartConnector">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000" b="1" dirty="0" smtClean="0"/>
              <a:t>2</a:t>
            </a:r>
            <a:endParaRPr lang="en-US" sz="1000" b="1" dirty="0"/>
          </a:p>
        </p:txBody>
      </p:sp>
      <p:sp>
        <p:nvSpPr>
          <p:cNvPr id="18" name="Flowchart: Connector 17"/>
          <p:cNvSpPr/>
          <p:nvPr/>
        </p:nvSpPr>
        <p:spPr>
          <a:xfrm>
            <a:off x="11174098" y="3139299"/>
            <a:ext cx="203200" cy="201168"/>
          </a:xfrm>
          <a:prstGeom prst="flowChartConnector">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000" b="1" dirty="0" smtClean="0"/>
              <a:t>3</a:t>
            </a:r>
            <a:endParaRPr lang="en-US" sz="1000" b="1" dirty="0"/>
          </a:p>
        </p:txBody>
      </p:sp>
      <p:sp>
        <p:nvSpPr>
          <p:cNvPr id="19" name="Flowchart: Connector 18"/>
          <p:cNvSpPr/>
          <p:nvPr/>
        </p:nvSpPr>
        <p:spPr>
          <a:xfrm>
            <a:off x="10998994" y="6672203"/>
            <a:ext cx="203200" cy="201168"/>
          </a:xfrm>
          <a:prstGeom prst="flowChartConnector">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000" b="1" dirty="0"/>
              <a:t>4</a:t>
            </a:r>
          </a:p>
        </p:txBody>
      </p:sp>
      <p:sp>
        <p:nvSpPr>
          <p:cNvPr id="20" name="Flowchart: Connector 19"/>
          <p:cNvSpPr/>
          <p:nvPr/>
        </p:nvSpPr>
        <p:spPr>
          <a:xfrm>
            <a:off x="8331994" y="5640382"/>
            <a:ext cx="203200" cy="201168"/>
          </a:xfrm>
          <a:prstGeom prst="flowChartConnector">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000" b="1" dirty="0" smtClean="0"/>
              <a:t>5</a:t>
            </a:r>
            <a:endParaRPr lang="en-US" sz="1000" b="1" dirty="0"/>
          </a:p>
        </p:txBody>
      </p:sp>
      <p:sp>
        <p:nvSpPr>
          <p:cNvPr id="21" name="Flowchart: Connector 20"/>
          <p:cNvSpPr/>
          <p:nvPr/>
        </p:nvSpPr>
        <p:spPr>
          <a:xfrm>
            <a:off x="8027194" y="8078787"/>
            <a:ext cx="203200" cy="201168"/>
          </a:xfrm>
          <a:prstGeom prst="flowChartConnector">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000" b="1" dirty="0" smtClean="0"/>
              <a:t>7</a:t>
            </a:r>
            <a:endParaRPr lang="en-US" sz="1000" b="1" dirty="0"/>
          </a:p>
        </p:txBody>
      </p:sp>
      <p:sp>
        <p:nvSpPr>
          <p:cNvPr id="22" name="Flowchart: Connector 21"/>
          <p:cNvSpPr/>
          <p:nvPr/>
        </p:nvSpPr>
        <p:spPr>
          <a:xfrm>
            <a:off x="9627394" y="8081570"/>
            <a:ext cx="203200" cy="201168"/>
          </a:xfrm>
          <a:prstGeom prst="flowChartConnector">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000" b="1" dirty="0" smtClean="0"/>
              <a:t>8</a:t>
            </a:r>
            <a:endParaRPr lang="en-US" sz="1000" b="1" dirty="0"/>
          </a:p>
        </p:txBody>
      </p:sp>
      <p:sp>
        <p:nvSpPr>
          <p:cNvPr id="23" name="Flowchart: Connector 22"/>
          <p:cNvSpPr/>
          <p:nvPr/>
        </p:nvSpPr>
        <p:spPr>
          <a:xfrm>
            <a:off x="635793" y="7191819"/>
            <a:ext cx="203200" cy="201168"/>
          </a:xfrm>
          <a:prstGeom prst="flowChartConnector">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000" b="1" dirty="0" smtClean="0"/>
              <a:t>8</a:t>
            </a:r>
            <a:endParaRPr lang="en-US" sz="1000" b="1" dirty="0"/>
          </a:p>
        </p:txBody>
      </p:sp>
      <p:sp>
        <p:nvSpPr>
          <p:cNvPr id="24" name="Flowchart: Connector 23"/>
          <p:cNvSpPr/>
          <p:nvPr/>
        </p:nvSpPr>
        <p:spPr>
          <a:xfrm>
            <a:off x="15748873" y="3027838"/>
            <a:ext cx="203200" cy="201168"/>
          </a:xfrm>
          <a:prstGeom prst="flowChartConnector">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000" b="1" dirty="0" smtClean="0"/>
              <a:t>6</a:t>
            </a:r>
            <a:endParaRPr lang="en-US" sz="1000" b="1" dirty="0"/>
          </a:p>
        </p:txBody>
      </p:sp>
      <p:sp>
        <p:nvSpPr>
          <p:cNvPr id="8" name="TextBox 7"/>
          <p:cNvSpPr txBox="1"/>
          <p:nvPr/>
        </p:nvSpPr>
        <p:spPr>
          <a:xfrm>
            <a:off x="574882" y="1822170"/>
            <a:ext cx="2479786" cy="369332"/>
          </a:xfrm>
          <a:prstGeom prst="rect">
            <a:avLst/>
          </a:prstGeom>
          <a:noFill/>
        </p:spPr>
        <p:txBody>
          <a:bodyPr wrap="square" rtlCol="0">
            <a:spAutoFit/>
          </a:bodyPr>
          <a:lstStyle/>
          <a:p>
            <a:r>
              <a:rPr lang="en-US" b="1" dirty="0" smtClean="0"/>
              <a:t>MVP</a:t>
            </a:r>
            <a:endParaRPr lang="en-US" b="1" dirty="0"/>
          </a:p>
        </p:txBody>
      </p:sp>
      <p:sp>
        <p:nvSpPr>
          <p:cNvPr id="25" name="TextBox 24"/>
          <p:cNvSpPr txBox="1"/>
          <p:nvPr/>
        </p:nvSpPr>
        <p:spPr>
          <a:xfrm>
            <a:off x="594408" y="5120562"/>
            <a:ext cx="2479786" cy="369332"/>
          </a:xfrm>
          <a:prstGeom prst="rect">
            <a:avLst/>
          </a:prstGeom>
          <a:noFill/>
        </p:spPr>
        <p:txBody>
          <a:bodyPr wrap="square" rtlCol="0">
            <a:spAutoFit/>
          </a:bodyPr>
          <a:lstStyle/>
          <a:p>
            <a:r>
              <a:rPr lang="en-US" b="1" dirty="0" smtClean="0"/>
              <a:t>Post MVP</a:t>
            </a:r>
            <a:endParaRPr lang="en-US" b="1" dirty="0"/>
          </a:p>
        </p:txBody>
      </p:sp>
    </p:spTree>
    <p:extLst>
      <p:ext uri="{BB962C8B-B14F-4D97-AF65-F5344CB8AC3E}">
        <p14:creationId xmlns:p14="http://schemas.microsoft.com/office/powerpoint/2010/main" val="2862071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208" y="689962"/>
            <a:ext cx="14173200" cy="759425"/>
          </a:xfrm>
        </p:spPr>
        <p:txBody>
          <a:bodyPr anchor="t"/>
          <a:lstStyle/>
          <a:p>
            <a:r>
              <a:rPr lang="en-US" dirty="0" smtClean="0"/>
              <a:t>Decision </a:t>
            </a:r>
            <a:r>
              <a:rPr lang="en-US" dirty="0"/>
              <a:t>Log </a:t>
            </a:r>
            <a:r>
              <a:rPr lang="en-US" dirty="0" smtClean="0"/>
              <a:t>- Key Technical Decisions for MVP</a:t>
            </a:r>
            <a:endParaRPr lang="en-US" dirty="0"/>
          </a:p>
        </p:txBody>
      </p:sp>
      <p:sp>
        <p:nvSpPr>
          <p:cNvPr id="3" name="Slide Number Placeholder 2"/>
          <p:cNvSpPr>
            <a:spLocks noGrp="1"/>
          </p:cNvSpPr>
          <p:nvPr>
            <p:ph type="sldNum" sz="quarter" idx="4294967295"/>
          </p:nvPr>
        </p:nvSpPr>
        <p:spPr>
          <a:xfrm>
            <a:off x="15722679" y="9106324"/>
            <a:ext cx="838915" cy="456220"/>
          </a:xfrm>
          <a:prstGeom prst="rect">
            <a:avLst/>
          </a:prstGeom>
        </p:spPr>
        <p:txBody>
          <a:bodyPr/>
          <a:lstStyle/>
          <a:p>
            <a:pPr>
              <a:defRPr/>
            </a:pPr>
            <a:fld id="{1163B6C9-B84A-40BC-93CF-54B09D60C2F0}" type="slidenum">
              <a:rPr lang="en-US" altLang="en-US" smtClean="0"/>
              <a:pPr>
                <a:defRPr/>
              </a:pPr>
              <a:t>4</a:t>
            </a:fld>
            <a:endParaRPr lang="en-US" altLang="en-US" dirty="0"/>
          </a:p>
        </p:txBody>
      </p:sp>
      <p:graphicFrame>
        <p:nvGraphicFramePr>
          <p:cNvPr id="5" name="Table 4"/>
          <p:cNvGraphicFramePr>
            <a:graphicFrameLocks noGrp="1"/>
          </p:cNvGraphicFramePr>
          <p:nvPr>
            <p:extLst>
              <p:ext uri="{D42A27DB-BD31-4B8C-83A1-F6EECF244321}">
                <p14:modId xmlns:p14="http://schemas.microsoft.com/office/powerpoint/2010/main" val="1487727109"/>
              </p:ext>
            </p:extLst>
          </p:nvPr>
        </p:nvGraphicFramePr>
        <p:xfrm>
          <a:off x="635795" y="2002221"/>
          <a:ext cx="15925799" cy="5852604"/>
        </p:xfrm>
        <a:graphic>
          <a:graphicData uri="http://schemas.openxmlformats.org/drawingml/2006/table">
            <a:tbl>
              <a:tblPr firstRow="1" bandRow="1">
                <a:tableStyleId>{F5AB1C69-6EDB-4FF4-983F-18BD219EF322}</a:tableStyleId>
              </a:tblPr>
              <a:tblGrid>
                <a:gridCol w="914399"/>
                <a:gridCol w="4811731">
                  <a:extLst>
                    <a:ext uri="{9D8B030D-6E8A-4147-A177-3AD203B41FA5}">
                      <a16:colId xmlns="" xmlns:a16="http://schemas.microsoft.com/office/drawing/2014/main" val="20000"/>
                    </a:ext>
                  </a:extLst>
                </a:gridCol>
                <a:gridCol w="4360838">
                  <a:extLst>
                    <a:ext uri="{9D8B030D-6E8A-4147-A177-3AD203B41FA5}">
                      <a16:colId xmlns="" xmlns:a16="http://schemas.microsoft.com/office/drawing/2014/main" val="20001"/>
                    </a:ext>
                  </a:extLst>
                </a:gridCol>
                <a:gridCol w="5838831">
                  <a:extLst>
                    <a:ext uri="{9D8B030D-6E8A-4147-A177-3AD203B41FA5}">
                      <a16:colId xmlns="" xmlns:a16="http://schemas.microsoft.com/office/drawing/2014/main" val="20002"/>
                    </a:ext>
                  </a:extLst>
                </a:gridCol>
              </a:tblGrid>
              <a:tr h="590166">
                <a:tc>
                  <a:txBody>
                    <a:bodyPr/>
                    <a:lstStyle/>
                    <a:p>
                      <a:pPr algn="ctr"/>
                      <a:r>
                        <a:rPr lang="en-US" sz="1800" b="1" kern="1200" dirty="0" smtClean="0">
                          <a:solidFill>
                            <a:schemeClr val="lt1"/>
                          </a:solidFill>
                          <a:latin typeface="+mn-lt"/>
                          <a:ea typeface="+mn-ea"/>
                          <a:cs typeface="+mn-cs"/>
                        </a:rPr>
                        <a:t>Scope</a:t>
                      </a:r>
                      <a:endParaRPr lang="en-US" sz="1800" b="1" kern="1200" dirty="0">
                        <a:solidFill>
                          <a:schemeClr val="lt1"/>
                        </a:solidFill>
                        <a:latin typeface="+mn-lt"/>
                        <a:ea typeface="+mn-ea"/>
                        <a:cs typeface="+mn-cs"/>
                      </a:endParaRPr>
                    </a:p>
                  </a:txBody>
                  <a:tcPr anchor="ctr"/>
                </a:tc>
                <a:tc>
                  <a:txBody>
                    <a:bodyPr/>
                    <a:lstStyle/>
                    <a:p>
                      <a:pPr algn="ctr"/>
                      <a:r>
                        <a:rPr lang="en-US" sz="1800" dirty="0"/>
                        <a:t>Decision</a:t>
                      </a:r>
                      <a:r>
                        <a:rPr lang="en-US" sz="1800" baseline="0" dirty="0"/>
                        <a:t> Area</a:t>
                      </a:r>
                      <a:endParaRPr lang="en-US" sz="1800" dirty="0">
                        <a:solidFill>
                          <a:schemeClr val="tx1"/>
                        </a:solidFill>
                      </a:endParaRPr>
                    </a:p>
                  </a:txBody>
                  <a:tcPr anchor="ctr"/>
                </a:tc>
                <a:tc>
                  <a:txBody>
                    <a:bodyPr/>
                    <a:lstStyle/>
                    <a:p>
                      <a:pPr algn="ctr"/>
                      <a:r>
                        <a:rPr lang="en-US" sz="1800" dirty="0"/>
                        <a:t>Solution</a:t>
                      </a:r>
                      <a:r>
                        <a:rPr lang="en-US" sz="1800" baseline="0" dirty="0"/>
                        <a:t> Options Considered</a:t>
                      </a:r>
                      <a:endParaRPr lang="en-US" sz="1800" dirty="0">
                        <a:solidFill>
                          <a:schemeClr val="tx1"/>
                        </a:solidFill>
                      </a:endParaRPr>
                    </a:p>
                  </a:txBody>
                  <a:tcPr anchor="ctr"/>
                </a:tc>
                <a:tc>
                  <a:txBody>
                    <a:bodyPr/>
                    <a:lstStyle/>
                    <a:p>
                      <a:pPr algn="ctr"/>
                      <a:r>
                        <a:rPr lang="en-US" sz="1800" dirty="0"/>
                        <a:t>Key</a:t>
                      </a:r>
                      <a:r>
                        <a:rPr lang="en-US" sz="1800" baseline="0" dirty="0"/>
                        <a:t> </a:t>
                      </a:r>
                      <a:r>
                        <a:rPr lang="en-US" sz="1800" dirty="0"/>
                        <a:t>Considerations</a:t>
                      </a:r>
                      <a:endParaRPr lang="en-US" sz="1800" dirty="0">
                        <a:solidFill>
                          <a:schemeClr val="bg1"/>
                        </a:solidFill>
                      </a:endParaRPr>
                    </a:p>
                  </a:txBody>
                  <a:tcPr anchor="ctr"/>
                </a:tc>
                <a:extLst>
                  <a:ext uri="{0D108BD9-81ED-4DB2-BD59-A6C34878D82A}">
                    <a16:rowId xmlns="" xmlns:a16="http://schemas.microsoft.com/office/drawing/2014/main" val="10000"/>
                  </a:ext>
                </a:extLst>
              </a:tr>
              <a:tr h="899820">
                <a:tc>
                  <a:txBody>
                    <a:bodyPr/>
                    <a:lstStyle/>
                    <a:p>
                      <a:pPr algn="ctr">
                        <a:spcBef>
                          <a:spcPts val="200"/>
                        </a:spcBef>
                        <a:spcAft>
                          <a:spcPts val="200"/>
                        </a:spcAft>
                      </a:pPr>
                      <a:r>
                        <a:rPr lang="en-US" sz="1600" kern="1200" dirty="0" smtClean="0"/>
                        <a:t>MVP</a:t>
                      </a:r>
                      <a:endParaRPr lang="en-US" sz="1600" kern="1200" dirty="0"/>
                    </a:p>
                  </a:txBody>
                  <a:tcPr marT="91440" marB="91440" anchor="ctr"/>
                </a:tc>
                <a:tc>
                  <a:txBody>
                    <a:bodyPr/>
                    <a:lstStyle/>
                    <a:p>
                      <a:pPr>
                        <a:spcBef>
                          <a:spcPts val="200"/>
                        </a:spcBef>
                        <a:spcAft>
                          <a:spcPts val="200"/>
                        </a:spcAft>
                      </a:pPr>
                      <a:r>
                        <a:rPr lang="en-US" sz="1600" kern="1200" dirty="0" smtClean="0"/>
                        <a:t>UI for FNOL Data Capture</a:t>
                      </a:r>
                      <a:endParaRPr lang="en-US" sz="1600" kern="1200" dirty="0"/>
                    </a:p>
                  </a:txBody>
                  <a:tcPr marT="91440" marB="91440"/>
                </a:tc>
                <a:tc>
                  <a:txBody>
                    <a:bodyPr/>
                    <a:lstStyle/>
                    <a:p>
                      <a:pPr marL="285750" indent="-285750" algn="l" defTabSz="914400" rtl="0" eaLnBrk="1" latinLnBrk="0" hangingPunct="1">
                        <a:spcBef>
                          <a:spcPts val="200"/>
                        </a:spcBef>
                        <a:spcAft>
                          <a:spcPts val="200"/>
                        </a:spcAft>
                        <a:buFont typeface="Wingdings" panose="05000000000000000000" pitchFamily="2" charset="2"/>
                        <a:buChar char="§"/>
                      </a:pPr>
                      <a:r>
                        <a:rPr lang="en-US" sz="1600" kern="1200" dirty="0" smtClean="0"/>
                        <a:t>Expand ECOS UI capabilities (external user’s use case to be solved later)</a:t>
                      </a:r>
                    </a:p>
                    <a:p>
                      <a:pPr marL="285750" indent="-285750" algn="l" defTabSz="914400" rtl="0" eaLnBrk="1" latinLnBrk="0" hangingPunct="1">
                        <a:spcBef>
                          <a:spcPts val="200"/>
                        </a:spcBef>
                        <a:spcAft>
                          <a:spcPts val="200"/>
                        </a:spcAft>
                        <a:buFont typeface="Wingdings" panose="05000000000000000000" pitchFamily="2" charset="2"/>
                        <a:buChar char="§"/>
                      </a:pPr>
                      <a:r>
                        <a:rPr lang="en-US" sz="1600" kern="1200" dirty="0" smtClean="0"/>
                        <a:t>Leverage ECOS </a:t>
                      </a:r>
                      <a:r>
                        <a:rPr lang="en-US" sz="1600" kern="1200" baseline="0" dirty="0" smtClean="0"/>
                        <a:t>and implement </a:t>
                      </a:r>
                      <a:r>
                        <a:rPr lang="en-US" sz="1600" kern="1200" baseline="0" dirty="0" err="1" smtClean="0"/>
                        <a:t>microservices</a:t>
                      </a:r>
                      <a:r>
                        <a:rPr lang="en-US" sz="1600" kern="1200" baseline="0" dirty="0" smtClean="0"/>
                        <a:t> architecture to provider reflexive question rules and persistence</a:t>
                      </a:r>
                      <a:r>
                        <a:rPr lang="en-US" sz="1600" kern="1200" dirty="0" smtClean="0"/>
                        <a:t>.</a:t>
                      </a:r>
                      <a:endParaRPr lang="en-US" sz="1600" kern="1200" dirty="0" smtClean="0"/>
                    </a:p>
                    <a:p>
                      <a:pPr marL="285750" marR="0" lvl="0" indent="-285750" algn="l" defTabSz="914400" rtl="0" eaLnBrk="1" fontAlgn="auto" latinLnBrk="0" hangingPunct="1">
                        <a:lnSpc>
                          <a:spcPct val="100000"/>
                        </a:lnSpc>
                        <a:spcBef>
                          <a:spcPts val="200"/>
                        </a:spcBef>
                        <a:spcAft>
                          <a:spcPts val="200"/>
                        </a:spcAft>
                        <a:buClrTx/>
                        <a:buSzTx/>
                        <a:buFont typeface="Wingdings" panose="05000000000000000000" pitchFamily="2" charset="2"/>
                        <a:buChar char="§"/>
                        <a:tabLst/>
                        <a:defRPr/>
                      </a:pPr>
                      <a:r>
                        <a:rPr lang="en-US" sz="1600" kern="1200" dirty="0" smtClean="0"/>
                        <a:t>Build New UI which can be access from ECOS and leveraged by current ECOS</a:t>
                      </a:r>
                      <a:r>
                        <a:rPr lang="en-US" sz="1600" kern="1200" baseline="0" dirty="0" smtClean="0"/>
                        <a:t> users</a:t>
                      </a:r>
                      <a:endParaRPr lang="en-US" sz="1600" kern="1200" dirty="0" smtClean="0"/>
                    </a:p>
                  </a:txBody>
                  <a:tcPr marT="91440" marB="91440"/>
                </a:tc>
                <a:tc>
                  <a:txBody>
                    <a:bodyPr/>
                    <a:lstStyle/>
                    <a:p>
                      <a:pPr marL="285750" marR="0" lvl="0" indent="-285750" algn="l" defTabSz="1544513" rtl="0" eaLnBrk="1" fontAlgn="auto" latinLnBrk="0" hangingPunct="1">
                        <a:lnSpc>
                          <a:spcPct val="100000"/>
                        </a:lnSpc>
                        <a:spcBef>
                          <a:spcPts val="200"/>
                        </a:spcBef>
                        <a:spcAft>
                          <a:spcPts val="200"/>
                        </a:spcAft>
                        <a:buClrTx/>
                        <a:buSzTx/>
                        <a:buFont typeface="Wingdings" panose="05000000000000000000" pitchFamily="2" charset="2"/>
                        <a:buChar char="§"/>
                        <a:tabLst/>
                        <a:defRPr/>
                      </a:pPr>
                      <a:r>
                        <a:rPr lang="en-US" sz="1600" kern="1200" dirty="0" smtClean="0"/>
                        <a:t>Will the new UI only support collecting data “not currently collected by ECOS”?</a:t>
                      </a:r>
                    </a:p>
                    <a:p>
                      <a:pPr marL="285750" marR="0" lvl="0" indent="-285750" algn="l" defTabSz="1544513" rtl="0" eaLnBrk="1" fontAlgn="auto" latinLnBrk="0" hangingPunct="1">
                        <a:lnSpc>
                          <a:spcPct val="100000"/>
                        </a:lnSpc>
                        <a:spcBef>
                          <a:spcPts val="200"/>
                        </a:spcBef>
                        <a:spcAft>
                          <a:spcPts val="200"/>
                        </a:spcAft>
                        <a:buClrTx/>
                        <a:buSzTx/>
                        <a:buFont typeface="Wingdings" panose="05000000000000000000" pitchFamily="2" charset="2"/>
                        <a:buChar char="§"/>
                        <a:tabLst/>
                        <a:defRPr/>
                      </a:pPr>
                      <a:r>
                        <a:rPr lang="en-US" sz="1600" kern="1200" dirty="0" smtClean="0"/>
                        <a:t>Is there the need to pass data from ECOS to the new UI to drive the front-end rules?</a:t>
                      </a:r>
                      <a:endParaRPr lang="en-US" sz="1600" kern="1200" dirty="0">
                        <a:solidFill>
                          <a:schemeClr val="dk1"/>
                        </a:solidFill>
                        <a:latin typeface="+mn-lt"/>
                        <a:ea typeface="+mn-ea"/>
                        <a:cs typeface="+mn-cs"/>
                      </a:endParaRPr>
                    </a:p>
                  </a:txBody>
                  <a:tcPr marT="91440" marB="91440"/>
                </a:tc>
              </a:tr>
              <a:tr h="899820">
                <a:tc>
                  <a:txBody>
                    <a:bodyPr/>
                    <a:lstStyle/>
                    <a:p>
                      <a:pPr algn="ctr">
                        <a:spcBef>
                          <a:spcPts val="200"/>
                        </a:spcBef>
                        <a:spcAft>
                          <a:spcPts val="200"/>
                        </a:spcAft>
                      </a:pPr>
                      <a:r>
                        <a:rPr lang="en-US" sz="1600" kern="1200" dirty="0" smtClean="0"/>
                        <a:t>MVP</a:t>
                      </a:r>
                      <a:endParaRPr lang="en-US" sz="1600" kern="1200" dirty="0"/>
                    </a:p>
                  </a:txBody>
                  <a:tcPr marT="64273" marB="64273" anchor="ctr"/>
                </a:tc>
                <a:tc>
                  <a:txBody>
                    <a:bodyPr/>
                    <a:lstStyle/>
                    <a:p>
                      <a:pPr>
                        <a:spcBef>
                          <a:spcPts val="200"/>
                        </a:spcBef>
                        <a:spcAft>
                          <a:spcPts val="200"/>
                        </a:spcAft>
                      </a:pPr>
                      <a:r>
                        <a:rPr lang="en-US" sz="1600" kern="1200" dirty="0" smtClean="0"/>
                        <a:t>Framework to create and deploy reflexive questions (rules) for data collection</a:t>
                      </a:r>
                      <a:endParaRPr lang="en-US" sz="1600" kern="1200" dirty="0"/>
                    </a:p>
                  </a:txBody>
                  <a:tcPr marT="64273" marB="64273"/>
                </a:tc>
                <a:tc>
                  <a:txBody>
                    <a:bodyPr/>
                    <a:lstStyle/>
                    <a:p>
                      <a:pPr marL="285750" marR="0" lvl="0" indent="-285750" algn="l" defTabSz="1544513" rtl="0" eaLnBrk="1" fontAlgn="auto" latinLnBrk="0" hangingPunct="1">
                        <a:lnSpc>
                          <a:spcPct val="100000"/>
                        </a:lnSpc>
                        <a:spcBef>
                          <a:spcPts val="200"/>
                        </a:spcBef>
                        <a:spcAft>
                          <a:spcPts val="200"/>
                        </a:spcAft>
                        <a:buClrTx/>
                        <a:buSzTx/>
                        <a:buFont typeface="Wingdings" panose="05000000000000000000" pitchFamily="2" charset="2"/>
                        <a:buChar char="§"/>
                        <a:tabLst/>
                        <a:defRPr/>
                      </a:pPr>
                      <a:r>
                        <a:rPr lang="en-US" sz="1600" dirty="0" smtClean="0"/>
                        <a:t>Guidewire accelerator for question sets</a:t>
                      </a:r>
                    </a:p>
                    <a:p>
                      <a:pPr marL="285750" indent="-285750">
                        <a:spcBef>
                          <a:spcPts val="200"/>
                        </a:spcBef>
                        <a:spcAft>
                          <a:spcPts val="200"/>
                        </a:spcAft>
                        <a:buFont typeface="Wingdings" panose="05000000000000000000" pitchFamily="2" charset="2"/>
                        <a:buChar char="§"/>
                      </a:pPr>
                      <a:r>
                        <a:rPr lang="en-US" sz="1600" dirty="0" smtClean="0"/>
                        <a:t>Leverage</a:t>
                      </a:r>
                      <a:r>
                        <a:rPr lang="en-US" sz="1600" baseline="0" dirty="0" smtClean="0"/>
                        <a:t> </a:t>
                      </a:r>
                      <a:r>
                        <a:rPr lang="en-US" sz="1600" dirty="0" smtClean="0"/>
                        <a:t>DROOLS,</a:t>
                      </a:r>
                      <a:r>
                        <a:rPr lang="en-US" sz="1600" baseline="0" dirty="0" smtClean="0"/>
                        <a:t> similar to Premium Audit implementation</a:t>
                      </a:r>
                      <a:endParaRPr lang="en-US" sz="1600" dirty="0" smtClean="0"/>
                    </a:p>
                  </a:txBody>
                  <a:tcPr marT="64273" marB="64273"/>
                </a:tc>
                <a:tc>
                  <a:txBody>
                    <a:bodyPr/>
                    <a:lstStyle/>
                    <a:p>
                      <a:pPr marL="285750" indent="-285750">
                        <a:spcBef>
                          <a:spcPts val="200"/>
                        </a:spcBef>
                        <a:spcAft>
                          <a:spcPts val="200"/>
                        </a:spcAft>
                        <a:buFont typeface="Wingdings" panose="05000000000000000000" pitchFamily="2" charset="2"/>
                        <a:buChar char="§"/>
                      </a:pPr>
                      <a:r>
                        <a:rPr lang="en-US" sz="1600" baseline="0" dirty="0" smtClean="0"/>
                        <a:t>What level of complexity do we anticipate with the question set required of FNOL?</a:t>
                      </a:r>
                      <a:endParaRPr lang="en-US" sz="1600" baseline="0" dirty="0"/>
                    </a:p>
                  </a:txBody>
                  <a:tcPr marT="64273" marB="64273"/>
                </a:tc>
              </a:tr>
              <a:tr h="899820">
                <a:tc>
                  <a:txBody>
                    <a:bodyPr/>
                    <a:lstStyle/>
                    <a:p>
                      <a:pPr marL="0" indent="0" algn="ctr">
                        <a:spcBef>
                          <a:spcPts val="200"/>
                        </a:spcBef>
                        <a:spcAft>
                          <a:spcPts val="200"/>
                        </a:spcAft>
                        <a:buNone/>
                      </a:pPr>
                      <a:r>
                        <a:rPr lang="en-US" sz="1600" dirty="0" smtClean="0"/>
                        <a:t>MVP</a:t>
                      </a:r>
                      <a:endParaRPr lang="en-US" sz="1600" dirty="0"/>
                    </a:p>
                  </a:txBody>
                  <a:tcPr marT="64273" marB="64273" anchor="ctr"/>
                </a:tc>
                <a:tc>
                  <a:txBody>
                    <a:bodyPr/>
                    <a:lstStyle/>
                    <a:p>
                      <a:pPr marL="0" indent="0">
                        <a:spcBef>
                          <a:spcPts val="200"/>
                        </a:spcBef>
                        <a:spcAft>
                          <a:spcPts val="200"/>
                        </a:spcAft>
                        <a:buNone/>
                      </a:pPr>
                      <a:r>
                        <a:rPr lang="en-US" sz="1600" dirty="0" smtClean="0"/>
                        <a:t>Data storage location</a:t>
                      </a:r>
                      <a:r>
                        <a:rPr lang="en-US" sz="1600" baseline="0" dirty="0" smtClean="0"/>
                        <a:t> for persisting the questions and answers</a:t>
                      </a:r>
                      <a:r>
                        <a:rPr lang="en-US" sz="1600" dirty="0" smtClean="0"/>
                        <a:t> </a:t>
                      </a:r>
                      <a:endParaRPr lang="en-US" sz="1600" dirty="0"/>
                    </a:p>
                  </a:txBody>
                  <a:tcPr marT="64273" marB="64273"/>
                </a:tc>
                <a:tc>
                  <a:txBody>
                    <a:bodyPr/>
                    <a:lstStyle/>
                    <a:p>
                      <a:pPr marL="285750" marR="0" indent="-2857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600" kern="1200" dirty="0" smtClean="0"/>
                        <a:t>Part of claim tree in ECOS. Archive with claim data.</a:t>
                      </a:r>
                    </a:p>
                    <a:p>
                      <a:pPr marL="285750" marR="0" indent="-2857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600" kern="1200" dirty="0" smtClean="0"/>
                        <a:t>Store in</a:t>
                      </a:r>
                      <a:r>
                        <a:rPr lang="en-US" sz="1600" kern="1200" baseline="0" dirty="0" smtClean="0"/>
                        <a:t> </a:t>
                      </a:r>
                      <a:r>
                        <a:rPr lang="en-US" sz="1600" kern="1200" baseline="0" dirty="0" err="1" smtClean="0"/>
                        <a:t>AbRe</a:t>
                      </a:r>
                      <a:r>
                        <a:rPr lang="en-US" sz="1600" kern="1200" baseline="0" dirty="0" smtClean="0"/>
                        <a:t> database. </a:t>
                      </a:r>
                      <a:endParaRPr lang="en-US" sz="1600" kern="1200" dirty="0" smtClean="0"/>
                    </a:p>
                    <a:p>
                      <a:pPr marL="285750" marR="0" indent="-2857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600" kern="1200" dirty="0" smtClean="0"/>
                        <a:t>New database (may be NO</a:t>
                      </a:r>
                      <a:r>
                        <a:rPr lang="en-US" sz="1600" kern="1200" baseline="0" dirty="0" smtClean="0"/>
                        <a:t> SQL database)</a:t>
                      </a:r>
                      <a:endParaRPr lang="en-US" sz="1600" b="1" kern="1200" dirty="0">
                        <a:solidFill>
                          <a:srgbClr val="FFC000"/>
                        </a:solidFill>
                        <a:latin typeface="+mn-lt"/>
                        <a:ea typeface="+mn-ea"/>
                        <a:cs typeface="+mn-cs"/>
                      </a:endParaRPr>
                    </a:p>
                  </a:txBody>
                  <a:tcPr marT="64273" marB="64273"/>
                </a:tc>
                <a:tc>
                  <a:txBody>
                    <a:bodyPr/>
                    <a:lstStyle/>
                    <a:p>
                      <a:pPr marL="285750" marR="0" lvl="0" indent="-285750" algn="l" defTabSz="1544513" rtl="0" eaLnBrk="1" fontAlgn="auto" latinLnBrk="0" hangingPunct="1">
                        <a:lnSpc>
                          <a:spcPct val="100000"/>
                        </a:lnSpc>
                        <a:spcBef>
                          <a:spcPts val="200"/>
                        </a:spcBef>
                        <a:spcAft>
                          <a:spcPts val="200"/>
                        </a:spcAft>
                        <a:buClrTx/>
                        <a:buSzTx/>
                        <a:buFont typeface="Wingdings" panose="05000000000000000000" pitchFamily="2" charset="2"/>
                        <a:buChar char="§"/>
                        <a:tabLst/>
                        <a:defRPr/>
                      </a:pPr>
                      <a:r>
                        <a:rPr kumimoji="0" lang="en-US" sz="1600" b="0" i="0" u="none" strike="noStrike" kern="1200" cap="none" spc="0" normalizeH="0" baseline="0" noProof="0" dirty="0" smtClean="0">
                          <a:ln>
                            <a:noFill/>
                          </a:ln>
                          <a:solidFill>
                            <a:prstClr val="black"/>
                          </a:solidFill>
                          <a:effectLst/>
                          <a:uLnTx/>
                          <a:uFillTx/>
                          <a:latin typeface="+mn-lt"/>
                          <a:ea typeface="+mn-ea"/>
                          <a:cs typeface="+mn-cs"/>
                        </a:rPr>
                        <a:t>Does the claim data retention applies to these questions and answers? Or can the data be purged independently?</a:t>
                      </a:r>
                    </a:p>
                    <a:p>
                      <a:pPr marL="0" indent="0">
                        <a:spcBef>
                          <a:spcPts val="200"/>
                        </a:spcBef>
                        <a:spcAft>
                          <a:spcPts val="200"/>
                        </a:spcAft>
                        <a:buFont typeface="Wingdings" panose="05000000000000000000" pitchFamily="2" charset="2"/>
                        <a:buNone/>
                      </a:pPr>
                      <a:endParaRPr lang="en-US" sz="1600" baseline="0" dirty="0"/>
                    </a:p>
                  </a:txBody>
                  <a:tcPr marT="64273" marB="64273"/>
                </a:tc>
                <a:extLst>
                  <a:ext uri="{0D108BD9-81ED-4DB2-BD59-A6C34878D82A}">
                    <a16:rowId xmlns="" xmlns:a16="http://schemas.microsoft.com/office/drawing/2014/main" val="10002"/>
                  </a:ext>
                </a:extLst>
              </a:tr>
              <a:tr h="820754">
                <a:tc>
                  <a:txBody>
                    <a:bodyPr/>
                    <a:lstStyle/>
                    <a:p>
                      <a:pPr algn="ctr">
                        <a:spcBef>
                          <a:spcPts val="200"/>
                        </a:spcBef>
                        <a:spcAft>
                          <a:spcPts val="200"/>
                        </a:spcAft>
                      </a:pPr>
                      <a:r>
                        <a:rPr lang="en-US" sz="1600" kern="1200" dirty="0" smtClean="0"/>
                        <a:t>MVP</a:t>
                      </a:r>
                      <a:endParaRPr lang="en-US" sz="1600" kern="1200" dirty="0"/>
                    </a:p>
                  </a:txBody>
                  <a:tcPr marT="64273" marB="64273" anchor="ctr"/>
                </a:tc>
                <a:tc>
                  <a:txBody>
                    <a:bodyPr/>
                    <a:lstStyle/>
                    <a:p>
                      <a:pPr>
                        <a:spcBef>
                          <a:spcPts val="200"/>
                        </a:spcBef>
                        <a:spcAft>
                          <a:spcPts val="200"/>
                        </a:spcAft>
                      </a:pPr>
                      <a:r>
                        <a:rPr lang="en-US" sz="1600" kern="1200" dirty="0" smtClean="0"/>
                        <a:t>Transfer data to</a:t>
                      </a:r>
                      <a:r>
                        <a:rPr lang="en-US" sz="1600" kern="1200" baseline="0" dirty="0" smtClean="0"/>
                        <a:t> EDW for reporting/analytics and Data Science model training</a:t>
                      </a:r>
                      <a:endParaRPr lang="en-US" sz="1600" kern="1200" dirty="0"/>
                    </a:p>
                  </a:txBody>
                  <a:tcPr marT="64273" marB="64273"/>
                </a:tc>
                <a:tc>
                  <a:txBody>
                    <a:bodyPr/>
                    <a:lstStyle/>
                    <a:p>
                      <a:pPr marL="285750" indent="-285750">
                        <a:spcBef>
                          <a:spcPts val="200"/>
                        </a:spcBef>
                        <a:spcAft>
                          <a:spcPts val="200"/>
                        </a:spcAft>
                        <a:buFont typeface="Wingdings" panose="05000000000000000000" pitchFamily="2" charset="2"/>
                        <a:buChar char="§"/>
                      </a:pPr>
                      <a:r>
                        <a:rPr lang="en-US" sz="1600" baseline="0" dirty="0" err="1" smtClean="0"/>
                        <a:t>Shareplex</a:t>
                      </a:r>
                      <a:r>
                        <a:rPr lang="en-US" sz="1600" baseline="0" dirty="0" smtClean="0"/>
                        <a:t> to replicate data from operational DB to </a:t>
                      </a:r>
                      <a:r>
                        <a:rPr lang="en-US" sz="1600" baseline="0" dirty="0" err="1" smtClean="0"/>
                        <a:t>dW</a:t>
                      </a:r>
                      <a:r>
                        <a:rPr lang="en-US" sz="1600" baseline="0" dirty="0" smtClean="0"/>
                        <a:t>.</a:t>
                      </a:r>
                    </a:p>
                    <a:p>
                      <a:pPr marL="285750" indent="-285750">
                        <a:spcBef>
                          <a:spcPts val="200"/>
                        </a:spcBef>
                        <a:spcAft>
                          <a:spcPts val="200"/>
                        </a:spcAft>
                        <a:buFont typeface="Wingdings" panose="05000000000000000000" pitchFamily="2" charset="2"/>
                        <a:buChar char="§"/>
                      </a:pPr>
                      <a:r>
                        <a:rPr lang="en-US" sz="1600" baseline="0" dirty="0" smtClean="0"/>
                        <a:t>Write ETL jobs to replicate data</a:t>
                      </a:r>
                    </a:p>
                  </a:txBody>
                  <a:tcPr marT="64273" marB="64273"/>
                </a:tc>
                <a:tc>
                  <a:txBody>
                    <a:bodyPr/>
                    <a:lstStyle/>
                    <a:p>
                      <a:pPr marL="285750" marR="0" lvl="0" indent="-285750" algn="l" defTabSz="1544513" rtl="0" eaLnBrk="1" fontAlgn="auto" latinLnBrk="0" hangingPunct="1">
                        <a:lnSpc>
                          <a:spcPct val="100000"/>
                        </a:lnSpc>
                        <a:spcBef>
                          <a:spcPts val="200"/>
                        </a:spcBef>
                        <a:spcAft>
                          <a:spcPts val="200"/>
                        </a:spcAft>
                        <a:buClrTx/>
                        <a:buSzTx/>
                        <a:buFont typeface="Wingdings" panose="05000000000000000000" pitchFamily="2" charset="2"/>
                        <a:buChar char="§"/>
                        <a:tabLst/>
                        <a:defRPr/>
                      </a:pPr>
                      <a:r>
                        <a:rPr lang="en-US" sz="1600" dirty="0" err="1" smtClean="0"/>
                        <a:t>Shareplex</a:t>
                      </a:r>
                      <a:r>
                        <a:rPr lang="en-US" sz="1600" baseline="0" dirty="0" smtClean="0"/>
                        <a:t> in place with </a:t>
                      </a:r>
                      <a:r>
                        <a:rPr lang="en-US" sz="1600" baseline="0" dirty="0" err="1" smtClean="0"/>
                        <a:t>AbRe</a:t>
                      </a:r>
                      <a:r>
                        <a:rPr lang="en-US" sz="1600" baseline="0" dirty="0" smtClean="0"/>
                        <a:t> &amp; ECOS databases (currently in production), reuse opportunities</a:t>
                      </a:r>
                    </a:p>
                    <a:p>
                      <a:pPr marL="285750" marR="0" lvl="0" indent="-285750" algn="l" defTabSz="1544513" rtl="0" eaLnBrk="1" fontAlgn="auto" latinLnBrk="0" hangingPunct="1">
                        <a:lnSpc>
                          <a:spcPct val="100000"/>
                        </a:lnSpc>
                        <a:spcBef>
                          <a:spcPts val="200"/>
                        </a:spcBef>
                        <a:spcAft>
                          <a:spcPts val="200"/>
                        </a:spcAft>
                        <a:buClrTx/>
                        <a:buSzTx/>
                        <a:buFont typeface="Wingdings" panose="05000000000000000000" pitchFamily="2" charset="2"/>
                        <a:buChar char="§"/>
                        <a:tabLst/>
                        <a:defRPr/>
                      </a:pPr>
                      <a:endParaRPr lang="en-US" sz="1600" kern="1200" dirty="0">
                        <a:solidFill>
                          <a:schemeClr val="tx1"/>
                        </a:solidFill>
                        <a:latin typeface="+mn-lt"/>
                        <a:ea typeface="+mn-ea"/>
                        <a:cs typeface="+mn-cs"/>
                      </a:endParaRPr>
                    </a:p>
                  </a:txBody>
                  <a:tcPr marT="64273" marB="64273"/>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513364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208" y="689962"/>
            <a:ext cx="14173200" cy="759425"/>
          </a:xfrm>
        </p:spPr>
        <p:txBody>
          <a:bodyPr anchor="t"/>
          <a:lstStyle/>
          <a:p>
            <a:r>
              <a:rPr lang="en-US" dirty="0" smtClean="0"/>
              <a:t>Decision </a:t>
            </a:r>
            <a:r>
              <a:rPr lang="en-US" dirty="0"/>
              <a:t>Log </a:t>
            </a:r>
            <a:r>
              <a:rPr lang="en-US" dirty="0" smtClean="0"/>
              <a:t>– Other Key Technical Decisions (After MVP)</a:t>
            </a:r>
            <a:endParaRPr lang="en-US" dirty="0"/>
          </a:p>
        </p:txBody>
      </p:sp>
      <p:sp>
        <p:nvSpPr>
          <p:cNvPr id="3" name="Slide Number Placeholder 2"/>
          <p:cNvSpPr>
            <a:spLocks noGrp="1"/>
          </p:cNvSpPr>
          <p:nvPr>
            <p:ph type="sldNum" sz="quarter" idx="4294967295"/>
          </p:nvPr>
        </p:nvSpPr>
        <p:spPr>
          <a:xfrm>
            <a:off x="15722679" y="9106324"/>
            <a:ext cx="838915" cy="456220"/>
          </a:xfrm>
          <a:prstGeom prst="rect">
            <a:avLst/>
          </a:prstGeom>
        </p:spPr>
        <p:txBody>
          <a:bodyPr/>
          <a:lstStyle/>
          <a:p>
            <a:pPr>
              <a:defRPr/>
            </a:pPr>
            <a:fld id="{1163B6C9-B84A-40BC-93CF-54B09D60C2F0}" type="slidenum">
              <a:rPr lang="en-US" altLang="en-US" smtClean="0"/>
              <a:pPr>
                <a:defRPr/>
              </a:pPr>
              <a:t>5</a:t>
            </a:fld>
            <a:endParaRPr lang="en-US" altLang="en-US" dirty="0"/>
          </a:p>
        </p:txBody>
      </p:sp>
      <p:graphicFrame>
        <p:nvGraphicFramePr>
          <p:cNvPr id="5" name="Table 4"/>
          <p:cNvGraphicFramePr>
            <a:graphicFrameLocks noGrp="1"/>
          </p:cNvGraphicFramePr>
          <p:nvPr>
            <p:extLst>
              <p:ext uri="{D42A27DB-BD31-4B8C-83A1-F6EECF244321}">
                <p14:modId xmlns:p14="http://schemas.microsoft.com/office/powerpoint/2010/main" val="2284600323"/>
              </p:ext>
            </p:extLst>
          </p:nvPr>
        </p:nvGraphicFramePr>
        <p:xfrm>
          <a:off x="635795" y="1901507"/>
          <a:ext cx="15925799" cy="4521200"/>
        </p:xfrm>
        <a:graphic>
          <a:graphicData uri="http://schemas.openxmlformats.org/drawingml/2006/table">
            <a:tbl>
              <a:tblPr firstRow="1" bandRow="1">
                <a:tableStyleId>{F5AB1C69-6EDB-4FF4-983F-18BD219EF322}</a:tableStyleId>
              </a:tblPr>
              <a:tblGrid>
                <a:gridCol w="914399"/>
                <a:gridCol w="4811731">
                  <a:extLst>
                    <a:ext uri="{9D8B030D-6E8A-4147-A177-3AD203B41FA5}">
                      <a16:colId xmlns="" xmlns:a16="http://schemas.microsoft.com/office/drawing/2014/main" val="20000"/>
                    </a:ext>
                  </a:extLst>
                </a:gridCol>
                <a:gridCol w="4360838">
                  <a:extLst>
                    <a:ext uri="{9D8B030D-6E8A-4147-A177-3AD203B41FA5}">
                      <a16:colId xmlns="" xmlns:a16="http://schemas.microsoft.com/office/drawing/2014/main" val="20001"/>
                    </a:ext>
                  </a:extLst>
                </a:gridCol>
                <a:gridCol w="5838831">
                  <a:extLst>
                    <a:ext uri="{9D8B030D-6E8A-4147-A177-3AD203B41FA5}">
                      <a16:colId xmlns="" xmlns:a16="http://schemas.microsoft.com/office/drawing/2014/main" val="20002"/>
                    </a:ext>
                  </a:extLst>
                </a:gridCol>
              </a:tblGrid>
              <a:tr h="614680">
                <a:tc>
                  <a:txBody>
                    <a:bodyPr/>
                    <a:lstStyle/>
                    <a:p>
                      <a:pPr algn="ctr"/>
                      <a:r>
                        <a:rPr lang="en-US" sz="1800" b="1" kern="1200" dirty="0" smtClean="0">
                          <a:solidFill>
                            <a:schemeClr val="lt1"/>
                          </a:solidFill>
                          <a:latin typeface="+mn-lt"/>
                          <a:ea typeface="+mn-ea"/>
                          <a:cs typeface="+mn-cs"/>
                        </a:rPr>
                        <a:t>Scope</a:t>
                      </a:r>
                      <a:endParaRPr lang="en-US" sz="1800" b="1" kern="1200" dirty="0">
                        <a:solidFill>
                          <a:schemeClr val="lt1"/>
                        </a:solidFill>
                        <a:latin typeface="+mn-lt"/>
                        <a:ea typeface="+mn-ea"/>
                        <a:cs typeface="+mn-cs"/>
                      </a:endParaRPr>
                    </a:p>
                  </a:txBody>
                  <a:tcPr anchor="ctr"/>
                </a:tc>
                <a:tc>
                  <a:txBody>
                    <a:bodyPr/>
                    <a:lstStyle/>
                    <a:p>
                      <a:pPr algn="ctr"/>
                      <a:r>
                        <a:rPr lang="en-US" sz="1800" dirty="0"/>
                        <a:t>Decision</a:t>
                      </a:r>
                      <a:r>
                        <a:rPr lang="en-US" sz="1800" baseline="0" dirty="0"/>
                        <a:t> Area</a:t>
                      </a:r>
                      <a:endParaRPr lang="en-US" sz="1800" dirty="0">
                        <a:solidFill>
                          <a:schemeClr val="tx1"/>
                        </a:solidFill>
                      </a:endParaRPr>
                    </a:p>
                  </a:txBody>
                  <a:tcPr anchor="ctr"/>
                </a:tc>
                <a:tc>
                  <a:txBody>
                    <a:bodyPr/>
                    <a:lstStyle/>
                    <a:p>
                      <a:pPr algn="ctr"/>
                      <a:r>
                        <a:rPr lang="en-US" sz="1800" dirty="0"/>
                        <a:t>Solution</a:t>
                      </a:r>
                      <a:r>
                        <a:rPr lang="en-US" sz="1800" baseline="0" dirty="0"/>
                        <a:t> Options Considered</a:t>
                      </a:r>
                      <a:endParaRPr lang="en-US" sz="1800" dirty="0">
                        <a:solidFill>
                          <a:schemeClr val="tx1"/>
                        </a:solidFill>
                      </a:endParaRPr>
                    </a:p>
                  </a:txBody>
                  <a:tcPr anchor="ctr"/>
                </a:tc>
                <a:tc>
                  <a:txBody>
                    <a:bodyPr/>
                    <a:lstStyle/>
                    <a:p>
                      <a:pPr algn="ctr"/>
                      <a:r>
                        <a:rPr lang="en-US" sz="1800" dirty="0"/>
                        <a:t>Key</a:t>
                      </a:r>
                      <a:r>
                        <a:rPr lang="en-US" sz="1800" baseline="0" dirty="0"/>
                        <a:t> </a:t>
                      </a:r>
                      <a:r>
                        <a:rPr lang="en-US" sz="1800" dirty="0"/>
                        <a:t>Considerations</a:t>
                      </a:r>
                      <a:endParaRPr lang="en-US" sz="1800" dirty="0">
                        <a:solidFill>
                          <a:schemeClr val="bg1"/>
                        </a:solidFill>
                      </a:endParaRPr>
                    </a:p>
                  </a:txBody>
                  <a:tcPr anchor="ctr"/>
                </a:tc>
                <a:extLst>
                  <a:ext uri="{0D108BD9-81ED-4DB2-BD59-A6C34878D82A}">
                    <a16:rowId xmlns="" xmlns:a16="http://schemas.microsoft.com/office/drawing/2014/main" val="10000"/>
                  </a:ext>
                </a:extLst>
              </a:tr>
              <a:tr h="801547">
                <a:tc>
                  <a:txBody>
                    <a:bodyPr/>
                    <a:lstStyle/>
                    <a:p>
                      <a:pPr marL="0" indent="0" algn="ctr" defTabSz="914400" rtl="0" eaLnBrk="1" latinLnBrk="0" hangingPunct="1">
                        <a:spcBef>
                          <a:spcPts val="200"/>
                        </a:spcBef>
                        <a:spcAft>
                          <a:spcPts val="200"/>
                        </a:spcAft>
                      </a:pPr>
                      <a:r>
                        <a:rPr lang="en-US" sz="1600" kern="1200" dirty="0" smtClean="0">
                          <a:solidFill>
                            <a:schemeClr val="dk1"/>
                          </a:solidFill>
                          <a:latin typeface="+mn-lt"/>
                          <a:ea typeface="+mn-ea"/>
                          <a:cs typeface="+mn-cs"/>
                        </a:rPr>
                        <a:t>TBD</a:t>
                      </a:r>
                      <a:endParaRPr lang="en-US" sz="1600" kern="1200" dirty="0">
                        <a:solidFill>
                          <a:schemeClr val="dk1"/>
                        </a:solidFill>
                        <a:latin typeface="+mn-lt"/>
                        <a:ea typeface="+mn-ea"/>
                        <a:cs typeface="+mn-cs"/>
                      </a:endParaRPr>
                    </a:p>
                  </a:txBody>
                  <a:tcPr marT="91440" marB="91440" anchor="ctr"/>
                </a:tc>
                <a:tc>
                  <a:txBody>
                    <a:bodyPr/>
                    <a:lstStyle/>
                    <a:p>
                      <a:pPr marL="0" indent="0" algn="l" defTabSz="914400" rtl="0" eaLnBrk="1" latinLnBrk="0" hangingPunct="1">
                        <a:spcBef>
                          <a:spcPts val="200"/>
                        </a:spcBef>
                        <a:spcAft>
                          <a:spcPts val="200"/>
                        </a:spcAft>
                      </a:pPr>
                      <a:r>
                        <a:rPr lang="en-US" sz="1600" kern="1200" dirty="0" smtClean="0"/>
                        <a:t>Compensability Decision (Rules vs. DS Model)</a:t>
                      </a:r>
                      <a:endParaRPr lang="en-US" sz="1600" b="1" kern="1200" dirty="0">
                        <a:solidFill>
                          <a:srgbClr val="FFC000"/>
                        </a:solidFill>
                        <a:latin typeface="+mn-lt"/>
                        <a:ea typeface="+mn-ea"/>
                        <a:cs typeface="+mn-cs"/>
                      </a:endParaRPr>
                    </a:p>
                  </a:txBody>
                  <a:tcPr marT="91440" marB="91440"/>
                </a:tc>
                <a:tc>
                  <a:txBody>
                    <a:bodyPr/>
                    <a:lstStyle/>
                    <a:p>
                      <a:pPr marL="285750" indent="-285750" algn="l" defTabSz="914400" rtl="0" eaLnBrk="1" latinLnBrk="0" hangingPunct="1">
                        <a:spcBef>
                          <a:spcPts val="200"/>
                        </a:spcBef>
                        <a:spcAft>
                          <a:spcPts val="200"/>
                        </a:spcAft>
                        <a:buFont typeface="Wingdings" panose="05000000000000000000" pitchFamily="2" charset="2"/>
                        <a:buChar char="§"/>
                      </a:pPr>
                      <a:r>
                        <a:rPr lang="en-US" sz="1600" dirty="0" smtClean="0"/>
                        <a:t>Create DROOLS rules to make decision on Compensability</a:t>
                      </a:r>
                    </a:p>
                    <a:p>
                      <a:pPr marL="285750" indent="-285750" algn="l" defTabSz="914400" rtl="0" eaLnBrk="1" latinLnBrk="0" hangingPunct="1">
                        <a:spcBef>
                          <a:spcPts val="200"/>
                        </a:spcBef>
                        <a:spcAft>
                          <a:spcPts val="200"/>
                        </a:spcAft>
                        <a:buFont typeface="Wingdings" panose="05000000000000000000" pitchFamily="2" charset="2"/>
                        <a:buChar char="§"/>
                      </a:pPr>
                      <a:r>
                        <a:rPr lang="en-US" sz="1600" kern="1200" baseline="0" dirty="0" smtClean="0">
                          <a:solidFill>
                            <a:schemeClr val="dk1"/>
                          </a:solidFill>
                          <a:latin typeface="+mn-lt"/>
                          <a:ea typeface="+mn-ea"/>
                          <a:cs typeface="+mn-cs"/>
                        </a:rPr>
                        <a:t>Create DS model &amp; rules to recommend compensability decision.</a:t>
                      </a:r>
                      <a:endParaRPr lang="en-US" sz="1600" kern="1200" dirty="0">
                        <a:solidFill>
                          <a:schemeClr val="dk1"/>
                        </a:solidFill>
                        <a:latin typeface="+mn-lt"/>
                        <a:ea typeface="+mn-ea"/>
                        <a:cs typeface="+mn-cs"/>
                      </a:endParaRPr>
                    </a:p>
                  </a:txBody>
                  <a:tcPr marT="91440" marB="91440"/>
                </a:tc>
                <a:tc>
                  <a:txBody>
                    <a:bodyPr/>
                    <a:lstStyle/>
                    <a:p>
                      <a:pPr marL="285750" indent="-285750" algn="l" defTabSz="1544513" rtl="0" eaLnBrk="1" latinLnBrk="0" hangingPunct="1">
                        <a:spcBef>
                          <a:spcPts val="200"/>
                        </a:spcBef>
                        <a:spcAft>
                          <a:spcPts val="200"/>
                        </a:spcAft>
                        <a:buFont typeface="Wingdings" panose="05000000000000000000" pitchFamily="2" charset="2"/>
                        <a:buChar char="§"/>
                      </a:pPr>
                      <a:r>
                        <a:rPr lang="en-US" sz="1600" kern="1200" dirty="0" smtClean="0"/>
                        <a:t>TODO</a:t>
                      </a:r>
                      <a:endParaRPr lang="en-US" sz="1600" kern="1200" dirty="0">
                        <a:solidFill>
                          <a:schemeClr val="dk1"/>
                        </a:solidFill>
                        <a:latin typeface="+mn-lt"/>
                        <a:ea typeface="+mn-ea"/>
                        <a:cs typeface="+mn-cs"/>
                      </a:endParaRPr>
                    </a:p>
                  </a:txBody>
                  <a:tcPr marT="64273" marB="64273"/>
                </a:tc>
                <a:extLst>
                  <a:ext uri="{0D108BD9-81ED-4DB2-BD59-A6C34878D82A}">
                    <a16:rowId xmlns="" xmlns:a16="http://schemas.microsoft.com/office/drawing/2014/main" val="10004"/>
                  </a:ext>
                </a:extLst>
              </a:tr>
              <a:tr h="801547">
                <a:tc>
                  <a:txBody>
                    <a:bodyPr/>
                    <a:lstStyle/>
                    <a:p>
                      <a:pPr algn="ctr">
                        <a:spcBef>
                          <a:spcPts val="200"/>
                        </a:spcBef>
                        <a:spcAft>
                          <a:spcPts val="200"/>
                        </a:spcAft>
                      </a:pPr>
                      <a:r>
                        <a:rPr lang="en-US" sz="1600" kern="1200" dirty="0" smtClean="0"/>
                        <a:t>TBD</a:t>
                      </a:r>
                      <a:endParaRPr lang="en-US" sz="1600" kern="1200" dirty="0"/>
                    </a:p>
                  </a:txBody>
                  <a:tcPr marT="91440" marB="91440" anchor="ctr"/>
                </a:tc>
                <a:tc>
                  <a:txBody>
                    <a:bodyPr/>
                    <a:lstStyle/>
                    <a:p>
                      <a:pPr>
                        <a:spcBef>
                          <a:spcPts val="200"/>
                        </a:spcBef>
                        <a:spcAft>
                          <a:spcPts val="200"/>
                        </a:spcAft>
                      </a:pPr>
                      <a:r>
                        <a:rPr lang="en-US" sz="1600" kern="1200" dirty="0" smtClean="0"/>
                        <a:t>Mechanism for Fraud detection</a:t>
                      </a:r>
                      <a:endParaRPr lang="en-US" sz="1600" kern="1200" dirty="0"/>
                    </a:p>
                  </a:txBody>
                  <a:tcPr marT="91440" marB="91440"/>
                </a:tc>
                <a:tc>
                  <a:txBody>
                    <a:bodyPr/>
                    <a:lstStyle/>
                    <a:p>
                      <a:pPr marL="285750" indent="-285750" algn="l" defTabSz="914400" rtl="0" eaLnBrk="1" latinLnBrk="0" hangingPunct="1">
                        <a:spcBef>
                          <a:spcPts val="200"/>
                        </a:spcBef>
                        <a:spcAft>
                          <a:spcPts val="200"/>
                        </a:spcAft>
                        <a:buFont typeface="Wingdings" panose="05000000000000000000" pitchFamily="2" charset="2"/>
                        <a:buChar char="§"/>
                      </a:pPr>
                      <a:r>
                        <a:rPr lang="en-US" sz="1600" kern="1200" dirty="0" smtClean="0">
                          <a:solidFill>
                            <a:schemeClr val="dk1"/>
                          </a:solidFill>
                          <a:latin typeface="+mn-lt"/>
                          <a:ea typeface="+mn-ea"/>
                          <a:cs typeface="+mn-cs"/>
                        </a:rPr>
                        <a:t>Can CFM use this data and detect Fraud?</a:t>
                      </a:r>
                    </a:p>
                    <a:p>
                      <a:pPr marL="285750" indent="-285750" algn="l" defTabSz="914400" rtl="0" eaLnBrk="1" latinLnBrk="0" hangingPunct="1">
                        <a:spcBef>
                          <a:spcPts val="200"/>
                        </a:spcBef>
                        <a:spcAft>
                          <a:spcPts val="200"/>
                        </a:spcAft>
                        <a:buFont typeface="Wingdings" panose="05000000000000000000" pitchFamily="2" charset="2"/>
                        <a:buChar char="§"/>
                      </a:pPr>
                      <a:r>
                        <a:rPr lang="en-US" sz="1600" kern="1200" dirty="0" smtClean="0">
                          <a:solidFill>
                            <a:schemeClr val="dk1"/>
                          </a:solidFill>
                          <a:latin typeface="+mn-lt"/>
                          <a:ea typeface="+mn-ea"/>
                          <a:cs typeface="+mn-cs"/>
                        </a:rPr>
                        <a:t>Create model to alert on outliers</a:t>
                      </a:r>
                    </a:p>
                  </a:txBody>
                  <a:tcPr marT="91440" marB="91440"/>
                </a:tc>
                <a:tc>
                  <a:txBody>
                    <a:bodyPr/>
                    <a:lstStyle/>
                    <a:p>
                      <a:pPr marL="285750" marR="0" lvl="0" indent="-285750" algn="l" defTabSz="1544513" rtl="0" eaLnBrk="1" fontAlgn="auto" latinLnBrk="0" hangingPunct="1">
                        <a:lnSpc>
                          <a:spcPct val="100000"/>
                        </a:lnSpc>
                        <a:spcBef>
                          <a:spcPts val="200"/>
                        </a:spcBef>
                        <a:spcAft>
                          <a:spcPts val="200"/>
                        </a:spcAft>
                        <a:buClrTx/>
                        <a:buSzTx/>
                        <a:buFont typeface="Wingdings" panose="05000000000000000000" pitchFamily="2" charset="2"/>
                        <a:buChar char="§"/>
                        <a:tabLst/>
                        <a:defRPr/>
                      </a:pPr>
                      <a:r>
                        <a:rPr lang="en-US" sz="1600" kern="1200" dirty="0" smtClean="0"/>
                        <a:t>TODO</a:t>
                      </a:r>
                      <a:endParaRPr lang="en-US" sz="1600" kern="1200" dirty="0">
                        <a:solidFill>
                          <a:schemeClr val="dk1"/>
                        </a:solidFill>
                        <a:latin typeface="+mn-lt"/>
                        <a:ea typeface="+mn-ea"/>
                        <a:cs typeface="+mn-cs"/>
                      </a:endParaRPr>
                    </a:p>
                  </a:txBody>
                  <a:tcPr marT="91440" marB="91440"/>
                </a:tc>
                <a:extLst>
                  <a:ext uri="{0D108BD9-81ED-4DB2-BD59-A6C34878D82A}">
                    <a16:rowId xmlns="" xmlns:a16="http://schemas.microsoft.com/office/drawing/2014/main" val="10005"/>
                  </a:ext>
                </a:extLst>
              </a:tr>
              <a:tr h="686893">
                <a:tc>
                  <a:txBody>
                    <a:bodyPr/>
                    <a:lstStyle/>
                    <a:p>
                      <a:pPr algn="ctr">
                        <a:spcBef>
                          <a:spcPts val="200"/>
                        </a:spcBef>
                        <a:spcAft>
                          <a:spcPts val="200"/>
                        </a:spcAft>
                      </a:pPr>
                      <a:r>
                        <a:rPr lang="en-US" sz="1600" kern="1200" dirty="0" smtClean="0"/>
                        <a:t>TBD</a:t>
                      </a:r>
                      <a:endParaRPr lang="en-US" sz="1600" kern="1200" dirty="0"/>
                    </a:p>
                  </a:txBody>
                  <a:tcPr marT="91440" marB="91440" anchor="ctr"/>
                </a:tc>
                <a:tc>
                  <a:txBody>
                    <a:bodyPr/>
                    <a:lstStyle/>
                    <a:p>
                      <a:pPr>
                        <a:spcBef>
                          <a:spcPts val="200"/>
                        </a:spcBef>
                        <a:spcAft>
                          <a:spcPts val="200"/>
                        </a:spcAft>
                      </a:pPr>
                      <a:r>
                        <a:rPr lang="en-US" sz="1600" kern="1200" dirty="0" smtClean="0"/>
                        <a:t>Potential to implement Chat Bot Interface</a:t>
                      </a:r>
                      <a:endParaRPr lang="en-US" sz="1600" kern="1200" dirty="0"/>
                    </a:p>
                  </a:txBody>
                  <a:tcPr marT="91440" marB="91440"/>
                </a:tc>
                <a:tc>
                  <a:txBody>
                    <a:bodyPr/>
                    <a:lstStyle/>
                    <a:p>
                      <a:pPr marL="285750" indent="-285750" algn="l" defTabSz="914400" rtl="0" eaLnBrk="1" latinLnBrk="0" hangingPunct="1">
                        <a:spcBef>
                          <a:spcPts val="200"/>
                        </a:spcBef>
                        <a:spcAft>
                          <a:spcPts val="200"/>
                        </a:spcAft>
                        <a:buFont typeface="Wingdings" panose="05000000000000000000" pitchFamily="2" charset="2"/>
                        <a:buChar char="§"/>
                      </a:pPr>
                      <a:r>
                        <a:rPr lang="en-US" sz="1600" kern="1200" dirty="0" smtClean="0">
                          <a:solidFill>
                            <a:schemeClr val="dk1"/>
                          </a:solidFill>
                          <a:latin typeface="+mn-lt"/>
                          <a:ea typeface="+mn-ea"/>
                          <a:cs typeface="+mn-cs"/>
                        </a:rPr>
                        <a:t>Create a Bot and use it in the Chat or Phone conversations</a:t>
                      </a:r>
                      <a:endParaRPr lang="en-US" sz="1600" kern="1200" baseline="0" dirty="0" smtClean="0">
                        <a:solidFill>
                          <a:schemeClr val="dk1"/>
                        </a:solidFill>
                        <a:latin typeface="+mn-lt"/>
                        <a:ea typeface="+mn-ea"/>
                        <a:cs typeface="+mn-cs"/>
                      </a:endParaRPr>
                    </a:p>
                  </a:txBody>
                  <a:tcPr marT="91440" marB="91440"/>
                </a:tc>
                <a:tc>
                  <a:txBody>
                    <a:bodyPr/>
                    <a:lstStyle/>
                    <a:p>
                      <a:pPr marL="285750" marR="0" lvl="0" indent="-285750" algn="l" defTabSz="1544513" rtl="0" eaLnBrk="1" fontAlgn="auto" latinLnBrk="0" hangingPunct="1">
                        <a:lnSpc>
                          <a:spcPct val="100000"/>
                        </a:lnSpc>
                        <a:spcBef>
                          <a:spcPts val="200"/>
                        </a:spcBef>
                        <a:spcAft>
                          <a:spcPts val="200"/>
                        </a:spcAft>
                        <a:buClrTx/>
                        <a:buSzTx/>
                        <a:buFont typeface="Wingdings" panose="05000000000000000000" pitchFamily="2" charset="2"/>
                        <a:buChar char="§"/>
                        <a:tabLst/>
                        <a:defRPr/>
                      </a:pPr>
                      <a:r>
                        <a:rPr lang="en-US" sz="1600" kern="1200" dirty="0" smtClean="0"/>
                        <a:t>TODO</a:t>
                      </a:r>
                      <a:endParaRPr lang="en-US" sz="1600" kern="1200" dirty="0">
                        <a:solidFill>
                          <a:schemeClr val="dk1"/>
                        </a:solidFill>
                        <a:latin typeface="+mn-lt"/>
                        <a:ea typeface="+mn-ea"/>
                        <a:cs typeface="+mn-cs"/>
                      </a:endParaRPr>
                    </a:p>
                  </a:txBody>
                  <a:tcPr marT="91440" marB="91440"/>
                </a:tc>
              </a:tr>
              <a:tr h="685800">
                <a:tc>
                  <a:txBody>
                    <a:bodyPr/>
                    <a:lstStyle/>
                    <a:p>
                      <a:pPr algn="ctr">
                        <a:spcBef>
                          <a:spcPts val="200"/>
                        </a:spcBef>
                        <a:spcAft>
                          <a:spcPts val="200"/>
                        </a:spcAft>
                      </a:pPr>
                      <a:r>
                        <a:rPr lang="en-US" sz="1600" kern="1200" dirty="0" smtClean="0"/>
                        <a:t>TBD</a:t>
                      </a:r>
                      <a:endParaRPr lang="en-US" sz="1600" kern="1200" dirty="0"/>
                    </a:p>
                  </a:txBody>
                  <a:tcPr marT="91440" marB="91440" anchor="ctr"/>
                </a:tc>
                <a:tc>
                  <a:txBody>
                    <a:bodyPr/>
                    <a:lstStyle/>
                    <a:p>
                      <a:pPr>
                        <a:spcBef>
                          <a:spcPts val="200"/>
                        </a:spcBef>
                        <a:spcAft>
                          <a:spcPts val="200"/>
                        </a:spcAft>
                      </a:pPr>
                      <a:r>
                        <a:rPr lang="en-US" sz="1600" kern="1200" dirty="0" smtClean="0"/>
                        <a:t>Common UX (Insured/Clam Handler)</a:t>
                      </a:r>
                      <a:endParaRPr lang="en-US" sz="1600" kern="1200" dirty="0"/>
                    </a:p>
                  </a:txBody>
                  <a:tcPr marT="91440" marB="91440"/>
                </a:tc>
                <a:tc>
                  <a:txBody>
                    <a:bodyPr/>
                    <a:lstStyle/>
                    <a:p>
                      <a:pPr marL="285750" marR="0" lvl="0" indent="-285750" algn="l" defTabSz="914400" rtl="0" eaLnBrk="1" fontAlgn="auto" latinLnBrk="0" hangingPunct="1">
                        <a:lnSpc>
                          <a:spcPct val="100000"/>
                        </a:lnSpc>
                        <a:spcBef>
                          <a:spcPts val="200"/>
                        </a:spcBef>
                        <a:spcAft>
                          <a:spcPts val="200"/>
                        </a:spcAft>
                        <a:buClrTx/>
                        <a:buSzTx/>
                        <a:buFont typeface="Wingdings" panose="05000000000000000000" pitchFamily="2" charset="2"/>
                        <a:buChar char="§"/>
                        <a:tabLst/>
                        <a:defRPr/>
                      </a:pPr>
                      <a:r>
                        <a:rPr lang="en-US" sz="1600" kern="1200" dirty="0" smtClean="0"/>
                        <a:t>Combine</a:t>
                      </a:r>
                      <a:r>
                        <a:rPr lang="en-US" sz="1600" kern="1200" baseline="0" dirty="0" smtClean="0"/>
                        <a:t> UI for CCT, Claim Handler and insured. I</a:t>
                      </a:r>
                      <a:r>
                        <a:rPr lang="en-US" sz="1600" kern="1200" dirty="0" smtClean="0"/>
                        <a:t>mplement Role Based architecture</a:t>
                      </a:r>
                    </a:p>
                    <a:p>
                      <a:pPr marL="285750" indent="-285750" algn="l" defTabSz="914400" rtl="0" eaLnBrk="1" latinLnBrk="0" hangingPunct="1">
                        <a:spcBef>
                          <a:spcPts val="200"/>
                        </a:spcBef>
                        <a:spcAft>
                          <a:spcPts val="200"/>
                        </a:spcAft>
                        <a:buFont typeface="Wingdings" panose="05000000000000000000" pitchFamily="2" charset="2"/>
                        <a:buChar char="§"/>
                      </a:pPr>
                      <a:endParaRPr lang="en-US" sz="1600" kern="1200" dirty="0">
                        <a:solidFill>
                          <a:schemeClr val="dk1"/>
                        </a:solidFill>
                        <a:latin typeface="+mn-lt"/>
                        <a:ea typeface="+mn-ea"/>
                        <a:cs typeface="+mn-cs"/>
                      </a:endParaRPr>
                    </a:p>
                  </a:txBody>
                  <a:tcPr marT="91440" marB="91440"/>
                </a:tc>
                <a:tc>
                  <a:txBody>
                    <a:bodyPr/>
                    <a:lstStyle/>
                    <a:p>
                      <a:pPr marL="285750" marR="0" lvl="0" indent="-285750" algn="l" defTabSz="1544513" rtl="0" eaLnBrk="1" fontAlgn="auto" latinLnBrk="0" hangingPunct="1">
                        <a:lnSpc>
                          <a:spcPct val="100000"/>
                        </a:lnSpc>
                        <a:spcBef>
                          <a:spcPts val="200"/>
                        </a:spcBef>
                        <a:spcAft>
                          <a:spcPts val="200"/>
                        </a:spcAft>
                        <a:buClrTx/>
                        <a:buSzTx/>
                        <a:buFont typeface="Wingdings" panose="05000000000000000000" pitchFamily="2" charset="2"/>
                        <a:buChar char="§"/>
                        <a:tabLst/>
                        <a:defRPr/>
                      </a:pPr>
                      <a:endParaRPr lang="en-US" sz="1600" kern="1200" dirty="0">
                        <a:solidFill>
                          <a:schemeClr val="dk1"/>
                        </a:solidFill>
                        <a:latin typeface="+mn-lt"/>
                        <a:ea typeface="+mn-ea"/>
                        <a:cs typeface="+mn-cs"/>
                      </a:endParaRPr>
                    </a:p>
                  </a:txBody>
                  <a:tcPr marT="91440" marB="91440"/>
                </a:tc>
              </a:tr>
            </a:tbl>
          </a:graphicData>
        </a:graphic>
      </p:graphicFrame>
    </p:spTree>
    <p:extLst>
      <p:ext uri="{BB962C8B-B14F-4D97-AF65-F5344CB8AC3E}">
        <p14:creationId xmlns:p14="http://schemas.microsoft.com/office/powerpoint/2010/main" val="18916170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208" y="689962"/>
            <a:ext cx="14173200" cy="759425"/>
          </a:xfrm>
        </p:spPr>
        <p:txBody>
          <a:bodyPr anchor="t"/>
          <a:lstStyle/>
          <a:p>
            <a:r>
              <a:rPr lang="en-US" dirty="0" smtClean="0"/>
              <a:t>Decision </a:t>
            </a:r>
            <a:r>
              <a:rPr lang="en-US" dirty="0"/>
              <a:t>Log </a:t>
            </a:r>
            <a:r>
              <a:rPr lang="en-US" dirty="0" smtClean="0"/>
              <a:t>Prioritization</a:t>
            </a:r>
            <a:endParaRPr lang="en-US" dirty="0"/>
          </a:p>
        </p:txBody>
      </p:sp>
      <p:sp>
        <p:nvSpPr>
          <p:cNvPr id="3" name="Slide Number Placeholder 2"/>
          <p:cNvSpPr>
            <a:spLocks noGrp="1"/>
          </p:cNvSpPr>
          <p:nvPr>
            <p:ph type="sldNum" sz="quarter" idx="4294967295"/>
          </p:nvPr>
        </p:nvSpPr>
        <p:spPr>
          <a:xfrm>
            <a:off x="15722679" y="9106324"/>
            <a:ext cx="838915" cy="456220"/>
          </a:xfrm>
          <a:prstGeom prst="rect">
            <a:avLst/>
          </a:prstGeom>
        </p:spPr>
        <p:txBody>
          <a:bodyPr/>
          <a:lstStyle/>
          <a:p>
            <a:pPr>
              <a:defRPr/>
            </a:pPr>
            <a:fld id="{1163B6C9-B84A-40BC-93CF-54B09D60C2F0}" type="slidenum">
              <a:rPr lang="en-US" altLang="en-US" smtClean="0"/>
              <a:pPr>
                <a:defRPr/>
              </a:pPr>
              <a:t>6</a:t>
            </a:fld>
            <a:endParaRPr lang="en-US" altLang="en-US" dirty="0"/>
          </a:p>
        </p:txBody>
      </p:sp>
      <p:graphicFrame>
        <p:nvGraphicFramePr>
          <p:cNvPr id="4" name="Table 3"/>
          <p:cNvGraphicFramePr>
            <a:graphicFrameLocks noGrp="1"/>
          </p:cNvGraphicFramePr>
          <p:nvPr>
            <p:extLst>
              <p:ext uri="{D42A27DB-BD31-4B8C-83A1-F6EECF244321}">
                <p14:modId xmlns:p14="http://schemas.microsoft.com/office/powerpoint/2010/main" val="2796616798"/>
              </p:ext>
            </p:extLst>
          </p:nvPr>
        </p:nvGraphicFramePr>
        <p:xfrm>
          <a:off x="1016794" y="2287586"/>
          <a:ext cx="15163799" cy="5157241"/>
        </p:xfrm>
        <a:graphic>
          <a:graphicData uri="http://schemas.openxmlformats.org/drawingml/2006/table">
            <a:tbl>
              <a:tblPr firstRow="1" bandRow="1">
                <a:tableStyleId>{69C7853C-536D-4A76-A0AE-DD22124D55A5}</a:tableStyleId>
              </a:tblPr>
              <a:tblGrid>
                <a:gridCol w="8933012"/>
                <a:gridCol w="1595690"/>
                <a:gridCol w="1006803"/>
                <a:gridCol w="1082788"/>
                <a:gridCol w="1253756"/>
                <a:gridCol w="1291750"/>
              </a:tblGrid>
              <a:tr h="644248">
                <a:tc>
                  <a:txBody>
                    <a:bodyPr/>
                    <a:lstStyle/>
                    <a:p>
                      <a:pPr algn="ctr" fontAlgn="b"/>
                      <a:r>
                        <a:rPr lang="en-US" sz="1600" u="none" strike="noStrike" dirty="0">
                          <a:effectLst/>
                          <a:latin typeface="+mj-lt"/>
                        </a:rPr>
                        <a:t>FNOL Data Capture Arch Significant Items</a:t>
                      </a:r>
                      <a:endParaRPr lang="en-US" sz="1600" b="1" i="0" u="none" strike="noStrike" dirty="0">
                        <a:solidFill>
                          <a:srgbClr val="FFFFFF"/>
                        </a:solidFill>
                        <a:effectLst/>
                        <a:latin typeface="+mj-lt"/>
                      </a:endParaRPr>
                    </a:p>
                  </a:txBody>
                  <a:tcPr marL="9525" marR="9525" marT="9525" marB="0" anchor="ctr"/>
                </a:tc>
                <a:tc>
                  <a:txBody>
                    <a:bodyPr/>
                    <a:lstStyle/>
                    <a:p>
                      <a:pPr algn="ctr" fontAlgn="t"/>
                      <a:r>
                        <a:rPr lang="en-US" sz="1600" u="none" strike="noStrike">
                          <a:effectLst/>
                          <a:latin typeface="+mj-lt"/>
                        </a:rPr>
                        <a:t>Priority</a:t>
                      </a:r>
                      <a:endParaRPr lang="en-US" sz="1600" b="1" i="0" u="none" strike="noStrike">
                        <a:solidFill>
                          <a:srgbClr val="FFFFFF"/>
                        </a:solidFill>
                        <a:effectLst/>
                        <a:latin typeface="+mj-lt"/>
                      </a:endParaRPr>
                    </a:p>
                  </a:txBody>
                  <a:tcPr marL="9525" marR="9525" marT="9525" marB="0" anchor="ctr"/>
                </a:tc>
                <a:tc>
                  <a:txBody>
                    <a:bodyPr/>
                    <a:lstStyle/>
                    <a:p>
                      <a:pPr algn="ctr" fontAlgn="t"/>
                      <a:r>
                        <a:rPr lang="en-US" sz="1600" u="none" strike="noStrike">
                          <a:effectLst/>
                          <a:latin typeface="+mj-lt"/>
                        </a:rPr>
                        <a:t>POC</a:t>
                      </a:r>
                      <a:endParaRPr lang="en-US" sz="1600" b="1" i="0" u="none" strike="noStrike">
                        <a:solidFill>
                          <a:srgbClr val="FFFFFF"/>
                        </a:solidFill>
                        <a:effectLst/>
                        <a:latin typeface="+mj-lt"/>
                      </a:endParaRPr>
                    </a:p>
                  </a:txBody>
                  <a:tcPr marL="9525" marR="9525" marT="9525" marB="0" anchor="ctr"/>
                </a:tc>
                <a:tc>
                  <a:txBody>
                    <a:bodyPr/>
                    <a:lstStyle/>
                    <a:p>
                      <a:pPr algn="ctr" fontAlgn="ctr"/>
                      <a:r>
                        <a:rPr lang="en-US" sz="1600" u="none" strike="noStrike" dirty="0" smtClean="0">
                          <a:effectLst/>
                          <a:latin typeface="+mj-lt"/>
                        </a:rPr>
                        <a:t>Risk</a:t>
                      </a:r>
                    </a:p>
                    <a:p>
                      <a:pPr algn="ctr" fontAlgn="ctr"/>
                      <a:r>
                        <a:rPr lang="en-US" sz="1600" b="1" i="0" u="none" strike="noStrike" dirty="0" smtClean="0">
                          <a:solidFill>
                            <a:srgbClr val="FFFFFF"/>
                          </a:solidFill>
                          <a:effectLst/>
                          <a:latin typeface="+mj-lt"/>
                        </a:rPr>
                        <a:t>(H, M, L)</a:t>
                      </a:r>
                      <a:endParaRPr lang="en-US" sz="1600" b="1" i="0" u="none" strike="noStrike" dirty="0">
                        <a:solidFill>
                          <a:srgbClr val="FFFFFF"/>
                        </a:solidFill>
                        <a:effectLst/>
                        <a:latin typeface="+mj-lt"/>
                      </a:endParaRPr>
                    </a:p>
                  </a:txBody>
                  <a:tcPr marL="9525" marR="9525" marT="9525" marB="0" anchor="ctr"/>
                </a:tc>
                <a:tc>
                  <a:txBody>
                    <a:bodyPr/>
                    <a:lstStyle/>
                    <a:p>
                      <a:pPr algn="ctr" fontAlgn="ctr"/>
                      <a:r>
                        <a:rPr lang="en-US" sz="1600" u="none" strike="noStrike" dirty="0" smtClean="0">
                          <a:effectLst/>
                          <a:latin typeface="+mj-lt"/>
                        </a:rPr>
                        <a:t>Complexity</a:t>
                      </a:r>
                    </a:p>
                    <a:p>
                      <a:pPr marL="0" marR="0" lvl="0" indent="0" algn="ctr" defTabSz="1544513" rtl="0" eaLnBrk="1" fontAlgn="ctr" latinLnBrk="0" hangingPunct="1">
                        <a:lnSpc>
                          <a:spcPct val="100000"/>
                        </a:lnSpc>
                        <a:spcBef>
                          <a:spcPts val="0"/>
                        </a:spcBef>
                        <a:spcAft>
                          <a:spcPts val="0"/>
                        </a:spcAft>
                        <a:buClrTx/>
                        <a:buSzTx/>
                        <a:buFontTx/>
                        <a:buNone/>
                        <a:tabLst/>
                        <a:defRPr/>
                      </a:pPr>
                      <a:r>
                        <a:rPr lang="en-US" sz="1600" b="1" u="none" strike="noStrike" kern="1200" dirty="0" smtClean="0">
                          <a:solidFill>
                            <a:schemeClr val="lt1"/>
                          </a:solidFill>
                          <a:effectLst/>
                          <a:latin typeface="+mn-lt"/>
                          <a:ea typeface="+mn-ea"/>
                          <a:cs typeface="+mn-cs"/>
                        </a:rPr>
                        <a:t>(H, M, L)</a:t>
                      </a:r>
                      <a:endParaRPr lang="en-US" sz="1600" b="1" i="0" u="none" strike="noStrike" kern="1200" dirty="0" smtClean="0">
                        <a:solidFill>
                          <a:srgbClr val="FFFFFF"/>
                        </a:solidFill>
                        <a:effectLst/>
                        <a:latin typeface="+mn-lt"/>
                        <a:ea typeface="+mn-ea"/>
                        <a:cs typeface="+mn-cs"/>
                      </a:endParaRPr>
                    </a:p>
                  </a:txBody>
                  <a:tcPr marL="9525" marR="9525" marT="9525" marB="0" anchor="ctr"/>
                </a:tc>
                <a:tc>
                  <a:txBody>
                    <a:bodyPr/>
                    <a:lstStyle/>
                    <a:p>
                      <a:pPr algn="ctr" fontAlgn="ctr"/>
                      <a:r>
                        <a:rPr lang="en-US" sz="1600" u="none" strike="noStrike" dirty="0">
                          <a:effectLst/>
                          <a:latin typeface="+mj-lt"/>
                        </a:rPr>
                        <a:t>Timing</a:t>
                      </a:r>
                      <a:endParaRPr lang="en-US" sz="1600" b="1" i="0" u="none" strike="noStrike" dirty="0">
                        <a:solidFill>
                          <a:srgbClr val="FFFFFF"/>
                        </a:solidFill>
                        <a:effectLst/>
                        <a:latin typeface="+mj-lt"/>
                      </a:endParaRPr>
                    </a:p>
                  </a:txBody>
                  <a:tcPr marL="9525" marR="9525" marT="9525" marB="0" anchor="ctr"/>
                </a:tc>
              </a:tr>
              <a:tr h="329157">
                <a:tc>
                  <a:txBody>
                    <a:bodyPr/>
                    <a:lstStyle/>
                    <a:p>
                      <a:pPr algn="l" fontAlgn="ctr"/>
                      <a:r>
                        <a:rPr lang="en-US" sz="1600" u="none" strike="noStrike" dirty="0">
                          <a:effectLst/>
                          <a:latin typeface="+mj-lt"/>
                        </a:rPr>
                        <a:t>MVP </a:t>
                      </a:r>
                      <a:endParaRPr lang="en-US" sz="1600" b="0" i="0" u="none" strike="noStrike" dirty="0">
                        <a:solidFill>
                          <a:srgbClr val="000000"/>
                        </a:solidFill>
                        <a:effectLst/>
                        <a:latin typeface="+mj-lt"/>
                      </a:endParaRPr>
                    </a:p>
                  </a:txBody>
                  <a:tcPr marL="9525" marR="9525" marT="9525" marB="0" anchor="ctr"/>
                </a:tc>
                <a:tc>
                  <a:txBody>
                    <a:bodyPr/>
                    <a:lstStyle/>
                    <a:p>
                      <a:pPr algn="ctr" fontAlgn="t"/>
                      <a:r>
                        <a:rPr lang="en-US" sz="1600" u="none" strike="noStrike">
                          <a:effectLst/>
                          <a:latin typeface="+mj-lt"/>
                        </a:rPr>
                        <a:t> </a:t>
                      </a:r>
                      <a:endParaRPr lang="en-US" sz="1600" b="0" i="0" u="none" strike="noStrike">
                        <a:solidFill>
                          <a:srgbClr val="000000"/>
                        </a:solidFill>
                        <a:effectLst/>
                        <a:latin typeface="+mj-lt"/>
                      </a:endParaRPr>
                    </a:p>
                  </a:txBody>
                  <a:tcPr marL="9525" marR="9525" marT="9525" marB="0"/>
                </a:tc>
                <a:tc>
                  <a:txBody>
                    <a:bodyPr/>
                    <a:lstStyle/>
                    <a:p>
                      <a:pPr algn="ctr" fontAlgn="t"/>
                      <a:r>
                        <a:rPr lang="en-US" sz="1600" u="none" strike="noStrike">
                          <a:effectLst/>
                          <a:latin typeface="+mj-lt"/>
                        </a:rPr>
                        <a:t> </a:t>
                      </a:r>
                      <a:endParaRPr lang="en-US" sz="1600" b="0" i="0" u="none" strike="noStrike">
                        <a:solidFill>
                          <a:srgbClr val="000000"/>
                        </a:solidFill>
                        <a:effectLst/>
                        <a:latin typeface="+mj-lt"/>
                      </a:endParaRPr>
                    </a:p>
                  </a:txBody>
                  <a:tcPr marL="9525" marR="9525" marT="9525" marB="0"/>
                </a:tc>
                <a:tc>
                  <a:txBody>
                    <a:bodyPr/>
                    <a:lstStyle/>
                    <a:p>
                      <a:pPr algn="ctr" fontAlgn="ctr"/>
                      <a:r>
                        <a:rPr lang="en-US" sz="1600" u="none" strike="noStrike">
                          <a:effectLst/>
                          <a:latin typeface="+mj-lt"/>
                        </a:rPr>
                        <a:t> </a:t>
                      </a:r>
                      <a:endParaRPr lang="en-US" sz="1600" b="0" i="0" u="none" strike="noStrike">
                        <a:solidFill>
                          <a:srgbClr val="000000"/>
                        </a:solidFill>
                        <a:effectLst/>
                        <a:latin typeface="+mj-lt"/>
                      </a:endParaRPr>
                    </a:p>
                  </a:txBody>
                  <a:tcPr marL="9525" marR="9525" marT="9525" marB="0" anchor="ctr"/>
                </a:tc>
                <a:tc>
                  <a:txBody>
                    <a:bodyPr/>
                    <a:lstStyle/>
                    <a:p>
                      <a:pPr algn="ctr" fontAlgn="ctr"/>
                      <a:r>
                        <a:rPr lang="en-US" sz="1600" u="none" strike="noStrike">
                          <a:effectLst/>
                          <a:latin typeface="+mj-lt"/>
                        </a:rPr>
                        <a:t> </a:t>
                      </a:r>
                      <a:endParaRPr lang="en-US" sz="1600" b="0" i="0" u="none" strike="noStrike">
                        <a:solidFill>
                          <a:srgbClr val="000000"/>
                        </a:solidFill>
                        <a:effectLst/>
                        <a:latin typeface="+mj-lt"/>
                      </a:endParaRPr>
                    </a:p>
                  </a:txBody>
                  <a:tcPr marL="9525" marR="9525" marT="9525" marB="0" anchor="ctr"/>
                </a:tc>
                <a:tc>
                  <a:txBody>
                    <a:bodyPr/>
                    <a:lstStyle/>
                    <a:p>
                      <a:pPr algn="ctr" fontAlgn="ctr"/>
                      <a:r>
                        <a:rPr lang="en-US" sz="1600" u="none" strike="noStrike">
                          <a:effectLst/>
                          <a:latin typeface="+mj-lt"/>
                        </a:rPr>
                        <a:t> </a:t>
                      </a:r>
                      <a:endParaRPr lang="en-US" sz="1600" b="0" i="0" u="none" strike="noStrike">
                        <a:solidFill>
                          <a:srgbClr val="000000"/>
                        </a:solidFill>
                        <a:effectLst/>
                        <a:latin typeface="+mj-lt"/>
                      </a:endParaRPr>
                    </a:p>
                  </a:txBody>
                  <a:tcPr marL="9525" marR="9525" marT="9525" marB="0" anchor="ctr"/>
                </a:tc>
              </a:tr>
              <a:tr h="329157">
                <a:tc>
                  <a:txBody>
                    <a:bodyPr/>
                    <a:lstStyle/>
                    <a:p>
                      <a:pPr algn="l" fontAlgn="ctr"/>
                      <a:r>
                        <a:rPr lang="en-US" sz="1600" u="none" strike="noStrike" dirty="0">
                          <a:effectLst/>
                          <a:latin typeface="+mj-lt"/>
                        </a:rPr>
                        <a:t>1.       </a:t>
                      </a:r>
                      <a:r>
                        <a:rPr lang="en-US" sz="1600" u="none" strike="noStrike" dirty="0" smtClean="0">
                          <a:effectLst/>
                          <a:latin typeface="+mj-lt"/>
                        </a:rPr>
                        <a:t>UI </a:t>
                      </a:r>
                      <a:r>
                        <a:rPr lang="en-US" sz="1600" u="none" strike="noStrike" dirty="0">
                          <a:effectLst/>
                          <a:latin typeface="+mj-lt"/>
                        </a:rPr>
                        <a:t>for FNOL data capture</a:t>
                      </a:r>
                      <a:endParaRPr lang="en-US" sz="1600" b="0" i="0" u="none" strike="noStrike" dirty="0">
                        <a:solidFill>
                          <a:srgbClr val="000000"/>
                        </a:solidFill>
                        <a:effectLst/>
                        <a:latin typeface="+mj-lt"/>
                      </a:endParaRPr>
                    </a:p>
                  </a:txBody>
                  <a:tcPr marL="428625" marR="9525" marT="9525" marB="0" anchor="ctr"/>
                </a:tc>
                <a:tc>
                  <a:txBody>
                    <a:bodyPr/>
                    <a:lstStyle/>
                    <a:p>
                      <a:pPr algn="ctr" fontAlgn="t"/>
                      <a:r>
                        <a:rPr lang="en-US" sz="1600" u="none" strike="noStrike">
                          <a:effectLst/>
                          <a:latin typeface="+mj-lt"/>
                        </a:rPr>
                        <a:t>2</a:t>
                      </a:r>
                      <a:endParaRPr lang="en-US" sz="1600" b="0" i="0" u="none" strike="noStrike">
                        <a:solidFill>
                          <a:srgbClr val="000000"/>
                        </a:solidFill>
                        <a:effectLst/>
                        <a:latin typeface="+mj-lt"/>
                      </a:endParaRPr>
                    </a:p>
                  </a:txBody>
                  <a:tcPr marL="9525" marR="9525" marT="9525" marB="0"/>
                </a:tc>
                <a:tc>
                  <a:txBody>
                    <a:bodyPr/>
                    <a:lstStyle/>
                    <a:p>
                      <a:pPr algn="ctr" fontAlgn="t"/>
                      <a:r>
                        <a:rPr lang="en-US" sz="1600" u="none" strike="noStrike">
                          <a:effectLst/>
                          <a:latin typeface="+mj-lt"/>
                        </a:rPr>
                        <a:t>Y</a:t>
                      </a:r>
                      <a:endParaRPr lang="en-US" sz="1600" b="0" i="0" u="none" strike="noStrike">
                        <a:solidFill>
                          <a:srgbClr val="000000"/>
                        </a:solidFill>
                        <a:effectLst/>
                        <a:latin typeface="+mj-lt"/>
                      </a:endParaRPr>
                    </a:p>
                  </a:txBody>
                  <a:tcPr marL="9525" marR="9525" marT="9525" marB="0"/>
                </a:tc>
                <a:tc>
                  <a:txBody>
                    <a:bodyPr/>
                    <a:lstStyle/>
                    <a:p>
                      <a:pPr algn="ctr" fontAlgn="ctr"/>
                      <a:r>
                        <a:rPr lang="en-US" sz="1600" u="none" strike="noStrike">
                          <a:effectLst/>
                          <a:latin typeface="+mj-lt"/>
                        </a:rPr>
                        <a:t>H</a:t>
                      </a:r>
                      <a:endParaRPr lang="en-US" sz="1600" b="0" i="0" u="none" strike="noStrike">
                        <a:solidFill>
                          <a:srgbClr val="000000"/>
                        </a:solidFill>
                        <a:effectLst/>
                        <a:latin typeface="+mj-lt"/>
                      </a:endParaRPr>
                    </a:p>
                  </a:txBody>
                  <a:tcPr marL="9525" marR="9525" marT="9525" marB="0" anchor="ctr"/>
                </a:tc>
                <a:tc>
                  <a:txBody>
                    <a:bodyPr/>
                    <a:lstStyle/>
                    <a:p>
                      <a:pPr algn="ctr" fontAlgn="ctr"/>
                      <a:r>
                        <a:rPr lang="en-US" sz="1600" u="none" strike="noStrike">
                          <a:effectLst/>
                          <a:latin typeface="+mj-lt"/>
                        </a:rPr>
                        <a:t>H</a:t>
                      </a:r>
                      <a:endParaRPr lang="en-US" sz="1600" b="0" i="0" u="none" strike="noStrike">
                        <a:solidFill>
                          <a:srgbClr val="000000"/>
                        </a:solidFill>
                        <a:effectLst/>
                        <a:latin typeface="+mj-lt"/>
                      </a:endParaRPr>
                    </a:p>
                  </a:txBody>
                  <a:tcPr marL="9525" marR="9525" marT="9525" marB="0" anchor="ctr"/>
                </a:tc>
                <a:tc>
                  <a:txBody>
                    <a:bodyPr/>
                    <a:lstStyle/>
                    <a:p>
                      <a:pPr algn="ctr" fontAlgn="ctr"/>
                      <a:endParaRPr lang="en-US" sz="1600" b="0" i="0" u="none" strike="noStrike">
                        <a:solidFill>
                          <a:srgbClr val="000000"/>
                        </a:solidFill>
                        <a:effectLst/>
                        <a:latin typeface="+mj-lt"/>
                      </a:endParaRPr>
                    </a:p>
                  </a:txBody>
                  <a:tcPr marL="9525" marR="9525" marT="9525" marB="0" anchor="ctr"/>
                </a:tc>
              </a:tr>
              <a:tr h="329157">
                <a:tc>
                  <a:txBody>
                    <a:bodyPr/>
                    <a:lstStyle/>
                    <a:p>
                      <a:pPr>
                        <a:spcBef>
                          <a:spcPts val="200"/>
                        </a:spcBef>
                        <a:spcAft>
                          <a:spcPts val="200"/>
                        </a:spcAft>
                      </a:pPr>
                      <a:r>
                        <a:rPr lang="en-US" sz="1600" u="none" strike="noStrike" dirty="0">
                          <a:effectLst/>
                          <a:latin typeface="+mj-lt"/>
                        </a:rPr>
                        <a:t>2.       </a:t>
                      </a:r>
                      <a:r>
                        <a:rPr lang="en-US" sz="1600" kern="1200" dirty="0" smtClean="0"/>
                        <a:t>Framework to create and deploy reflexive questions (rules) for data collection</a:t>
                      </a:r>
                      <a:endParaRPr lang="en-US" sz="1600" kern="1200" dirty="0"/>
                    </a:p>
                  </a:txBody>
                  <a:tcPr marL="428625" marR="9525" marT="9525" marB="0" anchor="ctr"/>
                </a:tc>
                <a:tc>
                  <a:txBody>
                    <a:bodyPr/>
                    <a:lstStyle/>
                    <a:p>
                      <a:pPr algn="ctr" fontAlgn="t"/>
                      <a:r>
                        <a:rPr lang="en-US" sz="1600" u="none" strike="noStrike" dirty="0">
                          <a:effectLst/>
                          <a:latin typeface="+mj-lt"/>
                        </a:rPr>
                        <a:t>1</a:t>
                      </a:r>
                      <a:endParaRPr lang="en-US" sz="1600" b="0" i="0" u="none" strike="noStrike" dirty="0">
                        <a:solidFill>
                          <a:srgbClr val="000000"/>
                        </a:solidFill>
                        <a:effectLst/>
                        <a:latin typeface="+mj-lt"/>
                      </a:endParaRPr>
                    </a:p>
                  </a:txBody>
                  <a:tcPr marL="9525" marR="9525" marT="9525" marB="0"/>
                </a:tc>
                <a:tc>
                  <a:txBody>
                    <a:bodyPr/>
                    <a:lstStyle/>
                    <a:p>
                      <a:pPr algn="ctr" fontAlgn="t"/>
                      <a:r>
                        <a:rPr lang="en-US" sz="1600" u="none" strike="noStrike">
                          <a:effectLst/>
                          <a:latin typeface="+mj-lt"/>
                        </a:rPr>
                        <a:t>Y</a:t>
                      </a:r>
                      <a:endParaRPr lang="en-US" sz="1600" b="0" i="0" u="none" strike="noStrike">
                        <a:solidFill>
                          <a:srgbClr val="000000"/>
                        </a:solidFill>
                        <a:effectLst/>
                        <a:latin typeface="+mj-lt"/>
                      </a:endParaRPr>
                    </a:p>
                  </a:txBody>
                  <a:tcPr marL="9525" marR="9525" marT="9525" marB="0"/>
                </a:tc>
                <a:tc>
                  <a:txBody>
                    <a:bodyPr/>
                    <a:lstStyle/>
                    <a:p>
                      <a:pPr algn="ctr" fontAlgn="ctr"/>
                      <a:r>
                        <a:rPr lang="en-US" sz="1600" u="none" strike="noStrike">
                          <a:effectLst/>
                          <a:latin typeface="+mj-lt"/>
                        </a:rPr>
                        <a:t>H</a:t>
                      </a:r>
                      <a:endParaRPr lang="en-US" sz="1600" b="0" i="0" u="none" strike="noStrike">
                        <a:solidFill>
                          <a:srgbClr val="000000"/>
                        </a:solidFill>
                        <a:effectLst/>
                        <a:latin typeface="+mj-lt"/>
                      </a:endParaRPr>
                    </a:p>
                  </a:txBody>
                  <a:tcPr marL="9525" marR="9525" marT="9525" marB="0" anchor="ctr"/>
                </a:tc>
                <a:tc>
                  <a:txBody>
                    <a:bodyPr/>
                    <a:lstStyle/>
                    <a:p>
                      <a:pPr algn="ctr" fontAlgn="ctr"/>
                      <a:r>
                        <a:rPr lang="en-US" sz="1600" u="none" strike="noStrike">
                          <a:effectLst/>
                          <a:latin typeface="+mj-lt"/>
                        </a:rPr>
                        <a:t>H</a:t>
                      </a:r>
                      <a:endParaRPr lang="en-US" sz="1600" b="0" i="0" u="none" strike="noStrike">
                        <a:solidFill>
                          <a:srgbClr val="000000"/>
                        </a:solidFill>
                        <a:effectLst/>
                        <a:latin typeface="+mj-lt"/>
                      </a:endParaRPr>
                    </a:p>
                  </a:txBody>
                  <a:tcPr marL="9525" marR="9525" marT="9525" marB="0" anchor="ctr"/>
                </a:tc>
                <a:tc>
                  <a:txBody>
                    <a:bodyPr/>
                    <a:lstStyle/>
                    <a:p>
                      <a:pPr algn="ctr" fontAlgn="ctr"/>
                      <a:endParaRPr lang="en-US" sz="1600" b="0" i="0" u="none" strike="noStrike">
                        <a:solidFill>
                          <a:srgbClr val="000000"/>
                        </a:solidFill>
                        <a:effectLst/>
                        <a:latin typeface="+mj-lt"/>
                      </a:endParaRPr>
                    </a:p>
                  </a:txBody>
                  <a:tcPr marL="9525" marR="9525" marT="9525" marB="0" anchor="ctr"/>
                </a:tc>
              </a:tr>
              <a:tr h="329157">
                <a:tc>
                  <a:txBody>
                    <a:bodyPr/>
                    <a:lstStyle/>
                    <a:p>
                      <a:pPr algn="l" fontAlgn="ctr"/>
                      <a:r>
                        <a:rPr lang="en-US" sz="1600" u="none" strike="noStrike" dirty="0" smtClean="0">
                          <a:effectLst/>
                          <a:latin typeface="+mj-lt"/>
                        </a:rPr>
                        <a:t>3.       Data storage location for persisting the questions and answers </a:t>
                      </a:r>
                      <a:endParaRPr lang="en-US" sz="1600" b="0" i="0" u="none" strike="noStrike" dirty="0">
                        <a:solidFill>
                          <a:srgbClr val="000000"/>
                        </a:solidFill>
                        <a:effectLst/>
                        <a:latin typeface="+mj-lt"/>
                      </a:endParaRPr>
                    </a:p>
                  </a:txBody>
                  <a:tcPr marL="428625" marR="9525" marT="9525" marB="0" anchor="ctr"/>
                </a:tc>
                <a:tc>
                  <a:txBody>
                    <a:bodyPr/>
                    <a:lstStyle/>
                    <a:p>
                      <a:pPr algn="ctr" fontAlgn="t"/>
                      <a:r>
                        <a:rPr lang="en-US" sz="1600" u="none" strike="noStrike" dirty="0">
                          <a:effectLst/>
                          <a:latin typeface="+mj-lt"/>
                        </a:rPr>
                        <a:t>3</a:t>
                      </a:r>
                      <a:endParaRPr lang="en-US" sz="1600" b="0" i="0" u="none" strike="noStrike" dirty="0">
                        <a:solidFill>
                          <a:srgbClr val="000000"/>
                        </a:solidFill>
                        <a:effectLst/>
                        <a:latin typeface="+mj-lt"/>
                      </a:endParaRPr>
                    </a:p>
                  </a:txBody>
                  <a:tcPr marL="9525" marR="9525" marT="9525" marB="0"/>
                </a:tc>
                <a:tc>
                  <a:txBody>
                    <a:bodyPr/>
                    <a:lstStyle/>
                    <a:p>
                      <a:pPr algn="ctr" fontAlgn="t"/>
                      <a:endParaRPr lang="en-US" sz="1600" b="0" i="0" u="none" strike="noStrike">
                        <a:solidFill>
                          <a:srgbClr val="000000"/>
                        </a:solidFill>
                        <a:effectLst/>
                        <a:latin typeface="+mj-lt"/>
                      </a:endParaRPr>
                    </a:p>
                  </a:txBody>
                  <a:tcPr marL="9525" marR="9525" marT="9525" marB="0"/>
                </a:tc>
                <a:tc>
                  <a:txBody>
                    <a:bodyPr/>
                    <a:lstStyle/>
                    <a:p>
                      <a:pPr algn="ctr" fontAlgn="ctr"/>
                      <a:r>
                        <a:rPr lang="en-US" sz="1600" u="none" strike="noStrike">
                          <a:effectLst/>
                          <a:latin typeface="+mj-lt"/>
                        </a:rPr>
                        <a:t>L</a:t>
                      </a:r>
                      <a:endParaRPr lang="en-US" sz="1600" b="0" i="0" u="none" strike="noStrike">
                        <a:solidFill>
                          <a:srgbClr val="000000"/>
                        </a:solidFill>
                        <a:effectLst/>
                        <a:latin typeface="+mj-lt"/>
                      </a:endParaRPr>
                    </a:p>
                  </a:txBody>
                  <a:tcPr marL="9525" marR="9525" marT="9525" marB="0" anchor="ctr"/>
                </a:tc>
                <a:tc>
                  <a:txBody>
                    <a:bodyPr/>
                    <a:lstStyle/>
                    <a:p>
                      <a:pPr algn="ctr" fontAlgn="ctr"/>
                      <a:r>
                        <a:rPr lang="en-US" sz="1600" u="none" strike="noStrike">
                          <a:effectLst/>
                          <a:latin typeface="+mj-lt"/>
                        </a:rPr>
                        <a:t>H</a:t>
                      </a:r>
                      <a:endParaRPr lang="en-US" sz="1600" b="0" i="0" u="none" strike="noStrike">
                        <a:solidFill>
                          <a:srgbClr val="000000"/>
                        </a:solidFill>
                        <a:effectLst/>
                        <a:latin typeface="+mj-lt"/>
                      </a:endParaRPr>
                    </a:p>
                  </a:txBody>
                  <a:tcPr marL="9525" marR="9525" marT="9525" marB="0" anchor="ctr"/>
                </a:tc>
                <a:tc>
                  <a:txBody>
                    <a:bodyPr/>
                    <a:lstStyle/>
                    <a:p>
                      <a:pPr algn="ctr" fontAlgn="ctr"/>
                      <a:endParaRPr lang="en-US" sz="1600" b="0" i="0" u="none" strike="noStrike" dirty="0">
                        <a:solidFill>
                          <a:srgbClr val="000000"/>
                        </a:solidFill>
                        <a:effectLst/>
                        <a:latin typeface="+mj-lt"/>
                      </a:endParaRPr>
                    </a:p>
                  </a:txBody>
                  <a:tcPr marL="9525" marR="9525" marT="9525" marB="0" anchor="ctr"/>
                </a:tc>
              </a:tr>
              <a:tr h="329157">
                <a:tc>
                  <a:txBody>
                    <a:bodyPr/>
                    <a:lstStyle/>
                    <a:p>
                      <a:pPr>
                        <a:spcBef>
                          <a:spcPts val="200"/>
                        </a:spcBef>
                        <a:spcAft>
                          <a:spcPts val="200"/>
                        </a:spcAft>
                      </a:pPr>
                      <a:r>
                        <a:rPr lang="en-US" sz="1600" u="none" strike="noStrike" dirty="0">
                          <a:effectLst/>
                          <a:latin typeface="+mj-lt"/>
                        </a:rPr>
                        <a:t>4.       </a:t>
                      </a:r>
                      <a:r>
                        <a:rPr lang="en-US" sz="1600" kern="1200" dirty="0" smtClean="0"/>
                        <a:t>Transfer data to</a:t>
                      </a:r>
                      <a:r>
                        <a:rPr lang="en-US" sz="1600" kern="1200" baseline="0" dirty="0" smtClean="0"/>
                        <a:t> EDW for reporting/analytics and Data Science model training</a:t>
                      </a:r>
                      <a:endParaRPr lang="en-US" sz="1600" kern="1200" dirty="0"/>
                    </a:p>
                  </a:txBody>
                  <a:tcPr marL="428625" marR="9525" marT="9525" marB="0" anchor="ctr"/>
                </a:tc>
                <a:tc>
                  <a:txBody>
                    <a:bodyPr/>
                    <a:lstStyle/>
                    <a:p>
                      <a:pPr algn="ctr" fontAlgn="t"/>
                      <a:r>
                        <a:rPr lang="en-US" sz="1600" u="none" strike="noStrike" dirty="0">
                          <a:effectLst/>
                          <a:latin typeface="+mj-lt"/>
                        </a:rPr>
                        <a:t>4</a:t>
                      </a:r>
                      <a:endParaRPr lang="en-US" sz="1600" b="0" i="0" u="none" strike="noStrike" dirty="0">
                        <a:solidFill>
                          <a:srgbClr val="000000"/>
                        </a:solidFill>
                        <a:effectLst/>
                        <a:latin typeface="+mj-lt"/>
                      </a:endParaRPr>
                    </a:p>
                  </a:txBody>
                  <a:tcPr marL="9525" marR="9525" marT="9525" marB="0"/>
                </a:tc>
                <a:tc>
                  <a:txBody>
                    <a:bodyPr/>
                    <a:lstStyle/>
                    <a:p>
                      <a:pPr algn="ctr" fontAlgn="t"/>
                      <a:endParaRPr lang="en-US" sz="1600" b="0" i="0" u="none" strike="noStrike" dirty="0">
                        <a:solidFill>
                          <a:srgbClr val="000000"/>
                        </a:solidFill>
                        <a:effectLst/>
                        <a:latin typeface="+mj-lt"/>
                      </a:endParaRPr>
                    </a:p>
                  </a:txBody>
                  <a:tcPr marL="9525" marR="9525" marT="9525" marB="0"/>
                </a:tc>
                <a:tc>
                  <a:txBody>
                    <a:bodyPr/>
                    <a:lstStyle/>
                    <a:p>
                      <a:pPr algn="ctr" fontAlgn="ctr"/>
                      <a:r>
                        <a:rPr lang="en-US" sz="1600" u="none" strike="noStrike">
                          <a:effectLst/>
                          <a:latin typeface="+mj-lt"/>
                        </a:rPr>
                        <a:t>L</a:t>
                      </a:r>
                      <a:endParaRPr lang="en-US" sz="1600" b="0" i="0" u="none" strike="noStrike">
                        <a:solidFill>
                          <a:srgbClr val="000000"/>
                        </a:solidFill>
                        <a:effectLst/>
                        <a:latin typeface="+mj-lt"/>
                      </a:endParaRPr>
                    </a:p>
                  </a:txBody>
                  <a:tcPr marL="9525" marR="9525" marT="9525" marB="0" anchor="ctr"/>
                </a:tc>
                <a:tc>
                  <a:txBody>
                    <a:bodyPr/>
                    <a:lstStyle/>
                    <a:p>
                      <a:pPr algn="ctr" fontAlgn="ctr"/>
                      <a:r>
                        <a:rPr lang="en-US" sz="1600" u="none" strike="noStrike">
                          <a:effectLst/>
                          <a:latin typeface="+mj-lt"/>
                        </a:rPr>
                        <a:t>L</a:t>
                      </a:r>
                      <a:endParaRPr lang="en-US" sz="1600" b="0" i="0" u="none" strike="noStrike">
                        <a:solidFill>
                          <a:srgbClr val="000000"/>
                        </a:solidFill>
                        <a:effectLst/>
                        <a:latin typeface="+mj-lt"/>
                      </a:endParaRPr>
                    </a:p>
                  </a:txBody>
                  <a:tcPr marL="9525" marR="9525" marT="9525" marB="0" anchor="ctr"/>
                </a:tc>
                <a:tc>
                  <a:txBody>
                    <a:bodyPr/>
                    <a:lstStyle/>
                    <a:p>
                      <a:pPr algn="ctr" fontAlgn="ctr"/>
                      <a:endParaRPr lang="en-US" sz="1600" b="0" i="0" u="none" strike="noStrike">
                        <a:solidFill>
                          <a:srgbClr val="000000"/>
                        </a:solidFill>
                        <a:effectLst/>
                        <a:latin typeface="+mj-lt"/>
                      </a:endParaRPr>
                    </a:p>
                  </a:txBody>
                  <a:tcPr marL="9525" marR="9525" marT="9525" marB="0" anchor="ctr"/>
                </a:tc>
              </a:tr>
              <a:tr h="329157">
                <a:tc>
                  <a:txBody>
                    <a:bodyPr/>
                    <a:lstStyle/>
                    <a:p>
                      <a:pPr algn="l" fontAlgn="ctr"/>
                      <a:endParaRPr lang="en-US" sz="1600" b="0" i="0" u="none" strike="noStrike">
                        <a:solidFill>
                          <a:srgbClr val="000000"/>
                        </a:solidFill>
                        <a:effectLst/>
                        <a:latin typeface="+mj-lt"/>
                      </a:endParaRPr>
                    </a:p>
                  </a:txBody>
                  <a:tcPr marL="9525" marR="9525" marT="9525" marB="0" anchor="ctr"/>
                </a:tc>
                <a:tc>
                  <a:txBody>
                    <a:bodyPr/>
                    <a:lstStyle/>
                    <a:p>
                      <a:pPr algn="ctr" fontAlgn="t"/>
                      <a:endParaRPr lang="en-US" sz="1600" b="0" i="0" u="none" strike="noStrike">
                        <a:solidFill>
                          <a:srgbClr val="000000"/>
                        </a:solidFill>
                        <a:effectLst/>
                        <a:latin typeface="+mj-lt"/>
                      </a:endParaRPr>
                    </a:p>
                  </a:txBody>
                  <a:tcPr marL="9525" marR="9525" marT="9525" marB="0"/>
                </a:tc>
                <a:tc>
                  <a:txBody>
                    <a:bodyPr/>
                    <a:lstStyle/>
                    <a:p>
                      <a:pPr algn="ctr" fontAlgn="t"/>
                      <a:endParaRPr lang="en-US" sz="1600" b="0" i="0" u="none" strike="noStrike" dirty="0">
                        <a:solidFill>
                          <a:srgbClr val="000000"/>
                        </a:solidFill>
                        <a:effectLst/>
                        <a:latin typeface="+mj-lt"/>
                      </a:endParaRPr>
                    </a:p>
                  </a:txBody>
                  <a:tcPr marL="9525" marR="9525" marT="9525" marB="0"/>
                </a:tc>
                <a:tc>
                  <a:txBody>
                    <a:bodyPr/>
                    <a:lstStyle/>
                    <a:p>
                      <a:pPr algn="ctr" fontAlgn="ctr"/>
                      <a:endParaRPr lang="en-US" sz="1600" b="0" i="0" u="none" strike="noStrike">
                        <a:solidFill>
                          <a:srgbClr val="000000"/>
                        </a:solidFill>
                        <a:effectLst/>
                        <a:latin typeface="+mj-lt"/>
                      </a:endParaRPr>
                    </a:p>
                  </a:txBody>
                  <a:tcPr marL="9525" marR="9525" marT="9525" marB="0" anchor="ctr"/>
                </a:tc>
                <a:tc>
                  <a:txBody>
                    <a:bodyPr/>
                    <a:lstStyle/>
                    <a:p>
                      <a:pPr algn="ctr" fontAlgn="ctr"/>
                      <a:endParaRPr lang="en-US" sz="1600" b="0" i="0" u="none" strike="noStrike">
                        <a:solidFill>
                          <a:srgbClr val="000000"/>
                        </a:solidFill>
                        <a:effectLst/>
                        <a:latin typeface="+mj-lt"/>
                      </a:endParaRPr>
                    </a:p>
                  </a:txBody>
                  <a:tcPr marL="9525" marR="9525" marT="9525" marB="0" anchor="ctr"/>
                </a:tc>
                <a:tc>
                  <a:txBody>
                    <a:bodyPr/>
                    <a:lstStyle/>
                    <a:p>
                      <a:pPr algn="ctr" fontAlgn="ctr"/>
                      <a:endParaRPr lang="en-US" sz="1600" b="0" i="0" u="none" strike="noStrike">
                        <a:solidFill>
                          <a:srgbClr val="000000"/>
                        </a:solidFill>
                        <a:effectLst/>
                        <a:latin typeface="+mj-lt"/>
                      </a:endParaRPr>
                    </a:p>
                  </a:txBody>
                  <a:tcPr marL="9525" marR="9525" marT="9525" marB="0" anchor="ctr"/>
                </a:tc>
              </a:tr>
              <a:tr h="329157">
                <a:tc>
                  <a:txBody>
                    <a:bodyPr/>
                    <a:lstStyle/>
                    <a:p>
                      <a:pPr algn="l" fontAlgn="ctr"/>
                      <a:r>
                        <a:rPr lang="en-US" sz="1600" u="none" strike="noStrike">
                          <a:effectLst/>
                          <a:latin typeface="+mj-lt"/>
                        </a:rPr>
                        <a:t>Post MVP  </a:t>
                      </a:r>
                      <a:endParaRPr lang="en-US" sz="1600" b="0" i="0" u="none" strike="noStrike">
                        <a:solidFill>
                          <a:srgbClr val="000000"/>
                        </a:solidFill>
                        <a:effectLst/>
                        <a:latin typeface="+mj-lt"/>
                      </a:endParaRPr>
                    </a:p>
                  </a:txBody>
                  <a:tcPr marL="9525" marR="9525" marT="9525" marB="0" anchor="ctr"/>
                </a:tc>
                <a:tc>
                  <a:txBody>
                    <a:bodyPr/>
                    <a:lstStyle/>
                    <a:p>
                      <a:pPr algn="ctr" fontAlgn="t"/>
                      <a:r>
                        <a:rPr lang="en-US" sz="1600" u="none" strike="noStrike">
                          <a:effectLst/>
                          <a:latin typeface="+mj-lt"/>
                        </a:rPr>
                        <a:t> </a:t>
                      </a:r>
                      <a:endParaRPr lang="en-US" sz="1600" b="0" i="0" u="none" strike="noStrike">
                        <a:solidFill>
                          <a:srgbClr val="000000"/>
                        </a:solidFill>
                        <a:effectLst/>
                        <a:latin typeface="+mj-lt"/>
                      </a:endParaRPr>
                    </a:p>
                  </a:txBody>
                  <a:tcPr marL="9525" marR="9525" marT="9525" marB="0"/>
                </a:tc>
                <a:tc>
                  <a:txBody>
                    <a:bodyPr/>
                    <a:lstStyle/>
                    <a:p>
                      <a:pPr algn="ctr" fontAlgn="t"/>
                      <a:r>
                        <a:rPr lang="en-US" sz="1600" u="none" strike="noStrike" dirty="0">
                          <a:effectLst/>
                          <a:latin typeface="+mj-lt"/>
                        </a:rPr>
                        <a:t> </a:t>
                      </a:r>
                      <a:endParaRPr lang="en-US" sz="1600" b="0" i="0" u="none" strike="noStrike" dirty="0">
                        <a:solidFill>
                          <a:srgbClr val="000000"/>
                        </a:solidFill>
                        <a:effectLst/>
                        <a:latin typeface="+mj-lt"/>
                      </a:endParaRPr>
                    </a:p>
                  </a:txBody>
                  <a:tcPr marL="9525" marR="9525" marT="9525" marB="0"/>
                </a:tc>
                <a:tc>
                  <a:txBody>
                    <a:bodyPr/>
                    <a:lstStyle/>
                    <a:p>
                      <a:pPr algn="ctr" fontAlgn="ctr"/>
                      <a:r>
                        <a:rPr lang="en-US" sz="1600" u="none" strike="noStrike" dirty="0">
                          <a:effectLst/>
                          <a:latin typeface="+mj-lt"/>
                        </a:rPr>
                        <a:t> </a:t>
                      </a:r>
                      <a:endParaRPr lang="en-US" sz="1600" b="0" i="0" u="none" strike="noStrike" dirty="0">
                        <a:solidFill>
                          <a:srgbClr val="000000"/>
                        </a:solidFill>
                        <a:effectLst/>
                        <a:latin typeface="+mj-lt"/>
                      </a:endParaRPr>
                    </a:p>
                  </a:txBody>
                  <a:tcPr marL="9525" marR="9525" marT="9525" marB="0" anchor="ctr"/>
                </a:tc>
                <a:tc>
                  <a:txBody>
                    <a:bodyPr/>
                    <a:lstStyle/>
                    <a:p>
                      <a:pPr algn="ctr" fontAlgn="ctr"/>
                      <a:r>
                        <a:rPr lang="en-US" sz="1600" u="none" strike="noStrike">
                          <a:effectLst/>
                          <a:latin typeface="+mj-lt"/>
                        </a:rPr>
                        <a:t> </a:t>
                      </a:r>
                      <a:endParaRPr lang="en-US" sz="1600" b="0" i="0" u="none" strike="noStrike">
                        <a:solidFill>
                          <a:srgbClr val="000000"/>
                        </a:solidFill>
                        <a:effectLst/>
                        <a:latin typeface="+mj-lt"/>
                      </a:endParaRPr>
                    </a:p>
                  </a:txBody>
                  <a:tcPr marL="9525" marR="9525" marT="9525" marB="0" anchor="ctr"/>
                </a:tc>
                <a:tc>
                  <a:txBody>
                    <a:bodyPr/>
                    <a:lstStyle/>
                    <a:p>
                      <a:pPr algn="ctr" fontAlgn="ctr"/>
                      <a:r>
                        <a:rPr lang="en-US" sz="1600" u="none" strike="noStrike">
                          <a:effectLst/>
                          <a:latin typeface="+mj-lt"/>
                        </a:rPr>
                        <a:t> </a:t>
                      </a:r>
                      <a:endParaRPr lang="en-US" sz="1600" b="0" i="0" u="none" strike="noStrike">
                        <a:solidFill>
                          <a:srgbClr val="000000"/>
                        </a:solidFill>
                        <a:effectLst/>
                        <a:latin typeface="+mj-lt"/>
                      </a:endParaRPr>
                    </a:p>
                  </a:txBody>
                  <a:tcPr marL="9525" marR="9525" marT="9525" marB="0" anchor="ctr"/>
                </a:tc>
              </a:tr>
              <a:tr h="329157">
                <a:tc>
                  <a:txBody>
                    <a:bodyPr/>
                    <a:lstStyle/>
                    <a:p>
                      <a:pPr algn="l" fontAlgn="ctr"/>
                      <a:r>
                        <a:rPr lang="en-US" sz="1600" u="none" strike="noStrike">
                          <a:effectLst/>
                          <a:latin typeface="+mj-lt"/>
                        </a:rPr>
                        <a:t>5.       Compensability Decision (Rules vs. new ML Model)</a:t>
                      </a:r>
                      <a:endParaRPr lang="en-US" sz="1600" b="0" i="0" u="none" strike="noStrike">
                        <a:solidFill>
                          <a:srgbClr val="000000"/>
                        </a:solidFill>
                        <a:effectLst/>
                        <a:latin typeface="+mj-lt"/>
                      </a:endParaRPr>
                    </a:p>
                  </a:txBody>
                  <a:tcPr marL="428625" marR="9525" marT="9525" marB="0" anchor="ctr"/>
                </a:tc>
                <a:tc>
                  <a:txBody>
                    <a:bodyPr/>
                    <a:lstStyle/>
                    <a:p>
                      <a:pPr algn="ctr" fontAlgn="t"/>
                      <a:r>
                        <a:rPr lang="en-US" sz="1600" u="none" strike="noStrike">
                          <a:effectLst/>
                          <a:latin typeface="+mj-lt"/>
                        </a:rPr>
                        <a:t>5</a:t>
                      </a:r>
                      <a:endParaRPr lang="en-US" sz="1600" b="0" i="0" u="none" strike="noStrike">
                        <a:solidFill>
                          <a:srgbClr val="000000"/>
                        </a:solidFill>
                        <a:effectLst/>
                        <a:latin typeface="+mj-lt"/>
                      </a:endParaRPr>
                    </a:p>
                  </a:txBody>
                  <a:tcPr marL="9525" marR="9525" marT="9525" marB="0"/>
                </a:tc>
                <a:tc>
                  <a:txBody>
                    <a:bodyPr/>
                    <a:lstStyle/>
                    <a:p>
                      <a:pPr algn="ctr" fontAlgn="t"/>
                      <a:endParaRPr lang="en-US" sz="1600" b="0" i="0" u="none" strike="noStrike">
                        <a:solidFill>
                          <a:srgbClr val="000000"/>
                        </a:solidFill>
                        <a:effectLst/>
                        <a:latin typeface="+mj-lt"/>
                      </a:endParaRPr>
                    </a:p>
                  </a:txBody>
                  <a:tcPr marL="9525" marR="9525" marT="9525" marB="0"/>
                </a:tc>
                <a:tc>
                  <a:txBody>
                    <a:bodyPr/>
                    <a:lstStyle/>
                    <a:p>
                      <a:pPr algn="ctr" fontAlgn="ctr"/>
                      <a:r>
                        <a:rPr lang="en-US" sz="1600" u="none" strike="noStrike" dirty="0">
                          <a:effectLst/>
                          <a:latin typeface="+mj-lt"/>
                        </a:rPr>
                        <a:t>M</a:t>
                      </a:r>
                      <a:endParaRPr lang="en-US" sz="1600" b="0" i="0" u="none" strike="noStrike" dirty="0">
                        <a:solidFill>
                          <a:srgbClr val="000000"/>
                        </a:solidFill>
                        <a:effectLst/>
                        <a:latin typeface="+mj-lt"/>
                      </a:endParaRPr>
                    </a:p>
                  </a:txBody>
                  <a:tcPr marL="9525" marR="9525" marT="9525" marB="0" anchor="ctr"/>
                </a:tc>
                <a:tc>
                  <a:txBody>
                    <a:bodyPr/>
                    <a:lstStyle/>
                    <a:p>
                      <a:pPr algn="ctr" fontAlgn="ctr"/>
                      <a:r>
                        <a:rPr lang="en-US" sz="1600" u="none" strike="noStrike">
                          <a:effectLst/>
                          <a:latin typeface="+mj-lt"/>
                        </a:rPr>
                        <a:t>H</a:t>
                      </a:r>
                      <a:endParaRPr lang="en-US" sz="1600" b="0" i="0" u="none" strike="noStrike">
                        <a:solidFill>
                          <a:srgbClr val="000000"/>
                        </a:solidFill>
                        <a:effectLst/>
                        <a:latin typeface="+mj-lt"/>
                      </a:endParaRPr>
                    </a:p>
                  </a:txBody>
                  <a:tcPr marL="9525" marR="9525" marT="9525" marB="0" anchor="ctr"/>
                </a:tc>
                <a:tc>
                  <a:txBody>
                    <a:bodyPr/>
                    <a:lstStyle/>
                    <a:p>
                      <a:pPr algn="ctr" fontAlgn="ctr"/>
                      <a:endParaRPr lang="en-US" sz="1600" b="0" i="0" u="none" strike="noStrike">
                        <a:solidFill>
                          <a:srgbClr val="000000"/>
                        </a:solidFill>
                        <a:effectLst/>
                        <a:latin typeface="+mj-lt"/>
                      </a:endParaRPr>
                    </a:p>
                  </a:txBody>
                  <a:tcPr marL="9525" marR="9525" marT="9525" marB="0" anchor="ctr"/>
                </a:tc>
              </a:tr>
              <a:tr h="329157">
                <a:tc>
                  <a:txBody>
                    <a:bodyPr/>
                    <a:lstStyle/>
                    <a:p>
                      <a:pPr algn="l" fontAlgn="ctr"/>
                      <a:endParaRPr lang="en-US" sz="1600" b="0" i="0" u="none" strike="noStrike">
                        <a:solidFill>
                          <a:srgbClr val="000000"/>
                        </a:solidFill>
                        <a:effectLst/>
                        <a:latin typeface="+mj-lt"/>
                      </a:endParaRPr>
                    </a:p>
                  </a:txBody>
                  <a:tcPr marL="9525" marR="9525" marT="9525" marB="0" anchor="ctr"/>
                </a:tc>
                <a:tc>
                  <a:txBody>
                    <a:bodyPr/>
                    <a:lstStyle/>
                    <a:p>
                      <a:pPr algn="ctr" fontAlgn="t"/>
                      <a:endParaRPr lang="en-US" sz="1600" b="0" i="0" u="none" strike="noStrike">
                        <a:solidFill>
                          <a:srgbClr val="000000"/>
                        </a:solidFill>
                        <a:effectLst/>
                        <a:latin typeface="+mj-lt"/>
                      </a:endParaRPr>
                    </a:p>
                  </a:txBody>
                  <a:tcPr marL="9525" marR="9525" marT="9525" marB="0"/>
                </a:tc>
                <a:tc>
                  <a:txBody>
                    <a:bodyPr/>
                    <a:lstStyle/>
                    <a:p>
                      <a:pPr algn="ctr" fontAlgn="t"/>
                      <a:endParaRPr lang="en-US" sz="1600" b="0" i="0" u="none" strike="noStrike">
                        <a:solidFill>
                          <a:srgbClr val="000000"/>
                        </a:solidFill>
                        <a:effectLst/>
                        <a:latin typeface="+mj-lt"/>
                      </a:endParaRPr>
                    </a:p>
                  </a:txBody>
                  <a:tcPr marL="9525" marR="9525" marT="9525" marB="0"/>
                </a:tc>
                <a:tc>
                  <a:txBody>
                    <a:bodyPr/>
                    <a:lstStyle/>
                    <a:p>
                      <a:pPr algn="ctr" fontAlgn="ctr"/>
                      <a:endParaRPr lang="en-US" sz="1600" b="0" i="0" u="none" strike="noStrike" dirty="0">
                        <a:solidFill>
                          <a:srgbClr val="000000"/>
                        </a:solidFill>
                        <a:effectLst/>
                        <a:latin typeface="+mj-lt"/>
                      </a:endParaRPr>
                    </a:p>
                  </a:txBody>
                  <a:tcPr marL="9525" marR="9525" marT="9525" marB="0" anchor="ctr"/>
                </a:tc>
                <a:tc>
                  <a:txBody>
                    <a:bodyPr/>
                    <a:lstStyle/>
                    <a:p>
                      <a:pPr algn="ctr" fontAlgn="ctr"/>
                      <a:endParaRPr lang="en-US" sz="1600" b="0" i="0" u="none" strike="noStrike">
                        <a:solidFill>
                          <a:srgbClr val="000000"/>
                        </a:solidFill>
                        <a:effectLst/>
                        <a:latin typeface="+mj-lt"/>
                      </a:endParaRPr>
                    </a:p>
                  </a:txBody>
                  <a:tcPr marL="9525" marR="9525" marT="9525" marB="0" anchor="ctr"/>
                </a:tc>
                <a:tc>
                  <a:txBody>
                    <a:bodyPr/>
                    <a:lstStyle/>
                    <a:p>
                      <a:pPr algn="ctr" fontAlgn="ctr"/>
                      <a:endParaRPr lang="en-US" sz="1600" b="0" i="0" u="none" strike="noStrike">
                        <a:solidFill>
                          <a:srgbClr val="000000"/>
                        </a:solidFill>
                        <a:effectLst/>
                        <a:latin typeface="+mj-lt"/>
                      </a:endParaRPr>
                    </a:p>
                  </a:txBody>
                  <a:tcPr marL="9525" marR="9525" marT="9525" marB="0" anchor="ctr"/>
                </a:tc>
              </a:tr>
              <a:tr h="329157">
                <a:tc>
                  <a:txBody>
                    <a:bodyPr/>
                    <a:lstStyle/>
                    <a:p>
                      <a:pPr algn="l" fontAlgn="ctr"/>
                      <a:r>
                        <a:rPr lang="en-US" sz="1600" u="none" strike="noStrike">
                          <a:effectLst/>
                          <a:latin typeface="+mj-lt"/>
                        </a:rPr>
                        <a:t>Future State </a:t>
                      </a:r>
                      <a:endParaRPr lang="en-US" sz="1600" b="0" i="0" u="none" strike="noStrike">
                        <a:solidFill>
                          <a:srgbClr val="000000"/>
                        </a:solidFill>
                        <a:effectLst/>
                        <a:latin typeface="+mj-lt"/>
                      </a:endParaRPr>
                    </a:p>
                  </a:txBody>
                  <a:tcPr marL="9525" marR="9525" marT="9525" marB="0" anchor="ctr"/>
                </a:tc>
                <a:tc>
                  <a:txBody>
                    <a:bodyPr/>
                    <a:lstStyle/>
                    <a:p>
                      <a:pPr algn="ctr" fontAlgn="t"/>
                      <a:r>
                        <a:rPr lang="en-US" sz="1600" u="none" strike="noStrike">
                          <a:effectLst/>
                          <a:latin typeface="+mj-lt"/>
                        </a:rPr>
                        <a:t> </a:t>
                      </a:r>
                      <a:endParaRPr lang="en-US" sz="1600" b="0" i="0" u="none" strike="noStrike">
                        <a:solidFill>
                          <a:srgbClr val="000000"/>
                        </a:solidFill>
                        <a:effectLst/>
                        <a:latin typeface="+mj-lt"/>
                      </a:endParaRPr>
                    </a:p>
                  </a:txBody>
                  <a:tcPr marL="9525" marR="9525" marT="9525" marB="0"/>
                </a:tc>
                <a:tc>
                  <a:txBody>
                    <a:bodyPr/>
                    <a:lstStyle/>
                    <a:p>
                      <a:pPr algn="ctr" fontAlgn="t"/>
                      <a:r>
                        <a:rPr lang="en-US" sz="1600" u="none" strike="noStrike">
                          <a:effectLst/>
                          <a:latin typeface="+mj-lt"/>
                        </a:rPr>
                        <a:t> </a:t>
                      </a:r>
                      <a:endParaRPr lang="en-US" sz="1600" b="0" i="0" u="none" strike="noStrike">
                        <a:solidFill>
                          <a:srgbClr val="000000"/>
                        </a:solidFill>
                        <a:effectLst/>
                        <a:latin typeface="+mj-lt"/>
                      </a:endParaRPr>
                    </a:p>
                  </a:txBody>
                  <a:tcPr marL="9525" marR="9525" marT="9525" marB="0"/>
                </a:tc>
                <a:tc>
                  <a:txBody>
                    <a:bodyPr/>
                    <a:lstStyle/>
                    <a:p>
                      <a:pPr algn="ctr" fontAlgn="ctr"/>
                      <a:r>
                        <a:rPr lang="en-US" sz="1600" u="none" strike="noStrike" dirty="0">
                          <a:effectLst/>
                          <a:latin typeface="+mj-lt"/>
                        </a:rPr>
                        <a:t> </a:t>
                      </a:r>
                      <a:endParaRPr lang="en-US" sz="1600" b="0" i="0" u="none" strike="noStrike" dirty="0">
                        <a:solidFill>
                          <a:srgbClr val="000000"/>
                        </a:solidFill>
                        <a:effectLst/>
                        <a:latin typeface="+mj-lt"/>
                      </a:endParaRPr>
                    </a:p>
                  </a:txBody>
                  <a:tcPr marL="9525" marR="9525" marT="9525" marB="0" anchor="ctr"/>
                </a:tc>
                <a:tc>
                  <a:txBody>
                    <a:bodyPr/>
                    <a:lstStyle/>
                    <a:p>
                      <a:pPr algn="ctr" fontAlgn="ctr"/>
                      <a:r>
                        <a:rPr lang="en-US" sz="1600" u="none" strike="noStrike" dirty="0">
                          <a:effectLst/>
                          <a:latin typeface="+mj-lt"/>
                        </a:rPr>
                        <a:t> </a:t>
                      </a:r>
                      <a:endParaRPr lang="en-US" sz="1600" b="0" i="0" u="none" strike="noStrike" dirty="0">
                        <a:solidFill>
                          <a:srgbClr val="000000"/>
                        </a:solidFill>
                        <a:effectLst/>
                        <a:latin typeface="+mj-lt"/>
                      </a:endParaRPr>
                    </a:p>
                  </a:txBody>
                  <a:tcPr marL="9525" marR="9525" marT="9525" marB="0" anchor="ctr"/>
                </a:tc>
                <a:tc>
                  <a:txBody>
                    <a:bodyPr/>
                    <a:lstStyle/>
                    <a:p>
                      <a:pPr algn="ctr" fontAlgn="ctr"/>
                      <a:r>
                        <a:rPr lang="en-US" sz="1600" u="none" strike="noStrike">
                          <a:effectLst/>
                          <a:latin typeface="+mj-lt"/>
                        </a:rPr>
                        <a:t> </a:t>
                      </a:r>
                      <a:endParaRPr lang="en-US" sz="1600" b="0" i="0" u="none" strike="noStrike">
                        <a:solidFill>
                          <a:srgbClr val="000000"/>
                        </a:solidFill>
                        <a:effectLst/>
                        <a:latin typeface="+mj-lt"/>
                      </a:endParaRPr>
                    </a:p>
                  </a:txBody>
                  <a:tcPr marL="9525" marR="9525" marT="9525" marB="0" anchor="ctr"/>
                </a:tc>
              </a:tr>
              <a:tr h="329157">
                <a:tc>
                  <a:txBody>
                    <a:bodyPr/>
                    <a:lstStyle/>
                    <a:p>
                      <a:pPr algn="l" fontAlgn="ctr"/>
                      <a:r>
                        <a:rPr lang="en-US" sz="1600" u="none" strike="noStrike">
                          <a:effectLst/>
                          <a:latin typeface="+mj-lt"/>
                        </a:rPr>
                        <a:t>6.       Introduce Fraud Model</a:t>
                      </a:r>
                      <a:endParaRPr lang="en-US" sz="1600" b="0" i="0" u="none" strike="noStrike">
                        <a:solidFill>
                          <a:srgbClr val="000000"/>
                        </a:solidFill>
                        <a:effectLst/>
                        <a:latin typeface="+mj-lt"/>
                      </a:endParaRPr>
                    </a:p>
                  </a:txBody>
                  <a:tcPr marL="428625" marR="9525" marT="9525" marB="0" anchor="ctr"/>
                </a:tc>
                <a:tc>
                  <a:txBody>
                    <a:bodyPr/>
                    <a:lstStyle/>
                    <a:p>
                      <a:pPr algn="ctr" fontAlgn="t"/>
                      <a:r>
                        <a:rPr lang="en-US" sz="1600" u="none" strike="noStrike">
                          <a:effectLst/>
                          <a:latin typeface="+mj-lt"/>
                        </a:rPr>
                        <a:t>7</a:t>
                      </a:r>
                      <a:endParaRPr lang="en-US" sz="1600" b="0" i="0" u="none" strike="noStrike">
                        <a:solidFill>
                          <a:srgbClr val="000000"/>
                        </a:solidFill>
                        <a:effectLst/>
                        <a:latin typeface="+mj-lt"/>
                      </a:endParaRPr>
                    </a:p>
                  </a:txBody>
                  <a:tcPr marL="9525" marR="9525" marT="9525" marB="0"/>
                </a:tc>
                <a:tc>
                  <a:txBody>
                    <a:bodyPr/>
                    <a:lstStyle/>
                    <a:p>
                      <a:pPr algn="ctr" fontAlgn="t"/>
                      <a:endParaRPr lang="en-US" sz="1600" b="0" i="0" u="none" strike="noStrike">
                        <a:solidFill>
                          <a:srgbClr val="000000"/>
                        </a:solidFill>
                        <a:effectLst/>
                        <a:latin typeface="+mj-lt"/>
                      </a:endParaRPr>
                    </a:p>
                  </a:txBody>
                  <a:tcPr marL="9525" marR="9525" marT="9525" marB="0"/>
                </a:tc>
                <a:tc>
                  <a:txBody>
                    <a:bodyPr/>
                    <a:lstStyle/>
                    <a:p>
                      <a:pPr algn="ctr" fontAlgn="ctr"/>
                      <a:r>
                        <a:rPr lang="en-US" sz="1600" u="none" strike="noStrike">
                          <a:effectLst/>
                          <a:latin typeface="+mj-lt"/>
                        </a:rPr>
                        <a:t>M</a:t>
                      </a:r>
                      <a:endParaRPr lang="en-US" sz="1600" b="0" i="0" u="none" strike="noStrike">
                        <a:solidFill>
                          <a:srgbClr val="000000"/>
                        </a:solidFill>
                        <a:effectLst/>
                        <a:latin typeface="+mj-lt"/>
                      </a:endParaRPr>
                    </a:p>
                  </a:txBody>
                  <a:tcPr marL="9525" marR="9525" marT="9525" marB="0" anchor="ctr"/>
                </a:tc>
                <a:tc>
                  <a:txBody>
                    <a:bodyPr/>
                    <a:lstStyle/>
                    <a:p>
                      <a:pPr algn="ctr" fontAlgn="ctr"/>
                      <a:r>
                        <a:rPr lang="en-US" sz="1600" u="none" strike="noStrike" dirty="0">
                          <a:effectLst/>
                          <a:latin typeface="+mj-lt"/>
                        </a:rPr>
                        <a:t>H</a:t>
                      </a:r>
                      <a:endParaRPr lang="en-US" sz="1600" b="0" i="0" u="none" strike="noStrike" dirty="0">
                        <a:solidFill>
                          <a:srgbClr val="000000"/>
                        </a:solidFill>
                        <a:effectLst/>
                        <a:latin typeface="+mj-lt"/>
                      </a:endParaRPr>
                    </a:p>
                  </a:txBody>
                  <a:tcPr marL="9525" marR="9525" marT="9525" marB="0" anchor="ctr"/>
                </a:tc>
                <a:tc>
                  <a:txBody>
                    <a:bodyPr/>
                    <a:lstStyle/>
                    <a:p>
                      <a:pPr algn="ctr" fontAlgn="ctr"/>
                      <a:endParaRPr lang="en-US" sz="1600" b="0" i="0" u="none" strike="noStrike">
                        <a:solidFill>
                          <a:srgbClr val="000000"/>
                        </a:solidFill>
                        <a:effectLst/>
                        <a:latin typeface="+mj-lt"/>
                      </a:endParaRPr>
                    </a:p>
                  </a:txBody>
                  <a:tcPr marL="9525" marR="9525" marT="9525" marB="0" anchor="ctr"/>
                </a:tc>
              </a:tr>
              <a:tr h="329157">
                <a:tc>
                  <a:txBody>
                    <a:bodyPr/>
                    <a:lstStyle/>
                    <a:p>
                      <a:pPr algn="l" fontAlgn="ctr"/>
                      <a:r>
                        <a:rPr lang="en-US" sz="1600" u="none" strike="noStrike">
                          <a:effectLst/>
                          <a:latin typeface="+mj-lt"/>
                        </a:rPr>
                        <a:t>7.       Potential to implement Chat Bot Interface</a:t>
                      </a:r>
                      <a:endParaRPr lang="en-US" sz="1600" b="0" i="0" u="none" strike="noStrike">
                        <a:solidFill>
                          <a:srgbClr val="000000"/>
                        </a:solidFill>
                        <a:effectLst/>
                        <a:latin typeface="+mj-lt"/>
                      </a:endParaRPr>
                    </a:p>
                  </a:txBody>
                  <a:tcPr marL="428625" marR="9525" marT="9525" marB="0" anchor="ctr"/>
                </a:tc>
                <a:tc>
                  <a:txBody>
                    <a:bodyPr/>
                    <a:lstStyle/>
                    <a:p>
                      <a:pPr algn="ctr" fontAlgn="t"/>
                      <a:r>
                        <a:rPr lang="en-US" sz="1600" u="none" strike="noStrike">
                          <a:effectLst/>
                          <a:latin typeface="+mj-lt"/>
                        </a:rPr>
                        <a:t>8</a:t>
                      </a:r>
                      <a:endParaRPr lang="en-US" sz="1600" b="0" i="0" u="none" strike="noStrike">
                        <a:solidFill>
                          <a:srgbClr val="000000"/>
                        </a:solidFill>
                        <a:effectLst/>
                        <a:latin typeface="+mj-lt"/>
                      </a:endParaRPr>
                    </a:p>
                  </a:txBody>
                  <a:tcPr marL="9525" marR="9525" marT="9525" marB="0"/>
                </a:tc>
                <a:tc>
                  <a:txBody>
                    <a:bodyPr/>
                    <a:lstStyle/>
                    <a:p>
                      <a:pPr algn="ctr" fontAlgn="t"/>
                      <a:endParaRPr lang="en-US" sz="1600" b="0" i="0" u="none" strike="noStrike">
                        <a:solidFill>
                          <a:srgbClr val="000000"/>
                        </a:solidFill>
                        <a:effectLst/>
                        <a:latin typeface="+mj-lt"/>
                      </a:endParaRPr>
                    </a:p>
                  </a:txBody>
                  <a:tcPr marL="9525" marR="9525" marT="9525" marB="0"/>
                </a:tc>
                <a:tc>
                  <a:txBody>
                    <a:bodyPr/>
                    <a:lstStyle/>
                    <a:p>
                      <a:pPr algn="ctr" fontAlgn="ctr"/>
                      <a:r>
                        <a:rPr lang="en-US" sz="1600" u="none" strike="noStrike">
                          <a:effectLst/>
                          <a:latin typeface="+mj-lt"/>
                        </a:rPr>
                        <a:t>H</a:t>
                      </a:r>
                      <a:endParaRPr lang="en-US" sz="1600" b="0" i="0" u="none" strike="noStrike">
                        <a:solidFill>
                          <a:srgbClr val="000000"/>
                        </a:solidFill>
                        <a:effectLst/>
                        <a:latin typeface="+mj-lt"/>
                      </a:endParaRPr>
                    </a:p>
                  </a:txBody>
                  <a:tcPr marL="9525" marR="9525" marT="9525" marB="0" anchor="ctr"/>
                </a:tc>
                <a:tc>
                  <a:txBody>
                    <a:bodyPr/>
                    <a:lstStyle/>
                    <a:p>
                      <a:pPr algn="ctr" fontAlgn="ctr"/>
                      <a:r>
                        <a:rPr lang="en-US" sz="1600" u="none" strike="noStrike">
                          <a:effectLst/>
                          <a:latin typeface="+mj-lt"/>
                        </a:rPr>
                        <a:t>H</a:t>
                      </a:r>
                      <a:endParaRPr lang="en-US" sz="1600" b="0" i="0" u="none" strike="noStrike">
                        <a:solidFill>
                          <a:srgbClr val="000000"/>
                        </a:solidFill>
                        <a:effectLst/>
                        <a:latin typeface="+mj-lt"/>
                      </a:endParaRPr>
                    </a:p>
                  </a:txBody>
                  <a:tcPr marL="9525" marR="9525" marT="9525" marB="0" anchor="ctr"/>
                </a:tc>
                <a:tc>
                  <a:txBody>
                    <a:bodyPr/>
                    <a:lstStyle/>
                    <a:p>
                      <a:pPr algn="ctr" fontAlgn="ctr"/>
                      <a:endParaRPr lang="en-US" sz="1600" b="0" i="0" u="none" strike="noStrike" dirty="0">
                        <a:solidFill>
                          <a:srgbClr val="000000"/>
                        </a:solidFill>
                        <a:effectLst/>
                        <a:latin typeface="+mj-lt"/>
                      </a:endParaRPr>
                    </a:p>
                  </a:txBody>
                  <a:tcPr marL="9525" marR="9525" marT="9525" marB="0" anchor="ctr"/>
                </a:tc>
              </a:tr>
              <a:tr h="563109">
                <a:tc>
                  <a:txBody>
                    <a:bodyPr/>
                    <a:lstStyle/>
                    <a:p>
                      <a:pPr algn="l" fontAlgn="ctr"/>
                      <a:r>
                        <a:rPr lang="en-US" sz="1600" u="none" strike="noStrike">
                          <a:effectLst/>
                          <a:latin typeface="+mj-lt"/>
                        </a:rPr>
                        <a:t>8.       Common UX (Digital/Clam Handler) - Requirement to implement Role Based architecture</a:t>
                      </a:r>
                      <a:endParaRPr lang="en-US" sz="1600" b="0" i="0" u="none" strike="noStrike">
                        <a:solidFill>
                          <a:srgbClr val="000000"/>
                        </a:solidFill>
                        <a:effectLst/>
                        <a:latin typeface="+mj-lt"/>
                      </a:endParaRPr>
                    </a:p>
                  </a:txBody>
                  <a:tcPr marL="428625" marR="9525" marT="9525" marB="0" anchor="ctr"/>
                </a:tc>
                <a:tc>
                  <a:txBody>
                    <a:bodyPr/>
                    <a:lstStyle/>
                    <a:p>
                      <a:pPr algn="ctr" fontAlgn="t"/>
                      <a:r>
                        <a:rPr lang="en-US" sz="1600" u="none" strike="noStrike">
                          <a:effectLst/>
                          <a:latin typeface="+mj-lt"/>
                        </a:rPr>
                        <a:t>6</a:t>
                      </a:r>
                      <a:endParaRPr lang="en-US" sz="1600" b="0" i="0" u="none" strike="noStrike">
                        <a:solidFill>
                          <a:srgbClr val="000000"/>
                        </a:solidFill>
                        <a:effectLst/>
                        <a:latin typeface="+mj-lt"/>
                      </a:endParaRPr>
                    </a:p>
                  </a:txBody>
                  <a:tcPr marL="9525" marR="9525" marT="9525" marB="0"/>
                </a:tc>
                <a:tc>
                  <a:txBody>
                    <a:bodyPr/>
                    <a:lstStyle/>
                    <a:p>
                      <a:pPr algn="ctr" fontAlgn="t"/>
                      <a:endParaRPr lang="en-US" sz="1600" b="0" i="0" u="none" strike="noStrike">
                        <a:solidFill>
                          <a:srgbClr val="000000"/>
                        </a:solidFill>
                        <a:effectLst/>
                        <a:latin typeface="+mj-lt"/>
                      </a:endParaRPr>
                    </a:p>
                  </a:txBody>
                  <a:tcPr marL="9525" marR="9525" marT="9525" marB="0"/>
                </a:tc>
                <a:tc>
                  <a:txBody>
                    <a:bodyPr/>
                    <a:lstStyle/>
                    <a:p>
                      <a:pPr algn="ctr" fontAlgn="ctr"/>
                      <a:r>
                        <a:rPr lang="en-US" sz="1600" u="none" strike="noStrike">
                          <a:effectLst/>
                          <a:latin typeface="+mj-lt"/>
                        </a:rPr>
                        <a:t>M</a:t>
                      </a:r>
                      <a:endParaRPr lang="en-US" sz="1600" b="0" i="0" u="none" strike="noStrike">
                        <a:solidFill>
                          <a:srgbClr val="000000"/>
                        </a:solidFill>
                        <a:effectLst/>
                        <a:latin typeface="+mj-lt"/>
                      </a:endParaRPr>
                    </a:p>
                  </a:txBody>
                  <a:tcPr marL="9525" marR="9525" marT="9525" marB="0" anchor="ctr"/>
                </a:tc>
                <a:tc>
                  <a:txBody>
                    <a:bodyPr/>
                    <a:lstStyle/>
                    <a:p>
                      <a:pPr algn="ctr" fontAlgn="ctr"/>
                      <a:r>
                        <a:rPr lang="en-US" sz="1600" u="none" strike="noStrike">
                          <a:effectLst/>
                          <a:latin typeface="+mj-lt"/>
                        </a:rPr>
                        <a:t>M</a:t>
                      </a:r>
                      <a:endParaRPr lang="en-US" sz="1600" b="0" i="0" u="none" strike="noStrike">
                        <a:solidFill>
                          <a:srgbClr val="000000"/>
                        </a:solidFill>
                        <a:effectLst/>
                        <a:latin typeface="+mj-lt"/>
                      </a:endParaRPr>
                    </a:p>
                  </a:txBody>
                  <a:tcPr marL="9525" marR="9525" marT="9525" marB="0" anchor="ctr"/>
                </a:tc>
                <a:tc>
                  <a:txBody>
                    <a:bodyPr/>
                    <a:lstStyle/>
                    <a:p>
                      <a:pPr algn="ctr" fontAlgn="ctr"/>
                      <a:endParaRPr lang="en-US" sz="1600" b="0" i="0" u="none" strike="noStrike" dirty="0">
                        <a:solidFill>
                          <a:srgbClr val="000000"/>
                        </a:solidFill>
                        <a:effectLst/>
                        <a:latin typeface="+mj-lt"/>
                      </a:endParaRPr>
                    </a:p>
                  </a:txBody>
                  <a:tcPr marL="9525" marR="9525" marT="9525" marB="0" anchor="ctr"/>
                </a:tc>
              </a:tr>
            </a:tbl>
          </a:graphicData>
        </a:graphic>
      </p:graphicFrame>
    </p:spTree>
    <p:extLst>
      <p:ext uri="{BB962C8B-B14F-4D97-AF65-F5344CB8AC3E}">
        <p14:creationId xmlns:p14="http://schemas.microsoft.com/office/powerpoint/2010/main" val="20657518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208" y="689962"/>
            <a:ext cx="14173200" cy="759425"/>
          </a:xfrm>
        </p:spPr>
        <p:txBody>
          <a:bodyPr anchor="t"/>
          <a:lstStyle/>
          <a:p>
            <a:r>
              <a:rPr lang="en-US" dirty="0" smtClean="0"/>
              <a:t>Architecture Activity</a:t>
            </a:r>
            <a:endParaRPr lang="en-US" dirty="0"/>
          </a:p>
        </p:txBody>
      </p:sp>
      <p:sp>
        <p:nvSpPr>
          <p:cNvPr id="3" name="Slide Number Placeholder 2"/>
          <p:cNvSpPr>
            <a:spLocks noGrp="1"/>
          </p:cNvSpPr>
          <p:nvPr>
            <p:ph type="sldNum" sz="quarter" idx="4294967295"/>
          </p:nvPr>
        </p:nvSpPr>
        <p:spPr>
          <a:xfrm>
            <a:off x="15722679" y="9106324"/>
            <a:ext cx="838915" cy="456220"/>
          </a:xfrm>
          <a:prstGeom prst="rect">
            <a:avLst/>
          </a:prstGeom>
        </p:spPr>
        <p:txBody>
          <a:bodyPr/>
          <a:lstStyle/>
          <a:p>
            <a:pPr>
              <a:defRPr/>
            </a:pPr>
            <a:fld id="{1163B6C9-B84A-40BC-93CF-54B09D60C2F0}" type="slidenum">
              <a:rPr lang="en-US" altLang="en-US" smtClean="0"/>
              <a:pPr>
                <a:defRPr/>
              </a:pPr>
              <a:t>7</a:t>
            </a:fld>
            <a:endParaRPr lang="en-US" altLang="en-US" dirty="0"/>
          </a:p>
        </p:txBody>
      </p:sp>
      <p:sp>
        <p:nvSpPr>
          <p:cNvPr id="6" name="TextBox 5"/>
          <p:cNvSpPr txBox="1"/>
          <p:nvPr/>
        </p:nvSpPr>
        <p:spPr>
          <a:xfrm>
            <a:off x="711994" y="2058986"/>
            <a:ext cx="3048000" cy="5078313"/>
          </a:xfrm>
          <a:prstGeom prst="rect">
            <a:avLst/>
          </a:prstGeom>
          <a:noFill/>
        </p:spPr>
        <p:txBody>
          <a:bodyPr wrap="square" rtlCol="0">
            <a:spAutoFit/>
          </a:bodyPr>
          <a:lstStyle/>
          <a:p>
            <a:pPr lvl="0"/>
            <a:r>
              <a:rPr lang="en-US" b="1" dirty="0" smtClean="0"/>
              <a:t>04.18.2019 </a:t>
            </a:r>
            <a:r>
              <a:rPr lang="en-US" dirty="0" smtClean="0"/>
              <a:t>IBM Workshop: </a:t>
            </a:r>
          </a:p>
          <a:p>
            <a:pPr lvl="0"/>
            <a:r>
              <a:rPr lang="en-US" dirty="0" smtClean="0"/>
              <a:t>Architecture Focus  (Day 3 of workshop)</a:t>
            </a:r>
          </a:p>
          <a:p>
            <a:pPr lvl="0"/>
            <a:endParaRPr lang="en-US" dirty="0" smtClean="0"/>
          </a:p>
          <a:p>
            <a:pPr marL="285750" lvl="0" indent="-285750">
              <a:buFont typeface="Wingdings" panose="05000000000000000000" pitchFamily="2" charset="2"/>
              <a:buChar char="ü"/>
            </a:pPr>
            <a:r>
              <a:rPr lang="en-US" dirty="0" smtClean="0"/>
              <a:t>IBM perspectives on accelerators (</a:t>
            </a:r>
            <a:r>
              <a:rPr lang="en-US" i="1" dirty="0" smtClean="0"/>
              <a:t>not the solution architecture</a:t>
            </a:r>
            <a:r>
              <a:rPr lang="en-US" dirty="0" smtClean="0"/>
              <a:t>)</a:t>
            </a:r>
          </a:p>
          <a:p>
            <a:pPr marL="285750" lvl="0" indent="-285750">
              <a:buFont typeface="Wingdings" panose="05000000000000000000" pitchFamily="2" charset="2"/>
              <a:buChar char="ü"/>
            </a:pPr>
            <a:r>
              <a:rPr lang="en-US" dirty="0" smtClean="0"/>
              <a:t>Define MVP for FNOL Data Cap</a:t>
            </a:r>
          </a:p>
          <a:p>
            <a:pPr marL="285750" lvl="0" indent="-285750">
              <a:buFont typeface="Wingdings" panose="05000000000000000000" pitchFamily="2" charset="2"/>
              <a:buChar char="ü"/>
            </a:pPr>
            <a:r>
              <a:rPr lang="en-US" dirty="0" smtClean="0"/>
              <a:t>Identify potential impacted systems for the solution (conceptual diagram)</a:t>
            </a:r>
          </a:p>
          <a:p>
            <a:pPr marL="285750" lvl="0" indent="-285750">
              <a:buFont typeface="Wingdings" panose="05000000000000000000" pitchFamily="2" charset="2"/>
              <a:buChar char="ü"/>
            </a:pPr>
            <a:r>
              <a:rPr lang="en-US" dirty="0" smtClean="0"/>
              <a:t>Logistics for the upcoming Arch Workshop - architecture planning, etc.</a:t>
            </a:r>
          </a:p>
          <a:p>
            <a:endParaRPr lang="en-US" dirty="0"/>
          </a:p>
        </p:txBody>
      </p:sp>
      <p:sp>
        <p:nvSpPr>
          <p:cNvPr id="7" name="TextBox 6"/>
          <p:cNvSpPr txBox="1"/>
          <p:nvPr/>
        </p:nvSpPr>
        <p:spPr>
          <a:xfrm>
            <a:off x="4471194" y="2058986"/>
            <a:ext cx="3048000" cy="5632311"/>
          </a:xfrm>
          <a:prstGeom prst="rect">
            <a:avLst/>
          </a:prstGeom>
          <a:noFill/>
        </p:spPr>
        <p:txBody>
          <a:bodyPr wrap="square" rtlCol="0">
            <a:spAutoFit/>
          </a:bodyPr>
          <a:lstStyle/>
          <a:p>
            <a:pPr lvl="0"/>
            <a:r>
              <a:rPr lang="en-US" b="1" dirty="0" smtClean="0"/>
              <a:t>Week of 04.22.2019 </a:t>
            </a:r>
            <a:endParaRPr lang="en-US" dirty="0" smtClean="0"/>
          </a:p>
          <a:p>
            <a:pPr lvl="0"/>
            <a:endParaRPr lang="en-US" dirty="0"/>
          </a:p>
          <a:p>
            <a:pPr lvl="0"/>
            <a:endParaRPr lang="en-US" dirty="0" smtClean="0"/>
          </a:p>
          <a:p>
            <a:pPr lvl="0"/>
            <a:endParaRPr lang="en-US" dirty="0" smtClean="0"/>
          </a:p>
          <a:p>
            <a:pPr marL="285750" lvl="0" indent="-285750">
              <a:buFont typeface="Wingdings" panose="05000000000000000000" pitchFamily="2" charset="2"/>
              <a:buChar char="ü"/>
            </a:pPr>
            <a:r>
              <a:rPr lang="en-US" dirty="0" smtClean="0"/>
              <a:t>Create and prioritize key architecture decisions</a:t>
            </a:r>
          </a:p>
          <a:p>
            <a:pPr marL="285750" lvl="0" indent="-285750">
              <a:buFont typeface="Wingdings" panose="05000000000000000000" pitchFamily="2" charset="2"/>
              <a:buChar char="ü"/>
            </a:pPr>
            <a:r>
              <a:rPr lang="en-US" dirty="0" smtClean="0"/>
              <a:t>Develop design options aligned to key decisions</a:t>
            </a:r>
          </a:p>
          <a:p>
            <a:pPr marL="285750" lvl="0" indent="-285750">
              <a:buFont typeface="Wingdings" panose="05000000000000000000" pitchFamily="2" charset="2"/>
              <a:buChar char="ü"/>
            </a:pPr>
            <a:r>
              <a:rPr lang="en-US" dirty="0" smtClean="0"/>
              <a:t>Home-work</a:t>
            </a:r>
          </a:p>
          <a:p>
            <a:pPr marL="793750" lvl="1" indent="-285750">
              <a:buFont typeface="Wingdings" panose="05000000000000000000" pitchFamily="2" charset="2"/>
              <a:buChar char="ü"/>
            </a:pPr>
            <a:r>
              <a:rPr lang="en-US" dirty="0" smtClean="0"/>
              <a:t>Reflexive ?  Prem Audit Framework</a:t>
            </a:r>
          </a:p>
          <a:p>
            <a:pPr marL="285750" lvl="0" indent="-285750">
              <a:buFont typeface="Wingdings" panose="05000000000000000000" pitchFamily="2" charset="2"/>
              <a:buChar char="ü"/>
            </a:pPr>
            <a:r>
              <a:rPr lang="en-US" dirty="0" smtClean="0"/>
              <a:t>Create draft Intentional Architecture </a:t>
            </a:r>
          </a:p>
          <a:p>
            <a:pPr marL="285750" lvl="0" indent="-285750">
              <a:buFont typeface="Arial" panose="020B0604020202020204" pitchFamily="34" charset="0"/>
              <a:buChar char="•"/>
            </a:pPr>
            <a:r>
              <a:rPr lang="en-US" i="1" dirty="0" smtClean="0">
                <a:solidFill>
                  <a:srgbClr val="FF0000"/>
                </a:solidFill>
              </a:rPr>
              <a:t>Provide an update to Peer Review team, collect feedback </a:t>
            </a:r>
          </a:p>
          <a:p>
            <a:pPr marL="285750" lvl="0" indent="-285750">
              <a:buFont typeface="Arial" panose="020B0604020202020204" pitchFamily="34" charset="0"/>
              <a:buChar char="•"/>
            </a:pPr>
            <a:r>
              <a:rPr lang="en-US" dirty="0" smtClean="0"/>
              <a:t>Further post workshop - architecture planning, etc.</a:t>
            </a:r>
          </a:p>
          <a:p>
            <a:endParaRPr lang="en-US" dirty="0"/>
          </a:p>
        </p:txBody>
      </p:sp>
      <p:sp>
        <p:nvSpPr>
          <p:cNvPr id="8" name="TextBox 7"/>
          <p:cNvSpPr txBox="1"/>
          <p:nvPr/>
        </p:nvSpPr>
        <p:spPr>
          <a:xfrm>
            <a:off x="8230394" y="2058986"/>
            <a:ext cx="3048000" cy="8125301"/>
          </a:xfrm>
          <a:prstGeom prst="rect">
            <a:avLst/>
          </a:prstGeom>
          <a:noFill/>
        </p:spPr>
        <p:txBody>
          <a:bodyPr wrap="square" rtlCol="0">
            <a:spAutoFit/>
          </a:bodyPr>
          <a:lstStyle/>
          <a:p>
            <a:pPr lvl="0"/>
            <a:r>
              <a:rPr lang="en-US" b="1" dirty="0" smtClean="0"/>
              <a:t>Week of 04.29.2019 </a:t>
            </a:r>
            <a:endParaRPr lang="en-US" dirty="0" smtClean="0"/>
          </a:p>
          <a:p>
            <a:pPr lvl="0"/>
            <a:endParaRPr lang="en-US" dirty="0"/>
          </a:p>
          <a:p>
            <a:pPr lvl="0"/>
            <a:endParaRPr lang="en-US" dirty="0" smtClean="0"/>
          </a:p>
          <a:p>
            <a:pPr lvl="0"/>
            <a:endParaRPr lang="en-US" dirty="0" smtClean="0"/>
          </a:p>
          <a:p>
            <a:pPr marL="285750" lvl="0" indent="-285750">
              <a:buFont typeface="Arial" panose="020B0604020202020204" pitchFamily="34" charset="0"/>
              <a:buChar char="•"/>
            </a:pPr>
            <a:r>
              <a:rPr lang="en-US" dirty="0"/>
              <a:t>Home-work</a:t>
            </a:r>
          </a:p>
          <a:p>
            <a:pPr marL="792163" lvl="1" indent="-284163">
              <a:buFont typeface="Arial" panose="020B0604020202020204" pitchFamily="34" charset="0"/>
              <a:buChar char="•"/>
            </a:pPr>
            <a:r>
              <a:rPr lang="en-US" dirty="0" smtClean="0"/>
              <a:t>GW Reflexive Script </a:t>
            </a:r>
            <a:r>
              <a:rPr lang="en-US" dirty="0"/>
              <a:t>UI (SIU)</a:t>
            </a:r>
          </a:p>
          <a:p>
            <a:pPr marL="285750" lvl="0" indent="-285750">
              <a:buFont typeface="Arial" panose="020B0604020202020204" pitchFamily="34" charset="0"/>
              <a:buChar char="•"/>
            </a:pPr>
            <a:r>
              <a:rPr lang="en-US" dirty="0" smtClean="0"/>
              <a:t>Refine Intentional Architecture based on Peer Review team feedback </a:t>
            </a:r>
          </a:p>
          <a:p>
            <a:pPr marL="285750" lvl="0" indent="-285750">
              <a:buFont typeface="Arial" panose="020B0604020202020204" pitchFamily="34" charset="0"/>
              <a:buChar char="•"/>
            </a:pPr>
            <a:r>
              <a:rPr lang="en-US" dirty="0" smtClean="0"/>
              <a:t>IBM Design Thinking Architecture Session (05.02-05.03)</a:t>
            </a:r>
          </a:p>
          <a:p>
            <a:pPr marL="792163" lvl="1" indent="-284163">
              <a:buFont typeface="Arial" panose="020B0604020202020204" pitchFamily="34" charset="0"/>
              <a:buChar char="•"/>
            </a:pPr>
            <a:r>
              <a:rPr lang="en-US" dirty="0" smtClean="0"/>
              <a:t>Drill down UX process, flow, data needs, etc.</a:t>
            </a:r>
          </a:p>
          <a:p>
            <a:pPr marL="792163" lvl="1" indent="-284163">
              <a:buFont typeface="Arial" panose="020B0604020202020204" pitchFamily="34" charset="0"/>
              <a:buChar char="•"/>
            </a:pPr>
            <a:r>
              <a:rPr lang="en-US" dirty="0" smtClean="0"/>
              <a:t>Identify POCs</a:t>
            </a:r>
          </a:p>
          <a:p>
            <a:pPr marL="792163" lvl="1" indent="-284163">
              <a:buFont typeface="Arial" panose="020B0604020202020204" pitchFamily="34" charset="0"/>
              <a:buChar char="•"/>
            </a:pPr>
            <a:r>
              <a:rPr lang="en-US" dirty="0" smtClean="0"/>
              <a:t>Create architecture user stories (NFRs)</a:t>
            </a:r>
          </a:p>
          <a:p>
            <a:pPr marL="284163" indent="-284163">
              <a:buFont typeface="Arial" panose="020B0604020202020204" pitchFamily="34" charset="0"/>
              <a:buChar char="•"/>
            </a:pPr>
            <a:r>
              <a:rPr lang="en-US" dirty="0" smtClean="0"/>
              <a:t>Refine options for key architecture decision</a:t>
            </a:r>
          </a:p>
          <a:p>
            <a:pPr marL="284163" indent="-284163">
              <a:buFont typeface="Arial" panose="020B0604020202020204" pitchFamily="34" charset="0"/>
              <a:buChar char="•"/>
            </a:pPr>
            <a:r>
              <a:rPr lang="en-US" dirty="0" smtClean="0"/>
              <a:t>Assess key architecture decision based on risk &amp; complexity</a:t>
            </a:r>
          </a:p>
          <a:p>
            <a:pPr marL="284163" indent="-284163">
              <a:buFont typeface="Arial" panose="020B0604020202020204" pitchFamily="34" charset="0"/>
              <a:buChar char="•"/>
            </a:pPr>
            <a:r>
              <a:rPr lang="en-US" i="1" dirty="0" smtClean="0"/>
              <a:t>Peer Review Check-ins</a:t>
            </a:r>
          </a:p>
          <a:p>
            <a:pPr marL="284163" indent="-284163">
              <a:buFont typeface="Arial" panose="020B0604020202020204" pitchFamily="34" charset="0"/>
              <a:buChar char="•"/>
            </a:pPr>
            <a:endParaRPr lang="en-US" dirty="0" smtClean="0"/>
          </a:p>
          <a:p>
            <a:pPr marL="19906" indent="-284163">
              <a:buFont typeface="Arial" panose="020B0604020202020204" pitchFamily="34" charset="0"/>
              <a:buChar char="•"/>
            </a:pPr>
            <a:endParaRPr lang="en-US" dirty="0" smtClean="0"/>
          </a:p>
          <a:p>
            <a:endParaRPr lang="en-US" dirty="0"/>
          </a:p>
        </p:txBody>
      </p:sp>
      <p:sp>
        <p:nvSpPr>
          <p:cNvPr id="9" name="TextBox 8"/>
          <p:cNvSpPr txBox="1"/>
          <p:nvPr/>
        </p:nvSpPr>
        <p:spPr>
          <a:xfrm>
            <a:off x="11989594" y="2058986"/>
            <a:ext cx="3048000" cy="4247317"/>
          </a:xfrm>
          <a:prstGeom prst="rect">
            <a:avLst/>
          </a:prstGeom>
          <a:noFill/>
        </p:spPr>
        <p:txBody>
          <a:bodyPr wrap="square" rtlCol="0">
            <a:spAutoFit/>
          </a:bodyPr>
          <a:lstStyle/>
          <a:p>
            <a:pPr lvl="0"/>
            <a:r>
              <a:rPr lang="en-US" b="1" dirty="0" smtClean="0"/>
              <a:t>Week of 05.06.2019 and beyond</a:t>
            </a:r>
            <a:endParaRPr lang="en-US" dirty="0" smtClean="0"/>
          </a:p>
          <a:p>
            <a:pPr lvl="0"/>
            <a:endParaRPr lang="en-US" dirty="0"/>
          </a:p>
          <a:p>
            <a:pPr lvl="0"/>
            <a:endParaRPr lang="en-US" dirty="0" smtClean="0"/>
          </a:p>
          <a:p>
            <a:pPr marL="285750" lvl="0" indent="-285750">
              <a:buFont typeface="Arial" panose="020B0604020202020204" pitchFamily="34" charset="0"/>
              <a:buChar char="•"/>
            </a:pPr>
            <a:r>
              <a:rPr lang="en-US" dirty="0" smtClean="0"/>
              <a:t>Refine Intentional Arch</a:t>
            </a:r>
          </a:p>
          <a:p>
            <a:pPr marL="285750" lvl="0" indent="-285750">
              <a:buFont typeface="Arial" panose="020B0604020202020204" pitchFamily="34" charset="0"/>
              <a:buChar char="•"/>
            </a:pPr>
            <a:r>
              <a:rPr lang="en-US" dirty="0" smtClean="0"/>
              <a:t>Based on priority, create Recommendation Summary Design Doc</a:t>
            </a:r>
          </a:p>
          <a:p>
            <a:pPr marL="285750" lvl="0" indent="-285750">
              <a:buFont typeface="Arial" panose="020B0604020202020204" pitchFamily="34" charset="0"/>
              <a:buChar char="•"/>
            </a:pPr>
            <a:r>
              <a:rPr lang="en-US" i="1" dirty="0" smtClean="0"/>
              <a:t>Peer Review Check-ins</a:t>
            </a:r>
          </a:p>
          <a:p>
            <a:pPr marL="285750" lvl="0" indent="-285750">
              <a:buFont typeface="Arial" panose="020B0604020202020204" pitchFamily="34" charset="0"/>
              <a:buChar char="•"/>
            </a:pPr>
            <a:r>
              <a:rPr lang="en-US" dirty="0" smtClean="0"/>
              <a:t>“Plan” the execution of the design RAPID process</a:t>
            </a:r>
            <a:endParaRPr lang="en-US" dirty="0"/>
          </a:p>
          <a:p>
            <a:pPr marL="284163" indent="-284163">
              <a:buFont typeface="Arial" panose="020B0604020202020204" pitchFamily="34" charset="0"/>
              <a:buChar char="•"/>
            </a:pPr>
            <a:endParaRPr lang="en-US" dirty="0" smtClean="0"/>
          </a:p>
          <a:p>
            <a:pPr marL="19906" indent="-284163">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1821399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4"/>
          <p:cNvSpPr>
            <a:spLocks noGrp="1" noChangeArrowheads="1"/>
          </p:cNvSpPr>
          <p:nvPr>
            <p:ph type="ctrTitle"/>
          </p:nvPr>
        </p:nvSpPr>
        <p:spPr/>
        <p:txBody>
          <a:bodyPr anchor="ctr" anchorCtr="0"/>
          <a:lstStyle/>
          <a:p>
            <a:pPr eaLnBrk="1" hangingPunct="1"/>
            <a:r>
              <a:rPr lang="en-US" altLang="en-US" dirty="0" smtClean="0"/>
              <a:t>APPENDIX</a:t>
            </a:r>
          </a:p>
        </p:txBody>
      </p:sp>
    </p:spTree>
    <p:extLst>
      <p:ext uri="{BB962C8B-B14F-4D97-AF65-F5344CB8AC3E}">
        <p14:creationId xmlns:p14="http://schemas.microsoft.com/office/powerpoint/2010/main" val="15348901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Functional Requirements/Business Clarifications</a:t>
            </a:r>
            <a:endParaRPr lang="en-US" dirty="0"/>
          </a:p>
        </p:txBody>
      </p:sp>
      <p:sp>
        <p:nvSpPr>
          <p:cNvPr id="3" name="Slide Number Placeholder 2"/>
          <p:cNvSpPr>
            <a:spLocks noGrp="1"/>
          </p:cNvSpPr>
          <p:nvPr>
            <p:ph type="sldNum" sz="quarter" idx="10"/>
          </p:nvPr>
        </p:nvSpPr>
        <p:spPr/>
        <p:txBody>
          <a:bodyPr/>
          <a:lstStyle/>
          <a:p>
            <a:pPr>
              <a:defRPr/>
            </a:pPr>
            <a:fld id="{1188F9D2-5B65-4C92-8FFB-3F149C9EBFE1}" type="slidenum">
              <a:rPr lang="en-US" altLang="en-US" smtClean="0"/>
              <a:pPr>
                <a:defRPr/>
              </a:pPr>
              <a:t>9</a:t>
            </a:fld>
            <a:endParaRPr lang="en-US" altLang="en-US" dirty="0"/>
          </a:p>
        </p:txBody>
      </p:sp>
      <p:sp>
        <p:nvSpPr>
          <p:cNvPr id="4" name="Content Placeholder 3"/>
          <p:cNvSpPr>
            <a:spLocks noGrp="1"/>
          </p:cNvSpPr>
          <p:nvPr>
            <p:ph idx="1"/>
          </p:nvPr>
        </p:nvSpPr>
        <p:spPr>
          <a:xfrm>
            <a:off x="655415" y="1782444"/>
            <a:ext cx="16134779" cy="7780100"/>
          </a:xfrm>
        </p:spPr>
        <p:txBody>
          <a:bodyPr/>
          <a:lstStyle/>
          <a:p>
            <a:r>
              <a:rPr lang="en-US" sz="1800" dirty="0"/>
              <a:t>What is the average daily WC FNOL volume? </a:t>
            </a:r>
            <a:r>
              <a:rPr lang="en-US" sz="1800" dirty="0" smtClean="0"/>
              <a:t>~525 per business day &amp; ~20 on holiday (total ~134K claims 2018)</a:t>
            </a:r>
            <a:endParaRPr lang="en-US" sz="1800" dirty="0"/>
          </a:p>
          <a:p>
            <a:r>
              <a:rPr lang="en-US" sz="1800" dirty="0" smtClean="0"/>
              <a:t>Number </a:t>
            </a:r>
            <a:r>
              <a:rPr lang="en-US" sz="1800" dirty="0"/>
              <a:t>of users who can create new WC claims (internal </a:t>
            </a:r>
            <a:r>
              <a:rPr lang="en-US" sz="1800" dirty="0" smtClean="0"/>
              <a:t>HIG users)? 220 users</a:t>
            </a:r>
            <a:endParaRPr lang="en-US" sz="1800" dirty="0"/>
          </a:p>
          <a:p>
            <a:r>
              <a:rPr lang="en-US" sz="1800" dirty="0"/>
              <a:t>Currently National account employers are accessing ECOS UI via internet to FNOL entry. Number of users who can create new WC claims </a:t>
            </a:r>
            <a:r>
              <a:rPr lang="en-US" sz="1800" dirty="0" smtClean="0"/>
              <a:t>in ECOS exposed to internet</a:t>
            </a:r>
            <a:r>
              <a:rPr lang="en-US" sz="1800" dirty="0"/>
              <a:t> </a:t>
            </a:r>
            <a:r>
              <a:rPr lang="en-US" sz="1800" dirty="0" smtClean="0"/>
              <a:t>users.</a:t>
            </a:r>
          </a:p>
          <a:p>
            <a:pPr lvl="1"/>
            <a:r>
              <a:rPr lang="en-US" sz="1600" dirty="0"/>
              <a:t>273 unique </a:t>
            </a:r>
            <a:r>
              <a:rPr lang="en-US" sz="1600" dirty="0" smtClean="0"/>
              <a:t>users; Current </a:t>
            </a:r>
            <a:r>
              <a:rPr lang="en-US" sz="1600" dirty="0"/>
              <a:t>numbers show that 164 Accounts are active to use Direct Entry into </a:t>
            </a:r>
            <a:r>
              <a:rPr lang="en-US" sz="1600" dirty="0" smtClean="0"/>
              <a:t>ECOS (internet). </a:t>
            </a:r>
            <a:endParaRPr lang="en-US" sz="1600" dirty="0"/>
          </a:p>
          <a:p>
            <a:r>
              <a:rPr lang="en-US" sz="1800" dirty="0" smtClean="0"/>
              <a:t>What </a:t>
            </a:r>
            <a:r>
              <a:rPr lang="en-US" sz="1800" dirty="0"/>
              <a:t>is the average daily claim count entered by </a:t>
            </a:r>
            <a:r>
              <a:rPr lang="en-US" sz="1800" dirty="0" smtClean="0"/>
              <a:t>the National accounts users in 2018? </a:t>
            </a:r>
          </a:p>
          <a:p>
            <a:endParaRPr lang="en-US" sz="1800" dirty="0"/>
          </a:p>
          <a:p>
            <a:endParaRPr lang="en-US" sz="1800" dirty="0" smtClean="0"/>
          </a:p>
          <a:p>
            <a:endParaRPr lang="en-US" sz="1800" dirty="0" smtClean="0"/>
          </a:p>
          <a:p>
            <a:endParaRPr lang="en-US" sz="1800" dirty="0"/>
          </a:p>
          <a:p>
            <a:endParaRPr lang="en-US" sz="1800" dirty="0" smtClean="0"/>
          </a:p>
          <a:p>
            <a:endParaRPr lang="en-US" sz="1800" dirty="0"/>
          </a:p>
          <a:p>
            <a:r>
              <a:rPr lang="en-US" sz="1800" dirty="0" smtClean="0"/>
              <a:t>Difference in the number of questions per screen in ECOS UI and FNOL UI </a:t>
            </a:r>
          </a:p>
          <a:p>
            <a:r>
              <a:rPr lang="en-US" sz="1800" dirty="0" smtClean="0"/>
              <a:t>Desired Process Flow via phone </a:t>
            </a:r>
            <a:r>
              <a:rPr lang="en-US" sz="1800" dirty="0"/>
              <a:t>intake:</a:t>
            </a:r>
          </a:p>
          <a:p>
            <a:pPr marL="1219734" lvl="1" indent="-342900">
              <a:spcBef>
                <a:spcPts val="0"/>
              </a:spcBef>
              <a:spcAft>
                <a:spcPts val="0"/>
              </a:spcAft>
              <a:buFont typeface="+mj-lt"/>
              <a:buAutoNum type="arabicPeriod"/>
            </a:pPr>
            <a:r>
              <a:rPr lang="en-US" sz="1400" dirty="0"/>
              <a:t>Customer calls HIG (current)</a:t>
            </a:r>
          </a:p>
          <a:p>
            <a:pPr marL="1219734" lvl="1" indent="-342900">
              <a:spcBef>
                <a:spcPts val="0"/>
              </a:spcBef>
              <a:spcAft>
                <a:spcPts val="0"/>
              </a:spcAft>
              <a:buFont typeface="+mj-lt"/>
              <a:buAutoNum type="arabicPeriod"/>
            </a:pPr>
            <a:r>
              <a:rPr lang="en-US" sz="1400" dirty="0"/>
              <a:t>Customer provides basic policy/claimant info (current)</a:t>
            </a:r>
          </a:p>
          <a:p>
            <a:pPr marL="1219734" lvl="1" indent="-342900">
              <a:spcBef>
                <a:spcPts val="0"/>
              </a:spcBef>
              <a:spcAft>
                <a:spcPts val="0"/>
              </a:spcAft>
              <a:buFont typeface="+mj-lt"/>
              <a:buAutoNum type="arabicPeriod"/>
            </a:pPr>
            <a:r>
              <a:rPr lang="en-US" sz="1400" dirty="0"/>
              <a:t>Customer describes accident (Current)</a:t>
            </a:r>
          </a:p>
          <a:p>
            <a:pPr marL="1219734" lvl="1" indent="-342900">
              <a:spcBef>
                <a:spcPts val="0"/>
              </a:spcBef>
              <a:spcAft>
                <a:spcPts val="0"/>
              </a:spcAft>
              <a:buFont typeface="+mj-lt"/>
              <a:buAutoNum type="arabicPeriod"/>
            </a:pPr>
            <a:r>
              <a:rPr lang="en-US" sz="1400" dirty="0"/>
              <a:t>CCT selects Cause of Injury and CDC in ECOS (current)</a:t>
            </a:r>
          </a:p>
          <a:p>
            <a:pPr marL="1219734" lvl="1" indent="-342900">
              <a:spcBef>
                <a:spcPts val="0"/>
              </a:spcBef>
              <a:spcAft>
                <a:spcPts val="0"/>
              </a:spcAft>
              <a:buFont typeface="+mj-lt"/>
              <a:buAutoNum type="arabicPeriod"/>
            </a:pPr>
            <a:r>
              <a:rPr lang="en-US" sz="1400" dirty="0"/>
              <a:t>Contextual questions present to CCT user (new)</a:t>
            </a:r>
          </a:p>
          <a:p>
            <a:pPr marL="1219734" lvl="1" indent="-342900">
              <a:spcBef>
                <a:spcPts val="0"/>
              </a:spcBef>
              <a:spcAft>
                <a:spcPts val="0"/>
              </a:spcAft>
              <a:buFont typeface="+mj-lt"/>
              <a:buAutoNum type="arabicPeriod"/>
            </a:pPr>
            <a:r>
              <a:rPr lang="en-US" sz="1400" dirty="0"/>
              <a:t>CCT user asks Insured questions (new)</a:t>
            </a:r>
          </a:p>
          <a:p>
            <a:pPr marL="1219734" lvl="1" indent="-342900">
              <a:spcBef>
                <a:spcPts val="0"/>
              </a:spcBef>
              <a:spcAft>
                <a:spcPts val="0"/>
              </a:spcAft>
              <a:buFont typeface="+mj-lt"/>
              <a:buAutoNum type="arabicPeriod"/>
            </a:pPr>
            <a:r>
              <a:rPr lang="en-US" sz="1400" dirty="0"/>
              <a:t>Customer answers questions (new)</a:t>
            </a:r>
          </a:p>
          <a:p>
            <a:pPr marL="1219734" lvl="1" indent="-342900">
              <a:spcBef>
                <a:spcPts val="0"/>
              </a:spcBef>
              <a:spcAft>
                <a:spcPts val="0"/>
              </a:spcAft>
              <a:buFont typeface="+mj-lt"/>
              <a:buAutoNum type="arabicPeriod"/>
            </a:pPr>
            <a:r>
              <a:rPr lang="en-US" sz="1400" dirty="0"/>
              <a:t>CCT documents Insured’s answers (new)</a:t>
            </a:r>
          </a:p>
          <a:p>
            <a:pPr marL="1219734" lvl="1" indent="-342900">
              <a:spcBef>
                <a:spcPts val="0"/>
              </a:spcBef>
              <a:spcAft>
                <a:spcPts val="0"/>
              </a:spcAft>
              <a:buFont typeface="+mj-lt"/>
              <a:buAutoNum type="arabicPeriod"/>
            </a:pPr>
            <a:r>
              <a:rPr lang="en-US" sz="1400" dirty="0"/>
              <a:t>CCT completes FNOL (current)</a:t>
            </a:r>
          </a:p>
          <a:p>
            <a:pPr marL="1219734" lvl="1" indent="-342900">
              <a:spcBef>
                <a:spcPts val="0"/>
              </a:spcBef>
              <a:spcAft>
                <a:spcPts val="0"/>
              </a:spcAft>
              <a:buFont typeface="+mj-lt"/>
              <a:buAutoNum type="arabicPeriod"/>
            </a:pPr>
            <a:r>
              <a:rPr lang="en-US" sz="1400" dirty="0"/>
              <a:t>Questions and answers feed into ECOS data fields (new)</a:t>
            </a:r>
          </a:p>
          <a:p>
            <a:pPr marL="1219734" lvl="1" indent="-342900">
              <a:spcBef>
                <a:spcPts val="0"/>
              </a:spcBef>
              <a:spcAft>
                <a:spcPts val="0"/>
              </a:spcAft>
              <a:buFont typeface="+mj-lt"/>
              <a:buAutoNum type="arabicPeriod"/>
            </a:pPr>
            <a:r>
              <a:rPr lang="en-US" sz="1400" dirty="0"/>
              <a:t>System automates request to customer to address questions not answered in Step 6 (new)</a:t>
            </a:r>
          </a:p>
          <a:p>
            <a:pPr marL="1219734" lvl="1" indent="-342900">
              <a:spcBef>
                <a:spcPts val="0"/>
              </a:spcBef>
              <a:spcAft>
                <a:spcPts val="0"/>
              </a:spcAft>
              <a:buFont typeface="+mj-lt"/>
              <a:buAutoNum type="arabicPeriod"/>
            </a:pPr>
            <a:r>
              <a:rPr lang="en-US" sz="1400" dirty="0"/>
              <a:t>Customer answers outstanding questions (new)</a:t>
            </a:r>
          </a:p>
          <a:p>
            <a:pPr marL="1219734" lvl="1" indent="-342900">
              <a:spcBef>
                <a:spcPts val="0"/>
              </a:spcBef>
              <a:spcAft>
                <a:spcPts val="0"/>
              </a:spcAft>
              <a:buFont typeface="+mj-lt"/>
              <a:buAutoNum type="arabicPeriod"/>
            </a:pPr>
            <a:r>
              <a:rPr lang="en-US" sz="1400" dirty="0"/>
              <a:t>Answers feed into ECOS (new)</a:t>
            </a:r>
          </a:p>
          <a:p>
            <a:pPr marL="1219734" lvl="1" indent="-342900">
              <a:spcBef>
                <a:spcPts val="0"/>
              </a:spcBef>
              <a:spcAft>
                <a:spcPts val="0"/>
              </a:spcAft>
              <a:buFont typeface="+mj-lt"/>
              <a:buAutoNum type="arabicPeriod"/>
            </a:pPr>
            <a:r>
              <a:rPr lang="en-US" sz="1400" dirty="0"/>
              <a:t>Handler receives notice of completed questions (new)</a:t>
            </a:r>
          </a:p>
          <a:p>
            <a:pPr marL="876834" lvl="1" indent="0">
              <a:spcBef>
                <a:spcPts val="0"/>
              </a:spcBef>
              <a:spcAft>
                <a:spcPts val="0"/>
              </a:spcAft>
              <a:buNone/>
            </a:pPr>
            <a:r>
              <a:rPr lang="en-US" sz="1400" dirty="0" smtClean="0"/>
              <a:t>  ** Open </a:t>
            </a:r>
            <a:r>
              <a:rPr lang="en-US" sz="1400" dirty="0"/>
              <a:t>item if 11-14 are part of the MVP.</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endParaRPr lang="en-US" sz="2000" dirty="0" smtClean="0"/>
          </a:p>
          <a:p>
            <a:endParaRPr lang="en-US" sz="2000" dirty="0" smtClean="0"/>
          </a:p>
        </p:txBody>
      </p:sp>
      <p:graphicFrame>
        <p:nvGraphicFramePr>
          <p:cNvPr id="6" name="Table 5"/>
          <p:cNvGraphicFramePr>
            <a:graphicFrameLocks noGrp="1"/>
          </p:cNvGraphicFramePr>
          <p:nvPr>
            <p:extLst>
              <p:ext uri="{D42A27DB-BD31-4B8C-83A1-F6EECF244321}">
                <p14:modId xmlns:p14="http://schemas.microsoft.com/office/powerpoint/2010/main" val="3152424231"/>
              </p:ext>
            </p:extLst>
          </p:nvPr>
        </p:nvGraphicFramePr>
        <p:xfrm>
          <a:off x="10541795" y="3506787"/>
          <a:ext cx="5257798" cy="3741420"/>
        </p:xfrm>
        <a:graphic>
          <a:graphicData uri="http://schemas.openxmlformats.org/drawingml/2006/table">
            <a:tbl>
              <a:tblPr firstRow="1" lastRow="1" bandRow="1">
                <a:tableStyleId>{69C7853C-536D-4A76-A0AE-DD22124D55A5}</a:tableStyleId>
              </a:tblPr>
              <a:tblGrid>
                <a:gridCol w="1668083"/>
                <a:gridCol w="1668083"/>
                <a:gridCol w="960816"/>
                <a:gridCol w="960816"/>
              </a:tblGrid>
              <a:tr h="161925">
                <a:tc>
                  <a:txBody>
                    <a:bodyPr/>
                    <a:lstStyle/>
                    <a:p>
                      <a:pPr algn="ctr" fontAlgn="b"/>
                      <a:r>
                        <a:rPr lang="en-US" sz="1400" b="1" u="none" strike="noStrike" kern="1200" dirty="0" smtClean="0">
                          <a:solidFill>
                            <a:schemeClr val="lt1"/>
                          </a:solidFill>
                          <a:effectLst/>
                          <a:latin typeface="+mn-lt"/>
                          <a:ea typeface="+mn-ea"/>
                          <a:cs typeface="+mn-cs"/>
                        </a:rPr>
                        <a:t>Entered by User</a:t>
                      </a:r>
                      <a:endParaRPr lang="en-US" sz="1400" b="1" u="none" strike="noStrike" kern="1200" dirty="0">
                        <a:solidFill>
                          <a:schemeClr val="lt1"/>
                        </a:solidFill>
                        <a:effectLst/>
                        <a:latin typeface="+mn-lt"/>
                        <a:ea typeface="+mn-ea"/>
                        <a:cs typeface="+mn-cs"/>
                      </a:endParaRPr>
                    </a:p>
                  </a:txBody>
                  <a:tcPr marL="9525" marR="9525" marT="9525" marB="0" anchor="b"/>
                </a:tc>
                <a:tc>
                  <a:txBody>
                    <a:bodyPr/>
                    <a:lstStyle/>
                    <a:p>
                      <a:pPr algn="ctr" fontAlgn="b"/>
                      <a:r>
                        <a:rPr lang="en-US" sz="1400" u="none" strike="noStrike" dirty="0">
                          <a:effectLst/>
                        </a:rPr>
                        <a:t>How Reported</a:t>
                      </a:r>
                      <a:endParaRPr lang="en-US" sz="1400" b="0" i="0" u="none" strike="noStrike" dirty="0">
                        <a:effectLst/>
                        <a:latin typeface="Arial" panose="020B0604020202020204" pitchFamily="34" charset="0"/>
                      </a:endParaRPr>
                    </a:p>
                  </a:txBody>
                  <a:tcPr marL="9525" marR="9525" marT="9525" marB="0" anchor="b"/>
                </a:tc>
                <a:tc>
                  <a:txBody>
                    <a:bodyPr/>
                    <a:lstStyle/>
                    <a:p>
                      <a:pPr algn="ctr" fontAlgn="b"/>
                      <a:r>
                        <a:rPr lang="en-US" sz="1400" b="0" i="0" u="none" strike="noStrike" dirty="0" smtClean="0">
                          <a:effectLst/>
                          <a:latin typeface="Arial" panose="020B0604020202020204" pitchFamily="34" charset="0"/>
                        </a:rPr>
                        <a:t>National Accounts</a:t>
                      </a:r>
                      <a:endParaRPr lang="en-US" sz="1400" b="0" i="0" u="none" strike="noStrike" dirty="0">
                        <a:effectLst/>
                        <a:latin typeface="Arial" panose="020B0604020202020204" pitchFamily="34" charset="0"/>
                      </a:endParaRPr>
                    </a:p>
                  </a:txBody>
                  <a:tcPr marL="9525" marR="9525" marT="9525" marB="0" anchor="b"/>
                </a:tc>
                <a:tc>
                  <a:txBody>
                    <a:bodyPr/>
                    <a:lstStyle/>
                    <a:p>
                      <a:pPr algn="ctr" fontAlgn="b"/>
                      <a:r>
                        <a:rPr lang="en-US" sz="1400" u="none" strike="noStrike" dirty="0" smtClean="0">
                          <a:effectLst/>
                        </a:rPr>
                        <a:t>All Claims</a:t>
                      </a:r>
                      <a:endParaRPr lang="en-US" sz="1400" b="0" i="0" u="none" strike="noStrike" dirty="0">
                        <a:effectLst/>
                        <a:latin typeface="Arial" panose="020B0604020202020204" pitchFamily="34" charset="0"/>
                      </a:endParaRPr>
                    </a:p>
                  </a:txBody>
                  <a:tcPr marL="9525" marR="9525" marT="9525" marB="0" anchor="b"/>
                </a:tc>
              </a:tr>
              <a:tr h="161925">
                <a:tc>
                  <a:txBody>
                    <a:bodyPr/>
                    <a:lstStyle/>
                    <a:p>
                      <a:pPr algn="ctr" fontAlgn="b"/>
                      <a:r>
                        <a:rPr lang="en-US" sz="1400" b="0" i="0" u="none" strike="noStrike" dirty="0" smtClean="0">
                          <a:effectLst/>
                          <a:latin typeface="Arial" panose="020B0604020202020204" pitchFamily="34" charset="0"/>
                        </a:rPr>
                        <a:t>Insured (External User entering</a:t>
                      </a:r>
                      <a:r>
                        <a:rPr lang="en-US" sz="1400" b="0" i="0" u="none" strike="noStrike" baseline="0" dirty="0" smtClean="0">
                          <a:effectLst/>
                          <a:latin typeface="Arial" panose="020B0604020202020204" pitchFamily="34" charset="0"/>
                        </a:rPr>
                        <a:t> into ECOS</a:t>
                      </a:r>
                      <a:r>
                        <a:rPr lang="en-US" sz="1400" b="0" i="0" u="none" strike="noStrike" dirty="0" smtClean="0">
                          <a:effectLst/>
                          <a:latin typeface="Arial" panose="020B0604020202020204" pitchFamily="34" charset="0"/>
                        </a:rPr>
                        <a:t>)</a:t>
                      </a:r>
                      <a:endParaRPr lang="en-US" sz="1400" b="0" i="0" u="none" strike="noStrike" dirty="0">
                        <a:effectLst/>
                        <a:latin typeface="Arial" panose="020B0604020202020204" pitchFamily="34" charset="0"/>
                      </a:endParaRPr>
                    </a:p>
                  </a:txBody>
                  <a:tcPr marL="9525" marR="9525" marT="9525" marB="0" anchor="b"/>
                </a:tc>
                <a:tc>
                  <a:txBody>
                    <a:bodyPr/>
                    <a:lstStyle/>
                    <a:p>
                      <a:pPr algn="ctr" fontAlgn="b"/>
                      <a:r>
                        <a:rPr lang="en-US" sz="1400" u="none" strike="noStrike" dirty="0">
                          <a:effectLst/>
                        </a:rPr>
                        <a:t>Direct Entry</a:t>
                      </a:r>
                      <a:endParaRPr lang="en-US" sz="1400" b="0" i="0" u="none" strike="noStrike" dirty="0">
                        <a:effectLst/>
                        <a:latin typeface="Arial" panose="020B0604020202020204" pitchFamily="34" charset="0"/>
                      </a:endParaRPr>
                    </a:p>
                  </a:txBody>
                  <a:tcPr marL="9525" marR="9525" marT="9525" marB="0" anchor="b"/>
                </a:tc>
                <a:tc>
                  <a:txBody>
                    <a:bodyPr/>
                    <a:lstStyle/>
                    <a:p>
                      <a:pPr algn="ctr" fontAlgn="b"/>
                      <a:r>
                        <a:rPr lang="en-US" sz="1400" u="none" strike="noStrike" dirty="0" smtClean="0">
                          <a:effectLst/>
                        </a:rPr>
                        <a:t>5,788</a:t>
                      </a:r>
                      <a:endParaRPr lang="en-US" sz="1400" b="0" i="0" u="none" strike="noStrike" dirty="0">
                        <a:effectLst/>
                        <a:latin typeface="Arial" panose="020B0604020202020204" pitchFamily="34" charset="0"/>
                      </a:endParaRPr>
                    </a:p>
                  </a:txBody>
                  <a:tcPr marL="9525" marR="9525" marT="9525" marB="0" anchor="b"/>
                </a:tc>
                <a:tc>
                  <a:txBody>
                    <a:bodyPr/>
                    <a:lstStyle/>
                    <a:p>
                      <a:pPr algn="ctr" fontAlgn="b"/>
                      <a:r>
                        <a:rPr lang="en-US" sz="1400" u="none" strike="noStrike" kern="1200" dirty="0">
                          <a:solidFill>
                            <a:schemeClr val="dk1"/>
                          </a:solidFill>
                          <a:effectLst/>
                          <a:latin typeface="+mn-lt"/>
                          <a:ea typeface="+mn-ea"/>
                          <a:cs typeface="+mn-cs"/>
                        </a:rPr>
                        <a:t>5,860</a:t>
                      </a:r>
                    </a:p>
                  </a:txBody>
                  <a:tcPr marL="9525" marR="9525" marT="9525" marB="0" anchor="b"/>
                </a:tc>
              </a:tr>
              <a:tr h="161925">
                <a:tc>
                  <a:txBody>
                    <a:bodyPr/>
                    <a:lstStyle/>
                    <a:p>
                      <a:pPr algn="ctr" fontAlgn="b"/>
                      <a:r>
                        <a:rPr lang="en-US" sz="1400" b="0" i="0" u="none" strike="noStrike" dirty="0" smtClean="0">
                          <a:effectLst/>
                          <a:latin typeface="Arial" panose="020B0604020202020204" pitchFamily="34" charset="0"/>
                        </a:rPr>
                        <a:t>HIG User</a:t>
                      </a:r>
                      <a:endParaRPr lang="en-US" sz="1400" b="0" i="0" u="none" strike="noStrike" dirty="0">
                        <a:effectLst/>
                        <a:latin typeface="Arial" panose="020B0604020202020204" pitchFamily="34" charset="0"/>
                      </a:endParaRPr>
                    </a:p>
                  </a:txBody>
                  <a:tcPr marL="9525" marR="9525" marT="9525" marB="0" anchor="b"/>
                </a:tc>
                <a:tc>
                  <a:txBody>
                    <a:bodyPr/>
                    <a:lstStyle/>
                    <a:p>
                      <a:pPr algn="ctr" fontAlgn="b"/>
                      <a:r>
                        <a:rPr lang="en-US" sz="1400" u="none" strike="noStrike" dirty="0">
                          <a:effectLst/>
                        </a:rPr>
                        <a:t>Doctor’s First Report</a:t>
                      </a:r>
                      <a:endParaRPr lang="en-US" sz="1400" b="0" i="0" u="none" strike="noStrike" dirty="0">
                        <a:effectLst/>
                        <a:latin typeface="Arial" panose="020B0604020202020204" pitchFamily="34" charset="0"/>
                      </a:endParaRPr>
                    </a:p>
                  </a:txBody>
                  <a:tcPr marL="9525" marR="9525" marT="9525" marB="0" anchor="b"/>
                </a:tc>
                <a:tc>
                  <a:txBody>
                    <a:bodyPr/>
                    <a:lstStyle/>
                    <a:p>
                      <a:pPr algn="ctr" fontAlgn="b"/>
                      <a:r>
                        <a:rPr lang="en-US" sz="1400" u="none" strike="noStrike" dirty="0">
                          <a:effectLst/>
                        </a:rPr>
                        <a:t>73</a:t>
                      </a:r>
                      <a:endParaRPr lang="en-US" sz="1400" b="0" i="0" u="none" strike="noStrike" dirty="0">
                        <a:effectLst/>
                        <a:latin typeface="Arial" panose="020B0604020202020204" pitchFamily="34" charset="0"/>
                      </a:endParaRPr>
                    </a:p>
                  </a:txBody>
                  <a:tcPr marL="9525" marR="9525" marT="9525" marB="0" anchor="b"/>
                </a:tc>
                <a:tc>
                  <a:txBody>
                    <a:bodyPr/>
                    <a:lstStyle/>
                    <a:p>
                      <a:pPr algn="ctr" fontAlgn="b"/>
                      <a:r>
                        <a:rPr lang="en-US" sz="1400" u="none" strike="noStrike" kern="1200" dirty="0">
                          <a:solidFill>
                            <a:schemeClr val="dk1"/>
                          </a:solidFill>
                          <a:effectLst/>
                          <a:latin typeface="+mn-lt"/>
                          <a:ea typeface="+mn-ea"/>
                          <a:cs typeface="+mn-cs"/>
                        </a:rPr>
                        <a:t>1,289</a:t>
                      </a:r>
                    </a:p>
                  </a:txBody>
                  <a:tcPr marL="9525" marR="9525" marT="9525" marB="0" anchor="b"/>
                </a:tc>
              </a:tr>
              <a:tr h="161925">
                <a:tc>
                  <a:txBody>
                    <a:bodyPr/>
                    <a:lstStyle/>
                    <a:p>
                      <a:pPr algn="ctr" fontAlgn="b"/>
                      <a:r>
                        <a:rPr lang="en-US" sz="1400" b="0" i="0" u="none" strike="noStrike" dirty="0" smtClean="0">
                          <a:effectLst/>
                          <a:latin typeface="Arial" panose="020B0604020202020204" pitchFamily="34" charset="0"/>
                        </a:rPr>
                        <a:t>HIG User</a:t>
                      </a:r>
                      <a:endParaRPr lang="en-US" sz="1400" b="0" i="0" u="none" strike="noStrike" dirty="0">
                        <a:effectLst/>
                        <a:latin typeface="Arial" panose="020B0604020202020204" pitchFamily="34" charset="0"/>
                      </a:endParaRPr>
                    </a:p>
                  </a:txBody>
                  <a:tcPr marL="9525" marR="9525" marT="9525" marB="0" anchor="b"/>
                </a:tc>
                <a:tc>
                  <a:txBody>
                    <a:bodyPr/>
                    <a:lstStyle/>
                    <a:p>
                      <a:pPr algn="ctr" fontAlgn="b"/>
                      <a:r>
                        <a:rPr lang="en-US" sz="1400" u="none" strike="noStrike" dirty="0">
                          <a:effectLst/>
                        </a:rPr>
                        <a:t>Email</a:t>
                      </a:r>
                      <a:endParaRPr lang="en-US" sz="1400" b="0" i="0" u="none" strike="noStrike" dirty="0">
                        <a:effectLst/>
                        <a:latin typeface="Arial" panose="020B0604020202020204" pitchFamily="34" charset="0"/>
                      </a:endParaRPr>
                    </a:p>
                  </a:txBody>
                  <a:tcPr marL="9525" marR="9525" marT="9525" marB="0" anchor="b"/>
                </a:tc>
                <a:tc>
                  <a:txBody>
                    <a:bodyPr/>
                    <a:lstStyle/>
                    <a:p>
                      <a:pPr algn="ctr" fontAlgn="b"/>
                      <a:r>
                        <a:rPr lang="en-US" sz="1400" u="none" strike="noStrike" dirty="0">
                          <a:effectLst/>
                        </a:rPr>
                        <a:t>51</a:t>
                      </a:r>
                      <a:endParaRPr lang="en-US" sz="1400" b="0" i="0" u="none" strike="noStrike" dirty="0">
                        <a:effectLst/>
                        <a:latin typeface="Arial" panose="020B0604020202020204" pitchFamily="34" charset="0"/>
                      </a:endParaRPr>
                    </a:p>
                  </a:txBody>
                  <a:tcPr marL="9525" marR="9525" marT="9525" marB="0" anchor="b"/>
                </a:tc>
                <a:tc>
                  <a:txBody>
                    <a:bodyPr/>
                    <a:lstStyle/>
                    <a:p>
                      <a:pPr algn="ctr" fontAlgn="b"/>
                      <a:r>
                        <a:rPr lang="en-US" sz="1400" u="none" strike="noStrike" kern="1200" dirty="0">
                          <a:solidFill>
                            <a:schemeClr val="dk1"/>
                          </a:solidFill>
                          <a:effectLst/>
                          <a:latin typeface="+mn-lt"/>
                          <a:ea typeface="+mn-ea"/>
                          <a:cs typeface="+mn-cs"/>
                        </a:rPr>
                        <a:t>69</a:t>
                      </a:r>
                    </a:p>
                  </a:txBody>
                  <a:tcPr marL="9525" marR="9525" marT="9525" marB="0" anchor="b"/>
                </a:tc>
              </a:tr>
              <a:tr h="161925">
                <a:tc>
                  <a:txBody>
                    <a:bodyPr/>
                    <a:lstStyle/>
                    <a:p>
                      <a:pPr algn="ctr" fontAlgn="b"/>
                      <a:r>
                        <a:rPr lang="en-US" sz="1400" b="0" i="0" u="none" strike="noStrike" dirty="0" smtClean="0">
                          <a:effectLst/>
                          <a:latin typeface="Arial" panose="020B0604020202020204" pitchFamily="34" charset="0"/>
                        </a:rPr>
                        <a:t>HIG User</a:t>
                      </a:r>
                      <a:endParaRPr lang="en-US" sz="1400" b="0" i="0" u="none" strike="noStrike" dirty="0">
                        <a:effectLst/>
                        <a:latin typeface="Arial" panose="020B0604020202020204" pitchFamily="34" charset="0"/>
                      </a:endParaRPr>
                    </a:p>
                  </a:txBody>
                  <a:tcPr marL="9525" marR="9525" marT="9525" marB="0" anchor="b"/>
                </a:tc>
                <a:tc>
                  <a:txBody>
                    <a:bodyPr/>
                    <a:lstStyle/>
                    <a:p>
                      <a:pPr algn="ctr" fontAlgn="b"/>
                      <a:r>
                        <a:rPr lang="en-US" sz="1400" u="none" strike="noStrike" dirty="0">
                          <a:effectLst/>
                        </a:rPr>
                        <a:t>Fax</a:t>
                      </a:r>
                      <a:endParaRPr lang="en-US" sz="1400" b="0" i="0" u="none" strike="noStrike" dirty="0">
                        <a:effectLst/>
                        <a:latin typeface="Arial" panose="020B0604020202020204" pitchFamily="34" charset="0"/>
                      </a:endParaRPr>
                    </a:p>
                  </a:txBody>
                  <a:tcPr marL="9525" marR="9525" marT="9525" marB="0" anchor="b"/>
                </a:tc>
                <a:tc>
                  <a:txBody>
                    <a:bodyPr/>
                    <a:lstStyle/>
                    <a:p>
                      <a:pPr algn="ctr" fontAlgn="b"/>
                      <a:r>
                        <a:rPr lang="en-US" sz="1400" u="none" strike="noStrike" dirty="0" smtClean="0">
                          <a:effectLst/>
                        </a:rPr>
                        <a:t>7,770</a:t>
                      </a:r>
                      <a:endParaRPr lang="en-US" sz="1400" b="0" i="0" u="none" strike="noStrike" dirty="0">
                        <a:effectLst/>
                        <a:latin typeface="Arial" panose="020B0604020202020204" pitchFamily="34" charset="0"/>
                      </a:endParaRPr>
                    </a:p>
                  </a:txBody>
                  <a:tcPr marL="9525" marR="9525" marT="9525" marB="0" anchor="b"/>
                </a:tc>
                <a:tc>
                  <a:txBody>
                    <a:bodyPr/>
                    <a:lstStyle/>
                    <a:p>
                      <a:pPr algn="ctr" fontAlgn="b"/>
                      <a:r>
                        <a:rPr lang="en-US" sz="1400" u="none" strike="noStrike" kern="1200" dirty="0">
                          <a:solidFill>
                            <a:schemeClr val="dk1"/>
                          </a:solidFill>
                          <a:effectLst/>
                          <a:latin typeface="+mn-lt"/>
                          <a:ea typeface="+mn-ea"/>
                          <a:cs typeface="+mn-cs"/>
                        </a:rPr>
                        <a:t>38,520</a:t>
                      </a:r>
                    </a:p>
                  </a:txBody>
                  <a:tcPr marL="9525" marR="9525" marT="9525" marB="0" anchor="b"/>
                </a:tc>
              </a:tr>
              <a:tr h="161925">
                <a:tc>
                  <a:txBody>
                    <a:bodyPr/>
                    <a:lstStyle/>
                    <a:p>
                      <a:pPr algn="ctr" fontAlgn="b"/>
                      <a:r>
                        <a:rPr lang="en-US" sz="1400" b="0" i="0" u="none" strike="noStrike" dirty="0" smtClean="0">
                          <a:effectLst/>
                          <a:latin typeface="Arial" panose="020B0604020202020204" pitchFamily="34" charset="0"/>
                        </a:rPr>
                        <a:t>HIG User (</a:t>
                      </a:r>
                      <a:r>
                        <a:rPr lang="en-US" sz="1400" b="0" i="0" u="none" strike="noStrike" dirty="0" err="1" smtClean="0">
                          <a:effectLst/>
                          <a:latin typeface="Arial" panose="020B0604020202020204" pitchFamily="34" charset="0"/>
                        </a:rPr>
                        <a:t>Webworks</a:t>
                      </a:r>
                      <a:r>
                        <a:rPr lang="en-US" sz="1400" b="0" i="0" u="none" strike="noStrike" dirty="0" smtClean="0">
                          <a:effectLst/>
                          <a:latin typeface="Arial" panose="020B0604020202020204" pitchFamily="34" charset="0"/>
                        </a:rPr>
                        <a:t>)</a:t>
                      </a:r>
                      <a:endParaRPr lang="en-US" sz="1400" b="0" i="0" u="none" strike="noStrike" dirty="0">
                        <a:effectLst/>
                        <a:latin typeface="Arial" panose="020B0604020202020204" pitchFamily="34" charset="0"/>
                      </a:endParaRPr>
                    </a:p>
                  </a:txBody>
                  <a:tcPr marL="9525" marR="9525" marT="9525" marB="0" anchor="b"/>
                </a:tc>
                <a:tc>
                  <a:txBody>
                    <a:bodyPr/>
                    <a:lstStyle/>
                    <a:p>
                      <a:pPr algn="ctr" fontAlgn="b"/>
                      <a:r>
                        <a:rPr lang="en-US" sz="1400" u="none" strike="noStrike" dirty="0">
                          <a:effectLst/>
                        </a:rPr>
                        <a:t>Internet</a:t>
                      </a:r>
                      <a:endParaRPr lang="en-US" sz="1400" b="0" i="0" u="none" strike="noStrike" dirty="0">
                        <a:effectLst/>
                        <a:latin typeface="Arial" panose="020B0604020202020204" pitchFamily="34" charset="0"/>
                      </a:endParaRPr>
                    </a:p>
                  </a:txBody>
                  <a:tcPr marL="9525" marR="9525" marT="9525" marB="0" anchor="b"/>
                </a:tc>
                <a:tc>
                  <a:txBody>
                    <a:bodyPr/>
                    <a:lstStyle/>
                    <a:p>
                      <a:pPr algn="ctr" fontAlgn="b"/>
                      <a:r>
                        <a:rPr lang="en-US" sz="1400" u="none" strike="noStrike" dirty="0" smtClean="0">
                          <a:effectLst/>
                        </a:rPr>
                        <a:t>1,360</a:t>
                      </a:r>
                      <a:endParaRPr lang="en-US" sz="1400" b="0" i="0" u="none" strike="noStrike" dirty="0">
                        <a:effectLst/>
                        <a:latin typeface="Arial" panose="020B0604020202020204" pitchFamily="34" charset="0"/>
                      </a:endParaRPr>
                    </a:p>
                  </a:txBody>
                  <a:tcPr marL="9525" marR="9525" marT="9525" marB="0" anchor="b"/>
                </a:tc>
                <a:tc>
                  <a:txBody>
                    <a:bodyPr/>
                    <a:lstStyle/>
                    <a:p>
                      <a:pPr algn="ctr" fontAlgn="b"/>
                      <a:r>
                        <a:rPr lang="en-US" sz="1400" u="none" strike="noStrike" kern="1200" dirty="0">
                          <a:solidFill>
                            <a:schemeClr val="dk1"/>
                          </a:solidFill>
                          <a:effectLst/>
                          <a:latin typeface="+mn-lt"/>
                          <a:ea typeface="+mn-ea"/>
                          <a:cs typeface="+mn-cs"/>
                        </a:rPr>
                        <a:t>16,395</a:t>
                      </a:r>
                    </a:p>
                  </a:txBody>
                  <a:tcPr marL="9525" marR="9525" marT="9525" marB="0" anchor="b"/>
                </a:tc>
              </a:tr>
              <a:tr h="161925">
                <a:tc>
                  <a:txBody>
                    <a:bodyPr/>
                    <a:lstStyle/>
                    <a:p>
                      <a:pPr algn="ctr" fontAlgn="b"/>
                      <a:r>
                        <a:rPr lang="en-US" sz="1400" b="0" i="0" u="none" strike="noStrike" dirty="0" smtClean="0">
                          <a:effectLst/>
                          <a:latin typeface="Arial" panose="020B0604020202020204" pitchFamily="34" charset="0"/>
                        </a:rPr>
                        <a:t>HIG User</a:t>
                      </a:r>
                      <a:endParaRPr lang="en-US" sz="1400" b="0" i="0" u="none" strike="noStrike" dirty="0">
                        <a:effectLst/>
                        <a:latin typeface="Arial" panose="020B0604020202020204" pitchFamily="34" charset="0"/>
                      </a:endParaRPr>
                    </a:p>
                  </a:txBody>
                  <a:tcPr marL="9525" marR="9525" marT="9525" marB="0" anchor="b"/>
                </a:tc>
                <a:tc>
                  <a:txBody>
                    <a:bodyPr/>
                    <a:lstStyle/>
                    <a:p>
                      <a:pPr algn="ctr" fontAlgn="b"/>
                      <a:r>
                        <a:rPr lang="en-US" sz="1400" u="none" strike="noStrike">
                          <a:effectLst/>
                        </a:rPr>
                        <a:t>Medical Bill</a:t>
                      </a:r>
                      <a:endParaRPr lang="en-US" sz="1400" b="0" i="0" u="none" strike="noStrike">
                        <a:effectLst/>
                        <a:latin typeface="Arial" panose="020B0604020202020204" pitchFamily="34" charset="0"/>
                      </a:endParaRPr>
                    </a:p>
                  </a:txBody>
                  <a:tcPr marL="9525" marR="9525" marT="9525" marB="0" anchor="b"/>
                </a:tc>
                <a:tc>
                  <a:txBody>
                    <a:bodyPr/>
                    <a:lstStyle/>
                    <a:p>
                      <a:pPr algn="ctr" fontAlgn="b"/>
                      <a:r>
                        <a:rPr lang="en-US" sz="1400" u="none" strike="noStrike" dirty="0">
                          <a:effectLst/>
                        </a:rPr>
                        <a:t>155</a:t>
                      </a:r>
                      <a:endParaRPr lang="en-US" sz="1400" b="0" i="0" u="none" strike="noStrike" dirty="0">
                        <a:effectLst/>
                        <a:latin typeface="Arial" panose="020B0604020202020204" pitchFamily="34" charset="0"/>
                      </a:endParaRPr>
                    </a:p>
                  </a:txBody>
                  <a:tcPr marL="9525" marR="9525" marT="9525" marB="0" anchor="b"/>
                </a:tc>
                <a:tc>
                  <a:txBody>
                    <a:bodyPr/>
                    <a:lstStyle/>
                    <a:p>
                      <a:pPr algn="ctr" fontAlgn="b"/>
                      <a:r>
                        <a:rPr lang="en-US" sz="1400" u="none" strike="noStrike" kern="1200" dirty="0">
                          <a:solidFill>
                            <a:schemeClr val="dk1"/>
                          </a:solidFill>
                          <a:effectLst/>
                          <a:latin typeface="+mn-lt"/>
                          <a:ea typeface="+mn-ea"/>
                          <a:cs typeface="+mn-cs"/>
                        </a:rPr>
                        <a:t>3,983</a:t>
                      </a:r>
                    </a:p>
                  </a:txBody>
                  <a:tcPr marL="9525" marR="9525" marT="9525" marB="0" anchor="b"/>
                </a:tc>
              </a:tr>
              <a:tr h="161925">
                <a:tc>
                  <a:txBody>
                    <a:bodyPr/>
                    <a:lstStyle/>
                    <a:p>
                      <a:pPr algn="ctr" fontAlgn="b"/>
                      <a:r>
                        <a:rPr lang="en-US" sz="1400" b="0" i="0" u="none" strike="noStrike" dirty="0" smtClean="0">
                          <a:effectLst/>
                          <a:latin typeface="Arial" panose="020B0604020202020204" pitchFamily="34" charset="0"/>
                        </a:rPr>
                        <a:t>HIG User (MVP Target)</a:t>
                      </a:r>
                      <a:endParaRPr lang="en-US" sz="1400" b="0" i="0" u="none" strike="noStrike" dirty="0">
                        <a:effectLst/>
                        <a:latin typeface="Arial" panose="020B0604020202020204" pitchFamily="34" charset="0"/>
                      </a:endParaRPr>
                    </a:p>
                  </a:txBody>
                  <a:tcPr marL="9525" marR="9525" marT="9525" marB="0" anchor="b"/>
                </a:tc>
                <a:tc>
                  <a:txBody>
                    <a:bodyPr/>
                    <a:lstStyle/>
                    <a:p>
                      <a:pPr algn="ctr" fontAlgn="b"/>
                      <a:r>
                        <a:rPr lang="en-US" sz="1400" u="none" strike="noStrike">
                          <a:effectLst/>
                        </a:rPr>
                        <a:t>Phone</a:t>
                      </a:r>
                      <a:endParaRPr lang="en-US" sz="1400" b="0" i="0" u="none" strike="noStrike">
                        <a:effectLst/>
                        <a:latin typeface="Arial" panose="020B0604020202020204" pitchFamily="34" charset="0"/>
                      </a:endParaRPr>
                    </a:p>
                  </a:txBody>
                  <a:tcPr marL="9525" marR="9525" marT="9525" marB="0" anchor="b"/>
                </a:tc>
                <a:tc>
                  <a:txBody>
                    <a:bodyPr/>
                    <a:lstStyle/>
                    <a:p>
                      <a:pPr algn="ctr" fontAlgn="b"/>
                      <a:r>
                        <a:rPr lang="en-US" sz="1400" u="none" strike="noStrike" dirty="0" smtClean="0">
                          <a:effectLst/>
                        </a:rPr>
                        <a:t>4,005</a:t>
                      </a:r>
                      <a:endParaRPr lang="en-US" sz="1400" b="0" i="0" u="none" strike="noStrike" dirty="0">
                        <a:effectLst/>
                        <a:latin typeface="Arial" panose="020B0604020202020204" pitchFamily="34" charset="0"/>
                      </a:endParaRPr>
                    </a:p>
                  </a:txBody>
                  <a:tcPr marL="9525" marR="9525" marT="9525" marB="0" anchor="b"/>
                </a:tc>
                <a:tc>
                  <a:txBody>
                    <a:bodyPr/>
                    <a:lstStyle/>
                    <a:p>
                      <a:pPr algn="ctr" fontAlgn="b"/>
                      <a:r>
                        <a:rPr lang="en-US" sz="1400" u="none" strike="noStrike" kern="1200" dirty="0">
                          <a:solidFill>
                            <a:schemeClr val="dk1"/>
                          </a:solidFill>
                          <a:effectLst/>
                          <a:latin typeface="+mn-lt"/>
                          <a:ea typeface="+mn-ea"/>
                          <a:cs typeface="+mn-cs"/>
                        </a:rPr>
                        <a:t>67,459</a:t>
                      </a:r>
                    </a:p>
                  </a:txBody>
                  <a:tcPr marL="9525" marR="9525" marT="9525" marB="0" anchor="b"/>
                </a:tc>
              </a:tr>
              <a:tr h="161925">
                <a:tc>
                  <a:txBody>
                    <a:bodyPr/>
                    <a:lstStyle/>
                    <a:p>
                      <a:pPr algn="ctr" fontAlgn="b"/>
                      <a:r>
                        <a:rPr lang="en-US" sz="1400" b="0" i="0" u="none" strike="noStrike" dirty="0" smtClean="0">
                          <a:effectLst/>
                          <a:latin typeface="Arial" panose="020B0604020202020204" pitchFamily="34" charset="0"/>
                        </a:rPr>
                        <a:t>HIG User</a:t>
                      </a:r>
                      <a:endParaRPr lang="en-US" sz="1400" b="0" i="0" u="none" strike="noStrike" dirty="0">
                        <a:effectLst/>
                        <a:latin typeface="Arial" panose="020B0604020202020204" pitchFamily="34" charset="0"/>
                      </a:endParaRPr>
                    </a:p>
                  </a:txBody>
                  <a:tcPr marL="9525" marR="9525" marT="9525" marB="0" anchor="b"/>
                </a:tc>
                <a:tc>
                  <a:txBody>
                    <a:bodyPr/>
                    <a:lstStyle/>
                    <a:p>
                      <a:pPr algn="ctr" fontAlgn="b"/>
                      <a:r>
                        <a:rPr lang="en-US" sz="1400" u="none" strike="noStrike">
                          <a:effectLst/>
                        </a:rPr>
                        <a:t>Unknown</a:t>
                      </a:r>
                      <a:endParaRPr lang="en-US" sz="1400" b="0" i="0" u="none" strike="noStrike">
                        <a:effectLst/>
                        <a:latin typeface="Arial" panose="020B0604020202020204" pitchFamily="34" charset="0"/>
                      </a:endParaRPr>
                    </a:p>
                  </a:txBody>
                  <a:tcPr marL="9525" marR="9525" marT="9525" marB="0" anchor="b"/>
                </a:tc>
                <a:tc>
                  <a:txBody>
                    <a:bodyPr/>
                    <a:lstStyle/>
                    <a:p>
                      <a:pPr algn="ctr" fontAlgn="b"/>
                      <a:r>
                        <a:rPr lang="en-US" sz="1400" u="none" strike="noStrike" dirty="0">
                          <a:effectLst/>
                        </a:rPr>
                        <a:t>1</a:t>
                      </a:r>
                      <a:endParaRPr lang="en-US" sz="1400" b="0" i="0" u="none" strike="noStrike" dirty="0">
                        <a:effectLst/>
                        <a:latin typeface="Arial" panose="020B0604020202020204" pitchFamily="34" charset="0"/>
                      </a:endParaRPr>
                    </a:p>
                  </a:txBody>
                  <a:tcPr marL="9525" marR="9525" marT="9525" marB="0" anchor="b"/>
                </a:tc>
                <a:tc>
                  <a:txBody>
                    <a:bodyPr/>
                    <a:lstStyle/>
                    <a:p>
                      <a:pPr algn="ctr" fontAlgn="b"/>
                      <a:r>
                        <a:rPr lang="en-US" sz="1400" u="none" strike="noStrike" kern="1200" dirty="0" smtClean="0">
                          <a:solidFill>
                            <a:schemeClr val="dk1"/>
                          </a:solidFill>
                          <a:effectLst/>
                          <a:latin typeface="+mn-lt"/>
                          <a:ea typeface="+mn-ea"/>
                          <a:cs typeface="+mn-cs"/>
                        </a:rPr>
                        <a:t>4</a:t>
                      </a:r>
                      <a:endParaRPr lang="en-US" sz="1400" u="none" strike="noStrike" kern="1200" dirty="0">
                        <a:solidFill>
                          <a:schemeClr val="dk1"/>
                        </a:solidFill>
                        <a:effectLst/>
                        <a:latin typeface="+mn-lt"/>
                        <a:ea typeface="+mn-ea"/>
                        <a:cs typeface="+mn-cs"/>
                      </a:endParaRPr>
                    </a:p>
                  </a:txBody>
                  <a:tcPr marL="9525" marR="9525" marT="9525" marB="0" anchor="b"/>
                </a:tc>
              </a:tr>
              <a:tr h="161925">
                <a:tc>
                  <a:txBody>
                    <a:bodyPr/>
                    <a:lstStyle/>
                    <a:p>
                      <a:pPr algn="ctr" fontAlgn="b"/>
                      <a:r>
                        <a:rPr lang="en-US" sz="1400" b="0" i="0" u="none" strike="noStrike" dirty="0" smtClean="0">
                          <a:effectLst/>
                          <a:latin typeface="Arial" panose="020B0604020202020204" pitchFamily="34" charset="0"/>
                        </a:rPr>
                        <a:t>HIG User</a:t>
                      </a:r>
                      <a:endParaRPr lang="en-US" sz="1400" b="0" i="0" u="none" strike="noStrike" dirty="0">
                        <a:effectLst/>
                        <a:latin typeface="Arial" panose="020B0604020202020204" pitchFamily="34" charset="0"/>
                      </a:endParaRPr>
                    </a:p>
                  </a:txBody>
                  <a:tcPr marL="9525" marR="9525" marT="9525" marB="0" anchor="b"/>
                </a:tc>
                <a:tc>
                  <a:txBody>
                    <a:bodyPr/>
                    <a:lstStyle/>
                    <a:p>
                      <a:pPr algn="ctr" fontAlgn="b"/>
                      <a:r>
                        <a:rPr lang="en-US" sz="1400" b="0" i="0" u="none" strike="noStrike" dirty="0" smtClean="0">
                          <a:effectLst/>
                          <a:latin typeface="Arial" panose="020B0604020202020204" pitchFamily="34" charset="0"/>
                        </a:rPr>
                        <a:t>Mail</a:t>
                      </a:r>
                      <a:endParaRPr lang="en-US" sz="1400" b="0" i="0" u="none" strike="noStrike" dirty="0">
                        <a:effectLst/>
                        <a:latin typeface="Arial" panose="020B0604020202020204" pitchFamily="34" charset="0"/>
                      </a:endParaRPr>
                    </a:p>
                  </a:txBody>
                  <a:tcPr marL="9525" marR="9525" marT="9525" marB="0" anchor="b"/>
                </a:tc>
                <a:tc>
                  <a:txBody>
                    <a:bodyPr/>
                    <a:lstStyle/>
                    <a:p>
                      <a:pPr algn="ctr" fontAlgn="b"/>
                      <a:endParaRPr lang="en-US" sz="1400" b="0" i="0" u="none" strike="noStrike" dirty="0">
                        <a:effectLst/>
                        <a:latin typeface="Arial" panose="020B0604020202020204" pitchFamily="34" charset="0"/>
                      </a:endParaRPr>
                    </a:p>
                  </a:txBody>
                  <a:tcPr marL="9525" marR="9525" marT="9525" marB="0" anchor="b"/>
                </a:tc>
                <a:tc>
                  <a:txBody>
                    <a:bodyPr/>
                    <a:lstStyle/>
                    <a:p>
                      <a:pPr algn="ctr" fontAlgn="b"/>
                      <a:r>
                        <a:rPr lang="en-US" sz="1400" u="none" strike="noStrike" kern="1200" dirty="0" smtClean="0">
                          <a:solidFill>
                            <a:schemeClr val="dk1"/>
                          </a:solidFill>
                          <a:effectLst/>
                          <a:latin typeface="+mn-lt"/>
                          <a:ea typeface="+mn-ea"/>
                          <a:cs typeface="+mn-cs"/>
                        </a:rPr>
                        <a:t>1</a:t>
                      </a:r>
                      <a:endParaRPr lang="en-US" sz="1400" u="none" strike="noStrike" kern="1200" dirty="0">
                        <a:solidFill>
                          <a:schemeClr val="dk1"/>
                        </a:solidFill>
                        <a:effectLst/>
                        <a:latin typeface="+mn-lt"/>
                        <a:ea typeface="+mn-ea"/>
                        <a:cs typeface="+mn-cs"/>
                      </a:endParaRPr>
                    </a:p>
                  </a:txBody>
                  <a:tcPr marL="9525" marR="9525" marT="9525" marB="0" anchor="b"/>
                </a:tc>
              </a:tr>
              <a:tr h="161925">
                <a:tc>
                  <a:txBody>
                    <a:bodyPr/>
                    <a:lstStyle/>
                    <a:p>
                      <a:pPr algn="ctr" fontAlgn="b"/>
                      <a:r>
                        <a:rPr lang="en-US" sz="1400" b="0" i="0" u="none" strike="noStrike" dirty="0" smtClean="0">
                          <a:effectLst/>
                          <a:latin typeface="Arial" panose="020B0604020202020204" pitchFamily="34" charset="0"/>
                        </a:rPr>
                        <a:t>HIG User</a:t>
                      </a:r>
                      <a:endParaRPr lang="en-US" sz="1400" b="0" i="0" u="none" strike="noStrike" dirty="0">
                        <a:effectLst/>
                        <a:latin typeface="Arial" panose="020B0604020202020204" pitchFamily="34" charset="0"/>
                      </a:endParaRPr>
                    </a:p>
                  </a:txBody>
                  <a:tcPr marL="9525" marR="9525" marT="9525" marB="0" anchor="b"/>
                </a:tc>
                <a:tc>
                  <a:txBody>
                    <a:bodyPr/>
                    <a:lstStyle/>
                    <a:p>
                      <a:pPr algn="ctr" fontAlgn="b"/>
                      <a:r>
                        <a:rPr lang="en-US" sz="1400" b="0" i="0" u="none" strike="noStrike" dirty="0" smtClean="0">
                          <a:effectLst/>
                          <a:latin typeface="Arial" panose="020B0604020202020204" pitchFamily="34" charset="0"/>
                        </a:rPr>
                        <a:t>Word re-keyed</a:t>
                      </a:r>
                      <a:endParaRPr lang="en-US" sz="1400" b="0" i="0" u="none" strike="noStrike" dirty="0">
                        <a:effectLst/>
                        <a:latin typeface="Arial" panose="020B0604020202020204" pitchFamily="34" charset="0"/>
                      </a:endParaRPr>
                    </a:p>
                  </a:txBody>
                  <a:tcPr marL="9525" marR="9525" marT="9525" marB="0" anchor="b"/>
                </a:tc>
                <a:tc>
                  <a:txBody>
                    <a:bodyPr/>
                    <a:lstStyle/>
                    <a:p>
                      <a:pPr algn="ctr" fontAlgn="b"/>
                      <a:endParaRPr lang="en-US" sz="1400" b="0" i="0" u="none" strike="noStrike" dirty="0">
                        <a:effectLst/>
                        <a:latin typeface="Arial" panose="020B0604020202020204" pitchFamily="34" charset="0"/>
                      </a:endParaRPr>
                    </a:p>
                  </a:txBody>
                  <a:tcPr marL="9525" marR="9525" marT="9525" marB="0" anchor="b"/>
                </a:tc>
                <a:tc>
                  <a:txBody>
                    <a:bodyPr/>
                    <a:lstStyle/>
                    <a:p>
                      <a:pPr algn="ctr" fontAlgn="b"/>
                      <a:r>
                        <a:rPr lang="en-US" sz="1400" u="none" strike="noStrike" kern="1200" dirty="0" smtClean="0">
                          <a:solidFill>
                            <a:schemeClr val="dk1"/>
                          </a:solidFill>
                          <a:effectLst/>
                          <a:latin typeface="+mn-lt"/>
                          <a:ea typeface="+mn-ea"/>
                          <a:cs typeface="+mn-cs"/>
                        </a:rPr>
                        <a:t>1</a:t>
                      </a:r>
                      <a:endParaRPr lang="en-US" sz="1400" u="none" strike="noStrike" kern="1200" dirty="0">
                        <a:solidFill>
                          <a:schemeClr val="dk1"/>
                        </a:solidFill>
                        <a:effectLst/>
                        <a:latin typeface="+mn-lt"/>
                        <a:ea typeface="+mn-ea"/>
                        <a:cs typeface="+mn-cs"/>
                      </a:endParaRPr>
                    </a:p>
                  </a:txBody>
                  <a:tcPr marL="9525" marR="9525" marT="9525" marB="0" anchor="b"/>
                </a:tc>
              </a:tr>
              <a:tr h="161925">
                <a:tc>
                  <a:txBody>
                    <a:bodyPr/>
                    <a:lstStyle/>
                    <a:p>
                      <a:pPr algn="ctr" fontAlgn="b"/>
                      <a:endParaRPr lang="en-US" sz="1400" b="0" i="0" u="none" strike="noStrike" dirty="0">
                        <a:effectLst/>
                        <a:latin typeface="Arial" panose="020B0604020202020204" pitchFamily="34" charset="0"/>
                      </a:endParaRPr>
                    </a:p>
                  </a:txBody>
                  <a:tcPr marL="9525" marR="9525" marT="9525" marB="0" anchor="b"/>
                </a:tc>
                <a:tc>
                  <a:txBody>
                    <a:bodyPr/>
                    <a:lstStyle/>
                    <a:p>
                      <a:pPr algn="ctr" fontAlgn="b"/>
                      <a:r>
                        <a:rPr lang="en-US" sz="1400" u="none" strike="noStrike" dirty="0">
                          <a:effectLst/>
                        </a:rPr>
                        <a:t>Grand Total</a:t>
                      </a:r>
                      <a:endParaRPr lang="en-US" sz="1400" b="0" i="0" u="none" strike="noStrike" dirty="0">
                        <a:effectLst/>
                        <a:latin typeface="Arial" panose="020B0604020202020204" pitchFamily="34" charset="0"/>
                      </a:endParaRPr>
                    </a:p>
                  </a:txBody>
                  <a:tcPr marL="9525" marR="9525" marT="9525" marB="0" anchor="b"/>
                </a:tc>
                <a:tc>
                  <a:txBody>
                    <a:bodyPr/>
                    <a:lstStyle/>
                    <a:p>
                      <a:pPr algn="ctr" fontAlgn="b"/>
                      <a:r>
                        <a:rPr lang="en-US" sz="1400" u="none" strike="noStrike" dirty="0" smtClean="0">
                          <a:effectLst/>
                        </a:rPr>
                        <a:t>19,203</a:t>
                      </a:r>
                      <a:endParaRPr lang="en-US" sz="1400" b="0" i="0" u="none" strike="noStrike" dirty="0">
                        <a:effectLst/>
                        <a:latin typeface="Arial" panose="020B0604020202020204" pitchFamily="34" charset="0"/>
                      </a:endParaRPr>
                    </a:p>
                  </a:txBody>
                  <a:tcPr marL="9525" marR="9525" marT="9525" marB="0" anchor="b"/>
                </a:tc>
                <a:tc>
                  <a:txBody>
                    <a:bodyPr/>
                    <a:lstStyle/>
                    <a:p>
                      <a:pPr algn="ctr" fontAlgn="b"/>
                      <a:r>
                        <a:rPr lang="en-US" sz="1400" u="none" strike="noStrike" dirty="0" smtClean="0">
                          <a:effectLst/>
                        </a:rPr>
                        <a:t>133,581</a:t>
                      </a:r>
                      <a:endParaRPr lang="en-US" sz="1400" b="0" i="0" u="none" strike="noStrike" dirty="0">
                        <a:effectLst/>
                        <a:latin typeface="Arial" panose="020B0604020202020204" pitchFamily="34" charset="0"/>
                      </a:endParaRPr>
                    </a:p>
                  </a:txBody>
                  <a:tcPr marL="9525" marR="9525" marT="9525" marB="0" anchor="b"/>
                </a:tc>
              </a:tr>
            </a:tbl>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234018584"/>
              </p:ext>
            </p:extLst>
          </p:nvPr>
        </p:nvGraphicFramePr>
        <p:xfrm>
          <a:off x="8858277" y="5402262"/>
          <a:ext cx="914400" cy="771525"/>
        </p:xfrm>
        <a:graphic>
          <a:graphicData uri="http://schemas.openxmlformats.org/presentationml/2006/ole">
            <mc:AlternateContent xmlns:mc="http://schemas.openxmlformats.org/markup-compatibility/2006">
              <mc:Choice xmlns:v="urn:schemas-microsoft-com:vml" Requires="v">
                <p:oleObj spid="_x0000_s1043" name="Worksheet" showAsIcon="1" r:id="rId4" imgW="914400" imgH="771480" progId="Excel.Sheet.12">
                  <p:embed/>
                </p:oleObj>
              </mc:Choice>
              <mc:Fallback>
                <p:oleObj name="Worksheet" showAsIcon="1" r:id="rId4" imgW="914400" imgH="771480" progId="Excel.Sheet.12">
                  <p:embed/>
                  <p:pic>
                    <p:nvPicPr>
                      <p:cNvPr id="0" name=""/>
                      <p:cNvPicPr/>
                      <p:nvPr/>
                    </p:nvPicPr>
                    <p:blipFill>
                      <a:blip r:embed="rId5"/>
                      <a:stretch>
                        <a:fillRect/>
                      </a:stretch>
                    </p:blipFill>
                    <p:spPr>
                      <a:xfrm>
                        <a:off x="8858277" y="5402262"/>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902397457"/>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Custom 1">
      <a:dk1>
        <a:sysClr val="windowText" lastClr="000000"/>
      </a:dk1>
      <a:lt1>
        <a:sysClr val="window" lastClr="FFFFFF"/>
      </a:lt1>
      <a:dk2>
        <a:srgbClr val="3A5A78"/>
      </a:dk2>
      <a:lt2>
        <a:srgbClr val="B6D3E9"/>
      </a:lt2>
      <a:accent1>
        <a:srgbClr val="FFFFFF"/>
      </a:accent1>
      <a:accent2>
        <a:srgbClr val="B6D3E9"/>
      </a:accent2>
      <a:accent3>
        <a:srgbClr val="3A5A78"/>
      </a:accent3>
      <a:accent4>
        <a:srgbClr val="484848"/>
      </a:accent4>
      <a:accent5>
        <a:srgbClr val="CFE3F2"/>
      </a:accent5>
      <a:accent6>
        <a:srgbClr val="726E6E"/>
      </a:accent6>
      <a:hlink>
        <a:srgbClr val="6E7C95"/>
      </a:hlink>
      <a:folHlink>
        <a:srgbClr val="847094"/>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6D3E9"/>
        </a:accent1>
        <a:accent2>
          <a:srgbClr val="822B2F"/>
        </a:accent2>
        <a:accent3>
          <a:srgbClr val="FFFFFF"/>
        </a:accent3>
        <a:accent4>
          <a:srgbClr val="000000"/>
        </a:accent4>
        <a:accent5>
          <a:srgbClr val="D7E6F2"/>
        </a:accent5>
        <a:accent6>
          <a:srgbClr val="75262A"/>
        </a:accent6>
        <a:hlink>
          <a:srgbClr val="3A5A78"/>
        </a:hlink>
        <a:folHlink>
          <a:srgbClr val="4848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WrappedLabelHistory xmlns:xsi="http://www.w3.org/2001/XMLSchema-instance" xmlns:xsd="http://www.w3.org/2001/XMLSchema" xmlns="http://www.boldonjames.com/2016/02/Classifier/internal/wrappedLabelHistory">
  <Value>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IyNDZkZTk0Yy04ODY3LTQ3YjAtOTI2ZS0zMTBjMTIwZDQ5ZWEiIG9yaWdpbj0idXNlclNlbGVjdGVkIj48ZWxlbWVudCB1aWQ9ImlkX2NsYXNzaWZpY2F0aW9uX2NvbmZpZGVudGlhbCIgdmFsdWU9IiIgeG1sbnM9Imh0dHA6Ly93d3cuYm9sZG9uamFtZXMuY29tLzIwMDgvMDEvc2llL2ludGVybmFsL2xhYmVsIiAvPjxlbGVtZW50IHVpZD0iOGRkMmEzMWQtYTlmNS00YzNiLTlkZmUtODk2OTU2MTgzNDZmIiB2YWx1ZT0iIiB4bWxucz0iaHR0cDovL3d3dy5ib2xkb25qYW1lcy5jb20vMjAwOC8wMS9zaWUvaW50ZXJuYWwvbGFiZWwiIC8+PC9zaXNsPjxVc2VyTmFtZT5BRDFcRFQ4NDg0MjwvVXNlck5hbWU+PERhdGVUaW1lPjEvMi8yMDE4IDk6MTI6MzkgUE08L0RhdGVUaW1lPjxMYWJlbFN0cmluZz5Db21wYW55IENvbmZpZGVudGlhbCAmI3gyMDBGOyYjeDIwMDE7JiN4MjAwMDsmI3gyMDAyOyYjeDIwMEI7JiN4MjAwMDsmI3gyMDAxOzwvTGFiZWxTdHJpbmc+PC9pdGVtPjwvbGFiZWxIaXN0b3J5Pg==</Value>
</WrappedLabelHistory>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9EFB5594CC19354693410C4D9FF2F531" ma:contentTypeVersion="0" ma:contentTypeDescription="Create a new document." ma:contentTypeScope="" ma:versionID="07ad7b1e216b219fb72f3f4f1fd61e09">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sisl xmlns:xsi="http://www.w3.org/2001/XMLSchema-instance" xmlns:xsd="http://www.w3.org/2001/XMLSchema" xmlns="http://www.boldonjames.com/2008/01/sie/internal/label" sislVersion="0" policy="246de94c-8867-47b0-926e-310c120d49ea" origin="userSelected">
  <element uid="id_classification_confidential" value=""/>
  <element uid="8dd2a31d-a9f5-4c3b-9dfe-89695618346f" value=""/>
</sisl>
</file>

<file path=customXml/itemProps1.xml><?xml version="1.0" encoding="utf-8"?>
<ds:datastoreItem xmlns:ds="http://schemas.openxmlformats.org/officeDocument/2006/customXml" ds:itemID="{A5DAB40E-92AA-4F2E-B9DA-35FEBE368420}">
  <ds:schemaRefs>
    <ds:schemaRef ds:uri="http://schemas.microsoft.com/sharepoint/v3/contenttype/forms"/>
  </ds:schemaRefs>
</ds:datastoreItem>
</file>

<file path=customXml/itemProps2.xml><?xml version="1.0" encoding="utf-8"?>
<ds:datastoreItem xmlns:ds="http://schemas.openxmlformats.org/officeDocument/2006/customXml" ds:itemID="{59A0A9E4-0C13-4C76-BC39-CEBE71221F90}">
  <ds:schemaRefs>
    <ds:schemaRef ds:uri="http://www.w3.org/2001/XMLSchema"/>
    <ds:schemaRef ds:uri="http://www.boldonjames.com/2016/02/Classifier/internal/wrappedLabelHistory"/>
  </ds:schemaRefs>
</ds:datastoreItem>
</file>

<file path=customXml/itemProps3.xml><?xml version="1.0" encoding="utf-8"?>
<ds:datastoreItem xmlns:ds="http://schemas.openxmlformats.org/officeDocument/2006/customXml" ds:itemID="{91CAAC60-F163-4857-A62E-D8F1E485AC89}">
  <ds:schemaRefs>
    <ds:schemaRef ds:uri="http://purl.org/dc/dcmitype/"/>
    <ds:schemaRef ds:uri="http://schemas.microsoft.com/office/2006/documentManagement/types"/>
    <ds:schemaRef ds:uri="http://purl.org/dc/elements/1.1/"/>
    <ds:schemaRef ds:uri="http://www.w3.org/XML/1998/namespace"/>
    <ds:schemaRef ds:uri="http://purl.org/dc/terms/"/>
    <ds:schemaRef ds:uri="http://schemas.openxmlformats.org/package/2006/metadata/core-properties"/>
    <ds:schemaRef ds:uri="http://schemas.microsoft.com/office/infopath/2007/PartnerControls"/>
    <ds:schemaRef ds:uri="http://schemas.microsoft.com/office/2006/metadata/properties"/>
  </ds:schemaRefs>
</ds:datastoreItem>
</file>

<file path=customXml/itemProps4.xml><?xml version="1.0" encoding="utf-8"?>
<ds:datastoreItem xmlns:ds="http://schemas.openxmlformats.org/officeDocument/2006/customXml" ds:itemID="{52082C8A-E299-4B05-8C42-CB1F521BF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5.xml><?xml version="1.0" encoding="utf-8"?>
<ds:datastoreItem xmlns:ds="http://schemas.openxmlformats.org/officeDocument/2006/customXml" ds:itemID="{EFF31627-0936-41B9-B22E-D43CDE76AC2D}">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
  <TotalTime>8808</TotalTime>
  <Words>1809</Words>
  <Application>Microsoft Office PowerPoint</Application>
  <PresentationFormat>Custom</PresentationFormat>
  <Paragraphs>334</Paragraphs>
  <Slides>11</Slides>
  <Notes>11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7" baseType="lpstr">
      <vt:lpstr>Arial</vt:lpstr>
      <vt:lpstr>Calibri</vt:lpstr>
      <vt:lpstr>Times New Roman</vt:lpstr>
      <vt:lpstr>Wingdings</vt:lpstr>
      <vt:lpstr>Default Design</vt:lpstr>
      <vt:lpstr>Worksheet</vt:lpstr>
      <vt:lpstr>FNOL Digitized Data Collection &amp; Processing</vt:lpstr>
      <vt:lpstr>Business Case</vt:lpstr>
      <vt:lpstr>Intentional Architecture (Draft)</vt:lpstr>
      <vt:lpstr>Decision Log - Key Technical Decisions for MVP</vt:lpstr>
      <vt:lpstr>Decision Log – Other Key Technical Decisions (After MVP)</vt:lpstr>
      <vt:lpstr>Decision Log Prioritization</vt:lpstr>
      <vt:lpstr>Architecture Activity</vt:lpstr>
      <vt:lpstr>APPENDIX</vt:lpstr>
      <vt:lpstr>Non Functional Requirements/Business Clarifications</vt:lpstr>
      <vt:lpstr>Non Functional Requirements/Business Clarifications</vt:lpstr>
      <vt:lpstr>Design Thinking Workshop - Architecture</vt:lpstr>
    </vt:vector>
  </TitlesOfParts>
  <Company>The Hartford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Options</dc:title>
  <dc:creator>wc80951</dc:creator>
  <cp:keywords>#C0nf1d3nti@l# #H1d3-F00t3r#</cp:keywords>
  <cp:lastModifiedBy>Mazzotta, Dean M (CTO Technology)</cp:lastModifiedBy>
  <cp:revision>496</cp:revision>
  <dcterms:created xsi:type="dcterms:W3CDTF">2014-06-18T16:10:36Z</dcterms:created>
  <dcterms:modified xsi:type="dcterms:W3CDTF">2019-05-02T12:03:08Z</dcterms:modified>
  <cp:category>Company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0x0101009EFB5594CC19354693410C4D9FF2F531</vt:lpwstr>
  </property>
  <property fmtid="{D5CDD505-2E9C-101B-9397-08002B2CF9AE}" pid="3" name="PublishingExpirationDate">
    <vt:lpwstr/>
  </property>
  <property fmtid="{D5CDD505-2E9C-101B-9397-08002B2CF9AE}" pid="4" name="PublishingStartDate">
    <vt:lpwstr/>
  </property>
  <property fmtid="{D5CDD505-2E9C-101B-9397-08002B2CF9AE}" pid="5" name="_dlc_DocIdItemGuid">
    <vt:lpwstr>a4887dfd-e35b-4fea-be91-56ae7e7f4502</vt:lpwstr>
  </property>
  <property fmtid="{D5CDD505-2E9C-101B-9397-08002B2CF9AE}" pid="6" name="docIndexRef">
    <vt:lpwstr>838ae98b-1853-446b-8f16-757988184134</vt:lpwstr>
  </property>
  <property fmtid="{D5CDD505-2E9C-101B-9397-08002B2CF9AE}" pid="7" name="bjSaver">
    <vt:lpwstr>i47IwjpdPfHWnTOHeEQ2ck1I4FWuYXSW</vt:lpwstr>
  </property>
  <property fmtid="{D5CDD505-2E9C-101B-9397-08002B2CF9AE}" pid="8" name="bjDocumentLabelXML">
    <vt:lpwstr>&lt;?xml version="1.0" encoding="us-ascii"?&gt;&lt;sisl xmlns:xsi="http://www.w3.org/2001/XMLSchema-instance" xmlns:xsd="http://www.w3.org/2001/XMLSchema" sislVersion="0" policy="246de94c-8867-47b0-926e-310c120d49ea" origin="userSelected" xmlns="http://www.boldonj</vt:lpwstr>
  </property>
  <property fmtid="{D5CDD505-2E9C-101B-9397-08002B2CF9AE}" pid="9" name="bjDocumentLabelXML-0">
    <vt:lpwstr>ames.com/2008/01/sie/internal/label"&gt;&lt;element uid="id_classification_confidential" value="" /&gt;&lt;element uid="8dd2a31d-a9f5-4c3b-9dfe-89695618346f" value="" /&gt;&lt;/sisl&gt;</vt:lpwstr>
  </property>
  <property fmtid="{D5CDD505-2E9C-101B-9397-08002B2CF9AE}" pid="10" name="bjLabelHistoryID">
    <vt:lpwstr>{59A0A9E4-0C13-4C76-BC39-CEBE71221F90}</vt:lpwstr>
  </property>
  <property fmtid="{D5CDD505-2E9C-101B-9397-08002B2CF9AE}" pid="11" name="HIG_RetentionCode">
    <vt:lpwstr/>
  </property>
  <property fmtid="{D5CDD505-2E9C-101B-9397-08002B2CF9AE}" pid="12" name="bjDocumentSecurityLabel">
    <vt:lpwstr>Company Confidential</vt:lpwstr>
  </property>
</Properties>
</file>