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20"/>
  </p:notesMasterIdLst>
  <p:sldIdLst>
    <p:sldId id="256" r:id="rId2"/>
    <p:sldId id="273" r:id="rId3"/>
    <p:sldId id="258" r:id="rId4"/>
    <p:sldId id="274" r:id="rId5"/>
    <p:sldId id="272"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2446" autoAdjust="0"/>
  </p:normalViewPr>
  <p:slideViewPr>
    <p:cSldViewPr snapToGrid="0">
      <p:cViewPr varScale="1">
        <p:scale>
          <a:sx n="91" d="100"/>
          <a:sy n="91" d="100"/>
        </p:scale>
        <p:origin x="135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0DE392-ACC5-4190-BF68-4E4858CD1052}" type="datetimeFigureOut">
              <a:rPr lang="pt-PT" smtClean="0"/>
              <a:t>24/05/2023</a:t>
            </a:fld>
            <a:endParaRPr lang="pt-P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0A58DB-4BDF-4D07-847B-0191BA484F1F}" type="slidenum">
              <a:rPr lang="pt-PT" smtClean="0"/>
              <a:t>‹#›</a:t>
            </a:fld>
            <a:endParaRPr lang="pt-PT"/>
          </a:p>
        </p:txBody>
      </p:sp>
    </p:spTree>
    <p:extLst>
      <p:ext uri="{BB962C8B-B14F-4D97-AF65-F5344CB8AC3E}">
        <p14:creationId xmlns:p14="http://schemas.microsoft.com/office/powerpoint/2010/main" val="2851698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dirty="0"/>
              <a:t>Bom dia/Boa Tarde, Caros membro do júri. O meu nome é António Ramos, estou aqui presente para defender a minha dissertação, denominada (referir titulo)</a:t>
            </a:r>
          </a:p>
        </p:txBody>
      </p:sp>
      <p:sp>
        <p:nvSpPr>
          <p:cNvPr id="4" name="Slide Number Placeholder 3"/>
          <p:cNvSpPr>
            <a:spLocks noGrp="1"/>
          </p:cNvSpPr>
          <p:nvPr>
            <p:ph type="sldNum" sz="quarter" idx="5"/>
          </p:nvPr>
        </p:nvSpPr>
        <p:spPr/>
        <p:txBody>
          <a:bodyPr/>
          <a:lstStyle/>
          <a:p>
            <a:fld id="{7A0A58DB-4BDF-4D07-847B-0191BA484F1F}" type="slidenum">
              <a:rPr lang="pt-PT" smtClean="0"/>
              <a:t>1</a:t>
            </a:fld>
            <a:endParaRPr lang="pt-PT"/>
          </a:p>
        </p:txBody>
      </p:sp>
    </p:spTree>
    <p:extLst>
      <p:ext uri="{BB962C8B-B14F-4D97-AF65-F5344CB8AC3E}">
        <p14:creationId xmlns:p14="http://schemas.microsoft.com/office/powerpoint/2010/main" val="180615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dirty="0"/>
              <a:t>Como surgiu este tema? Para perceber é necessário fazer uma pequena introdução sobre a importância da informação e seus objetivos.</a:t>
            </a:r>
          </a:p>
          <a:p>
            <a:r>
              <a:rPr lang="pt-PT" dirty="0"/>
              <a:t>A informação é um conhecimento necessário para o desenvolvimento e sobrevivência da sociedade. </a:t>
            </a:r>
          </a:p>
          <a:p>
            <a:r>
              <a:rPr lang="pt-PT" dirty="0"/>
              <a:t>Classificando-se em diversas categorias tal como (referir ponto 2)</a:t>
            </a:r>
          </a:p>
          <a:p>
            <a:r>
              <a:rPr lang="pt-PT" dirty="0"/>
              <a:t>Existem organizações que são responsáveis por … informações, levando à criação de um caminho para a partilha da mesma, o que a torna vulnerável a acessos inéditos</a:t>
            </a:r>
          </a:p>
          <a:p>
            <a:r>
              <a:rPr lang="pt-PT" dirty="0"/>
              <a:t>Classificando-se em privadas ou públicas, sendo que as privadas contêm informações confidenciais.  </a:t>
            </a:r>
          </a:p>
          <a:p>
            <a:r>
              <a:rPr lang="pt-PT" dirty="0"/>
              <a:t>Devido ao valor dado à informação, ou seja, à necessidade de conhecer algo que não sabemos, esta é alvo de ameaças – eliminação, alteração, divulgação e roubo. </a:t>
            </a:r>
          </a:p>
          <a:p>
            <a:r>
              <a:rPr lang="pt-PT" dirty="0"/>
              <a:t>A partilha de informação pode ser (dizer os 3 pontos), sendo que maior parte das informações são guardadas online ou localmente, levando à necessidade de pesquisa e inovação em métodos seguros capazes de proteger as informações.</a:t>
            </a:r>
          </a:p>
          <a:p>
            <a:r>
              <a:rPr lang="pt-PT" dirty="0"/>
              <a:t>O objetivo principal desta dissertação é encontrar e implementar métodos de marcação da informação de documentos, que permitam validar a sua autenticidade, como o utilizador, data/hora e o local em que o documento foi impresso</a:t>
            </a:r>
          </a:p>
        </p:txBody>
      </p:sp>
      <p:sp>
        <p:nvSpPr>
          <p:cNvPr id="4" name="Slide Number Placeholder 3"/>
          <p:cNvSpPr>
            <a:spLocks noGrp="1"/>
          </p:cNvSpPr>
          <p:nvPr>
            <p:ph type="sldNum" sz="quarter" idx="5"/>
          </p:nvPr>
        </p:nvSpPr>
        <p:spPr/>
        <p:txBody>
          <a:bodyPr/>
          <a:lstStyle/>
          <a:p>
            <a:fld id="{7A0A58DB-4BDF-4D07-847B-0191BA484F1F}" type="slidenum">
              <a:rPr lang="pt-PT" smtClean="0"/>
              <a:t>2</a:t>
            </a:fld>
            <a:endParaRPr lang="pt-PT"/>
          </a:p>
        </p:txBody>
      </p:sp>
    </p:spTree>
    <p:extLst>
      <p:ext uri="{BB962C8B-B14F-4D97-AF65-F5344CB8AC3E}">
        <p14:creationId xmlns:p14="http://schemas.microsoft.com/office/powerpoint/2010/main" val="259936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dirty="0"/>
              <a:t>A solução proposta tem de permitir uma validação rápida das informações do documento criando um mecanismo de marca de água capaz de validar as informações do documento mais profundamente, isto é, determinar se o documento foi alterado e em que zona. </a:t>
            </a:r>
          </a:p>
          <a:p>
            <a:r>
              <a:rPr lang="pt-PT" dirty="0"/>
              <a:t>Para validar rapidamente as informações do documento, optou-se por usar um código de barras, onde a informação está codificada na base de dados, e irá ser colocado no rodapé para aumentar o sucesso da leitura do mesmo </a:t>
            </a:r>
          </a:p>
          <a:p>
            <a:r>
              <a:rPr lang="pt-PT" dirty="0"/>
              <a:t>A solução deve funcionar em documentos de formato eletrónico, digital e impresso.</a:t>
            </a:r>
          </a:p>
          <a:p>
            <a:r>
              <a:rPr lang="pt-PT" dirty="0"/>
              <a:t>Criação de marca de água referir que é feita  através do QR Code, que irá conter informações mais detalhadas sobre o documento para verificar a integridade. </a:t>
            </a:r>
          </a:p>
          <a:p>
            <a:r>
              <a:rPr lang="pt-PT" dirty="0"/>
              <a:t>Se o júri perguntar as informações são os metadados e algumas letras.</a:t>
            </a:r>
          </a:p>
          <a:p>
            <a:endParaRPr lang="pt-PT" dirty="0"/>
          </a:p>
        </p:txBody>
      </p:sp>
      <p:sp>
        <p:nvSpPr>
          <p:cNvPr id="4" name="Slide Number Placeholder 3"/>
          <p:cNvSpPr>
            <a:spLocks noGrp="1"/>
          </p:cNvSpPr>
          <p:nvPr>
            <p:ph type="sldNum" sz="quarter" idx="5"/>
          </p:nvPr>
        </p:nvSpPr>
        <p:spPr/>
        <p:txBody>
          <a:bodyPr/>
          <a:lstStyle/>
          <a:p>
            <a:fld id="{7A0A58DB-4BDF-4D07-847B-0191BA484F1F}" type="slidenum">
              <a:rPr lang="pt-PT" smtClean="0"/>
              <a:t>3</a:t>
            </a:fld>
            <a:endParaRPr lang="pt-PT"/>
          </a:p>
        </p:txBody>
      </p:sp>
    </p:spTree>
    <p:extLst>
      <p:ext uri="{BB962C8B-B14F-4D97-AF65-F5344CB8AC3E}">
        <p14:creationId xmlns:p14="http://schemas.microsoft.com/office/powerpoint/2010/main" val="1998435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dirty="0"/>
              <a:t>O código de barras é um modo de representar informação num estado visual, sem ter a necessidade de ocupar muito espaço no documento, classificando-se em duas categorias, linear e 2D.</a:t>
            </a:r>
          </a:p>
          <a:p>
            <a:r>
              <a:rPr lang="pt-PT" dirty="0"/>
              <a:t>Devido ao qrcode ser alto optou-se por utilizar os códigos de barras já que estes são </a:t>
            </a:r>
            <a:r>
              <a:rPr lang="pt-PT"/>
              <a:t>mais compridos.</a:t>
            </a:r>
            <a:endParaRPr lang="pt-PT" dirty="0"/>
          </a:p>
        </p:txBody>
      </p:sp>
      <p:sp>
        <p:nvSpPr>
          <p:cNvPr id="4" name="Slide Number Placeholder 3"/>
          <p:cNvSpPr>
            <a:spLocks noGrp="1"/>
          </p:cNvSpPr>
          <p:nvPr>
            <p:ph type="sldNum" sz="quarter" idx="5"/>
          </p:nvPr>
        </p:nvSpPr>
        <p:spPr/>
        <p:txBody>
          <a:bodyPr/>
          <a:lstStyle/>
          <a:p>
            <a:fld id="{7A0A58DB-4BDF-4D07-847B-0191BA484F1F}" type="slidenum">
              <a:rPr lang="pt-PT" smtClean="0"/>
              <a:t>4</a:t>
            </a:fld>
            <a:endParaRPr lang="pt-PT"/>
          </a:p>
        </p:txBody>
      </p:sp>
    </p:spTree>
    <p:extLst>
      <p:ext uri="{BB962C8B-B14F-4D97-AF65-F5344CB8AC3E}">
        <p14:creationId xmlns:p14="http://schemas.microsoft.com/office/powerpoint/2010/main" val="6059022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dirty="0"/>
              <a:t>Documentos podem ser do formato eletrónica, digitalizado ou em papel</a:t>
            </a:r>
          </a:p>
        </p:txBody>
      </p:sp>
      <p:sp>
        <p:nvSpPr>
          <p:cNvPr id="4" name="Slide Number Placeholder 3"/>
          <p:cNvSpPr>
            <a:spLocks noGrp="1"/>
          </p:cNvSpPr>
          <p:nvPr>
            <p:ph type="sldNum" sz="quarter" idx="5"/>
          </p:nvPr>
        </p:nvSpPr>
        <p:spPr/>
        <p:txBody>
          <a:bodyPr/>
          <a:lstStyle/>
          <a:p>
            <a:fld id="{7A0A58DB-4BDF-4D07-847B-0191BA484F1F}" type="slidenum">
              <a:rPr lang="pt-PT" smtClean="0"/>
              <a:t>6</a:t>
            </a:fld>
            <a:endParaRPr lang="pt-PT"/>
          </a:p>
        </p:txBody>
      </p:sp>
    </p:spTree>
    <p:extLst>
      <p:ext uri="{BB962C8B-B14F-4D97-AF65-F5344CB8AC3E}">
        <p14:creationId xmlns:p14="http://schemas.microsoft.com/office/powerpoint/2010/main" val="889338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dirty="0"/>
              <a:t>Watermark: a seguir a rejeitado dizer que é necessário para fazer </a:t>
            </a:r>
            <a:r>
              <a:rPr lang="pt-PT" dirty="0" err="1"/>
              <a:t>tracking</a:t>
            </a:r>
            <a:r>
              <a:rPr lang="pt-PT" dirty="0"/>
              <a:t> do sistema, ou seja, saber que utilizador aprovou ou rejeitou um documento.</a:t>
            </a:r>
          </a:p>
        </p:txBody>
      </p:sp>
      <p:sp>
        <p:nvSpPr>
          <p:cNvPr id="4" name="Slide Number Placeholder 3"/>
          <p:cNvSpPr>
            <a:spLocks noGrp="1"/>
          </p:cNvSpPr>
          <p:nvPr>
            <p:ph type="sldNum" sz="quarter" idx="5"/>
          </p:nvPr>
        </p:nvSpPr>
        <p:spPr/>
        <p:txBody>
          <a:bodyPr/>
          <a:lstStyle/>
          <a:p>
            <a:fld id="{7A0A58DB-4BDF-4D07-847B-0191BA484F1F}" type="slidenum">
              <a:rPr lang="pt-PT" smtClean="0"/>
              <a:t>9</a:t>
            </a:fld>
            <a:endParaRPr lang="pt-PT"/>
          </a:p>
        </p:txBody>
      </p:sp>
    </p:spTree>
    <p:extLst>
      <p:ext uri="{BB962C8B-B14F-4D97-AF65-F5344CB8AC3E}">
        <p14:creationId xmlns:p14="http://schemas.microsoft.com/office/powerpoint/2010/main" val="2964400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dirty="0"/>
              <a:t>Rotações do documento – referir o caso do documento digital torto do ponto anterior, que conseguiu adaptar-se</a:t>
            </a:r>
          </a:p>
        </p:txBody>
      </p:sp>
      <p:sp>
        <p:nvSpPr>
          <p:cNvPr id="4" name="Slide Number Placeholder 3"/>
          <p:cNvSpPr>
            <a:spLocks noGrp="1"/>
          </p:cNvSpPr>
          <p:nvPr>
            <p:ph type="sldNum" sz="quarter" idx="5"/>
          </p:nvPr>
        </p:nvSpPr>
        <p:spPr/>
        <p:txBody>
          <a:bodyPr/>
          <a:lstStyle/>
          <a:p>
            <a:fld id="{7A0A58DB-4BDF-4D07-847B-0191BA484F1F}" type="slidenum">
              <a:rPr lang="pt-PT" smtClean="0"/>
              <a:t>16</a:t>
            </a:fld>
            <a:endParaRPr lang="pt-PT"/>
          </a:p>
        </p:txBody>
      </p:sp>
    </p:spTree>
    <p:extLst>
      <p:ext uri="{BB962C8B-B14F-4D97-AF65-F5344CB8AC3E}">
        <p14:creationId xmlns:p14="http://schemas.microsoft.com/office/powerpoint/2010/main" val="781511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Wednesday, May 24, 2023</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301109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Wednesday, May 24, 2023</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938548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Wednesday, May 24, 2023</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629752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Wednesday, May 24, 2023</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599035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Wednesday, May 24, 2023</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52475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Wednesday, May 24, 2023</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478525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Wednesday, May 24, 2023</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708323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Wednesday, May 24, 2023</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283769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Wednesday, May 24, 2023</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201898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Wednesday, May 24, 2023</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903753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Wednesday, May 24, 2023</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530092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fld id="{246CB39B-5F4C-4A7E-9BE3-AAFD45576D16}" type="datetime2">
              <a:rPr lang="en-US" smtClean="0"/>
              <a:t>Wednesday, May 24, 2023</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9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638644801"/>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ACB942-233A-C609-EEBB-ACF60757F496}"/>
              </a:ext>
            </a:extLst>
          </p:cNvPr>
          <p:cNvSpPr>
            <a:spLocks noGrp="1"/>
          </p:cNvSpPr>
          <p:nvPr>
            <p:ph type="ctrTitle"/>
          </p:nvPr>
        </p:nvSpPr>
        <p:spPr>
          <a:xfrm>
            <a:off x="6203950" y="549275"/>
            <a:ext cx="5437187" cy="2986234"/>
          </a:xfrm>
        </p:spPr>
        <p:txBody>
          <a:bodyPr anchor="b">
            <a:normAutofit/>
          </a:bodyPr>
          <a:lstStyle/>
          <a:p>
            <a:pPr>
              <a:lnSpc>
                <a:spcPct val="90000"/>
              </a:lnSpc>
            </a:pPr>
            <a:r>
              <a:rPr lang="pt-BR" sz="5400" dirty="0"/>
              <a:t>Validação da Autenticidade de Documentos Impressos</a:t>
            </a:r>
            <a:endParaRPr lang="pt-PT" sz="5400" dirty="0"/>
          </a:p>
        </p:txBody>
      </p:sp>
      <p:sp>
        <p:nvSpPr>
          <p:cNvPr id="3" name="Subtitle 2">
            <a:extLst>
              <a:ext uri="{FF2B5EF4-FFF2-40B4-BE49-F238E27FC236}">
                <a16:creationId xmlns:a16="http://schemas.microsoft.com/office/drawing/2014/main" id="{D561F376-2950-E980-F9E9-F5E19AA705FD}"/>
              </a:ext>
            </a:extLst>
          </p:cNvPr>
          <p:cNvSpPr>
            <a:spLocks noGrp="1"/>
          </p:cNvSpPr>
          <p:nvPr>
            <p:ph type="subTitle" idx="1"/>
          </p:nvPr>
        </p:nvSpPr>
        <p:spPr>
          <a:xfrm>
            <a:off x="6203950" y="3827610"/>
            <a:ext cx="5437187" cy="2265216"/>
          </a:xfrm>
        </p:spPr>
        <p:txBody>
          <a:bodyPr>
            <a:normAutofit/>
          </a:bodyPr>
          <a:lstStyle/>
          <a:p>
            <a:r>
              <a:rPr lang="pt-PT">
                <a:solidFill>
                  <a:schemeClr val="tx1">
                    <a:alpha val="60000"/>
                  </a:schemeClr>
                </a:solidFill>
              </a:rPr>
              <a:t>António Ramos</a:t>
            </a:r>
          </a:p>
          <a:p>
            <a:r>
              <a:rPr lang="pt-PT">
                <a:solidFill>
                  <a:schemeClr val="tx1">
                    <a:alpha val="60000"/>
                  </a:schemeClr>
                </a:solidFill>
              </a:rPr>
              <a:t>Orientador: André Zúquete</a:t>
            </a:r>
          </a:p>
          <a:p>
            <a:r>
              <a:rPr lang="pt-PT">
                <a:solidFill>
                  <a:schemeClr val="tx1">
                    <a:alpha val="60000"/>
                  </a:schemeClr>
                </a:solidFill>
              </a:rPr>
              <a:t>Coorientador: Luís Amorim</a:t>
            </a:r>
          </a:p>
        </p:txBody>
      </p:sp>
      <p:pic>
        <p:nvPicPr>
          <p:cNvPr id="5" name="Picture 4" descr="A black background with white text&#10;&#10;Description automatically generated with medium confidence">
            <a:extLst>
              <a:ext uri="{FF2B5EF4-FFF2-40B4-BE49-F238E27FC236}">
                <a16:creationId xmlns:a16="http://schemas.microsoft.com/office/drawing/2014/main" id="{AAEB5DEA-8F38-54DF-E3DA-2E558BAE91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863" y="2505015"/>
            <a:ext cx="5102225" cy="1849557"/>
          </a:xfrm>
          <a:custGeom>
            <a:avLst/>
            <a:gdLst/>
            <a:ahLst/>
            <a:cxnLst/>
            <a:rect l="l" t="t" r="r" b="b"/>
            <a:pathLst>
              <a:path w="5102225" h="5761037">
                <a:moveTo>
                  <a:pt x="0" y="0"/>
                </a:moveTo>
                <a:lnTo>
                  <a:pt x="5102225" y="0"/>
                </a:lnTo>
                <a:lnTo>
                  <a:pt x="5102225" y="5761037"/>
                </a:lnTo>
                <a:lnTo>
                  <a:pt x="0" y="5761037"/>
                </a:lnTo>
                <a:close/>
              </a:path>
            </a:pathLst>
          </a:custGeom>
        </p:spPr>
      </p:pic>
    </p:spTree>
    <p:extLst>
      <p:ext uri="{BB962C8B-B14F-4D97-AF65-F5344CB8AC3E}">
        <p14:creationId xmlns:p14="http://schemas.microsoft.com/office/powerpoint/2010/main" val="3759360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9ED95-5ED1-B7D4-FAD8-FC395F33D968}"/>
              </a:ext>
            </a:extLst>
          </p:cNvPr>
          <p:cNvSpPr>
            <a:spLocks noGrp="1"/>
          </p:cNvSpPr>
          <p:nvPr>
            <p:ph type="title"/>
          </p:nvPr>
        </p:nvSpPr>
        <p:spPr/>
        <p:txBody>
          <a:bodyPr/>
          <a:lstStyle/>
          <a:p>
            <a:r>
              <a:rPr lang="pt-PT" dirty="0"/>
              <a:t>Utilizador</a:t>
            </a:r>
          </a:p>
        </p:txBody>
      </p:sp>
      <p:sp>
        <p:nvSpPr>
          <p:cNvPr id="3" name="Content Placeholder 2">
            <a:extLst>
              <a:ext uri="{FF2B5EF4-FFF2-40B4-BE49-F238E27FC236}">
                <a16:creationId xmlns:a16="http://schemas.microsoft.com/office/drawing/2014/main" id="{6344158A-5AA8-D369-8F5D-1EC24AA67665}"/>
              </a:ext>
            </a:extLst>
          </p:cNvPr>
          <p:cNvSpPr>
            <a:spLocks noGrp="1"/>
          </p:cNvSpPr>
          <p:nvPr>
            <p:ph idx="1"/>
          </p:nvPr>
        </p:nvSpPr>
        <p:spPr/>
        <p:txBody>
          <a:bodyPr/>
          <a:lstStyle/>
          <a:p>
            <a:r>
              <a:rPr lang="pt-PT" dirty="0"/>
              <a:t>Escolher entre:</a:t>
            </a:r>
          </a:p>
          <a:p>
            <a:pPr lvl="1"/>
            <a:r>
              <a:rPr lang="pt-PT" dirty="0"/>
              <a:t>Processamento: processa documento sem a marca de água para originar uma;</a:t>
            </a:r>
          </a:p>
          <a:p>
            <a:pPr lvl="1"/>
            <a:r>
              <a:rPr lang="pt-PT" dirty="0"/>
              <a:t>Verificação/Retificar: descodifica o documento com o código de barras para averiguar a sua integridade e autenticidade; </a:t>
            </a:r>
          </a:p>
          <a:p>
            <a:r>
              <a:rPr lang="pt-PT" dirty="0"/>
              <a:t>Aceitar ou rejeitar documento com marca de água;</a:t>
            </a:r>
          </a:p>
          <a:p>
            <a:pPr marL="0" indent="0">
              <a:buNone/>
            </a:pPr>
            <a:endParaRPr lang="pt-PT" dirty="0"/>
          </a:p>
          <a:p>
            <a:pPr marL="457200" lvl="1" indent="0">
              <a:buNone/>
            </a:pPr>
            <a:endParaRPr lang="pt-PT" dirty="0"/>
          </a:p>
          <a:p>
            <a:pPr marL="457200" lvl="1" indent="0">
              <a:buNone/>
            </a:pPr>
            <a:endParaRPr lang="pt-PT" dirty="0"/>
          </a:p>
        </p:txBody>
      </p:sp>
    </p:spTree>
    <p:extLst>
      <p:ext uri="{BB962C8B-B14F-4D97-AF65-F5344CB8AC3E}">
        <p14:creationId xmlns:p14="http://schemas.microsoft.com/office/powerpoint/2010/main" val="292055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B1BFE-02F5-AB04-47E4-9BAC3745FBAB}"/>
              </a:ext>
            </a:extLst>
          </p:cNvPr>
          <p:cNvSpPr>
            <a:spLocks noGrp="1"/>
          </p:cNvSpPr>
          <p:nvPr>
            <p:ph type="title"/>
          </p:nvPr>
        </p:nvSpPr>
        <p:spPr/>
        <p:txBody>
          <a:bodyPr/>
          <a:lstStyle/>
          <a:p>
            <a:r>
              <a:rPr lang="pt-PT" dirty="0"/>
              <a:t>Processamento</a:t>
            </a:r>
          </a:p>
        </p:txBody>
      </p:sp>
      <p:sp>
        <p:nvSpPr>
          <p:cNvPr id="3" name="Content Placeholder 2">
            <a:extLst>
              <a:ext uri="{FF2B5EF4-FFF2-40B4-BE49-F238E27FC236}">
                <a16:creationId xmlns:a16="http://schemas.microsoft.com/office/drawing/2014/main" id="{B0DB6C2B-0B37-0AF2-7E40-F6A86954A2F8}"/>
              </a:ext>
            </a:extLst>
          </p:cNvPr>
          <p:cNvSpPr>
            <a:spLocks noGrp="1"/>
          </p:cNvSpPr>
          <p:nvPr>
            <p:ph idx="1"/>
          </p:nvPr>
        </p:nvSpPr>
        <p:spPr/>
        <p:txBody>
          <a:bodyPr/>
          <a:lstStyle/>
          <a:p>
            <a:endParaRPr lang="pt-PT"/>
          </a:p>
        </p:txBody>
      </p:sp>
    </p:spTree>
    <p:extLst>
      <p:ext uri="{BB962C8B-B14F-4D97-AF65-F5344CB8AC3E}">
        <p14:creationId xmlns:p14="http://schemas.microsoft.com/office/powerpoint/2010/main" val="1357031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1C0E7-19C1-D4CE-DEF5-F8F984C1B769}"/>
              </a:ext>
            </a:extLst>
          </p:cNvPr>
          <p:cNvSpPr>
            <a:spLocks noGrp="1"/>
          </p:cNvSpPr>
          <p:nvPr>
            <p:ph type="title"/>
          </p:nvPr>
        </p:nvSpPr>
        <p:spPr/>
        <p:txBody>
          <a:bodyPr>
            <a:normAutofit fontScale="90000"/>
          </a:bodyPr>
          <a:lstStyle/>
          <a:p>
            <a:r>
              <a:rPr lang="pt-PT" dirty="0"/>
              <a:t>Averiguação Rápida da Autenticidade do Documento</a:t>
            </a:r>
          </a:p>
        </p:txBody>
      </p:sp>
      <p:sp>
        <p:nvSpPr>
          <p:cNvPr id="3" name="Content Placeholder 2">
            <a:extLst>
              <a:ext uri="{FF2B5EF4-FFF2-40B4-BE49-F238E27FC236}">
                <a16:creationId xmlns:a16="http://schemas.microsoft.com/office/drawing/2014/main" id="{C76C4809-A1AC-97AE-7C3E-0A944043CB09}"/>
              </a:ext>
            </a:extLst>
          </p:cNvPr>
          <p:cNvSpPr>
            <a:spLocks noGrp="1"/>
          </p:cNvSpPr>
          <p:nvPr>
            <p:ph idx="1"/>
          </p:nvPr>
        </p:nvSpPr>
        <p:spPr/>
        <p:txBody>
          <a:bodyPr/>
          <a:lstStyle/>
          <a:p>
            <a:endParaRPr lang="pt-PT" dirty="0"/>
          </a:p>
        </p:txBody>
      </p:sp>
    </p:spTree>
    <p:extLst>
      <p:ext uri="{BB962C8B-B14F-4D97-AF65-F5344CB8AC3E}">
        <p14:creationId xmlns:p14="http://schemas.microsoft.com/office/powerpoint/2010/main" val="1517609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FCAC7-9ED8-5556-9D6C-E37AEC32C4A9}"/>
              </a:ext>
            </a:extLst>
          </p:cNvPr>
          <p:cNvSpPr>
            <a:spLocks noGrp="1"/>
          </p:cNvSpPr>
          <p:nvPr>
            <p:ph type="title"/>
          </p:nvPr>
        </p:nvSpPr>
        <p:spPr/>
        <p:txBody>
          <a:bodyPr/>
          <a:lstStyle/>
          <a:p>
            <a:r>
              <a:rPr lang="pt-PT" dirty="0"/>
              <a:t>Averiguação da Integridade do Documento</a:t>
            </a:r>
          </a:p>
        </p:txBody>
      </p:sp>
      <p:sp>
        <p:nvSpPr>
          <p:cNvPr id="3" name="Content Placeholder 2">
            <a:extLst>
              <a:ext uri="{FF2B5EF4-FFF2-40B4-BE49-F238E27FC236}">
                <a16:creationId xmlns:a16="http://schemas.microsoft.com/office/drawing/2014/main" id="{61EDDBEC-B7E1-4AB8-B6CE-7DB50956F57D}"/>
              </a:ext>
            </a:extLst>
          </p:cNvPr>
          <p:cNvSpPr>
            <a:spLocks noGrp="1"/>
          </p:cNvSpPr>
          <p:nvPr>
            <p:ph idx="1"/>
          </p:nvPr>
        </p:nvSpPr>
        <p:spPr/>
        <p:txBody>
          <a:bodyPr/>
          <a:lstStyle/>
          <a:p>
            <a:endParaRPr lang="pt-PT"/>
          </a:p>
        </p:txBody>
      </p:sp>
    </p:spTree>
    <p:extLst>
      <p:ext uri="{BB962C8B-B14F-4D97-AF65-F5344CB8AC3E}">
        <p14:creationId xmlns:p14="http://schemas.microsoft.com/office/powerpoint/2010/main" val="2301538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27207-01AB-6259-AF54-A6C31470208E}"/>
              </a:ext>
            </a:extLst>
          </p:cNvPr>
          <p:cNvSpPr>
            <a:spLocks noGrp="1"/>
          </p:cNvSpPr>
          <p:nvPr>
            <p:ph type="title"/>
          </p:nvPr>
        </p:nvSpPr>
        <p:spPr/>
        <p:txBody>
          <a:bodyPr/>
          <a:lstStyle/>
          <a:p>
            <a:r>
              <a:rPr lang="pt-PT" dirty="0"/>
              <a:t>Descrição do Algoritmo</a:t>
            </a:r>
          </a:p>
        </p:txBody>
      </p:sp>
      <p:sp>
        <p:nvSpPr>
          <p:cNvPr id="3" name="Content Placeholder 2">
            <a:extLst>
              <a:ext uri="{FF2B5EF4-FFF2-40B4-BE49-F238E27FC236}">
                <a16:creationId xmlns:a16="http://schemas.microsoft.com/office/drawing/2014/main" id="{0A62DB31-4E47-EBC0-3CEA-4ACA3A6B9A65}"/>
              </a:ext>
            </a:extLst>
          </p:cNvPr>
          <p:cNvSpPr>
            <a:spLocks noGrp="1"/>
          </p:cNvSpPr>
          <p:nvPr>
            <p:ph idx="1"/>
          </p:nvPr>
        </p:nvSpPr>
        <p:spPr/>
        <p:txBody>
          <a:bodyPr/>
          <a:lstStyle/>
          <a:p>
            <a:endParaRPr lang="pt-PT"/>
          </a:p>
        </p:txBody>
      </p:sp>
    </p:spTree>
    <p:extLst>
      <p:ext uri="{BB962C8B-B14F-4D97-AF65-F5344CB8AC3E}">
        <p14:creationId xmlns:p14="http://schemas.microsoft.com/office/powerpoint/2010/main" val="674638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0C779-E98C-4E65-6413-95A225654869}"/>
              </a:ext>
            </a:extLst>
          </p:cNvPr>
          <p:cNvSpPr>
            <a:spLocks noGrp="1"/>
          </p:cNvSpPr>
          <p:nvPr>
            <p:ph type="title"/>
          </p:nvPr>
        </p:nvSpPr>
        <p:spPr/>
        <p:txBody>
          <a:bodyPr/>
          <a:lstStyle/>
          <a:p>
            <a:r>
              <a:rPr lang="pt-PT" dirty="0"/>
              <a:t>Documentos Digitais</a:t>
            </a:r>
          </a:p>
        </p:txBody>
      </p:sp>
      <p:sp>
        <p:nvSpPr>
          <p:cNvPr id="3" name="Content Placeholder 2">
            <a:extLst>
              <a:ext uri="{FF2B5EF4-FFF2-40B4-BE49-F238E27FC236}">
                <a16:creationId xmlns:a16="http://schemas.microsoft.com/office/drawing/2014/main" id="{905A8994-9653-D843-493D-763FAB394BF9}"/>
              </a:ext>
            </a:extLst>
          </p:cNvPr>
          <p:cNvSpPr>
            <a:spLocks noGrp="1"/>
          </p:cNvSpPr>
          <p:nvPr>
            <p:ph idx="1"/>
          </p:nvPr>
        </p:nvSpPr>
        <p:spPr/>
        <p:txBody>
          <a:bodyPr/>
          <a:lstStyle/>
          <a:p>
            <a:endParaRPr lang="pt-PT"/>
          </a:p>
        </p:txBody>
      </p:sp>
    </p:spTree>
    <p:extLst>
      <p:ext uri="{BB962C8B-B14F-4D97-AF65-F5344CB8AC3E}">
        <p14:creationId xmlns:p14="http://schemas.microsoft.com/office/powerpoint/2010/main" val="4196883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F3651-E917-D4D4-09E6-F174900CB4D0}"/>
              </a:ext>
            </a:extLst>
          </p:cNvPr>
          <p:cNvSpPr>
            <a:spLocks noGrp="1"/>
          </p:cNvSpPr>
          <p:nvPr>
            <p:ph type="title"/>
          </p:nvPr>
        </p:nvSpPr>
        <p:spPr/>
        <p:txBody>
          <a:bodyPr/>
          <a:lstStyle/>
          <a:p>
            <a:r>
              <a:rPr lang="pt-PT" dirty="0"/>
              <a:t>Robustez do algoritmo</a:t>
            </a:r>
          </a:p>
        </p:txBody>
      </p:sp>
      <p:sp>
        <p:nvSpPr>
          <p:cNvPr id="3" name="Content Placeholder 2">
            <a:extLst>
              <a:ext uri="{FF2B5EF4-FFF2-40B4-BE49-F238E27FC236}">
                <a16:creationId xmlns:a16="http://schemas.microsoft.com/office/drawing/2014/main" id="{89DBBF4A-A4D8-2DC5-7F49-00C5D424625A}"/>
              </a:ext>
            </a:extLst>
          </p:cNvPr>
          <p:cNvSpPr>
            <a:spLocks noGrp="1"/>
          </p:cNvSpPr>
          <p:nvPr>
            <p:ph idx="1"/>
          </p:nvPr>
        </p:nvSpPr>
        <p:spPr/>
        <p:txBody>
          <a:bodyPr/>
          <a:lstStyle/>
          <a:p>
            <a:r>
              <a:rPr lang="pt-PT" dirty="0"/>
              <a:t>Escala;</a:t>
            </a:r>
          </a:p>
          <a:p>
            <a:r>
              <a:rPr lang="pt-PT" dirty="0"/>
              <a:t>Alterações no documento</a:t>
            </a:r>
          </a:p>
          <a:p>
            <a:r>
              <a:rPr lang="pt-PT" dirty="0"/>
              <a:t>Rotações do documento</a:t>
            </a:r>
          </a:p>
        </p:txBody>
      </p:sp>
    </p:spTree>
    <p:extLst>
      <p:ext uri="{BB962C8B-B14F-4D97-AF65-F5344CB8AC3E}">
        <p14:creationId xmlns:p14="http://schemas.microsoft.com/office/powerpoint/2010/main" val="638430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70C0D-DE2F-5683-ACC5-CA0B88E76184}"/>
              </a:ext>
            </a:extLst>
          </p:cNvPr>
          <p:cNvSpPr>
            <a:spLocks noGrp="1"/>
          </p:cNvSpPr>
          <p:nvPr>
            <p:ph type="title"/>
          </p:nvPr>
        </p:nvSpPr>
        <p:spPr/>
        <p:txBody>
          <a:bodyPr/>
          <a:lstStyle/>
          <a:p>
            <a:r>
              <a:rPr lang="pt-PT" dirty="0"/>
              <a:t>Conclusão</a:t>
            </a:r>
          </a:p>
        </p:txBody>
      </p:sp>
      <p:sp>
        <p:nvSpPr>
          <p:cNvPr id="3" name="Content Placeholder 2">
            <a:extLst>
              <a:ext uri="{FF2B5EF4-FFF2-40B4-BE49-F238E27FC236}">
                <a16:creationId xmlns:a16="http://schemas.microsoft.com/office/drawing/2014/main" id="{47737704-CDF2-0E88-5335-BDED50CFD06F}"/>
              </a:ext>
            </a:extLst>
          </p:cNvPr>
          <p:cNvSpPr>
            <a:spLocks noGrp="1"/>
          </p:cNvSpPr>
          <p:nvPr>
            <p:ph idx="1"/>
          </p:nvPr>
        </p:nvSpPr>
        <p:spPr/>
        <p:txBody>
          <a:bodyPr/>
          <a:lstStyle/>
          <a:p>
            <a:endParaRPr lang="pt-PT"/>
          </a:p>
        </p:txBody>
      </p:sp>
    </p:spTree>
    <p:extLst>
      <p:ext uri="{BB962C8B-B14F-4D97-AF65-F5344CB8AC3E}">
        <p14:creationId xmlns:p14="http://schemas.microsoft.com/office/powerpoint/2010/main" val="869641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10A14-9629-D401-B505-7ADD16F74AF7}"/>
              </a:ext>
            </a:extLst>
          </p:cNvPr>
          <p:cNvSpPr>
            <a:spLocks noGrp="1"/>
          </p:cNvSpPr>
          <p:nvPr>
            <p:ph type="title"/>
          </p:nvPr>
        </p:nvSpPr>
        <p:spPr/>
        <p:txBody>
          <a:bodyPr/>
          <a:lstStyle/>
          <a:p>
            <a:r>
              <a:rPr lang="pt-PT" dirty="0"/>
              <a:t>Futuro Trabalho</a:t>
            </a:r>
          </a:p>
        </p:txBody>
      </p:sp>
      <p:sp>
        <p:nvSpPr>
          <p:cNvPr id="3" name="Content Placeholder 2">
            <a:extLst>
              <a:ext uri="{FF2B5EF4-FFF2-40B4-BE49-F238E27FC236}">
                <a16:creationId xmlns:a16="http://schemas.microsoft.com/office/drawing/2014/main" id="{0A8DF1D0-5B56-ECC6-D48C-0195E7EBED0E}"/>
              </a:ext>
            </a:extLst>
          </p:cNvPr>
          <p:cNvSpPr>
            <a:spLocks noGrp="1"/>
          </p:cNvSpPr>
          <p:nvPr>
            <p:ph idx="1"/>
          </p:nvPr>
        </p:nvSpPr>
        <p:spPr/>
        <p:txBody>
          <a:bodyPr/>
          <a:lstStyle/>
          <a:p>
            <a:endParaRPr lang="pt-PT"/>
          </a:p>
        </p:txBody>
      </p:sp>
    </p:spTree>
    <p:extLst>
      <p:ext uri="{BB962C8B-B14F-4D97-AF65-F5344CB8AC3E}">
        <p14:creationId xmlns:p14="http://schemas.microsoft.com/office/powerpoint/2010/main" val="2712856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544D4-7E4D-C64B-2E70-23BC9D97965E}"/>
              </a:ext>
            </a:extLst>
          </p:cNvPr>
          <p:cNvSpPr>
            <a:spLocks noGrp="1"/>
          </p:cNvSpPr>
          <p:nvPr>
            <p:ph type="title"/>
          </p:nvPr>
        </p:nvSpPr>
        <p:spPr/>
        <p:txBody>
          <a:bodyPr/>
          <a:lstStyle/>
          <a:p>
            <a:r>
              <a:rPr lang="pt-PT" dirty="0"/>
              <a:t>Introdução</a:t>
            </a:r>
          </a:p>
        </p:txBody>
      </p:sp>
      <p:sp>
        <p:nvSpPr>
          <p:cNvPr id="3" name="Content Placeholder 2">
            <a:extLst>
              <a:ext uri="{FF2B5EF4-FFF2-40B4-BE49-F238E27FC236}">
                <a16:creationId xmlns:a16="http://schemas.microsoft.com/office/drawing/2014/main" id="{07010CEC-4E6B-DDEF-B639-E7F7C25AF34A}"/>
              </a:ext>
            </a:extLst>
          </p:cNvPr>
          <p:cNvSpPr>
            <a:spLocks noGrp="1"/>
          </p:cNvSpPr>
          <p:nvPr>
            <p:ph idx="1"/>
          </p:nvPr>
        </p:nvSpPr>
        <p:spPr/>
        <p:txBody>
          <a:bodyPr>
            <a:normAutofit fontScale="92500" lnSpcReduction="20000"/>
          </a:bodyPr>
          <a:lstStyle/>
          <a:p>
            <a:r>
              <a:rPr lang="pt-PT" dirty="0"/>
              <a:t>Importância da informação;</a:t>
            </a:r>
          </a:p>
          <a:p>
            <a:r>
              <a:rPr lang="pt-PT" dirty="0"/>
              <a:t>Categorias de informação: militar, saúde, política, economia ou nuclear.</a:t>
            </a:r>
            <a:endParaRPr lang="en-US" dirty="0"/>
          </a:p>
          <a:p>
            <a:r>
              <a:rPr lang="pt-PT" dirty="0"/>
              <a:t>Organizações são responsáveis por entregar/receber/reencaminhar informações;</a:t>
            </a:r>
          </a:p>
          <a:p>
            <a:r>
              <a:rPr lang="pt-PT" dirty="0"/>
              <a:t>Classificando-se em Privadas ou Públicas;</a:t>
            </a:r>
          </a:p>
          <a:p>
            <a:r>
              <a:rPr lang="pt-PT" dirty="0"/>
              <a:t>Valor da informação;</a:t>
            </a:r>
          </a:p>
          <a:p>
            <a:r>
              <a:rPr lang="pt-PT" dirty="0"/>
              <a:t>Partilha de informação:</a:t>
            </a:r>
          </a:p>
          <a:p>
            <a:pPr lvl="1"/>
            <a:r>
              <a:rPr lang="pt-PT" dirty="0"/>
              <a:t>Eletrónica (email);</a:t>
            </a:r>
          </a:p>
          <a:p>
            <a:pPr lvl="1"/>
            <a:r>
              <a:rPr lang="pt-PT" dirty="0"/>
              <a:t>Impressão;</a:t>
            </a:r>
          </a:p>
          <a:p>
            <a:pPr lvl="1"/>
            <a:r>
              <a:rPr lang="pt-PT" dirty="0"/>
              <a:t>Digitalização.</a:t>
            </a:r>
          </a:p>
          <a:p>
            <a:endParaRPr lang="en-US" dirty="0"/>
          </a:p>
          <a:p>
            <a:endParaRPr lang="pt-PT" dirty="0"/>
          </a:p>
        </p:txBody>
      </p:sp>
    </p:spTree>
    <p:extLst>
      <p:ext uri="{BB962C8B-B14F-4D97-AF65-F5344CB8AC3E}">
        <p14:creationId xmlns:p14="http://schemas.microsoft.com/office/powerpoint/2010/main" val="2424229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475A6-96D3-AC46-8C02-B6672CC2C425}"/>
              </a:ext>
            </a:extLst>
          </p:cNvPr>
          <p:cNvSpPr>
            <a:spLocks noGrp="1"/>
          </p:cNvSpPr>
          <p:nvPr>
            <p:ph type="title"/>
          </p:nvPr>
        </p:nvSpPr>
        <p:spPr/>
        <p:txBody>
          <a:bodyPr/>
          <a:lstStyle/>
          <a:p>
            <a:r>
              <a:rPr lang="pt-PT" dirty="0"/>
              <a:t>Objetivos</a:t>
            </a:r>
          </a:p>
        </p:txBody>
      </p:sp>
      <p:sp>
        <p:nvSpPr>
          <p:cNvPr id="3" name="Content Placeholder 2">
            <a:extLst>
              <a:ext uri="{FF2B5EF4-FFF2-40B4-BE49-F238E27FC236}">
                <a16:creationId xmlns:a16="http://schemas.microsoft.com/office/drawing/2014/main" id="{578220F1-1302-FADD-E7AC-9526BDF720A5}"/>
              </a:ext>
            </a:extLst>
          </p:cNvPr>
          <p:cNvSpPr>
            <a:spLocks noGrp="1"/>
          </p:cNvSpPr>
          <p:nvPr>
            <p:ph idx="1"/>
          </p:nvPr>
        </p:nvSpPr>
        <p:spPr/>
        <p:txBody>
          <a:bodyPr/>
          <a:lstStyle/>
          <a:p>
            <a:r>
              <a:rPr lang="pt-PT" dirty="0"/>
              <a:t>Validação rápida das informações do documento;</a:t>
            </a:r>
          </a:p>
          <a:p>
            <a:r>
              <a:rPr lang="pt-PT" dirty="0"/>
              <a:t>Deve funcionar em vários tipos de formato de documentos tal como eletrónico e digital;</a:t>
            </a:r>
          </a:p>
          <a:p>
            <a:r>
              <a:rPr lang="pt-PT" dirty="0"/>
              <a:t>Dividir em dois processos diferentes:</a:t>
            </a:r>
          </a:p>
          <a:p>
            <a:pPr lvl="1"/>
            <a:r>
              <a:rPr lang="pt-PT" dirty="0"/>
              <a:t>Criação da marca de água;</a:t>
            </a:r>
          </a:p>
          <a:p>
            <a:pPr lvl="1"/>
            <a:r>
              <a:rPr lang="pt-PT" dirty="0"/>
              <a:t>Análise do conteúdo do documento com marca de água;</a:t>
            </a:r>
          </a:p>
        </p:txBody>
      </p:sp>
    </p:spTree>
    <p:extLst>
      <p:ext uri="{BB962C8B-B14F-4D97-AF65-F5344CB8AC3E}">
        <p14:creationId xmlns:p14="http://schemas.microsoft.com/office/powerpoint/2010/main" val="1567290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D4A12-9E3C-5435-E652-98C819236DCF}"/>
              </a:ext>
            </a:extLst>
          </p:cNvPr>
          <p:cNvSpPr>
            <a:spLocks noGrp="1"/>
          </p:cNvSpPr>
          <p:nvPr>
            <p:ph type="title"/>
          </p:nvPr>
        </p:nvSpPr>
        <p:spPr/>
        <p:txBody>
          <a:bodyPr/>
          <a:lstStyle/>
          <a:p>
            <a:r>
              <a:rPr lang="pt-PT" dirty="0"/>
              <a:t>Estado da arte</a:t>
            </a:r>
          </a:p>
        </p:txBody>
      </p:sp>
      <p:sp>
        <p:nvSpPr>
          <p:cNvPr id="3" name="Content Placeholder 2">
            <a:extLst>
              <a:ext uri="{FF2B5EF4-FFF2-40B4-BE49-F238E27FC236}">
                <a16:creationId xmlns:a16="http://schemas.microsoft.com/office/drawing/2014/main" id="{BE949DE9-E220-C9C9-03D4-3023E65EC7A7}"/>
              </a:ext>
            </a:extLst>
          </p:cNvPr>
          <p:cNvSpPr>
            <a:spLocks noGrp="1"/>
          </p:cNvSpPr>
          <p:nvPr>
            <p:ph idx="1"/>
          </p:nvPr>
        </p:nvSpPr>
        <p:spPr/>
        <p:txBody>
          <a:bodyPr/>
          <a:lstStyle/>
          <a:p>
            <a:r>
              <a:rPr lang="pt-PT" dirty="0"/>
              <a:t>Código de barras:</a:t>
            </a:r>
          </a:p>
          <a:p>
            <a:pPr lvl="1"/>
            <a:r>
              <a:rPr lang="pt-PT" dirty="0"/>
              <a:t>Lineares;</a:t>
            </a:r>
          </a:p>
          <a:p>
            <a:pPr lvl="1"/>
            <a:r>
              <a:rPr lang="pt-PT" dirty="0"/>
              <a:t>2D</a:t>
            </a:r>
          </a:p>
          <a:p>
            <a:r>
              <a:rPr lang="pt-PT" dirty="0"/>
              <a:t>Documento tem espaço livre no cabeçalho e rodapé;</a:t>
            </a:r>
          </a:p>
          <a:p>
            <a:r>
              <a:rPr lang="pt-PT" dirty="0"/>
              <a:t>Escolha do código de barras linear;</a:t>
            </a:r>
          </a:p>
        </p:txBody>
      </p:sp>
    </p:spTree>
    <p:extLst>
      <p:ext uri="{BB962C8B-B14F-4D97-AF65-F5344CB8AC3E}">
        <p14:creationId xmlns:p14="http://schemas.microsoft.com/office/powerpoint/2010/main" val="4228241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141F7-002B-CEE4-3261-D7E9576C2FCC}"/>
              </a:ext>
            </a:extLst>
          </p:cNvPr>
          <p:cNvSpPr>
            <a:spLocks noGrp="1"/>
          </p:cNvSpPr>
          <p:nvPr>
            <p:ph type="title"/>
          </p:nvPr>
        </p:nvSpPr>
        <p:spPr/>
        <p:txBody>
          <a:bodyPr/>
          <a:lstStyle/>
          <a:p>
            <a:r>
              <a:rPr lang="pt-PT" dirty="0"/>
              <a:t>Códigos de Barras</a:t>
            </a:r>
          </a:p>
        </p:txBody>
      </p:sp>
      <p:sp>
        <p:nvSpPr>
          <p:cNvPr id="3" name="Content Placeholder 2">
            <a:extLst>
              <a:ext uri="{FF2B5EF4-FFF2-40B4-BE49-F238E27FC236}">
                <a16:creationId xmlns:a16="http://schemas.microsoft.com/office/drawing/2014/main" id="{E1387BCB-12F3-4F49-FB1A-D66F5897CB45}"/>
              </a:ext>
            </a:extLst>
          </p:cNvPr>
          <p:cNvSpPr>
            <a:spLocks noGrp="1"/>
          </p:cNvSpPr>
          <p:nvPr>
            <p:ph idx="1"/>
          </p:nvPr>
        </p:nvSpPr>
        <p:spPr/>
        <p:txBody>
          <a:bodyPr/>
          <a:lstStyle/>
          <a:p>
            <a:r>
              <a:rPr lang="pt-PT" dirty="0"/>
              <a:t>QR Code;</a:t>
            </a:r>
          </a:p>
          <a:p>
            <a:endParaRPr lang="pt-PT" dirty="0"/>
          </a:p>
          <a:p>
            <a:endParaRPr lang="pt-PT" dirty="0"/>
          </a:p>
          <a:p>
            <a:endParaRPr lang="pt-PT" dirty="0"/>
          </a:p>
          <a:p>
            <a:endParaRPr lang="pt-PT" dirty="0"/>
          </a:p>
          <a:p>
            <a:endParaRPr lang="pt-PT" dirty="0"/>
          </a:p>
          <a:p>
            <a:r>
              <a:rPr lang="pt-PT" dirty="0"/>
              <a:t>128.</a:t>
            </a:r>
          </a:p>
        </p:txBody>
      </p:sp>
      <p:pic>
        <p:nvPicPr>
          <p:cNvPr id="9" name="Picture 8">
            <a:extLst>
              <a:ext uri="{FF2B5EF4-FFF2-40B4-BE49-F238E27FC236}">
                <a16:creationId xmlns:a16="http://schemas.microsoft.com/office/drawing/2014/main" id="{81208B1C-7D4E-A946-A425-C44F394A2FA9}"/>
              </a:ext>
            </a:extLst>
          </p:cNvPr>
          <p:cNvPicPr>
            <a:picLocks noChangeAspect="1"/>
          </p:cNvPicPr>
          <p:nvPr/>
        </p:nvPicPr>
        <p:blipFill>
          <a:blip r:embed="rId2"/>
          <a:stretch>
            <a:fillRect/>
          </a:stretch>
        </p:blipFill>
        <p:spPr>
          <a:xfrm>
            <a:off x="550862" y="2599030"/>
            <a:ext cx="4504371" cy="2376093"/>
          </a:xfrm>
          <a:prstGeom prst="rect">
            <a:avLst/>
          </a:prstGeom>
        </p:spPr>
      </p:pic>
      <p:pic>
        <p:nvPicPr>
          <p:cNvPr id="10" name="image2.png">
            <a:extLst>
              <a:ext uri="{FF2B5EF4-FFF2-40B4-BE49-F238E27FC236}">
                <a16:creationId xmlns:a16="http://schemas.microsoft.com/office/drawing/2014/main" id="{6E14C347-31D3-3F88-378D-5D990733F807}"/>
              </a:ext>
            </a:extLst>
          </p:cNvPr>
          <p:cNvPicPr>
            <a:picLocks noChangeAspect="1"/>
          </p:cNvPicPr>
          <p:nvPr/>
        </p:nvPicPr>
        <p:blipFill>
          <a:blip r:embed="rId3" cstate="print"/>
          <a:stretch>
            <a:fillRect/>
          </a:stretch>
        </p:blipFill>
        <p:spPr>
          <a:xfrm>
            <a:off x="550862" y="5948157"/>
            <a:ext cx="4748368" cy="289334"/>
          </a:xfrm>
          <a:prstGeom prst="rect">
            <a:avLst/>
          </a:prstGeom>
        </p:spPr>
      </p:pic>
    </p:spTree>
    <p:extLst>
      <p:ext uri="{BB962C8B-B14F-4D97-AF65-F5344CB8AC3E}">
        <p14:creationId xmlns:p14="http://schemas.microsoft.com/office/powerpoint/2010/main" val="1143760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D1EE3-7F11-A0CC-C416-3FA487D1D451}"/>
              </a:ext>
            </a:extLst>
          </p:cNvPr>
          <p:cNvSpPr>
            <a:spLocks noGrp="1"/>
          </p:cNvSpPr>
          <p:nvPr>
            <p:ph type="title"/>
          </p:nvPr>
        </p:nvSpPr>
        <p:spPr/>
        <p:txBody>
          <a:bodyPr/>
          <a:lstStyle/>
          <a:p>
            <a:r>
              <a:rPr lang="pt-PT" dirty="0"/>
              <a:t>Sistema de Verificação de Documentos</a:t>
            </a:r>
          </a:p>
        </p:txBody>
      </p:sp>
      <p:sp>
        <p:nvSpPr>
          <p:cNvPr id="3" name="Content Placeholder 2">
            <a:extLst>
              <a:ext uri="{FF2B5EF4-FFF2-40B4-BE49-F238E27FC236}">
                <a16:creationId xmlns:a16="http://schemas.microsoft.com/office/drawing/2014/main" id="{A3F4BB46-B367-5172-E63A-B240BBD37E5D}"/>
              </a:ext>
            </a:extLst>
          </p:cNvPr>
          <p:cNvSpPr>
            <a:spLocks noGrp="1"/>
          </p:cNvSpPr>
          <p:nvPr>
            <p:ph idx="1"/>
          </p:nvPr>
        </p:nvSpPr>
        <p:spPr/>
        <p:txBody>
          <a:bodyPr/>
          <a:lstStyle/>
          <a:p>
            <a:endParaRPr lang="pt-PT" dirty="0"/>
          </a:p>
        </p:txBody>
      </p:sp>
    </p:spTree>
    <p:extLst>
      <p:ext uri="{BB962C8B-B14F-4D97-AF65-F5344CB8AC3E}">
        <p14:creationId xmlns:p14="http://schemas.microsoft.com/office/powerpoint/2010/main" val="398001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33" name="Freeform: Shape 1032">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35" name="Oval 1034">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37" name="Oval 1036">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39" name="Group 1038">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040" name="Freeform: Shape 1039">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1" name="Freeform: Shape 1040">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42" name="Oval 1041">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3" name="Oval 1042">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1045" name="Rectangle 1044">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7" name="Oval 1046">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49" name="Group 1048">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1050" name="Freeform: Shape 1049">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51" name="Oval 1050">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7FA9BFCA-D0C8-7711-DB69-4D4D6A5C71B1}"/>
              </a:ext>
            </a:extLst>
          </p:cNvPr>
          <p:cNvSpPr>
            <a:spLocks noGrp="1"/>
          </p:cNvSpPr>
          <p:nvPr>
            <p:ph type="title"/>
          </p:nvPr>
        </p:nvSpPr>
        <p:spPr>
          <a:xfrm>
            <a:off x="550864" y="549275"/>
            <a:ext cx="3565524" cy="3034657"/>
          </a:xfrm>
        </p:spPr>
        <p:txBody>
          <a:bodyPr vert="horz" wrap="square" lIns="0" tIns="0" rIns="0" bIns="0" rtlCol="0" anchor="b" anchorCtr="0">
            <a:normAutofit/>
          </a:bodyPr>
          <a:lstStyle/>
          <a:p>
            <a:r>
              <a:rPr lang="en-US"/>
              <a:t>Arquitetura</a:t>
            </a:r>
          </a:p>
        </p:txBody>
      </p:sp>
      <p:grpSp>
        <p:nvGrpSpPr>
          <p:cNvPr id="1053" name="Group 1052">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1054"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55"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56"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1028" name="Picture 4">
            <a:extLst>
              <a:ext uri="{FF2B5EF4-FFF2-40B4-BE49-F238E27FC236}">
                <a16:creationId xmlns:a16="http://schemas.microsoft.com/office/drawing/2014/main" id="{ECCA3AEE-E614-D2D5-C498-ADA16F59052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34744" y="248311"/>
            <a:ext cx="5887586" cy="6349133"/>
          </a:xfrm>
          <a:custGeom>
            <a:avLst/>
            <a:gdLst/>
            <a:ahLst/>
            <a:cxnLst/>
            <a:rect l="l" t="t" r="r" b="b"/>
            <a:pathLst>
              <a:path w="7345363" h="5761037">
                <a:moveTo>
                  <a:pt x="0" y="0"/>
                </a:moveTo>
                <a:lnTo>
                  <a:pt x="7345363" y="0"/>
                </a:lnTo>
                <a:lnTo>
                  <a:pt x="7345363" y="5761037"/>
                </a:lnTo>
                <a:lnTo>
                  <a:pt x="0" y="576103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7914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686CA-085C-CCC4-2962-7990BB4DB50A}"/>
              </a:ext>
            </a:extLst>
          </p:cNvPr>
          <p:cNvSpPr>
            <a:spLocks noGrp="1"/>
          </p:cNvSpPr>
          <p:nvPr>
            <p:ph type="title"/>
          </p:nvPr>
        </p:nvSpPr>
        <p:spPr/>
        <p:txBody>
          <a:bodyPr/>
          <a:lstStyle/>
          <a:p>
            <a:r>
              <a:rPr lang="pt-PT" dirty="0"/>
              <a:t>Tipos de Documento </a:t>
            </a:r>
          </a:p>
        </p:txBody>
      </p:sp>
      <p:sp>
        <p:nvSpPr>
          <p:cNvPr id="3" name="Content Placeholder 2">
            <a:extLst>
              <a:ext uri="{FF2B5EF4-FFF2-40B4-BE49-F238E27FC236}">
                <a16:creationId xmlns:a16="http://schemas.microsoft.com/office/drawing/2014/main" id="{C94B0060-F010-F4ED-6834-E8BDC8CDEBB9}"/>
              </a:ext>
            </a:extLst>
          </p:cNvPr>
          <p:cNvSpPr>
            <a:spLocks noGrp="1"/>
          </p:cNvSpPr>
          <p:nvPr>
            <p:ph idx="1"/>
          </p:nvPr>
        </p:nvSpPr>
        <p:spPr/>
        <p:txBody>
          <a:bodyPr/>
          <a:lstStyle/>
          <a:p>
            <a:r>
              <a:rPr lang="pt-PT" dirty="0"/>
              <a:t>Documento sem marca de água;</a:t>
            </a:r>
          </a:p>
          <a:p>
            <a:r>
              <a:rPr lang="pt-PT" dirty="0"/>
              <a:t>Documento com marca de água;</a:t>
            </a:r>
          </a:p>
          <a:p>
            <a:r>
              <a:rPr lang="pt-PT" dirty="0"/>
              <a:t>Documento digitalizado com marca de água.</a:t>
            </a:r>
          </a:p>
        </p:txBody>
      </p:sp>
    </p:spTree>
    <p:extLst>
      <p:ext uri="{BB962C8B-B14F-4D97-AF65-F5344CB8AC3E}">
        <p14:creationId xmlns:p14="http://schemas.microsoft.com/office/powerpoint/2010/main" val="3314034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67331-647F-F51A-D74C-3CEECED41DD2}"/>
              </a:ext>
            </a:extLst>
          </p:cNvPr>
          <p:cNvSpPr>
            <a:spLocks noGrp="1"/>
          </p:cNvSpPr>
          <p:nvPr>
            <p:ph type="title"/>
          </p:nvPr>
        </p:nvSpPr>
        <p:spPr/>
        <p:txBody>
          <a:bodyPr/>
          <a:lstStyle/>
          <a:p>
            <a:r>
              <a:rPr lang="pt-PT" dirty="0"/>
              <a:t>Base de dados</a:t>
            </a:r>
          </a:p>
        </p:txBody>
      </p:sp>
      <p:pic>
        <p:nvPicPr>
          <p:cNvPr id="8" name="Picture 7" descr="Diagram&#10;&#10;Description automatically generated">
            <a:extLst>
              <a:ext uri="{FF2B5EF4-FFF2-40B4-BE49-F238E27FC236}">
                <a16:creationId xmlns:a16="http://schemas.microsoft.com/office/drawing/2014/main" id="{78A5D3A5-B1E1-67AF-5712-B57C782CEB59}"/>
              </a:ext>
            </a:extLst>
          </p:cNvPr>
          <p:cNvPicPr>
            <a:picLocks noChangeAspect="1"/>
          </p:cNvPicPr>
          <p:nvPr/>
        </p:nvPicPr>
        <p:blipFill>
          <a:blip r:embed="rId3"/>
          <a:stretch>
            <a:fillRect/>
          </a:stretch>
        </p:blipFill>
        <p:spPr>
          <a:xfrm>
            <a:off x="549538" y="1431391"/>
            <a:ext cx="5642519" cy="5102242"/>
          </a:xfrm>
          <a:prstGeom prst="rect">
            <a:avLst/>
          </a:prstGeom>
        </p:spPr>
      </p:pic>
      <p:sp>
        <p:nvSpPr>
          <p:cNvPr id="9" name="TextBox 8">
            <a:extLst>
              <a:ext uri="{FF2B5EF4-FFF2-40B4-BE49-F238E27FC236}">
                <a16:creationId xmlns:a16="http://schemas.microsoft.com/office/drawing/2014/main" id="{51431C61-0D1F-8A43-EEC1-81F2F3FC8B7D}"/>
              </a:ext>
            </a:extLst>
          </p:cNvPr>
          <p:cNvSpPr txBox="1"/>
          <p:nvPr/>
        </p:nvSpPr>
        <p:spPr>
          <a:xfrm rot="10800000" flipH="1" flipV="1">
            <a:off x="6508954" y="1431391"/>
            <a:ext cx="4434348" cy="4247317"/>
          </a:xfrm>
          <a:prstGeom prst="rect">
            <a:avLst/>
          </a:prstGeom>
          <a:noFill/>
        </p:spPr>
        <p:txBody>
          <a:bodyPr wrap="square" rtlCol="0">
            <a:spAutoFit/>
          </a:bodyPr>
          <a:lstStyle/>
          <a:p>
            <a:pPr marL="285750" indent="-285750" algn="just">
              <a:buFont typeface="Arial" panose="020B0604020202020204" pitchFamily="34" charset="0"/>
              <a:buChar char="•"/>
            </a:pPr>
            <a:r>
              <a:rPr lang="pt-PT" dirty="0"/>
              <a:t>Watermark: contém informações da marca de água do ficheiro, caso este seja aceite ou rejeitado;</a:t>
            </a:r>
          </a:p>
          <a:p>
            <a:pPr marL="285750" indent="-285750" algn="just">
              <a:buFont typeface="Arial" panose="020B0604020202020204" pitchFamily="34" charset="0"/>
              <a:buChar char="•"/>
            </a:pPr>
            <a:r>
              <a:rPr lang="pt-PT" dirty="0"/>
              <a:t>Document: informações do documento (metadados);</a:t>
            </a:r>
          </a:p>
          <a:p>
            <a:pPr marL="285750" indent="-285750" algn="just">
              <a:buFont typeface="Arial" panose="020B0604020202020204" pitchFamily="34" charset="0"/>
              <a:buChar char="•"/>
            </a:pPr>
            <a:r>
              <a:rPr lang="pt-PT" dirty="0"/>
              <a:t>Barcode: informações da criação dos código de barras, tal como, o dia/hora a que foi criado;</a:t>
            </a:r>
          </a:p>
          <a:p>
            <a:pPr marL="285750" indent="-285750" algn="just">
              <a:buFont typeface="Arial" panose="020B0604020202020204" pitchFamily="34" charset="0"/>
              <a:buChar char="•"/>
            </a:pPr>
            <a:r>
              <a:rPr lang="pt-PT" dirty="0" err="1"/>
              <a:t>Position_char_file</a:t>
            </a:r>
            <a:r>
              <a:rPr lang="pt-PT" dirty="0"/>
              <a:t>: caracteres e posições no ficheiro;</a:t>
            </a:r>
          </a:p>
          <a:p>
            <a:pPr marL="285750" indent="-285750" algn="just">
              <a:buFont typeface="Arial" panose="020B0604020202020204" pitchFamily="34" charset="0"/>
              <a:buChar char="•"/>
            </a:pPr>
            <a:r>
              <a:rPr lang="pt-PT" dirty="0"/>
              <a:t>Forense_analise: caracteres e posições que contém a marca de água para um documento</a:t>
            </a:r>
          </a:p>
          <a:p>
            <a:endParaRPr lang="pt-PT" dirty="0"/>
          </a:p>
          <a:p>
            <a:endParaRPr lang="pt-PT" dirty="0"/>
          </a:p>
        </p:txBody>
      </p:sp>
    </p:spTree>
    <p:extLst>
      <p:ext uri="{BB962C8B-B14F-4D97-AF65-F5344CB8AC3E}">
        <p14:creationId xmlns:p14="http://schemas.microsoft.com/office/powerpoint/2010/main" val="1339194487"/>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Sitka Heading"/>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435</TotalTime>
  <Words>822</Words>
  <Application>Microsoft Office PowerPoint</Application>
  <PresentationFormat>Widescreen</PresentationFormat>
  <Paragraphs>89</Paragraphs>
  <Slides>18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Sitka Heading</vt:lpstr>
      <vt:lpstr>Source Sans Pro</vt:lpstr>
      <vt:lpstr>3DFloatVTI</vt:lpstr>
      <vt:lpstr>Validação da Autenticidade de Documentos Impressos</vt:lpstr>
      <vt:lpstr>Introdução</vt:lpstr>
      <vt:lpstr>Objetivos</vt:lpstr>
      <vt:lpstr>Estado da arte</vt:lpstr>
      <vt:lpstr>Códigos de Barras</vt:lpstr>
      <vt:lpstr>Sistema de Verificação de Documentos</vt:lpstr>
      <vt:lpstr>Arquitetura</vt:lpstr>
      <vt:lpstr>Tipos de Documento </vt:lpstr>
      <vt:lpstr>Base de dados</vt:lpstr>
      <vt:lpstr>Utilizador</vt:lpstr>
      <vt:lpstr>Processamento</vt:lpstr>
      <vt:lpstr>Averiguação Rápida da Autenticidade do Documento</vt:lpstr>
      <vt:lpstr>Averiguação da Integridade do Documento</vt:lpstr>
      <vt:lpstr>Descrição do Algoritmo</vt:lpstr>
      <vt:lpstr>Documentos Digitais</vt:lpstr>
      <vt:lpstr>Robustez do algoritmo</vt:lpstr>
      <vt:lpstr>Conclusão</vt:lpstr>
      <vt:lpstr>Futuro Trabalho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Validação da autenticidade de documentos impressos</dc:title>
  <dc:creator>António Ramos</dc:creator>
  <cp:lastModifiedBy>António Ramos</cp:lastModifiedBy>
  <cp:revision>4</cp:revision>
  <dcterms:created xsi:type="dcterms:W3CDTF">2023-05-23T10:27:13Z</dcterms:created>
  <dcterms:modified xsi:type="dcterms:W3CDTF">2023-05-24T20:04:01Z</dcterms:modified>
</cp:coreProperties>
</file>