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8" r:id="rId4"/>
    <p:sldId id="286" r:id="rId5"/>
    <p:sldId id="285" r:id="rId6"/>
    <p:sldId id="279" r:id="rId7"/>
    <p:sldId id="280" r:id="rId8"/>
    <p:sldId id="281" r:id="rId9"/>
    <p:sldId id="282" r:id="rId10"/>
    <p:sldId id="277" r:id="rId11"/>
    <p:sldId id="258" r:id="rId12"/>
    <p:sldId id="271" r:id="rId13"/>
    <p:sldId id="287" r:id="rId14"/>
    <p:sldId id="259" r:id="rId15"/>
    <p:sldId id="260" r:id="rId16"/>
    <p:sldId id="261" r:id="rId17"/>
    <p:sldId id="262" r:id="rId18"/>
    <p:sldId id="283" r:id="rId19"/>
    <p:sldId id="263" r:id="rId20"/>
    <p:sldId id="264" r:id="rId21"/>
    <p:sldId id="265" r:id="rId22"/>
    <p:sldId id="266" r:id="rId23"/>
    <p:sldId id="284" r:id="rId24"/>
    <p:sldId id="275" r:id="rId25"/>
    <p:sldId id="276" r:id="rId26"/>
    <p:sldId id="267" r:id="rId27"/>
    <p:sldId id="273" r:id="rId28"/>
    <p:sldId id="274" r:id="rId29"/>
    <p:sldId id="289" r:id="rId30"/>
    <p:sldId id="26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935-5220-46D7-99D9-D9EA904B69B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00F-136B-4E02-9734-CCF30EE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26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935-5220-46D7-99D9-D9EA904B69B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00F-136B-4E02-9734-CCF30EE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935-5220-46D7-99D9-D9EA904B69B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00F-136B-4E02-9734-CCF30EE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935-5220-46D7-99D9-D9EA904B69B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00F-136B-4E02-9734-CCF30EE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5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935-5220-46D7-99D9-D9EA904B69B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00F-136B-4E02-9734-CCF30EE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1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935-5220-46D7-99D9-D9EA904B69B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00F-136B-4E02-9734-CCF30EE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6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935-5220-46D7-99D9-D9EA904B69B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00F-136B-4E02-9734-CCF30EE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6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935-5220-46D7-99D9-D9EA904B69B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00F-136B-4E02-9734-CCF30EE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3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935-5220-46D7-99D9-D9EA904B69B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00F-136B-4E02-9734-CCF30EE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6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935-5220-46D7-99D9-D9EA904B69B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00F-136B-4E02-9734-CCF30EE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4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935-5220-46D7-99D9-D9EA904B69B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00F-136B-4E02-9734-CCF30EE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0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A935-5220-46D7-99D9-D9EA904B69B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700F-136B-4E02-9734-CCF30EE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38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6C5E-7FBB-4F6D-A880-9DC0B4C50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2018 HBCPC Onsite Round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33BCF7-6B5A-4BE5-976E-CB497B2DC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Solution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DC55CF-50A1-4B37-990E-5CE7E62B927D}"/>
              </a:ext>
            </a:extLst>
          </p:cNvPr>
          <p:cNvSpPr txBox="1"/>
          <p:nvPr/>
        </p:nvSpPr>
        <p:spPr>
          <a:xfrm>
            <a:off x="2170591" y="4335951"/>
            <a:ext cx="290447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Problem Setter &amp; Checker</a:t>
            </a:r>
          </a:p>
          <a:p>
            <a:r>
              <a:rPr lang="en-US" altLang="zh-CN" sz="2800" dirty="0" err="1"/>
              <a:t>Srdce</a:t>
            </a:r>
            <a:endParaRPr lang="en-US" altLang="zh-CN" sz="2800" dirty="0"/>
          </a:p>
          <a:p>
            <a:r>
              <a:rPr lang="en-US" altLang="zh-CN" sz="2800" dirty="0"/>
              <a:t>Team Preludes</a:t>
            </a:r>
          </a:p>
          <a:p>
            <a:r>
              <a:rPr lang="en-US" altLang="zh-CN" sz="2800" dirty="0"/>
              <a:t>Team </a:t>
            </a:r>
            <a:r>
              <a:rPr lang="en-US" altLang="zh-CN" sz="2800" dirty="0" err="1"/>
              <a:t>WakeUp</a:t>
            </a:r>
            <a:endParaRPr lang="en-US" altLang="zh-CN" sz="2800" dirty="0"/>
          </a:p>
          <a:p>
            <a:r>
              <a:rPr lang="en-US" altLang="zh-CN" sz="2800" dirty="0"/>
              <a:t>Team </a:t>
            </a:r>
            <a:r>
              <a:rPr lang="en-US" altLang="zh-CN" sz="2800" dirty="0" err="1"/>
              <a:t>SmoothLatte</a:t>
            </a:r>
            <a:endParaRPr lang="en-US" altLang="zh-CN" sz="2800" dirty="0"/>
          </a:p>
          <a:p>
            <a:r>
              <a:rPr lang="en-US" altLang="zh-CN" sz="2800" dirty="0" err="1"/>
              <a:t>DoveCCL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21C3F9-882C-461D-A792-88B2D03312C7}"/>
              </a:ext>
            </a:extLst>
          </p:cNvPr>
          <p:cNvSpPr txBox="1"/>
          <p:nvPr/>
        </p:nvSpPr>
        <p:spPr>
          <a:xfrm>
            <a:off x="5255581" y="4520212"/>
            <a:ext cx="17585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Event Sponsor</a:t>
            </a:r>
          </a:p>
          <a:p>
            <a:r>
              <a:rPr lang="en-US" altLang="zh-CN" sz="2800" dirty="0" err="1"/>
              <a:t>Bytedance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9E850E-B8D5-4259-93B8-253ACDACA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12" y="5229042"/>
            <a:ext cx="1475173" cy="3687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4FC76B-5778-4B6C-87C6-235C4163C03F}"/>
              </a:ext>
            </a:extLst>
          </p:cNvPr>
          <p:cNvSpPr txBox="1"/>
          <p:nvPr/>
        </p:nvSpPr>
        <p:spPr>
          <a:xfrm>
            <a:off x="7457243" y="4520212"/>
            <a:ext cx="3530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Platform</a:t>
            </a:r>
          </a:p>
          <a:p>
            <a:r>
              <a:rPr lang="en-US" altLang="zh-CN" sz="2800" dirty="0"/>
              <a:t>WHU </a:t>
            </a:r>
            <a:r>
              <a:rPr lang="en-US" altLang="zh-CN" sz="2800" dirty="0" err="1"/>
              <a:t>ProblemCI</a:t>
            </a:r>
            <a:endParaRPr lang="en-US" altLang="zh-CN" sz="2800" dirty="0"/>
          </a:p>
          <a:p>
            <a:r>
              <a:rPr lang="en-US" altLang="zh-CN" dirty="0"/>
              <a:t>Host</a:t>
            </a:r>
            <a:endParaRPr lang="en-US" altLang="zh-CN" sz="2800" dirty="0"/>
          </a:p>
          <a:p>
            <a:r>
              <a:rPr lang="en-US" altLang="zh-CN" sz="2800" dirty="0"/>
              <a:t>Wuhan U.</a:t>
            </a:r>
          </a:p>
          <a:p>
            <a:r>
              <a:rPr lang="en-US" altLang="zh-CN" sz="2800" dirty="0"/>
              <a:t>WHU ACM/ICPC Team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B6E1CF-8B83-40C1-9ED7-5F137A011FE2}"/>
              </a:ext>
            </a:extLst>
          </p:cNvPr>
          <p:cNvSpPr txBox="1"/>
          <p:nvPr/>
        </p:nvSpPr>
        <p:spPr>
          <a:xfrm>
            <a:off x="243008" y="4707189"/>
            <a:ext cx="204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2017 World Finalist</a:t>
            </a:r>
          </a:p>
          <a:p>
            <a:pPr algn="r"/>
            <a:endParaRPr lang="en-US" altLang="zh-CN" sz="1400" dirty="0"/>
          </a:p>
          <a:p>
            <a:pPr algn="r"/>
            <a:r>
              <a:rPr lang="en-US" altLang="zh-CN" sz="1400" dirty="0"/>
              <a:t>2018 World Finalists</a:t>
            </a:r>
          </a:p>
          <a:p>
            <a:pPr algn="r"/>
            <a:endParaRPr lang="en-US" altLang="zh-CN" sz="1400" dirty="0"/>
          </a:p>
          <a:p>
            <a:pPr algn="r"/>
            <a:r>
              <a:rPr lang="en-US" altLang="zh-CN" sz="1400" dirty="0"/>
              <a:t>2017 Gold Medalists</a:t>
            </a:r>
          </a:p>
          <a:p>
            <a:pPr algn="r"/>
            <a:endParaRPr lang="en-US" altLang="zh-CN" sz="1400" dirty="0"/>
          </a:p>
          <a:p>
            <a:pPr algn="r"/>
            <a:r>
              <a:rPr lang="en-US" altLang="zh-CN" sz="1400" dirty="0"/>
              <a:t>2017 Gold Medalists</a:t>
            </a:r>
          </a:p>
          <a:p>
            <a:pPr algn="r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5032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其实前前后后来说，网络赛的几道题跟这场比赛的几道题组合一下就是</a:t>
            </a:r>
            <a:r>
              <a:rPr lang="en-US" altLang="zh-CN" dirty="0"/>
              <a:t>GSS Round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zh-CN" altLang="en-US" dirty="0"/>
              <a:t>出题的时候主要是考虑到在近期碰到的一些面试题，和一些比赛期间遇到的脑洞，配合一些简单题组成一套略低于区域赛难度的题目，想法是让这次比赛的获奖</a:t>
            </a:r>
            <a:r>
              <a:rPr lang="en-US" altLang="zh-CN" dirty="0"/>
              <a:t>=</a:t>
            </a:r>
            <a:r>
              <a:rPr lang="zh-CN" altLang="en-US" dirty="0"/>
              <a:t>区域赛稳银</a:t>
            </a:r>
            <a:endParaRPr lang="en-US" altLang="zh-CN" dirty="0"/>
          </a:p>
          <a:p>
            <a:r>
              <a:rPr lang="zh-CN" altLang="en-US" dirty="0"/>
              <a:t>同时尽量减少对于模板的依赖，最后还有一点是出题人不怎么会博弈论</a:t>
            </a:r>
            <a:endParaRPr lang="en-US" altLang="zh-CN" dirty="0"/>
          </a:p>
          <a:p>
            <a:r>
              <a:rPr lang="zh-CN" altLang="en-US" dirty="0"/>
              <a:t>希望大家玩得开心</a:t>
            </a:r>
          </a:p>
        </p:txBody>
      </p:sp>
    </p:spTree>
    <p:extLst>
      <p:ext uri="{BB962C8B-B14F-4D97-AF65-F5344CB8AC3E}">
        <p14:creationId xmlns:p14="http://schemas.microsoft.com/office/powerpoint/2010/main" val="10339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A. </a:t>
            </a:r>
            <a:r>
              <a:rPr lang="en-US" altLang="zh-CN" dirty="0" err="1"/>
              <a:t>Srdce</a:t>
            </a:r>
            <a:r>
              <a:rPr lang="en-US" altLang="zh-CN" dirty="0"/>
              <a:t> and Triangle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</a:t>
            </a:r>
            <a:endParaRPr lang="en-US" altLang="zh-CN" dirty="0"/>
          </a:p>
          <a:p>
            <a:r>
              <a:rPr lang="zh-CN" altLang="en-US" dirty="0"/>
              <a:t>给定一个正三角形，三角形里面随便放一个点，往三个顶点连边，给定边之间两两的角度，问由这三条边组成的三角形三个内角是多少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（显然，这题是签到题，可良心了）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A1D433-4767-4D2A-B643-146BF11985C2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</a:t>
            </a:r>
            <a:r>
              <a:rPr lang="en-US" altLang="zh-CN" dirty="0" err="1"/>
              <a:t>Srdce</a:t>
            </a:r>
            <a:endParaRPr lang="en-US" altLang="zh-CN" dirty="0"/>
          </a:p>
          <a:p>
            <a:r>
              <a:rPr lang="en-US" altLang="zh-CN" dirty="0"/>
              <a:t>Developer: EJQ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3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A. </a:t>
            </a:r>
            <a:r>
              <a:rPr lang="en-US" altLang="zh-CN" dirty="0" err="1"/>
              <a:t>Srdce</a:t>
            </a:r>
            <a:r>
              <a:rPr lang="en-US" altLang="zh-CN" dirty="0"/>
              <a:t> and Triangle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解法：</a:t>
            </a:r>
            <a:endParaRPr lang="en-US" altLang="zh-CN" dirty="0"/>
          </a:p>
          <a:p>
            <a:r>
              <a:rPr lang="zh-CN" altLang="en-US" dirty="0"/>
              <a:t>答案是三个角各自减去</a:t>
            </a:r>
            <a:r>
              <a:rPr lang="en-US" altLang="zh-CN" dirty="0"/>
              <a:t>60</a:t>
            </a:r>
            <a:r>
              <a:rPr lang="zh-CN" altLang="en-US" dirty="0"/>
              <a:t>度即可，可以把一个三角形转一下得到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A1D433-4767-4D2A-B643-146BF11985C2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</a:t>
            </a:r>
            <a:r>
              <a:rPr lang="en-US" altLang="zh-CN" dirty="0" err="1"/>
              <a:t>Srdce</a:t>
            </a:r>
            <a:endParaRPr lang="en-US" altLang="zh-CN" dirty="0"/>
          </a:p>
          <a:p>
            <a:r>
              <a:rPr lang="en-US" altLang="zh-CN" dirty="0"/>
              <a:t>Developer: EJQ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7706134-7CEB-4B17-85F2-36D86CF87DB4}"/>
              </a:ext>
            </a:extLst>
          </p:cNvPr>
          <p:cNvSpPr/>
          <p:nvPr/>
        </p:nvSpPr>
        <p:spPr>
          <a:xfrm>
            <a:off x="1862356" y="2952925"/>
            <a:ext cx="3143075" cy="2709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F4FF6B7-794C-425D-994E-C1B2FA85EBA0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 flipH="1">
            <a:off x="1862356" y="2952925"/>
            <a:ext cx="1571538" cy="2709547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3F81808-3916-41C3-BB25-FF45D8CCAB2B}"/>
              </a:ext>
            </a:extLst>
          </p:cNvPr>
          <p:cNvSpPr/>
          <p:nvPr/>
        </p:nvSpPr>
        <p:spPr>
          <a:xfrm>
            <a:off x="2982707" y="45552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5869F2-BF72-4691-978F-F20F37CE468A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flipH="1">
            <a:off x="2989402" y="2952925"/>
            <a:ext cx="444492" cy="1608992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63448CF-CD52-4291-9C1F-48E858E28D59}"/>
              </a:ext>
            </a:extLst>
          </p:cNvPr>
          <p:cNvCxnSpPr>
            <a:cxnSpLocks/>
            <a:stCxn id="9" idx="1"/>
            <a:endCxn id="5" idx="2"/>
          </p:cNvCxnSpPr>
          <p:nvPr/>
        </p:nvCxnSpPr>
        <p:spPr>
          <a:xfrm flipH="1">
            <a:off x="1862356" y="4561917"/>
            <a:ext cx="1127046" cy="110055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05DDCA8-EF5D-4543-94CD-1F0793798D3C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2982707" y="4600941"/>
            <a:ext cx="2022724" cy="106153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04B237B0-C28C-4ABF-8B0A-322822BAF05F}"/>
              </a:ext>
            </a:extLst>
          </p:cNvPr>
          <p:cNvSpPr/>
          <p:nvPr/>
        </p:nvSpPr>
        <p:spPr>
          <a:xfrm>
            <a:off x="5915636" y="2950617"/>
            <a:ext cx="3143075" cy="2709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77B26B6-BB41-4367-9C8A-0B9966C6AFCC}"/>
              </a:ext>
            </a:extLst>
          </p:cNvPr>
          <p:cNvSpPr/>
          <p:nvPr/>
        </p:nvSpPr>
        <p:spPr>
          <a:xfrm>
            <a:off x="7035987" y="45529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A3AAB6E-3AD8-404F-AD70-3F63ED22171D}"/>
              </a:ext>
            </a:extLst>
          </p:cNvPr>
          <p:cNvGrpSpPr/>
          <p:nvPr/>
        </p:nvGrpSpPr>
        <p:grpSpPr>
          <a:xfrm rot="3600000">
            <a:off x="6696020" y="4308498"/>
            <a:ext cx="1571538" cy="2709547"/>
            <a:chOff x="5915636" y="2950617"/>
            <a:chExt cx="1571538" cy="2709547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C8DF312-7500-4BA4-BC9A-034B434C9C3D}"/>
                </a:ext>
              </a:extLst>
            </p:cNvPr>
            <p:cNvCxnSpPr>
              <a:cxnSpLocks/>
              <a:stCxn id="20" idx="0"/>
              <a:endCxn id="20" idx="2"/>
            </p:cNvCxnSpPr>
            <p:nvPr/>
          </p:nvCxnSpPr>
          <p:spPr>
            <a:xfrm flipH="1">
              <a:off x="5915636" y="2950617"/>
              <a:ext cx="1571538" cy="2709547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5D0583C-EB07-44C7-9E71-040DB73A7B06}"/>
                </a:ext>
              </a:extLst>
            </p:cNvPr>
            <p:cNvCxnSpPr>
              <a:cxnSpLocks/>
              <a:stCxn id="20" idx="0"/>
              <a:endCxn id="22" idx="1"/>
            </p:cNvCxnSpPr>
            <p:nvPr/>
          </p:nvCxnSpPr>
          <p:spPr>
            <a:xfrm flipH="1">
              <a:off x="7042682" y="2950617"/>
              <a:ext cx="444492" cy="1608992"/>
            </a:xfrm>
            <a:prstGeom prst="line">
              <a:avLst/>
            </a:prstGeom>
            <a:ln w="762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78E39A3-4F78-4BB1-8847-479DC646A654}"/>
                </a:ext>
              </a:extLst>
            </p:cNvPr>
            <p:cNvCxnSpPr>
              <a:cxnSpLocks/>
              <a:stCxn id="22" idx="1"/>
              <a:endCxn id="20" idx="2"/>
            </p:cNvCxnSpPr>
            <p:nvPr/>
          </p:nvCxnSpPr>
          <p:spPr>
            <a:xfrm flipH="1">
              <a:off x="5915636" y="4559609"/>
              <a:ext cx="1127046" cy="1100555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D9CAB0-5A06-4116-9C42-BD8D680E8D02}"/>
              </a:ext>
            </a:extLst>
          </p:cNvPr>
          <p:cNvCxnSpPr>
            <a:cxnSpLocks/>
            <a:endCxn id="20" idx="4"/>
          </p:cNvCxnSpPr>
          <p:nvPr/>
        </p:nvCxnSpPr>
        <p:spPr>
          <a:xfrm>
            <a:off x="7035987" y="4598633"/>
            <a:ext cx="2022724" cy="1061531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B458106-5389-4658-B118-17A33F109416}"/>
              </a:ext>
            </a:extLst>
          </p:cNvPr>
          <p:cNvCxnSpPr>
            <a:cxnSpLocks/>
            <a:endCxn id="20" idx="2"/>
          </p:cNvCxnSpPr>
          <p:nvPr/>
        </p:nvCxnSpPr>
        <p:spPr>
          <a:xfrm flipH="1">
            <a:off x="5915636" y="4598633"/>
            <a:ext cx="1143210" cy="1061531"/>
          </a:xfrm>
          <a:prstGeom prst="line">
            <a:avLst/>
          </a:prstGeom>
          <a:ln w="762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36E3637-C2F9-49F0-93BB-DEA7F6C89EA3}"/>
              </a:ext>
            </a:extLst>
          </p:cNvPr>
          <p:cNvCxnSpPr>
            <a:cxnSpLocks/>
          </p:cNvCxnSpPr>
          <p:nvPr/>
        </p:nvCxnSpPr>
        <p:spPr>
          <a:xfrm>
            <a:off x="7035987" y="4598633"/>
            <a:ext cx="385512" cy="1497712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7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A. </a:t>
            </a:r>
            <a:r>
              <a:rPr lang="en-US" altLang="zh-CN" dirty="0" err="1"/>
              <a:t>Srdce</a:t>
            </a:r>
            <a:r>
              <a:rPr lang="en-US" altLang="zh-CN" dirty="0"/>
              <a:t> and Triangle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1e-9</a:t>
            </a:r>
            <a:r>
              <a:rPr lang="zh-CN" altLang="en-US" dirty="0"/>
              <a:t>的精度是忽悠人用的</a:t>
            </a:r>
            <a:endParaRPr lang="en-US" altLang="zh-CN" dirty="0"/>
          </a:p>
          <a:p>
            <a:r>
              <a:rPr lang="zh-CN" altLang="en-US" dirty="0"/>
              <a:t>应该没人被忽悠到吧（逃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A1D433-4767-4D2A-B643-146BF11985C2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</a:t>
            </a:r>
            <a:r>
              <a:rPr lang="en-US" altLang="zh-CN" dirty="0" err="1"/>
              <a:t>Srdce</a:t>
            </a:r>
            <a:endParaRPr lang="en-US" altLang="zh-CN" dirty="0"/>
          </a:p>
          <a:p>
            <a:r>
              <a:rPr lang="en-US" altLang="zh-CN" dirty="0"/>
              <a:t>Developer: EJQ</a:t>
            </a:r>
          </a:p>
          <a:p>
            <a:r>
              <a:rPr lang="en-US" altLang="zh-CN" dirty="0"/>
              <a:t>Checker: wzjrj28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86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B. Salty Fish Go!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E5E02-5DAD-4E44-B08C-06DABD300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答案：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𝑠𝑝𝑒𝑒𝑑</m:t>
                            </m:r>
                          </m:e>
                        </m:acc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为啥？</a:t>
                </a:r>
                <a:endParaRPr lang="en-US" altLang="zh-CN" dirty="0"/>
              </a:p>
              <a:p>
                <a:r>
                  <a:rPr lang="zh-CN" altLang="en-US" dirty="0"/>
                  <a:t>在任意时刻，</a:t>
                </a:r>
                <a:r>
                  <a:rPr lang="en-US" altLang="zh-CN" dirty="0"/>
                  <a:t>WRD</a:t>
                </a:r>
                <a:r>
                  <a:rPr lang="zh-CN" altLang="en-US" dirty="0"/>
                  <a:t>的期望速度都是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然后就是次序统计量的期望，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个数独立均匀分布的随机变量的最大值是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定位：胆量题，但其实是数学题，卡人用的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E5E02-5DAD-4E44-B08C-06DABD300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9E71C04-C6AA-4CFA-B4F5-74034812799C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WRD</a:t>
            </a:r>
          </a:p>
          <a:p>
            <a:r>
              <a:rPr lang="en-US" altLang="zh-CN" dirty="0"/>
              <a:t>Developer: WRD</a:t>
            </a:r>
          </a:p>
          <a:p>
            <a:r>
              <a:rPr lang="en-US" altLang="zh-CN" dirty="0"/>
              <a:t>Checker: EJQ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79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 Mice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交互题，其实比网络赛的交互题还简单一些</a:t>
            </a:r>
            <a:endParaRPr lang="en-US" altLang="zh-CN" dirty="0"/>
          </a:p>
          <a:p>
            <a:r>
              <a:rPr lang="zh-CN" altLang="en-US" dirty="0"/>
              <a:t>大家应该听过这题的面试版本</a:t>
            </a:r>
            <a:endParaRPr lang="en-US" altLang="zh-CN" dirty="0"/>
          </a:p>
          <a:p>
            <a:r>
              <a:rPr lang="zh-CN" altLang="en-US" dirty="0"/>
              <a:t>其实就是按二进制来就好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没有更多的注意事项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B04953-6F4A-4AAD-988F-28417626FE80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XXX</a:t>
            </a:r>
          </a:p>
          <a:p>
            <a:r>
              <a:rPr lang="en-US" altLang="zh-CN" dirty="0"/>
              <a:t>Developer: YYY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32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D. Who killed Cock Robin?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E5E02-5DAD-4E44-B08C-06DABD300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简单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题</a:t>
                </a:r>
                <a:endParaRPr lang="en-US" altLang="zh-CN" dirty="0"/>
              </a:p>
              <a:p>
                <a:r>
                  <a:rPr lang="zh-CN" altLang="en-US" dirty="0"/>
                  <a:t>题意是统计树的不同子图的个数</a:t>
                </a:r>
                <a:endParaRPr lang="en-US" altLang="zh-CN" dirty="0"/>
              </a:p>
              <a:p>
                <a:r>
                  <a:rPr lang="zh-CN" altLang="en-US" dirty="0"/>
                  <a:t>稍有常识的人都能一口气写出</a:t>
                </a:r>
                <a:r>
                  <a:rPr lang="en-US" altLang="zh-CN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7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是</m:t>
                        </m:r>
                        <m:r>
                          <m:rPr>
                            <m:sty m:val="p"/>
                            <m:brk m:alnAt="7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brk m:alnAt="7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儿子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E5E02-5DAD-4E44-B08C-06DABD300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4E41546-C34F-4257-9AE3-EADE7FCC35EF}"/>
              </a:ext>
            </a:extLst>
          </p:cNvPr>
          <p:cNvSpPr txBox="1"/>
          <p:nvPr/>
        </p:nvSpPr>
        <p:spPr>
          <a:xfrm>
            <a:off x="9102055" y="566241"/>
            <a:ext cx="2251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WZJRJ28</a:t>
            </a:r>
          </a:p>
          <a:p>
            <a:r>
              <a:rPr lang="en-US" altLang="zh-CN" dirty="0"/>
              <a:t>Developer: WZJRJ28</a:t>
            </a:r>
          </a:p>
          <a:p>
            <a:r>
              <a:rPr lang="en-US" altLang="zh-CN" dirty="0"/>
              <a:t>Checker: EJQ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22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 </a:t>
            </a:r>
            <a:r>
              <a:rPr lang="en-US" altLang="zh-CN" dirty="0" err="1"/>
              <a:t>DoveCCL</a:t>
            </a:r>
            <a:r>
              <a:rPr lang="en-US" altLang="zh-CN" dirty="0"/>
              <a:t> and Resistance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E5E02-5DAD-4E44-B08C-06DABD300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给定一个电阻，输出一个电阻网络，使得电阻网络的等价电阻为给定的值</a:t>
                </a:r>
                <a:endParaRPr lang="en-US" altLang="zh-CN" dirty="0"/>
              </a:p>
              <a:p>
                <a:r>
                  <a:rPr lang="zh-CN" altLang="en-US" dirty="0"/>
                  <a:t>考虑这样做：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其中的变量都是整数</a:t>
                </a:r>
                <a:endParaRPr lang="en-US" altLang="zh-CN" dirty="0"/>
              </a:p>
              <a:p>
                <a:r>
                  <a:rPr lang="zh-CN" altLang="en-US" dirty="0"/>
                  <a:t>那么，就是这样做：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E5E02-5DAD-4E44-B08C-06DABD300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7C43C53-2889-4D9E-B64A-88E70AA7B2DC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XXX</a:t>
            </a:r>
          </a:p>
          <a:p>
            <a:r>
              <a:rPr lang="en-US" altLang="zh-CN" dirty="0"/>
              <a:t>Developer: YYY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4FC03E-F72B-47E8-ABA9-57812E64DBCA}"/>
              </a:ext>
            </a:extLst>
          </p:cNvPr>
          <p:cNvSpPr/>
          <p:nvPr/>
        </p:nvSpPr>
        <p:spPr>
          <a:xfrm>
            <a:off x="1417740" y="5310231"/>
            <a:ext cx="1132513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0C98D2-3AE8-4881-A2D2-C5979EEAF44F}"/>
              </a:ext>
            </a:extLst>
          </p:cNvPr>
          <p:cNvSpPr/>
          <p:nvPr/>
        </p:nvSpPr>
        <p:spPr>
          <a:xfrm>
            <a:off x="3633832" y="6017572"/>
            <a:ext cx="1132513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7445B1-FD6F-4E23-A3CD-535C8A0D2B7D}"/>
              </a:ext>
            </a:extLst>
          </p:cNvPr>
          <p:cNvSpPr/>
          <p:nvPr/>
        </p:nvSpPr>
        <p:spPr>
          <a:xfrm>
            <a:off x="3633831" y="4674066"/>
            <a:ext cx="1132513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1635F02-68A2-4693-8F15-D5357CF21AA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50253" y="4833457"/>
            <a:ext cx="1083578" cy="63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A46699-E167-4BA6-929A-B59BF38953CF}"/>
              </a:ext>
            </a:extLst>
          </p:cNvPr>
          <p:cNvCxnSpPr>
            <a:endCxn id="6" idx="1"/>
          </p:cNvCxnSpPr>
          <p:nvPr/>
        </p:nvCxnSpPr>
        <p:spPr>
          <a:xfrm>
            <a:off x="2550253" y="5469622"/>
            <a:ext cx="1083579" cy="70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4C1F95AB-21DB-43F5-8B88-E5E228BFDE77}"/>
              </a:ext>
            </a:extLst>
          </p:cNvPr>
          <p:cNvSpPr/>
          <p:nvPr/>
        </p:nvSpPr>
        <p:spPr>
          <a:xfrm>
            <a:off x="5796792" y="5469622"/>
            <a:ext cx="159391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E75247B-E49F-4675-8EFE-2CAACAE0D88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766344" y="4833457"/>
            <a:ext cx="1053790" cy="65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072F9B-65FA-4049-A2A0-2630BDB35737}"/>
              </a:ext>
            </a:extLst>
          </p:cNvPr>
          <p:cNvCxnSpPr>
            <a:stCxn id="6" idx="3"/>
            <a:endCxn id="12" idx="3"/>
          </p:cNvCxnSpPr>
          <p:nvPr/>
        </p:nvCxnSpPr>
        <p:spPr>
          <a:xfrm flipV="1">
            <a:off x="4766345" y="5605671"/>
            <a:ext cx="1053789" cy="57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1CE0CF1-B2D4-46FF-A5AB-C1AA8E15EF77}"/>
              </a:ext>
            </a:extLst>
          </p:cNvPr>
          <p:cNvSpPr txBox="1"/>
          <p:nvPr/>
        </p:nvSpPr>
        <p:spPr>
          <a:xfrm>
            <a:off x="1580681" y="497854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Ohm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54825C-B3DC-494D-8929-4085A93100D0}"/>
              </a:ext>
            </a:extLst>
          </p:cNvPr>
          <p:cNvSpPr txBox="1"/>
          <p:nvPr/>
        </p:nvSpPr>
        <p:spPr>
          <a:xfrm>
            <a:off x="3319243" y="6469071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个</a:t>
            </a:r>
            <a:r>
              <a:rPr lang="en-US" altLang="zh-CN" dirty="0"/>
              <a:t>1 Ohm </a:t>
            </a:r>
            <a:r>
              <a:rPr lang="zh-CN" altLang="en-US" dirty="0"/>
              <a:t>并联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E0A9B2-290F-44E0-A743-32058F03FA57}"/>
              </a:ext>
            </a:extLst>
          </p:cNvPr>
          <p:cNvSpPr txBox="1"/>
          <p:nvPr/>
        </p:nvSpPr>
        <p:spPr>
          <a:xfrm>
            <a:off x="3092042" y="4442841"/>
            <a:ext cx="255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递归下去，直到</a:t>
            </a:r>
            <a:r>
              <a:rPr lang="en-US" altLang="zh-CN" dirty="0"/>
              <a:t>x/y = </a:t>
            </a:r>
            <a:r>
              <a:rPr lang="en-US" altLang="zh-CN" dirty="0" err="1"/>
              <a:t>inf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77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 </a:t>
            </a:r>
            <a:r>
              <a:rPr lang="en-US" altLang="zh-CN" dirty="0" err="1"/>
              <a:t>DoveCCL</a:t>
            </a:r>
            <a:r>
              <a:rPr lang="en-US" altLang="zh-CN" dirty="0"/>
              <a:t> and Resistance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其实就是把普通的分数转换成连分数</a:t>
            </a:r>
            <a:endParaRPr lang="en-US" altLang="zh-CN" dirty="0"/>
          </a:p>
          <a:p>
            <a:r>
              <a:rPr lang="zh-CN" altLang="en-US" dirty="0"/>
              <a:t>可以用类似于欧几里得算法的方法处理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x1</a:t>
            </a:r>
            <a:r>
              <a:rPr lang="zh-CN" altLang="en-US" dirty="0"/>
              <a:t>、</a:t>
            </a:r>
            <a:r>
              <a:rPr lang="en-US" altLang="zh-CN" dirty="0"/>
              <a:t>y1</a:t>
            </a:r>
            <a:r>
              <a:rPr lang="zh-CN" altLang="en-US" dirty="0"/>
              <a:t>都很好求</a:t>
            </a:r>
            <a:endParaRPr lang="en-US" altLang="zh-CN" dirty="0"/>
          </a:p>
          <a:p>
            <a:r>
              <a:rPr lang="zh-CN" altLang="en-US" dirty="0"/>
              <a:t>（其实这题就是原来出错的题）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</a:t>
            </a:r>
            <a:r>
              <a:rPr lang="en-US" altLang="zh-CN" dirty="0"/>
              <a:t>SPJ</a:t>
            </a:r>
            <a:r>
              <a:rPr lang="zh-CN" altLang="en-US" dirty="0"/>
              <a:t>可痛苦了，为了写</a:t>
            </a:r>
            <a:r>
              <a:rPr lang="en-US" altLang="zh-CN" dirty="0"/>
              <a:t>SPJ</a:t>
            </a:r>
            <a:r>
              <a:rPr lang="zh-CN" altLang="en-US" dirty="0"/>
              <a:t>，还复习了电阻网络等效电阻的计算</a:t>
            </a:r>
            <a:endParaRPr lang="en-US" altLang="zh-CN" dirty="0"/>
          </a:p>
          <a:p>
            <a:r>
              <a:rPr lang="zh-CN" altLang="en-US" dirty="0"/>
              <a:t>定位为有一定难度的数学题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C43C53-2889-4D9E-B64A-88E70AA7B2DC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XXX</a:t>
            </a:r>
          </a:p>
          <a:p>
            <a:r>
              <a:rPr lang="en-US" altLang="zh-CN" dirty="0"/>
              <a:t>Developer: YYY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39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F. Flower Road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十字链表</a:t>
            </a:r>
            <a:endParaRPr lang="en-US" altLang="zh-CN" dirty="0"/>
          </a:p>
          <a:p>
            <a:r>
              <a:rPr lang="zh-CN" altLang="en-US" dirty="0"/>
              <a:t>以下略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卡暴力好累</a:t>
            </a:r>
            <a:r>
              <a:rPr lang="en-US" altLang="zh-CN" dirty="0"/>
              <a:t>QAQ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2CCCC5-B843-40F1-884D-4A96C44608B3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s.w.t.</a:t>
            </a:r>
          </a:p>
          <a:p>
            <a:r>
              <a:rPr lang="en-US" altLang="zh-CN" dirty="0"/>
              <a:t>Developer: s.w.t.</a:t>
            </a:r>
          </a:p>
          <a:p>
            <a:r>
              <a:rPr lang="en-US" altLang="zh-CN" dirty="0"/>
              <a:t>Checker: C.B., X.H.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87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0F568-48EC-4ECB-AFB2-A57F5102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8DAC9-A0AC-44DF-BCA4-8B940BC1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799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A. </a:t>
            </a:r>
            <a:r>
              <a:rPr lang="en-US" altLang="zh-CN" dirty="0" err="1"/>
              <a:t>Srdce</a:t>
            </a:r>
            <a:r>
              <a:rPr lang="en-US" altLang="zh-CN" dirty="0"/>
              <a:t> and Triangle</a:t>
            </a:r>
          </a:p>
          <a:p>
            <a:r>
              <a:rPr lang="en-US" altLang="zh-CN" dirty="0"/>
              <a:t>B. Salty Fish Go!</a:t>
            </a:r>
          </a:p>
          <a:p>
            <a:r>
              <a:rPr lang="en-US" altLang="zh-CN" dirty="0"/>
              <a:t>C. Mice</a:t>
            </a:r>
          </a:p>
          <a:p>
            <a:r>
              <a:rPr lang="en-US" altLang="zh-CN" dirty="0"/>
              <a:t>D. Who killed Cock Robin? </a:t>
            </a:r>
          </a:p>
          <a:p>
            <a:r>
              <a:rPr lang="en-US" altLang="zh-CN" dirty="0"/>
              <a:t>E. </a:t>
            </a:r>
            <a:r>
              <a:rPr lang="en-US" altLang="zh-CN" dirty="0" err="1"/>
              <a:t>DoveCCL</a:t>
            </a:r>
            <a:r>
              <a:rPr lang="en-US" altLang="zh-CN" dirty="0"/>
              <a:t> and Resistance </a:t>
            </a:r>
          </a:p>
          <a:p>
            <a:r>
              <a:rPr lang="en-US" altLang="zh-CN" dirty="0"/>
              <a:t>F. Flower Road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D45435D-E758-40A6-8952-7A5EE765179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G. Coins</a:t>
            </a:r>
          </a:p>
          <a:p>
            <a:r>
              <a:rPr lang="en-US" altLang="zh-CN" dirty="0"/>
              <a:t>H. GSS and Simple Math Problem </a:t>
            </a:r>
          </a:p>
          <a:p>
            <a:r>
              <a:rPr lang="en-US" altLang="zh-CN" dirty="0"/>
              <a:t>I. Five Day Couple</a:t>
            </a:r>
          </a:p>
          <a:p>
            <a:r>
              <a:rPr lang="en-US" altLang="zh-CN" dirty="0"/>
              <a:t>J. Avengers: Inﬁnite War </a:t>
            </a:r>
          </a:p>
          <a:p>
            <a:r>
              <a:rPr lang="en-US" altLang="zh-CN" dirty="0"/>
              <a:t>K. GSS and Rating </a:t>
            </a:r>
            <a:r>
              <a:rPr lang="en-US" altLang="zh-CN" dirty="0" err="1"/>
              <a:t>Calaulation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233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G. Coins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E5E02-5DAD-4E44-B08C-06DABD300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其实是个暴力大模拟</a:t>
                </a:r>
                <a:endParaRPr lang="en-US" altLang="zh-CN" dirty="0"/>
              </a:p>
              <a:p>
                <a:r>
                  <a:rPr lang="zh-CN" altLang="en-US" dirty="0"/>
                  <a:t>稍有常识的人都能看出，我们一旦有了钱，就要尽快购买装备，要么就再也不买，显然这样更优</a:t>
                </a:r>
                <a:endParaRPr lang="en-US" altLang="zh-CN" dirty="0"/>
              </a:p>
              <a:p>
                <a:r>
                  <a:rPr lang="zh-CN" altLang="en-US" dirty="0"/>
                  <a:t>于是我们考虑买一个装备、买两个装备</a:t>
                </a:r>
                <a:r>
                  <a:rPr lang="en-US" altLang="zh-CN" dirty="0"/>
                  <a:t>…</a:t>
                </a:r>
              </a:p>
              <a:p>
                <a:r>
                  <a:rPr lang="zh-CN" altLang="en-US" dirty="0"/>
                  <a:t>在买完每个装备之后，我们都能计算出从此如果不买装备，需要多长时间通关</a:t>
                </a:r>
                <a:endParaRPr lang="en-US" altLang="zh-CN" dirty="0"/>
              </a:p>
              <a:p>
                <a:r>
                  <a:rPr lang="zh-CN" altLang="en-US" dirty="0"/>
                  <a:t>显然，在购买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个装备之后，我们至多再需要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</a:rPr>
                      <m:t>天</m:t>
                    </m:r>
                  </m:oMath>
                </a14:m>
                <a:r>
                  <a:rPr lang="zh-CN" altLang="en-US" dirty="0"/>
                  <a:t>就能通关</a:t>
                </a:r>
                <a:endParaRPr lang="en-US" altLang="zh-CN" dirty="0"/>
              </a:p>
              <a:p>
                <a:r>
                  <a:rPr lang="zh-CN" altLang="en-US" dirty="0"/>
                  <a:t>无论是计算通关时间，还是计算下一个购买装备的时间，都是</a:t>
                </a:r>
                <a:r>
                  <a:rPr lang="en-US" altLang="zh-CN" dirty="0"/>
                  <a:t>O(1)</a:t>
                </a:r>
                <a:r>
                  <a:rPr lang="zh-CN" altLang="en-US" dirty="0"/>
                  <a:t>的，所以整个题目的复杂度是</a:t>
                </a:r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E5E02-5DAD-4E44-B08C-06DABD300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70C7652-B191-4F5A-A2EB-DCB9FB678066}"/>
              </a:ext>
            </a:extLst>
          </p:cNvPr>
          <p:cNvSpPr txBox="1"/>
          <p:nvPr/>
        </p:nvSpPr>
        <p:spPr>
          <a:xfrm>
            <a:off x="9387281" y="566241"/>
            <a:ext cx="1966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Sagitta</a:t>
            </a:r>
          </a:p>
          <a:p>
            <a:r>
              <a:rPr lang="en-US" altLang="zh-CN" dirty="0"/>
              <a:t>Developer: Sagitta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76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H. GSS and Simple Math Problem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这题可能会被</a:t>
            </a:r>
            <a:r>
              <a:rPr lang="en-US" altLang="zh-CN" dirty="0"/>
              <a:t>Python/Java</a:t>
            </a:r>
            <a:r>
              <a:rPr lang="zh-CN" altLang="en-US" dirty="0"/>
              <a:t>水过去</a:t>
            </a:r>
            <a:endParaRPr lang="en-US" altLang="zh-CN" dirty="0"/>
          </a:p>
          <a:p>
            <a:r>
              <a:rPr lang="zh-CN" altLang="en-US" dirty="0"/>
              <a:t>对于没带</a:t>
            </a:r>
            <a:r>
              <a:rPr lang="en-US" altLang="zh-CN" dirty="0"/>
              <a:t>FFT</a:t>
            </a:r>
            <a:r>
              <a:rPr lang="zh-CN" altLang="en-US" dirty="0"/>
              <a:t>板子的</a:t>
            </a:r>
            <a:r>
              <a:rPr lang="en-US" altLang="zh-CN" dirty="0"/>
              <a:t>C++</a:t>
            </a:r>
            <a:r>
              <a:rPr lang="zh-CN" altLang="en-US" dirty="0"/>
              <a:t>选手表示抱歉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BB7882-4B25-4536-A0F1-2F03C6DFDCE3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XXX</a:t>
            </a:r>
          </a:p>
          <a:p>
            <a:r>
              <a:rPr lang="en-US" altLang="zh-CN" dirty="0"/>
              <a:t>Developer: YYY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20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H. GSS and Simple Math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E5E02-5DAD-4E44-B08C-06DABD300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题目很简单，给定好多个数，把他们乘起来，保证结果大小不超过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稍有常识的人都知道，这题就是个</a:t>
                </a:r>
                <a:r>
                  <a:rPr lang="en-US" altLang="zh-CN" dirty="0"/>
                  <a:t>FFT/NTT</a:t>
                </a:r>
              </a:p>
              <a:p>
                <a:r>
                  <a:rPr lang="zh-CN" altLang="en-US" dirty="0"/>
                  <a:t>那么这不是水题么？直接一个个乘起来不就好了？</a:t>
                </a:r>
                <a:endParaRPr lang="en-US" altLang="zh-CN" dirty="0"/>
              </a:p>
              <a:p>
                <a:r>
                  <a:rPr lang="zh-CN" altLang="en-US" dirty="0"/>
                  <a:t>我们可以算出，如果真这样乘起来，时间大约需要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显然，直接乘起来是不现实的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E5E02-5DAD-4E44-B08C-06DABD300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143BD20-13A8-4FF3-8AE5-5E75718F05BF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EJQ</a:t>
            </a:r>
          </a:p>
          <a:p>
            <a:r>
              <a:rPr lang="en-US" altLang="zh-CN" dirty="0"/>
              <a:t>Developer: EJQ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350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H. GSS and Simple Math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我预想到，可能会有人分解质因数</a:t>
            </a:r>
            <a:endParaRPr lang="en-US" altLang="zh-CN" dirty="0"/>
          </a:p>
          <a:p>
            <a:r>
              <a:rPr lang="zh-CN" altLang="en-US" dirty="0"/>
              <a:t>于是本题有两组大数据，分别是</a:t>
            </a:r>
            <a:r>
              <a:rPr lang="en-US" altLang="zh-CN" dirty="0"/>
              <a:t>1-100000</a:t>
            </a:r>
            <a:r>
              <a:rPr lang="zh-CN" altLang="en-US" dirty="0"/>
              <a:t>的质数</a:t>
            </a:r>
            <a:r>
              <a:rPr lang="en-US" altLang="zh-CN" dirty="0"/>
              <a:t>+</a:t>
            </a:r>
            <a:r>
              <a:rPr lang="zh-CN" altLang="en-US" dirty="0"/>
              <a:t>一个大质数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1-50000</a:t>
            </a:r>
            <a:r>
              <a:rPr lang="zh-CN" altLang="en-US" dirty="0"/>
              <a:t>的质数</a:t>
            </a:r>
            <a:r>
              <a:rPr lang="en-US" altLang="zh-CN" dirty="0"/>
              <a:t>+</a:t>
            </a:r>
            <a:r>
              <a:rPr lang="zh-CN" altLang="en-US" dirty="0"/>
              <a:t>两个大质数的积（</a:t>
            </a:r>
            <a:r>
              <a:rPr lang="en-US" altLang="zh-CN" dirty="0"/>
              <a:t>1</a:t>
            </a:r>
            <a:r>
              <a:rPr lang="zh-CN" altLang="en-US" dirty="0"/>
              <a:t>万位十进制左右）</a:t>
            </a:r>
            <a:endParaRPr lang="en-US" altLang="zh-CN" dirty="0"/>
          </a:p>
          <a:p>
            <a:r>
              <a:rPr lang="zh-CN" altLang="en-US" dirty="0"/>
              <a:t>然后分解质因数再做快速幂就</a:t>
            </a:r>
            <a:r>
              <a:rPr lang="en-US" altLang="zh-CN" dirty="0"/>
              <a:t>T</a:t>
            </a:r>
            <a:r>
              <a:rPr lang="zh-CN" altLang="en-US" dirty="0"/>
              <a:t>了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43BD20-13A8-4FF3-8AE5-5E75718F05BF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EJQ</a:t>
            </a:r>
          </a:p>
          <a:p>
            <a:r>
              <a:rPr lang="en-US" altLang="zh-CN" dirty="0"/>
              <a:t>Developer: EJQ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39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H. GSS and Simple Math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E5E02-5DAD-4E44-B08C-06DABD300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还记得分治么？</a:t>
                </a:r>
                <a:endParaRPr lang="en-US" altLang="zh-CN" dirty="0"/>
              </a:p>
              <a:p>
                <a:r>
                  <a:rPr lang="zh-CN" altLang="en-US" dirty="0"/>
                  <a:t>其实分治就好了</a:t>
                </a:r>
                <a:r>
                  <a:rPr lang="en-US" altLang="zh-CN" dirty="0"/>
                  <a:t>~</a:t>
                </a:r>
              </a:p>
              <a:p>
                <a:r>
                  <a:rPr lang="zh-CN" altLang="en-US" dirty="0"/>
                  <a:t>当然更优的做法是按照哈夫曼树的顺序乘起来</a:t>
                </a:r>
                <a:endParaRPr lang="en-US" altLang="zh-CN" dirty="0"/>
              </a:p>
              <a:p>
                <a:r>
                  <a:rPr lang="zh-CN" altLang="en-US" dirty="0"/>
                  <a:t>这一题的本意是想连分治一起卡掉的，但是亲测分治用时</a:t>
                </a:r>
                <a:r>
                  <a:rPr lang="en-US" altLang="zh-CN" dirty="0"/>
                  <a:t>1.1</a:t>
                </a:r>
                <a:r>
                  <a:rPr lang="zh-CN" altLang="en-US" dirty="0"/>
                  <a:t>秒，哈夫曼树用时</a:t>
                </a:r>
                <a:r>
                  <a:rPr lang="en-US" altLang="zh-CN" dirty="0"/>
                  <a:t>0.95</a:t>
                </a:r>
                <a:r>
                  <a:rPr lang="zh-CN" altLang="en-US" dirty="0"/>
                  <a:t>秒算了一下，多出来的常数卡不到两倍</a:t>
                </a:r>
                <a:endParaRPr lang="en-US" altLang="zh-CN" dirty="0"/>
              </a:p>
              <a:p>
                <a:r>
                  <a:rPr lang="zh-CN" altLang="en-US" dirty="0"/>
                  <a:t>不难证明，实际的复杂度都是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（这里应该借一个板书来介绍）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E5E02-5DAD-4E44-B08C-06DABD300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143BD20-13A8-4FF3-8AE5-5E75718F05BF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EJQ</a:t>
            </a:r>
          </a:p>
          <a:p>
            <a:r>
              <a:rPr lang="en-US" altLang="zh-CN" dirty="0"/>
              <a:t>Developer: EJQ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148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H. GSS and Simple Math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这一题是在去年的</a:t>
            </a:r>
            <a:r>
              <a:rPr lang="en-US" altLang="zh-CN" dirty="0"/>
              <a:t>CCPC</a:t>
            </a:r>
            <a:r>
              <a:rPr lang="zh-CN" altLang="en-US" dirty="0"/>
              <a:t>杭州的时候，因为一道金牌题想出来的</a:t>
            </a:r>
            <a:endParaRPr lang="en-US" altLang="zh-CN" dirty="0"/>
          </a:p>
          <a:p>
            <a:r>
              <a:rPr lang="zh-CN" altLang="en-US" dirty="0"/>
              <a:t>原题要求用多项式求逆，但是被我用这题的做法卷了</a:t>
            </a:r>
            <a:r>
              <a:rPr lang="en-US" altLang="zh-CN" dirty="0"/>
              <a:t>1e5</a:t>
            </a:r>
            <a:r>
              <a:rPr lang="zh-CN" altLang="en-US" dirty="0"/>
              <a:t>个向量水过去了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因为想不到别的背景，所以用上了最</a:t>
            </a:r>
            <a:r>
              <a:rPr lang="en-US" altLang="zh-CN" dirty="0"/>
              <a:t>naïve</a:t>
            </a:r>
            <a:r>
              <a:rPr lang="zh-CN" altLang="en-US" dirty="0"/>
              <a:t>的做法</a:t>
            </a:r>
            <a:endParaRPr lang="en-US" altLang="zh-CN" dirty="0"/>
          </a:p>
          <a:p>
            <a:r>
              <a:rPr lang="zh-CN" altLang="en-US" dirty="0"/>
              <a:t>如果套一个组合数学的背景，应该是金牌题往上</a:t>
            </a:r>
            <a:endParaRPr lang="en-US" altLang="zh-CN" dirty="0"/>
          </a:p>
          <a:p>
            <a:r>
              <a:rPr lang="zh-CN" altLang="en-US" dirty="0"/>
              <a:t>对于这一题，预定的难度是金牌题之一或者稳银牌题</a:t>
            </a:r>
            <a:endParaRPr lang="en-US" altLang="zh-CN" dirty="0"/>
          </a:p>
          <a:p>
            <a:r>
              <a:rPr lang="zh-CN" altLang="en-US" dirty="0"/>
              <a:t>（不考虑</a:t>
            </a:r>
            <a:r>
              <a:rPr lang="en-US" altLang="zh-CN" dirty="0"/>
              <a:t>Python</a:t>
            </a:r>
            <a:r>
              <a:rPr lang="zh-CN" altLang="en-US" dirty="0"/>
              <a:t>的情况）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43BD20-13A8-4FF3-8AE5-5E75718F05BF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EJQ</a:t>
            </a:r>
          </a:p>
          <a:p>
            <a:r>
              <a:rPr lang="en-US" altLang="zh-CN" dirty="0"/>
              <a:t>Developer: EJQ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917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I. Five Day Couple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每年</a:t>
            </a:r>
            <a:r>
              <a:rPr lang="en-US" altLang="zh-CN" dirty="0"/>
              <a:t>11</a:t>
            </a:r>
            <a:r>
              <a:rPr lang="zh-CN" altLang="en-US" dirty="0"/>
              <a:t>月，我校的传统活动，似乎这个活动在别的学校也有类似的东西</a:t>
            </a:r>
            <a:endParaRPr lang="en-US" altLang="zh-CN" dirty="0"/>
          </a:p>
          <a:p>
            <a:r>
              <a:rPr lang="zh-CN" altLang="en-US" dirty="0"/>
              <a:t>题目大意是，给定一个序列，</a:t>
            </a:r>
            <a:r>
              <a:rPr lang="en-US" altLang="zh-CN" dirty="0"/>
              <a:t>m</a:t>
            </a:r>
            <a:r>
              <a:rPr lang="zh-CN" altLang="en-US" dirty="0"/>
              <a:t>次询问，每次询问一个区间异或某个数之后的最大值是多少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BF7EB0-CA74-4B67-94C0-776834278F82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EJQ</a:t>
            </a:r>
          </a:p>
          <a:p>
            <a:r>
              <a:rPr lang="en-US" altLang="zh-CN" dirty="0"/>
              <a:t>Developer: EJQ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709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I. Five Day Couple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考虑面向全局的异或，就是根据序列建一个</a:t>
            </a:r>
            <a:r>
              <a:rPr lang="en-US" altLang="zh-CN" dirty="0" err="1"/>
              <a:t>Trie</a:t>
            </a:r>
            <a:r>
              <a:rPr lang="zh-CN" altLang="en-US" dirty="0"/>
              <a:t>，然后再</a:t>
            </a:r>
            <a:r>
              <a:rPr lang="en-US" altLang="zh-CN" dirty="0" err="1"/>
              <a:t>Trie</a:t>
            </a:r>
            <a:r>
              <a:rPr lang="zh-CN" altLang="en-US" dirty="0"/>
              <a:t>上查找最大值</a:t>
            </a:r>
            <a:endParaRPr lang="en-US" altLang="zh-CN" dirty="0"/>
          </a:p>
          <a:p>
            <a:r>
              <a:rPr lang="zh-CN" altLang="en-US" dirty="0"/>
              <a:t>再考虑面向前缀的异或，离线即可，如果要求强制在线呢？当然就是可持久化了。</a:t>
            </a:r>
            <a:endParaRPr lang="en-US" altLang="zh-CN" dirty="0"/>
          </a:p>
          <a:p>
            <a:r>
              <a:rPr lang="zh-CN" altLang="en-US" dirty="0"/>
              <a:t>那么区间异或呢？</a:t>
            </a:r>
            <a:endParaRPr lang="en-US" altLang="zh-CN" dirty="0"/>
          </a:p>
          <a:p>
            <a:r>
              <a:rPr lang="zh-CN" altLang="en-US" dirty="0"/>
              <a:t>如果我们不进行结点的回收工作，那么结点的序号代表了什么？其实就是这个结点被创建的时间戳。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BF7EB0-CA74-4B67-94C0-776834278F82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EJQ</a:t>
            </a:r>
          </a:p>
          <a:p>
            <a:r>
              <a:rPr lang="en-US" altLang="zh-CN" dirty="0"/>
              <a:t>Developer: EJQ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213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I. Five Day Couple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在我们查询的时候，看一下某个结点的时间戳，就可以知道这个子树在某个时间之后是否进行过修改（在此题中，就是插入操作）</a:t>
            </a:r>
            <a:endParaRPr lang="en-US" altLang="zh-CN" dirty="0"/>
          </a:p>
          <a:p>
            <a:r>
              <a:rPr lang="zh-CN" altLang="en-US" dirty="0"/>
              <a:t>那么，对于每次查询，我们从区间右端点所表示的根节点开始，每次只访问时间戳不小于区间左端点被创建的时间戳，实际所访问的就是由这个区间的数所组成的</a:t>
            </a:r>
            <a:r>
              <a:rPr lang="en-US" altLang="zh-CN" dirty="0" err="1"/>
              <a:t>Trie</a:t>
            </a:r>
            <a:endParaRPr lang="en-US" altLang="zh-CN" dirty="0"/>
          </a:p>
          <a:p>
            <a:r>
              <a:rPr lang="zh-CN" altLang="en-US" dirty="0"/>
              <a:t>至此，任务完成，时间复杂度</a:t>
            </a:r>
            <a:r>
              <a:rPr lang="en-US" altLang="zh-CN" dirty="0"/>
              <a:t>O(32m)</a:t>
            </a:r>
          </a:p>
          <a:p>
            <a:endParaRPr lang="en-US" altLang="zh-CN" dirty="0"/>
          </a:p>
          <a:p>
            <a:r>
              <a:rPr lang="zh-CN" altLang="en-US" dirty="0"/>
              <a:t>这一题预定的难度应该是金牌题附近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BF7EB0-CA74-4B67-94C0-776834278F82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EJQ</a:t>
            </a:r>
          </a:p>
          <a:p>
            <a:r>
              <a:rPr lang="en-US" altLang="zh-CN" dirty="0"/>
              <a:t>Developer: EJQ</a:t>
            </a:r>
          </a:p>
          <a:p>
            <a:r>
              <a:rPr lang="en-US" altLang="zh-CN" dirty="0"/>
              <a:t>Checker: ZZZ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100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J. Avengers: Inﬁnite War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BF7EB0-CA74-4B67-94C0-776834278F82}"/>
              </a:ext>
            </a:extLst>
          </p:cNvPr>
          <p:cNvSpPr txBox="1"/>
          <p:nvPr/>
        </p:nvSpPr>
        <p:spPr>
          <a:xfrm>
            <a:off x="9185945" y="566241"/>
            <a:ext cx="216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WZJRJ28</a:t>
            </a:r>
          </a:p>
          <a:p>
            <a:r>
              <a:rPr lang="en-US" altLang="zh-CN" dirty="0"/>
              <a:t>Developer: WZJRJ28</a:t>
            </a:r>
          </a:p>
        </p:txBody>
      </p:sp>
    </p:spTree>
    <p:extLst>
      <p:ext uri="{BB962C8B-B14F-4D97-AF65-F5344CB8AC3E}">
        <p14:creationId xmlns:p14="http://schemas.microsoft.com/office/powerpoint/2010/main" val="288657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7132B-05C4-483D-8098-5FEB0DFE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解答情况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04C729-A33C-46DF-B9D2-71188E1F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（放后台截图）</a:t>
            </a:r>
          </a:p>
        </p:txBody>
      </p:sp>
    </p:spTree>
    <p:extLst>
      <p:ext uri="{BB962C8B-B14F-4D97-AF65-F5344CB8AC3E}">
        <p14:creationId xmlns:p14="http://schemas.microsoft.com/office/powerpoint/2010/main" val="446758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K. GSS and Rating Calculation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</a:t>
            </a:r>
            <a:endParaRPr lang="en-US" altLang="zh-CN" dirty="0"/>
          </a:p>
          <a:p>
            <a:r>
              <a:rPr lang="zh-CN" altLang="en-US" dirty="0"/>
              <a:t>给一场</a:t>
            </a:r>
            <a:r>
              <a:rPr lang="en-US" altLang="zh-CN" dirty="0" err="1"/>
              <a:t>Codeforces</a:t>
            </a:r>
            <a:r>
              <a:rPr lang="zh-CN" altLang="en-US" dirty="0"/>
              <a:t>上的比赛，和</a:t>
            </a:r>
            <a:r>
              <a:rPr lang="en-US" altLang="zh-CN" dirty="0" err="1"/>
              <a:t>Codeforces</a:t>
            </a:r>
            <a:r>
              <a:rPr lang="zh-CN" altLang="en-US" dirty="0"/>
              <a:t>的</a:t>
            </a:r>
            <a:r>
              <a:rPr lang="en-US" altLang="zh-CN" dirty="0"/>
              <a:t>Rating</a:t>
            </a:r>
            <a:r>
              <a:rPr lang="zh-CN" altLang="en-US" dirty="0"/>
              <a:t>计算规则，计算这一场比赛之后每个人的</a:t>
            </a:r>
            <a:r>
              <a:rPr lang="en-US" altLang="zh-CN" dirty="0"/>
              <a:t>Rating</a:t>
            </a:r>
          </a:p>
          <a:p>
            <a:r>
              <a:rPr lang="zh-CN" altLang="en-US" dirty="0"/>
              <a:t>给了几组很大很大的样例数据</a:t>
            </a:r>
            <a:endParaRPr lang="en-US" altLang="zh-CN" dirty="0"/>
          </a:p>
          <a:p>
            <a:r>
              <a:rPr lang="zh-CN" altLang="en-US" dirty="0"/>
              <a:t>评测数据都是</a:t>
            </a:r>
            <a:r>
              <a:rPr lang="en-US" altLang="zh-CN" dirty="0" err="1"/>
              <a:t>Codeforces</a:t>
            </a:r>
            <a:r>
              <a:rPr lang="zh-CN" altLang="en-US" dirty="0"/>
              <a:t>上的真实比赛数据，但是出题人照着文章自己也实现过一遍，没有太大问题，最后的</a:t>
            </a:r>
            <a:r>
              <a:rPr lang="en-US" altLang="zh-CN" dirty="0" err="1"/>
              <a:t>Spj</a:t>
            </a:r>
            <a:r>
              <a:rPr lang="zh-CN" altLang="en-US" dirty="0"/>
              <a:t>也只是字面意思，为了忽略因为实现不同而造成的微小误差</a:t>
            </a:r>
            <a:endParaRPr lang="en-US" altLang="zh-CN" dirty="0"/>
          </a:p>
          <a:p>
            <a:r>
              <a:rPr lang="zh-CN" altLang="en-US" dirty="0"/>
              <a:t>标程参考</a:t>
            </a:r>
            <a:r>
              <a:rPr lang="en-US" altLang="zh-CN" dirty="0" err="1"/>
              <a:t>Codeforces</a:t>
            </a:r>
            <a:r>
              <a:rPr lang="zh-CN" altLang="en-US" dirty="0"/>
              <a:t>站长的文章吧</a:t>
            </a:r>
            <a:endParaRPr lang="en-US" altLang="zh-CN" dirty="0"/>
          </a:p>
          <a:p>
            <a:r>
              <a:rPr lang="zh-CN" altLang="en-US" dirty="0"/>
              <a:t>这题预计的难度是供大家做不出来题目的时候做的大模拟题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671D69-E291-4541-9CFB-F16476FEB7EE}"/>
              </a:ext>
            </a:extLst>
          </p:cNvPr>
          <p:cNvSpPr txBox="1"/>
          <p:nvPr/>
        </p:nvSpPr>
        <p:spPr>
          <a:xfrm>
            <a:off x="9498367" y="566241"/>
            <a:ext cx="18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Author: EJQ</a:t>
            </a:r>
          </a:p>
          <a:p>
            <a:r>
              <a:rPr lang="en-US" altLang="zh-CN" dirty="0"/>
              <a:t>Developer: EJQ</a:t>
            </a:r>
          </a:p>
          <a:p>
            <a:r>
              <a:rPr lang="en-US" altLang="zh-CN" dirty="0"/>
              <a:t>Checker: N/A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857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FE55-90BC-47C3-8790-84A10DF0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6B0D3-9A80-45D6-B8EC-F11E9886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“由</a:t>
            </a:r>
            <a:r>
              <a:rPr lang="en-US" altLang="zh-CN" dirty="0" err="1"/>
              <a:t>ProblemCI</a:t>
            </a:r>
            <a:r>
              <a:rPr lang="zh-CN" altLang="en-US" dirty="0"/>
              <a:t>强力驱动”</a:t>
            </a:r>
            <a:endParaRPr lang="en-US" altLang="zh-CN" dirty="0"/>
          </a:p>
          <a:p>
            <a:r>
              <a:rPr lang="zh-CN" altLang="en-US" dirty="0"/>
              <a:t>在这次比赛的过程中，我们几乎全程使用了</a:t>
            </a:r>
            <a:r>
              <a:rPr lang="en-US" altLang="zh-CN" dirty="0" err="1"/>
              <a:t>ProblemCI</a:t>
            </a:r>
            <a:endParaRPr lang="en-US" altLang="zh-CN" dirty="0"/>
          </a:p>
          <a:p>
            <a:r>
              <a:rPr lang="en-US" altLang="zh-CN" dirty="0" err="1"/>
              <a:t>ProblemCI</a:t>
            </a:r>
            <a:r>
              <a:rPr lang="zh-CN" altLang="en-US" dirty="0"/>
              <a:t>是面向算法竞赛试题的持续集成系统</a:t>
            </a:r>
            <a:endParaRPr lang="en-US" altLang="zh-CN" dirty="0"/>
          </a:p>
          <a:p>
            <a:r>
              <a:rPr lang="zh-CN" altLang="en-US" dirty="0"/>
              <a:t>同时早些时候开源的</a:t>
            </a:r>
            <a:r>
              <a:rPr lang="en-US" altLang="zh-CN" dirty="0" err="1"/>
              <a:t>PCIJudger</a:t>
            </a:r>
            <a:r>
              <a:rPr lang="zh-CN" altLang="en-US" dirty="0"/>
              <a:t>是它的评测内核</a:t>
            </a:r>
            <a:endParaRPr lang="en-US" altLang="zh-CN" dirty="0"/>
          </a:p>
          <a:p>
            <a:r>
              <a:rPr lang="zh-CN" altLang="en-US" dirty="0"/>
              <a:t>有了它，我们今年出锅少多啦</a:t>
            </a:r>
            <a:endParaRPr lang="en-US" altLang="zh-CN" dirty="0"/>
          </a:p>
          <a:p>
            <a:r>
              <a:rPr lang="zh-CN" altLang="en-US" dirty="0"/>
              <a:t>它现在只是基本能用，但其实还在开发中，细节上还有一些</a:t>
            </a:r>
            <a:r>
              <a:rPr lang="en-US" altLang="zh-CN" dirty="0"/>
              <a:t>bug</a:t>
            </a:r>
            <a:r>
              <a:rPr lang="zh-CN" altLang="en-US" dirty="0"/>
              <a:t>，有意向参与开发</a:t>
            </a:r>
            <a:r>
              <a:rPr lang="en-US" altLang="zh-CN" dirty="0"/>
              <a:t>/</a:t>
            </a:r>
            <a:r>
              <a:rPr lang="zh-CN" altLang="en-US" dirty="0"/>
              <a:t>试用</a:t>
            </a:r>
            <a:r>
              <a:rPr lang="en-US" altLang="zh-CN" dirty="0"/>
              <a:t>/</a:t>
            </a:r>
            <a:r>
              <a:rPr lang="zh-CN" altLang="en-US" dirty="0"/>
              <a:t>提</a:t>
            </a:r>
            <a:r>
              <a:rPr lang="en-US" altLang="zh-CN" dirty="0"/>
              <a:t>issue</a:t>
            </a:r>
            <a:r>
              <a:rPr lang="zh-CN" altLang="en-US" dirty="0"/>
              <a:t>请联系</a:t>
            </a:r>
            <a:endParaRPr lang="en-US" altLang="zh-CN" dirty="0"/>
          </a:p>
          <a:p>
            <a:r>
              <a:rPr lang="en-US" altLang="zh-CN" dirty="0"/>
              <a:t>gs199704@gmail.com</a:t>
            </a:r>
          </a:p>
        </p:txBody>
      </p:sp>
    </p:spTree>
    <p:extLst>
      <p:ext uri="{BB962C8B-B14F-4D97-AF65-F5344CB8AC3E}">
        <p14:creationId xmlns:p14="http://schemas.microsoft.com/office/powerpoint/2010/main" val="144638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7132B-05C4-483D-8098-5FEB0DFE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解答情况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04C729-A33C-46DF-B9D2-71188E1F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Blood:</a:t>
            </a:r>
            <a:r>
              <a:rPr lang="zh-CN" altLang="en-US" dirty="0"/>
              <a:t> 终章</a:t>
            </a:r>
            <a:r>
              <a:rPr lang="en-US" altLang="zh-CN" dirty="0"/>
              <a:t> @ 0:03:00 Solve H</a:t>
            </a:r>
          </a:p>
          <a:p>
            <a:r>
              <a:rPr lang="en-US" altLang="zh-CN" dirty="0"/>
              <a:t>Most </a:t>
            </a:r>
            <a:r>
              <a:rPr lang="en-US" altLang="zh-CN" dirty="0" err="1"/>
              <a:t>Att</a:t>
            </a:r>
            <a:r>
              <a:rPr lang="en-US" altLang="zh-CN" dirty="0"/>
              <a:t>: Problem H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Overall First Blood Prize:</a:t>
            </a:r>
          </a:p>
          <a:p>
            <a:r>
              <a:rPr lang="en-US" altLang="zh-CN" dirty="0"/>
              <a:t>360buy E-Card (200 CNY)</a:t>
            </a:r>
          </a:p>
        </p:txBody>
      </p:sp>
    </p:spTree>
    <p:extLst>
      <p:ext uri="{BB962C8B-B14F-4D97-AF65-F5344CB8AC3E}">
        <p14:creationId xmlns:p14="http://schemas.microsoft.com/office/powerpoint/2010/main" val="21807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7132B-05C4-483D-8098-5FEB0DFE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E3CC5-349F-491B-9B4C-DFD4D60D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这场比赛的题目组成是可以出现在</a:t>
            </a:r>
            <a:r>
              <a:rPr lang="en-US" altLang="zh-CN" dirty="0"/>
              <a:t>Regional</a:t>
            </a:r>
            <a:r>
              <a:rPr lang="zh-CN" altLang="en-US" dirty="0"/>
              <a:t>里的中低档题，配合一道防</a:t>
            </a:r>
            <a:r>
              <a:rPr lang="en-US" altLang="zh-CN" dirty="0"/>
              <a:t>AK</a:t>
            </a:r>
            <a:r>
              <a:rPr lang="zh-CN" altLang="en-US" dirty="0"/>
              <a:t>题和一道模拟题</a:t>
            </a:r>
            <a:endParaRPr lang="en-US" altLang="zh-CN" dirty="0"/>
          </a:p>
          <a:p>
            <a:r>
              <a:rPr lang="zh-CN" altLang="en-US" dirty="0"/>
              <a:t>模拟题实际上比防</a:t>
            </a:r>
            <a:r>
              <a:rPr lang="en-US" altLang="zh-CN" dirty="0"/>
              <a:t>AK</a:t>
            </a:r>
            <a:r>
              <a:rPr lang="zh-CN" altLang="en-US" dirty="0"/>
              <a:t>题简单一些，防最后的原因是为了让你看到</a:t>
            </a:r>
            <a:endParaRPr lang="en-US" altLang="zh-CN" dirty="0"/>
          </a:p>
          <a:p>
            <a:r>
              <a:rPr lang="zh-CN" altLang="en-US" dirty="0"/>
              <a:t>有的题可能能被正常的语言水过去，但是你既然水过去了，那么当然也知道考点了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785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出题花絮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在出</a:t>
            </a:r>
            <a:r>
              <a:rPr lang="en-US" altLang="zh-CN" dirty="0"/>
              <a:t>Flower Road</a:t>
            </a:r>
            <a:r>
              <a:rPr lang="zh-CN" altLang="en-US" dirty="0"/>
              <a:t>这一题的时候，集训队的服务器把暴力放过去了</a:t>
            </a:r>
            <a:endParaRPr lang="en-US" altLang="zh-CN" dirty="0"/>
          </a:p>
          <a:p>
            <a:r>
              <a:rPr lang="zh-CN" altLang="en-US" dirty="0"/>
              <a:t>原因是集训队的服务器的</a:t>
            </a:r>
            <a:r>
              <a:rPr lang="en-US" altLang="zh-CN" dirty="0"/>
              <a:t>Cache</a:t>
            </a:r>
            <a:r>
              <a:rPr lang="zh-CN" altLang="en-US" dirty="0"/>
              <a:t>有</a:t>
            </a:r>
            <a:r>
              <a:rPr lang="en-US" altLang="zh-CN" dirty="0"/>
              <a:t>64M</a:t>
            </a:r>
            <a:r>
              <a:rPr lang="zh-CN" altLang="en-US" dirty="0"/>
              <a:t>，远大于一般的电脑，导致不会</a:t>
            </a:r>
            <a:r>
              <a:rPr lang="en-US" altLang="zh-CN" dirty="0"/>
              <a:t>Cache Miss</a:t>
            </a:r>
            <a:r>
              <a:rPr lang="zh-CN" altLang="en-US" dirty="0"/>
              <a:t>，导致暴力（实际上很丑）跑得很快</a:t>
            </a:r>
            <a:endParaRPr lang="en-US" altLang="zh-CN" dirty="0"/>
          </a:p>
          <a:p>
            <a:r>
              <a:rPr lang="zh-CN" altLang="en-US" dirty="0"/>
              <a:t>虽然有标程三倍多一点的时间，但是我们认为卡过去不是不可能</a:t>
            </a:r>
            <a:endParaRPr lang="en-US" altLang="zh-CN" dirty="0"/>
          </a:p>
          <a:p>
            <a:r>
              <a:rPr lang="zh-CN" altLang="en-US" dirty="0"/>
              <a:t>所以在比赛的时候，临时加大了数据范围，同时放宽了时限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630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出题花絮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在出</a:t>
            </a:r>
            <a:r>
              <a:rPr lang="en-US" altLang="zh-CN" dirty="0"/>
              <a:t>Five Day Couple</a:t>
            </a:r>
            <a:r>
              <a:rPr lang="zh-CN" altLang="en-US" dirty="0"/>
              <a:t>这题的时候，出题人是先写的中文题目，再翻译过来的，但是还是有很多</a:t>
            </a:r>
            <a:r>
              <a:rPr lang="en-US" altLang="zh-CN" dirty="0"/>
              <a:t>typo</a:t>
            </a:r>
            <a:r>
              <a:rPr lang="zh-CN" altLang="en-US" dirty="0"/>
              <a:t>，抱歉</a:t>
            </a:r>
            <a:endParaRPr lang="en-US" altLang="zh-CN" dirty="0"/>
          </a:p>
          <a:p>
            <a:r>
              <a:rPr lang="zh-CN" altLang="en-US" dirty="0"/>
              <a:t>在网络赛之后，出题人才意识到</a:t>
            </a:r>
            <a:r>
              <a:rPr lang="en-US" altLang="zh-CN" dirty="0"/>
              <a:t>Mice</a:t>
            </a:r>
            <a:r>
              <a:rPr lang="zh-CN" altLang="en-US" dirty="0"/>
              <a:t>应该在网络赛中出现，而网络赛的交互题应该放现场赛</a:t>
            </a:r>
            <a:endParaRPr lang="en-US" altLang="zh-CN" dirty="0"/>
          </a:p>
          <a:p>
            <a:r>
              <a:rPr lang="zh-CN" altLang="en-US" dirty="0"/>
              <a:t>网络赛中的最后一题实际上是为现场赛准备的，因为网络赛缺题而放到了网络赛</a:t>
            </a:r>
            <a:endParaRPr lang="en-US" altLang="zh-CN" dirty="0"/>
          </a:p>
          <a:p>
            <a:r>
              <a:rPr lang="zh-CN" altLang="en-US" dirty="0"/>
              <a:t>网络赛的时候还有一位出题人想出</a:t>
            </a:r>
            <a:r>
              <a:rPr lang="en-US" altLang="zh-CN" dirty="0" err="1"/>
              <a:t>Splay+Lazy</a:t>
            </a:r>
            <a:r>
              <a:rPr lang="en-US" altLang="zh-CN" dirty="0"/>
              <a:t> tag</a:t>
            </a:r>
            <a:r>
              <a:rPr lang="zh-CN" altLang="en-US" dirty="0"/>
              <a:t>，被我拦下来了</a:t>
            </a:r>
            <a:endParaRPr lang="en-US" altLang="zh-CN" dirty="0"/>
          </a:p>
          <a:p>
            <a:r>
              <a:rPr lang="zh-CN" altLang="en-US" dirty="0"/>
              <a:t>有一题的出题人因为打</a:t>
            </a:r>
            <a:r>
              <a:rPr lang="en-US" altLang="zh-CN" dirty="0"/>
              <a:t>Finals</a:t>
            </a:r>
            <a:r>
              <a:rPr lang="zh-CN" altLang="en-US" dirty="0"/>
              <a:t>而咕咕咕，导致只有十一题</a:t>
            </a:r>
            <a:endParaRPr lang="en-US" altLang="zh-CN" dirty="0"/>
          </a:p>
          <a:p>
            <a:r>
              <a:rPr lang="en-US" altLang="zh-CN" dirty="0" err="1"/>
              <a:t>DoveCCL</a:t>
            </a:r>
            <a:r>
              <a:rPr lang="en-US" altLang="zh-CN" dirty="0"/>
              <a:t> and Resistance</a:t>
            </a:r>
            <a:r>
              <a:rPr lang="zh-CN" altLang="en-US" dirty="0"/>
              <a:t>原来是个错题，被强行改成</a:t>
            </a:r>
            <a:r>
              <a:rPr lang="en-US" altLang="zh-CN" dirty="0" err="1"/>
              <a:t>spj</a:t>
            </a:r>
            <a:r>
              <a:rPr lang="zh-CN" altLang="en-US" dirty="0"/>
              <a:t>，但是改成</a:t>
            </a:r>
            <a:r>
              <a:rPr lang="en-US" altLang="zh-CN" dirty="0" err="1"/>
              <a:t>spj</a:t>
            </a:r>
            <a:r>
              <a:rPr lang="zh-CN" altLang="en-US" dirty="0"/>
              <a:t>的人其实不会做</a:t>
            </a:r>
            <a:r>
              <a:rPr lang="en-US" altLang="zh-CN" dirty="0" err="1"/>
              <a:t>spj</a:t>
            </a:r>
            <a:r>
              <a:rPr lang="zh-CN" altLang="en-US" dirty="0"/>
              <a:t>对应的问题，是现学的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867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出题花絮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在网络赛的时候，评测机把大家的输入当成标答和标答比对，但是我们发现其实结果一样，在现场赛这个问题被修正</a:t>
            </a:r>
            <a:endParaRPr lang="en-US" altLang="zh-CN" dirty="0"/>
          </a:p>
          <a:p>
            <a:r>
              <a:rPr lang="zh-CN" altLang="en-US" dirty="0"/>
              <a:t>网络赛不给看</a:t>
            </a:r>
            <a:r>
              <a:rPr lang="en-US" altLang="zh-CN" dirty="0"/>
              <a:t>CE</a:t>
            </a:r>
            <a:r>
              <a:rPr lang="zh-CN" altLang="en-US" dirty="0"/>
              <a:t>和代码其实是因为写</a:t>
            </a:r>
            <a:r>
              <a:rPr lang="en-US" altLang="zh-CN" dirty="0"/>
              <a:t>OJ</a:t>
            </a:r>
            <a:r>
              <a:rPr lang="zh-CN" altLang="en-US" dirty="0"/>
              <a:t>的怕权限管理写错了</a:t>
            </a:r>
            <a:endParaRPr lang="en-US" altLang="zh-CN" dirty="0"/>
          </a:p>
          <a:p>
            <a:r>
              <a:rPr lang="zh-CN" altLang="en-US" dirty="0"/>
              <a:t>网络赛的时候，是拿</a:t>
            </a:r>
            <a:r>
              <a:rPr lang="en-US" altLang="zh-CN" dirty="0"/>
              <a:t>CF</a:t>
            </a:r>
            <a:r>
              <a:rPr lang="zh-CN" altLang="en-US" dirty="0"/>
              <a:t>当备用</a:t>
            </a:r>
            <a:r>
              <a:rPr lang="en-US" altLang="zh-CN" dirty="0"/>
              <a:t>OJ</a:t>
            </a:r>
            <a:r>
              <a:rPr lang="zh-CN" altLang="en-US" dirty="0"/>
              <a:t>的，其实现场赛也是</a:t>
            </a:r>
            <a:endParaRPr lang="en-US" altLang="zh-CN" dirty="0"/>
          </a:p>
          <a:p>
            <a:r>
              <a:rPr lang="zh-CN" altLang="en-US" dirty="0"/>
              <a:t>今年现场赛没有断网，我们是拿</a:t>
            </a:r>
            <a:r>
              <a:rPr lang="en-US" altLang="zh-CN" dirty="0"/>
              <a:t>Windows</a:t>
            </a:r>
            <a:r>
              <a:rPr lang="zh-CN" altLang="en-US" dirty="0"/>
              <a:t>的防火墙断的，这是学校有史以来第一次在举办类似的活动的时候使用这种方式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管理员的密码是</a:t>
            </a:r>
            <a:r>
              <a:rPr lang="en-US" altLang="zh-CN" dirty="0" err="1"/>
              <a:t>qazxswedcvfr</a:t>
            </a:r>
            <a:endParaRPr lang="en-US" altLang="zh-CN" dirty="0"/>
          </a:p>
          <a:p>
            <a:r>
              <a:rPr lang="zh-CN" altLang="en-US" dirty="0"/>
              <a:t>你知道了也不要紧，下次比赛换一个</a:t>
            </a:r>
            <a:endParaRPr lang="en-US" altLang="zh-CN" dirty="0"/>
          </a:p>
          <a:p>
            <a:r>
              <a:rPr lang="zh-CN" altLang="en-US" dirty="0"/>
              <a:t>虽然我们也想装</a:t>
            </a:r>
            <a:r>
              <a:rPr lang="en-US" altLang="zh-CN" dirty="0"/>
              <a:t>Ubuntu</a:t>
            </a:r>
            <a:r>
              <a:rPr lang="zh-CN" altLang="en-US" dirty="0"/>
              <a:t>，但是不会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1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EFC-0F57-4E78-BA71-4EA6F399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出题花絮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5E02-5DAD-4E44-B08C-06DABD30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网络赛的题交不上真的是因为网卡了，我们现场赛做了一些改动</a:t>
            </a:r>
            <a:endParaRPr lang="en-US" altLang="zh-CN" dirty="0"/>
          </a:p>
          <a:p>
            <a:r>
              <a:rPr lang="zh-CN" altLang="en-US" dirty="0"/>
              <a:t>但是你们知道是哪的网卡了么？</a:t>
            </a:r>
            <a:endParaRPr lang="en-US" altLang="zh-CN" dirty="0"/>
          </a:p>
          <a:p>
            <a:r>
              <a:rPr lang="zh-CN" altLang="en-US" dirty="0"/>
              <a:t>其实是比赛前端和</a:t>
            </a:r>
            <a:r>
              <a:rPr lang="en-US" altLang="zh-CN" dirty="0"/>
              <a:t>PCI</a:t>
            </a:r>
            <a:r>
              <a:rPr lang="zh-CN" altLang="en-US" dirty="0"/>
              <a:t>（评测内核）的网卡了，神特么</a:t>
            </a:r>
            <a:r>
              <a:rPr lang="en-US" altLang="zh-CN" dirty="0"/>
              <a:t>loopback</a:t>
            </a:r>
            <a:r>
              <a:rPr lang="zh-CN" altLang="en-US" dirty="0"/>
              <a:t>也能卡</a:t>
            </a:r>
            <a:endParaRPr lang="en-US" altLang="zh-CN" dirty="0"/>
          </a:p>
          <a:p>
            <a:r>
              <a:rPr lang="zh-CN" altLang="en-US" dirty="0"/>
              <a:t>出题人出这场比赛的交互题被系统卡</a:t>
            </a:r>
            <a:r>
              <a:rPr lang="en-US" altLang="zh-CN" dirty="0"/>
              <a:t>IO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en-US" altLang="zh-CN" dirty="0"/>
              <a:t>Dev</a:t>
            </a:r>
            <a:r>
              <a:rPr lang="zh-CN" altLang="en-US" dirty="0"/>
              <a:t>的</a:t>
            </a:r>
            <a:r>
              <a:rPr lang="en-US" altLang="zh-CN" dirty="0"/>
              <a:t>GDB</a:t>
            </a:r>
            <a:r>
              <a:rPr lang="zh-CN" altLang="en-US" dirty="0"/>
              <a:t>版本是老版本但迷之能用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又不是不能用</a:t>
            </a:r>
            <a:r>
              <a:rPr lang="en-US" altLang="zh-CN" dirty="0"/>
              <a:t>.jpg)</a:t>
            </a:r>
          </a:p>
          <a:p>
            <a:r>
              <a:rPr lang="zh-CN" altLang="en-US" dirty="0"/>
              <a:t>我们想邀请别的学校的</a:t>
            </a:r>
            <a:r>
              <a:rPr lang="en-US" altLang="zh-CN" dirty="0"/>
              <a:t>Final</a:t>
            </a:r>
            <a:r>
              <a:rPr lang="zh-CN" altLang="en-US" dirty="0"/>
              <a:t>队来打星参加，但是我们的</a:t>
            </a:r>
            <a:r>
              <a:rPr lang="en-US" altLang="zh-CN" dirty="0"/>
              <a:t>Final</a:t>
            </a:r>
            <a:r>
              <a:rPr lang="zh-CN" altLang="en-US" dirty="0"/>
              <a:t>队并没有这样做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14556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2338</Words>
  <Application>Microsoft Office PowerPoint</Application>
  <PresentationFormat>宽屏</PresentationFormat>
  <Paragraphs>262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2018 HBCPC Onsite Round</vt:lpstr>
      <vt:lpstr>Overview</vt:lpstr>
      <vt:lpstr>解答情况</vt:lpstr>
      <vt:lpstr>解答情况</vt:lpstr>
      <vt:lpstr>题目定位</vt:lpstr>
      <vt:lpstr>出题花絮</vt:lpstr>
      <vt:lpstr>出题花絮</vt:lpstr>
      <vt:lpstr>出题花絮</vt:lpstr>
      <vt:lpstr>出题花絮</vt:lpstr>
      <vt:lpstr>Overview</vt:lpstr>
      <vt:lpstr>A. Srdce and Triangle</vt:lpstr>
      <vt:lpstr>A. Srdce and Triangle</vt:lpstr>
      <vt:lpstr>A. Srdce and Triangle</vt:lpstr>
      <vt:lpstr>B. Salty Fish Go!</vt:lpstr>
      <vt:lpstr>C. Mice</vt:lpstr>
      <vt:lpstr>D. Who killed Cock Robin? </vt:lpstr>
      <vt:lpstr>E. DoveCCL and Resistance </vt:lpstr>
      <vt:lpstr>E. DoveCCL and Resistance </vt:lpstr>
      <vt:lpstr>F. Flower Road </vt:lpstr>
      <vt:lpstr>G. Coins</vt:lpstr>
      <vt:lpstr>H. GSS and Simple Math Problem </vt:lpstr>
      <vt:lpstr>H. GSS and Simple Math Problem</vt:lpstr>
      <vt:lpstr>H. GSS and Simple Math Problem</vt:lpstr>
      <vt:lpstr>H. GSS and Simple Math Problem</vt:lpstr>
      <vt:lpstr>H. GSS and Simple Math Problem</vt:lpstr>
      <vt:lpstr>I. Five Day Couple</vt:lpstr>
      <vt:lpstr>I. Five Day Couple</vt:lpstr>
      <vt:lpstr>I. Five Day Couple</vt:lpstr>
      <vt:lpstr>J. Avengers: Inﬁnite War</vt:lpstr>
      <vt:lpstr>K. GSS and Rating Calculation</vt:lpstr>
      <vt:lpstr>广告时间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HBCPC</dc:title>
  <dc:creator>Song Guo</dc:creator>
  <cp:lastModifiedBy>Guo Song</cp:lastModifiedBy>
  <cp:revision>109</cp:revision>
  <dcterms:created xsi:type="dcterms:W3CDTF">2018-04-03T08:05:56Z</dcterms:created>
  <dcterms:modified xsi:type="dcterms:W3CDTF">2018-04-22T06:52:38Z</dcterms:modified>
</cp:coreProperties>
</file>