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706BB0-D75E-4969-BE25-44797B939415}">
  <a:tblStyle styleId="{80706BB0-D75E-4969-BE25-44797B9394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7dd304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7dd304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02be38dd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02be38dd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7dd304e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7dd304e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f7dd304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f7dd304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2be38dd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2be38dd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02be38dd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02be38dd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02be38dd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02be38dd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02be38dd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02be38dd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f7dd304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f7dd304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02be38dd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02be38dd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02be38d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02be38d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02be38dd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02be38dd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f7dd304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f7dd304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f7dd304e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f7dd304e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f7dd304e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f7dd304e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7dd304e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7dd304e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f7dd304e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f7dd304e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f7dd304e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f7dd304e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02be38dd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02be38dd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f7dd304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f7dd304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2be38dd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02be38dd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f7dd304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f7dd304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f7dd304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f7dd304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02be38dd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02be38dd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2be38dd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02be38dd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02be38dd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02be38dd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Kaggle Competition - Walmart Sales Forecasting</a:t>
            </a:r>
            <a:r>
              <a:rPr lang="en"/>
              <a:t> </a:t>
            </a:r>
            <a:endParaRPr sz="3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Analyze what impacts Weekly Sales</a:t>
            </a:r>
            <a:endParaRPr/>
          </a:p>
          <a:p>
            <a:pPr indent="-361950" lvl="0" marL="457200" rtl="0" algn="l">
              <a:spcBef>
                <a:spcPts val="0"/>
              </a:spcBef>
              <a:spcAft>
                <a:spcPts val="0"/>
              </a:spcAft>
              <a:buSzPts val="2100"/>
              <a:buChar char="●"/>
            </a:pPr>
            <a:r>
              <a:rPr lang="en"/>
              <a:t>Predict Weekly Sales using Multiple Linear Regression</a:t>
            </a:r>
            <a:endParaRPr/>
          </a:p>
          <a:p>
            <a:pPr indent="-361950" lvl="0" marL="457200" rtl="0" algn="l">
              <a:spcBef>
                <a:spcPts val="0"/>
              </a:spcBef>
              <a:spcAft>
                <a:spcPts val="0"/>
              </a:spcAft>
              <a:buSzPts val="2100"/>
              <a:buChar char="●"/>
            </a:pPr>
            <a:r>
              <a:rPr lang="en"/>
              <a:t>Compare with  KNN, Decision Tree Regressor and Random Forest Regressor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1846250" y="1399975"/>
            <a:ext cx="4978050" cy="3294925"/>
          </a:xfrm>
          <a:prstGeom prst="rect">
            <a:avLst/>
          </a:prstGeom>
          <a:noFill/>
          <a:ln>
            <a:noFill/>
          </a:ln>
        </p:spPr>
      </p:pic>
      <p:sp>
        <p:nvSpPr>
          <p:cNvPr id="137" name="Google Shape;13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3 types of stores grouped by size: Type A, B and C. There are 45 stores in total.</a:t>
            </a:r>
            <a:endParaRPr sz="1400"/>
          </a:p>
          <a:p>
            <a:pPr indent="0" lvl="0" marL="0" rtl="0" algn="l">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152400" y="152400"/>
            <a:ext cx="8839199" cy="4803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52400" y="472538"/>
            <a:ext cx="8839199" cy="41984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863975" y="152400"/>
            <a:ext cx="7191464" cy="4838701"/>
          </a:xfrm>
          <a:prstGeom prst="rect">
            <a:avLst/>
          </a:prstGeom>
          <a:noFill/>
          <a:ln>
            <a:noFill/>
          </a:ln>
        </p:spPr>
      </p:pic>
      <p:sp>
        <p:nvSpPr>
          <p:cNvPr id="153" name="Google Shape;153;p25"/>
          <p:cNvSpPr txBox="1"/>
          <p:nvPr/>
        </p:nvSpPr>
        <p:spPr>
          <a:xfrm>
            <a:off x="1670675" y="1291675"/>
            <a:ext cx="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52400" y="152400"/>
            <a:ext cx="8839202" cy="47208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Explore correlation with Weekly Sales</a:t>
            </a:r>
            <a:endParaRPr/>
          </a:p>
        </p:txBody>
      </p:sp>
      <p:sp>
        <p:nvSpPr>
          <p:cNvPr id="164" name="Google Shape;164;p27"/>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1908150" y="152400"/>
            <a:ext cx="4838702" cy="4838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1366750" y="106000"/>
            <a:ext cx="577433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98275" y="284013"/>
            <a:ext cx="8839200" cy="418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152400" y="152400"/>
            <a:ext cx="8839202" cy="47208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Problem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Walmart Inc. is an American multinational retail corporation that operates a chain of hypermarkets, discount department stores, and grocery stores. It is the world’s largest company by revenue as well as the largest private employer and grocery retailer.	</a:t>
            </a:r>
            <a:br>
              <a:rPr lang="en" sz="1400"/>
            </a:br>
            <a:endParaRPr sz="1400"/>
          </a:p>
          <a:p>
            <a:pPr indent="-317500" lvl="0" marL="457200" rtl="0" algn="l">
              <a:spcBef>
                <a:spcPts val="0"/>
              </a:spcBef>
              <a:spcAft>
                <a:spcPts val="0"/>
              </a:spcAft>
              <a:buSzPts val="1400"/>
              <a:buChar char="●"/>
            </a:pPr>
            <a:r>
              <a:rPr lang="en" sz="1400"/>
              <a:t>Aim was to predict Weekly Sales with Multiple Linear Regression. The dataset was obtained from Kaggle and contains historical sales data for 45  stores located in different regions. Each store contains many departments. </a:t>
            </a:r>
            <a:br>
              <a:rPr lang="en" sz="1400"/>
            </a:br>
            <a:endParaRPr sz="1400"/>
          </a:p>
          <a:p>
            <a:pPr indent="-317500" lvl="0" marL="457200" rtl="0" algn="l">
              <a:spcBef>
                <a:spcPts val="0"/>
              </a:spcBef>
              <a:spcAft>
                <a:spcPts val="0"/>
              </a:spcAft>
              <a:buSzPts val="1400"/>
              <a:buChar char="●"/>
            </a:pPr>
            <a:r>
              <a:rPr lang="en" sz="1400"/>
              <a:t>Later KNN Regressor, Decision Tree Regressor and Random Forest Regressor added for model comparison</a:t>
            </a:r>
            <a:br>
              <a:rPr lang="en" sz="1400"/>
            </a:br>
            <a:br>
              <a:rPr lang="en" sz="1400"/>
            </a:br>
            <a:endParaRPr sz="1400"/>
          </a:p>
          <a:p>
            <a:pPr indent="0" lvl="0" marL="45720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Multiple Linear Regression </a:t>
            </a:r>
            <a:endParaRPr/>
          </a:p>
        </p:txBody>
      </p:sp>
      <p:sp>
        <p:nvSpPr>
          <p:cNvPr id="190" name="Google Shape;19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a:p>
            <a:pPr indent="-317500" lvl="0" marL="457200" rtl="0" algn="l">
              <a:spcBef>
                <a:spcPts val="1600"/>
              </a:spcBef>
              <a:spcAft>
                <a:spcPts val="0"/>
              </a:spcAft>
              <a:buSzPts val="1400"/>
              <a:buChar char="●"/>
            </a:pPr>
            <a:r>
              <a:rPr lang="en" sz="1400"/>
              <a:t>Mean imputation for MarkDown1-5</a:t>
            </a:r>
            <a:br>
              <a:rPr lang="en" sz="1400"/>
            </a:br>
            <a:endParaRPr sz="1400"/>
          </a:p>
          <a:p>
            <a:pPr indent="-317500" lvl="0" marL="457200" rtl="0" algn="l">
              <a:spcBef>
                <a:spcPts val="0"/>
              </a:spcBef>
              <a:spcAft>
                <a:spcPts val="0"/>
              </a:spcAft>
              <a:buSzPts val="1400"/>
              <a:buChar char="●"/>
            </a:pPr>
            <a:r>
              <a:rPr lang="en" sz="1400"/>
              <a:t>Dropped Date, MarkDown4 and Fuel Price</a:t>
            </a:r>
            <a:br>
              <a:rPr lang="en" sz="1400"/>
            </a:br>
            <a:endParaRPr sz="1400"/>
          </a:p>
          <a:p>
            <a:pPr indent="-317500" lvl="0" marL="457200" rtl="0" algn="l">
              <a:spcBef>
                <a:spcPts val="0"/>
              </a:spcBef>
              <a:spcAft>
                <a:spcPts val="0"/>
              </a:spcAft>
              <a:buSzPts val="1400"/>
              <a:buChar char="●"/>
            </a:pPr>
            <a:r>
              <a:rPr lang="en" sz="1400"/>
              <a:t>Treated outliers with Binning</a:t>
            </a:r>
            <a:br>
              <a:rPr lang="en" sz="1400"/>
            </a:br>
            <a:endParaRPr sz="1400"/>
          </a:p>
          <a:p>
            <a:pPr indent="-317500" lvl="0" marL="457200" rtl="0" algn="l">
              <a:spcBef>
                <a:spcPts val="0"/>
              </a:spcBef>
              <a:spcAft>
                <a:spcPts val="0"/>
              </a:spcAft>
              <a:buSzPts val="1400"/>
              <a:buChar char="●"/>
            </a:pPr>
            <a:r>
              <a:rPr lang="en" sz="1400"/>
              <a:t>Scaled features against Weekly Sales using MinMax scaler</a:t>
            </a:r>
            <a:endParaRPr sz="14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2397725" y="92301"/>
            <a:ext cx="7736326" cy="479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2372375" y="58025"/>
            <a:ext cx="4258200" cy="4853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5"/>
          <p:cNvPicPr preferRelativeResize="0"/>
          <p:nvPr/>
        </p:nvPicPr>
        <p:blipFill>
          <a:blip r:embed="rId3">
            <a:alphaModFix/>
          </a:blip>
          <a:stretch>
            <a:fillRect/>
          </a:stretch>
        </p:blipFill>
        <p:spPr>
          <a:xfrm>
            <a:off x="2331700" y="188725"/>
            <a:ext cx="4480599" cy="4649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2078300" y="51850"/>
            <a:ext cx="4366464"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7"/>
          <p:cNvPicPr preferRelativeResize="0"/>
          <p:nvPr/>
        </p:nvPicPr>
        <p:blipFill>
          <a:blip r:embed="rId3">
            <a:alphaModFix/>
          </a:blip>
          <a:stretch>
            <a:fillRect/>
          </a:stretch>
        </p:blipFill>
        <p:spPr>
          <a:xfrm>
            <a:off x="2331700" y="188725"/>
            <a:ext cx="4480599" cy="4649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sp>
        <p:nvSpPr>
          <p:cNvPr id="221" name="Google Shape;221;p38"/>
          <p:cNvSpPr txBox="1"/>
          <p:nvPr>
            <p:ph idx="1" type="body"/>
          </p:nvPr>
        </p:nvSpPr>
        <p:spPr>
          <a:xfrm>
            <a:off x="34265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22" name="Google Shape;222;p38"/>
          <p:cNvGraphicFramePr/>
          <p:nvPr/>
        </p:nvGraphicFramePr>
        <p:xfrm>
          <a:off x="821025" y="1797150"/>
          <a:ext cx="3000000" cy="3000000"/>
        </p:xfrm>
        <a:graphic>
          <a:graphicData uri="http://schemas.openxmlformats.org/drawingml/2006/table">
            <a:tbl>
              <a:tblPr>
                <a:noFill/>
                <a:tableStyleId>{80706BB0-D75E-4969-BE25-44797B939415}</a:tableStyleId>
              </a:tblPr>
              <a:tblGrid>
                <a:gridCol w="2436250"/>
                <a:gridCol w="1183250"/>
                <a:gridCol w="1809750"/>
                <a:gridCol w="1809750"/>
              </a:tblGrid>
              <a:tr h="381000">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MAE</a:t>
                      </a:r>
                      <a:endParaRPr/>
                    </a:p>
                  </a:txBody>
                  <a:tcPr marT="91425" marB="91425" marR="91425" marL="91425"/>
                </a:tc>
                <a:tc>
                  <a:txBody>
                    <a:bodyPr/>
                    <a:lstStyle/>
                    <a:p>
                      <a:pPr indent="0" lvl="0" marL="0" rtl="0" algn="ctr">
                        <a:spcBef>
                          <a:spcPts val="0"/>
                        </a:spcBef>
                        <a:spcAft>
                          <a:spcPts val="0"/>
                        </a:spcAft>
                        <a:buNone/>
                      </a:pPr>
                      <a:r>
                        <a:rPr lang="en"/>
                        <a:t>MSE</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r>
              <a:tr h="381000">
                <a:tc>
                  <a:txBody>
                    <a:bodyPr/>
                    <a:lstStyle/>
                    <a:p>
                      <a:pPr indent="0" lvl="0" marL="0" rtl="0" algn="ctr">
                        <a:spcBef>
                          <a:spcPts val="0"/>
                        </a:spcBef>
                        <a:spcAft>
                          <a:spcPts val="0"/>
                        </a:spcAft>
                        <a:buNone/>
                      </a:pPr>
                      <a:r>
                        <a:rPr lang="en"/>
                        <a:t>Linear Regression (Baseline)</a:t>
                      </a:r>
                      <a:endParaRPr/>
                    </a:p>
                  </a:txBody>
                  <a:tcPr marT="91425" marB="91425" marR="91425" marL="91425"/>
                </a:tc>
                <a:tc>
                  <a:txBody>
                    <a:bodyPr/>
                    <a:lstStyle/>
                    <a:p>
                      <a:pPr indent="0" lvl="0" marL="0" rtl="0" algn="ctr">
                        <a:spcBef>
                          <a:spcPts val="0"/>
                        </a:spcBef>
                        <a:spcAft>
                          <a:spcPts val="0"/>
                        </a:spcAft>
                        <a:buNone/>
                      </a:pPr>
                      <a:r>
                        <a:rPr lang="en"/>
                        <a:t>212586.233</a:t>
                      </a:r>
                      <a:endParaRPr/>
                    </a:p>
                  </a:txBody>
                  <a:tcPr marT="91425" marB="91425" marR="91425" marL="91425"/>
                </a:tc>
                <a:tc>
                  <a:txBody>
                    <a:bodyPr/>
                    <a:lstStyle/>
                    <a:p>
                      <a:pPr indent="0" lvl="0" marL="0" rtl="0" algn="ctr">
                        <a:spcBef>
                          <a:spcPts val="0"/>
                        </a:spcBef>
                        <a:spcAft>
                          <a:spcPts val="0"/>
                        </a:spcAft>
                        <a:buNone/>
                      </a:pPr>
                      <a:r>
                        <a:rPr lang="en"/>
                        <a:t>423658.986</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r>
              <a:tr h="381000">
                <a:tc>
                  <a:txBody>
                    <a:bodyPr/>
                    <a:lstStyle/>
                    <a:p>
                      <a:pPr indent="0" lvl="0" marL="0" rtl="0" algn="ctr">
                        <a:spcBef>
                          <a:spcPts val="0"/>
                        </a:spcBef>
                        <a:spcAft>
                          <a:spcPts val="0"/>
                        </a:spcAft>
                        <a:buNone/>
                      </a:pPr>
                      <a:r>
                        <a:rPr lang="en"/>
                        <a:t>KNNRegressor</a:t>
                      </a:r>
                      <a:endParaRPr/>
                    </a:p>
                  </a:txBody>
                  <a:tcPr marT="91425" marB="91425" marR="91425" marL="91425"/>
                </a:tc>
                <a:tc>
                  <a:txBody>
                    <a:bodyPr/>
                    <a:lstStyle/>
                    <a:p>
                      <a:pPr indent="0" lvl="0" marL="0" rtl="0" algn="ctr">
                        <a:spcBef>
                          <a:spcPts val="0"/>
                        </a:spcBef>
                        <a:spcAft>
                          <a:spcPts val="0"/>
                        </a:spcAft>
                        <a:buNone/>
                      </a:pPr>
                      <a:r>
                        <a:rPr lang="en"/>
                        <a:t>1108.6956</a:t>
                      </a:r>
                      <a:endParaRPr/>
                    </a:p>
                  </a:txBody>
                  <a:tcPr marT="91425" marB="91425" marR="91425" marL="91425"/>
                </a:tc>
                <a:tc>
                  <a:txBody>
                    <a:bodyPr/>
                    <a:lstStyle/>
                    <a:p>
                      <a:pPr indent="0" lvl="0" marL="0" rtl="0" algn="ctr">
                        <a:spcBef>
                          <a:spcPts val="0"/>
                        </a:spcBef>
                        <a:spcAft>
                          <a:spcPts val="0"/>
                        </a:spcAft>
                        <a:buNone/>
                      </a:pPr>
                      <a:r>
                        <a:rPr lang="en"/>
                        <a:t>18495.40364</a:t>
                      </a:r>
                      <a:endParaRPr/>
                    </a:p>
                  </a:txBody>
                  <a:tcPr marT="91425" marB="91425" marR="91425" marL="91425"/>
                </a:tc>
                <a:tc>
                  <a:txBody>
                    <a:bodyPr/>
                    <a:lstStyle/>
                    <a:p>
                      <a:pPr indent="0" lvl="0" marL="0" rtl="0" algn="ctr">
                        <a:spcBef>
                          <a:spcPts val="0"/>
                        </a:spcBef>
                        <a:spcAft>
                          <a:spcPts val="0"/>
                        </a:spcAft>
                        <a:buNone/>
                      </a:pPr>
                      <a:r>
                        <a:rPr lang="en"/>
                        <a:t>34.99%</a:t>
                      </a:r>
                      <a:endParaRPr/>
                    </a:p>
                  </a:txBody>
                  <a:tcPr marT="91425" marB="91425" marR="91425" marL="91425"/>
                </a:tc>
              </a:tr>
              <a:tr h="381000">
                <a:tc>
                  <a:txBody>
                    <a:bodyPr/>
                    <a:lstStyle/>
                    <a:p>
                      <a:pPr indent="0" lvl="0" marL="0" rtl="0" algn="ctr">
                        <a:spcBef>
                          <a:spcPts val="0"/>
                        </a:spcBef>
                        <a:spcAft>
                          <a:spcPts val="0"/>
                        </a:spcAft>
                        <a:buNone/>
                      </a:pPr>
                      <a:r>
                        <a:rPr lang="en"/>
                        <a:t>DecisionTreeRegressor</a:t>
                      </a:r>
                      <a:endParaRPr/>
                    </a:p>
                  </a:txBody>
                  <a:tcPr marT="91425" marB="91425" marR="91425" marL="91425"/>
                </a:tc>
                <a:tc>
                  <a:txBody>
                    <a:bodyPr/>
                    <a:lstStyle/>
                    <a:p>
                      <a:pPr indent="0" lvl="0" marL="0" rtl="0" algn="ctr">
                        <a:spcBef>
                          <a:spcPts val="0"/>
                        </a:spcBef>
                        <a:spcAft>
                          <a:spcPts val="0"/>
                        </a:spcAft>
                        <a:buNone/>
                      </a:pPr>
                      <a:r>
                        <a:rPr lang="en"/>
                        <a:t>1955.3593</a:t>
                      </a:r>
                      <a:endParaRPr/>
                    </a:p>
                  </a:txBody>
                  <a:tcPr marT="91425" marB="91425" marR="91425" marL="91425"/>
                </a:tc>
                <a:tc>
                  <a:txBody>
                    <a:bodyPr/>
                    <a:lstStyle/>
                    <a:p>
                      <a:pPr indent="0" lvl="0" marL="0" rtl="0" algn="ctr">
                        <a:spcBef>
                          <a:spcPts val="0"/>
                        </a:spcBef>
                        <a:spcAft>
                          <a:spcPts val="0"/>
                        </a:spcAft>
                        <a:buNone/>
                      </a:pPr>
                      <a:r>
                        <a:rPr lang="en"/>
                        <a:t>5164.1709</a:t>
                      </a:r>
                      <a:endParaRPr/>
                    </a:p>
                  </a:txBody>
                  <a:tcPr marT="91425" marB="91425" marR="91425" marL="91425"/>
                </a:tc>
                <a:tc>
                  <a:txBody>
                    <a:bodyPr/>
                    <a:lstStyle/>
                    <a:p>
                      <a:pPr indent="0" lvl="0" marL="0" rtl="0" algn="ctr">
                        <a:spcBef>
                          <a:spcPts val="0"/>
                        </a:spcBef>
                        <a:spcAft>
                          <a:spcPts val="0"/>
                        </a:spcAft>
                        <a:buNone/>
                      </a:pPr>
                      <a:r>
                        <a:rPr lang="en"/>
                        <a:t>94.93%</a:t>
                      </a:r>
                      <a:endParaRPr/>
                    </a:p>
                  </a:txBody>
                  <a:tcPr marT="91425" marB="91425" marR="91425" marL="91425"/>
                </a:tc>
              </a:tr>
              <a:tr h="381000">
                <a:tc>
                  <a:txBody>
                    <a:bodyPr/>
                    <a:lstStyle/>
                    <a:p>
                      <a:pPr indent="0" lvl="0" marL="0" rtl="0" algn="ctr">
                        <a:spcBef>
                          <a:spcPts val="0"/>
                        </a:spcBef>
                        <a:spcAft>
                          <a:spcPts val="0"/>
                        </a:spcAft>
                        <a:buNone/>
                      </a:pPr>
                      <a:r>
                        <a:rPr lang="en"/>
                        <a:t>RandomForestRegressor</a:t>
                      </a:r>
                      <a:endParaRPr/>
                    </a:p>
                  </a:txBody>
                  <a:tcPr marT="91425" marB="91425" marR="91425" marL="91425"/>
                </a:tc>
                <a:tc>
                  <a:txBody>
                    <a:bodyPr/>
                    <a:lstStyle/>
                    <a:p>
                      <a:pPr indent="0" lvl="0" marL="0" rtl="0" algn="ctr">
                        <a:spcBef>
                          <a:spcPts val="0"/>
                        </a:spcBef>
                        <a:spcAft>
                          <a:spcPts val="0"/>
                        </a:spcAft>
                        <a:buNone/>
                      </a:pPr>
                      <a:r>
                        <a:rPr lang="en"/>
                        <a:t>2016.3441</a:t>
                      </a:r>
                      <a:endParaRPr/>
                    </a:p>
                  </a:txBody>
                  <a:tcPr marT="91425" marB="91425" marR="91425" marL="91425"/>
                </a:tc>
                <a:tc>
                  <a:txBody>
                    <a:bodyPr/>
                    <a:lstStyle/>
                    <a:p>
                      <a:pPr indent="0" lvl="0" marL="0" rtl="0" algn="ctr">
                        <a:spcBef>
                          <a:spcPts val="0"/>
                        </a:spcBef>
                        <a:spcAft>
                          <a:spcPts val="0"/>
                        </a:spcAft>
                        <a:buNone/>
                      </a:pPr>
                      <a:r>
                        <a:rPr lang="en"/>
                        <a:t>4626.9906</a:t>
                      </a:r>
                      <a:endParaRPr/>
                    </a:p>
                  </a:txBody>
                  <a:tcPr marT="91425" marB="91425" marR="91425" marL="91425"/>
                </a:tc>
                <a:tc>
                  <a:txBody>
                    <a:bodyPr/>
                    <a:lstStyle/>
                    <a:p>
                      <a:pPr indent="0" lvl="0" marL="0" rtl="0" algn="ctr">
                        <a:spcBef>
                          <a:spcPts val="0"/>
                        </a:spcBef>
                        <a:spcAft>
                          <a:spcPts val="0"/>
                        </a:spcAft>
                        <a:buNone/>
                      </a:pPr>
                      <a:r>
                        <a:rPr lang="en"/>
                        <a:t>95.93%</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126075" y="216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8" name="Google Shape;228;p3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 sz="1000">
                <a:solidFill>
                  <a:srgbClr val="000000"/>
                </a:solidFill>
                <a:highlight>
                  <a:srgbClr val="FFFFFF"/>
                </a:highlight>
              </a:rPr>
              <a:t>The R2 score of MLR is just 0.09 and the difference between the actual and predicted value is high.</a:t>
            </a:r>
            <a:br>
              <a:rPr lang="en" sz="1000">
                <a:solidFill>
                  <a:srgbClr val="000000"/>
                </a:solidFill>
                <a:highlight>
                  <a:srgbClr val="FFFFFF"/>
                </a:highlight>
              </a:rPr>
            </a:br>
            <a:endParaRPr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Why is this happening?</a:t>
            </a:r>
            <a:br>
              <a:rPr b="1" lang="en" sz="1000">
                <a:solidFill>
                  <a:srgbClr val="000000"/>
                </a:solidFill>
                <a:highlight>
                  <a:srgbClr val="FFFFFF"/>
                </a:highlight>
              </a:rPr>
            </a:b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lang="en" sz="1000">
                <a:solidFill>
                  <a:srgbClr val="000000"/>
                </a:solidFill>
                <a:highlight>
                  <a:srgbClr val="FFFFFF"/>
                </a:highlight>
              </a:rPr>
              <a:t>The features have no linear relationship with Weekly_Sales.</a:t>
            </a:r>
            <a:br>
              <a:rPr lang="en" sz="1000">
                <a:solidFill>
                  <a:srgbClr val="000000"/>
                </a:solidFill>
                <a:highlight>
                  <a:srgbClr val="FFFFFF"/>
                </a:highlight>
              </a:rPr>
            </a:br>
            <a:endParaRPr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lang="en" sz="1000">
                <a:solidFill>
                  <a:srgbClr val="000000"/>
                </a:solidFill>
                <a:highlight>
                  <a:srgbClr val="FFFFFF"/>
                </a:highlight>
              </a:rPr>
              <a:t>Features need to be further cleaned and engineered.</a:t>
            </a:r>
            <a:br>
              <a:rPr lang="en" sz="1000">
                <a:solidFill>
                  <a:srgbClr val="000000"/>
                </a:solidFill>
                <a:highlight>
                  <a:srgbClr val="FFFFFF"/>
                </a:highlight>
              </a:rPr>
            </a:br>
            <a:endParaRPr sz="1000">
              <a:solidFill>
                <a:srgbClr val="000000"/>
              </a:solidFill>
              <a:highlight>
                <a:srgbClr val="FFFFFF"/>
              </a:highlight>
            </a:endParaRPr>
          </a:p>
          <a:p>
            <a:pPr indent="-292100" lvl="0" marL="457200" rtl="0" algn="l">
              <a:spcBef>
                <a:spcPts val="0"/>
              </a:spcBef>
              <a:spcAft>
                <a:spcPts val="0"/>
              </a:spcAft>
              <a:buSzPts val="1000"/>
              <a:buChar char="●"/>
            </a:pPr>
            <a:r>
              <a:rPr lang="en" sz="1000"/>
              <a:t>Thus Multiple Linear Regression is not the right model for this prediction.</a:t>
            </a:r>
            <a:br>
              <a:rPr lang="en" sz="1000"/>
            </a:br>
            <a:endParaRPr sz="1000"/>
          </a:p>
          <a:p>
            <a:pPr indent="-292100" lvl="0" marL="457200" rtl="0" algn="l">
              <a:spcBef>
                <a:spcPts val="0"/>
              </a:spcBef>
              <a:spcAft>
                <a:spcPts val="0"/>
              </a:spcAft>
              <a:buSzPts val="1000"/>
              <a:buChar char="●"/>
            </a:pPr>
            <a:r>
              <a:rPr b="1" lang="en" sz="1000"/>
              <a:t>Random ForestRegressor </a:t>
            </a:r>
            <a:r>
              <a:rPr lang="en" sz="1000"/>
              <a:t>wins as it generally produces better results and work well on large dataset and is able to work with missing data by creating estimates for them.</a:t>
            </a:r>
            <a:endParaRPr sz="1000"/>
          </a:p>
          <a:p>
            <a:pPr indent="0" lvl="0" marL="457200" rtl="0" algn="l">
              <a:spcBef>
                <a:spcPts val="1600"/>
              </a:spcBef>
              <a:spcAft>
                <a:spcPts val="0"/>
              </a:spcAft>
              <a:buNone/>
            </a:pPr>
            <a:r>
              <a:t/>
            </a:r>
            <a:endParaRPr sz="1000">
              <a:solidFill>
                <a:srgbClr val="000000"/>
              </a:solidFill>
              <a:highlight>
                <a:srgbClr val="FFFFFF"/>
              </a:highlight>
            </a:endParaRPr>
          </a:p>
          <a:p>
            <a:pPr indent="0" lvl="0" marL="0" rtl="0" algn="l">
              <a:spcBef>
                <a:spcPts val="1600"/>
              </a:spcBef>
              <a:spcAft>
                <a:spcPts val="0"/>
              </a:spcAft>
              <a:buNone/>
            </a:pPr>
            <a:r>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900"/>
          </a:p>
        </p:txBody>
      </p:sp>
      <p:sp>
        <p:nvSpPr>
          <p:cNvPr id="229" name="Google Shape;229;p39"/>
          <p:cNvSpPr txBox="1"/>
          <p:nvPr>
            <p:ph idx="2" type="body"/>
          </p:nvPr>
        </p:nvSpPr>
        <p:spPr>
          <a:xfrm>
            <a:off x="4971600" y="770750"/>
            <a:ext cx="39999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7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Dataset consisted of 4 .csv files (tables): train.csv, test.csv, features.csv and stores.csv</a:t>
            </a:r>
            <a:br>
              <a:rPr lang="en" sz="1400"/>
            </a:br>
            <a:endParaRPr sz="1400"/>
          </a:p>
          <a:p>
            <a:pPr indent="-317500" lvl="0" marL="457200" rtl="0" algn="l">
              <a:spcBef>
                <a:spcPts val="0"/>
              </a:spcBef>
              <a:spcAft>
                <a:spcPts val="0"/>
              </a:spcAft>
              <a:buSzPts val="1400"/>
              <a:buChar char="●"/>
            </a:pPr>
            <a:r>
              <a:rPr lang="en" sz="1400"/>
              <a:t>Merged train, features and stores over with Store as the primary key</a:t>
            </a:r>
            <a:br>
              <a:rPr lang="en" sz="1400"/>
            </a:br>
            <a:endParaRPr sz="1400"/>
          </a:p>
          <a:p>
            <a:pPr indent="-317500" lvl="0" marL="457200" rtl="0" algn="l">
              <a:spcBef>
                <a:spcPts val="0"/>
              </a:spcBef>
              <a:spcAft>
                <a:spcPts val="0"/>
              </a:spcAft>
              <a:buSzPts val="1400"/>
              <a:buChar char="●"/>
            </a:pPr>
            <a:r>
              <a:rPr lang="en" sz="1400"/>
              <a:t>Had 45 stores and 81 departments</a:t>
            </a:r>
            <a:br>
              <a:rPr lang="en" sz="1400"/>
            </a:br>
            <a:endParaRPr sz="1400"/>
          </a:p>
          <a:p>
            <a:pPr indent="-317500" lvl="0" marL="457200" rtl="0" algn="l">
              <a:spcBef>
                <a:spcPts val="0"/>
              </a:spcBef>
              <a:spcAft>
                <a:spcPts val="0"/>
              </a:spcAft>
              <a:buSzPts val="1400"/>
              <a:buChar char="●"/>
            </a:pPr>
            <a:r>
              <a:rPr lang="en" sz="1400"/>
              <a:t>MarkDown1-5 contained around 60-70% of missing values</a:t>
            </a:r>
            <a:br>
              <a:rPr lang="en" sz="1400"/>
            </a:br>
            <a:endParaRPr sz="1400"/>
          </a:p>
          <a:p>
            <a:pPr indent="-317500" lvl="0" marL="457200" rtl="0" algn="l">
              <a:spcBef>
                <a:spcPts val="0"/>
              </a:spcBef>
              <a:spcAft>
                <a:spcPts val="0"/>
              </a:spcAft>
              <a:buSzPts val="1400"/>
              <a:buChar char="●"/>
            </a:pPr>
            <a:r>
              <a:rPr lang="en" sz="1400"/>
              <a:t>Weekly Sales is  the target variable </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0" lvl="0" marL="457200" rtl="0" algn="l">
              <a:spcBef>
                <a:spcPts val="1600"/>
              </a:spcBef>
              <a:spcAft>
                <a:spcPts val="1600"/>
              </a:spcAft>
              <a:buNone/>
            </a:pPr>
            <a:r>
              <a:t/>
            </a:r>
            <a:endParaRPr sz="1400"/>
          </a:p>
        </p:txBody>
      </p:sp>
      <p:pic>
        <p:nvPicPr>
          <p:cNvPr id="104" name="Google Shape;104;p16"/>
          <p:cNvPicPr preferRelativeResize="0"/>
          <p:nvPr/>
        </p:nvPicPr>
        <p:blipFill>
          <a:blip r:embed="rId3">
            <a:alphaModFix/>
          </a:blip>
          <a:stretch>
            <a:fillRect/>
          </a:stretch>
        </p:blipFill>
        <p:spPr>
          <a:xfrm>
            <a:off x="389050" y="329924"/>
            <a:ext cx="8187875" cy="448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208638" y="618775"/>
            <a:ext cx="8726725" cy="351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276175" y="152400"/>
            <a:ext cx="829622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120" name="Google Shape;120;p19"/>
          <p:cNvPicPr preferRelativeResize="0"/>
          <p:nvPr/>
        </p:nvPicPr>
        <p:blipFill>
          <a:blip r:embed="rId3">
            <a:alphaModFix/>
          </a:blip>
          <a:stretch>
            <a:fillRect/>
          </a:stretch>
        </p:blipFill>
        <p:spPr>
          <a:xfrm>
            <a:off x="311695" y="1110650"/>
            <a:ext cx="8110080" cy="345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661925" y="386802"/>
            <a:ext cx="7820151" cy="4176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Weekly Sales x Size x Year</a:t>
            </a:r>
            <a:endParaRPr/>
          </a:p>
        </p:txBody>
      </p:sp>
      <p:pic>
        <p:nvPicPr>
          <p:cNvPr id="131" name="Google Shape;131;p21"/>
          <p:cNvPicPr preferRelativeResize="0"/>
          <p:nvPr/>
        </p:nvPicPr>
        <p:blipFill>
          <a:blip r:embed="rId3">
            <a:alphaModFix/>
          </a:blip>
          <a:stretch>
            <a:fillRect/>
          </a:stretch>
        </p:blipFill>
        <p:spPr>
          <a:xfrm>
            <a:off x="881750" y="1168000"/>
            <a:ext cx="6527100" cy="34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