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6" r:id="rId2"/>
    <p:sldId id="259" r:id="rId3"/>
    <p:sldId id="260" r:id="rId4"/>
    <p:sldId id="257" r:id="rId5"/>
    <p:sldId id="258" r:id="rId6"/>
    <p:sldId id="262" r:id="rId7"/>
    <p:sldId id="261" r:id="rId8"/>
    <p:sldId id="264" r:id="rId9"/>
    <p:sldId id="263" r:id="rId10"/>
    <p:sldId id="268" r:id="rId11"/>
    <p:sldId id="270"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9"/>
    <p:restoredTop sz="76582"/>
  </p:normalViewPr>
  <p:slideViewPr>
    <p:cSldViewPr snapToGrid="0" snapToObjects="1">
      <p:cViewPr varScale="1">
        <p:scale>
          <a:sx n="82" d="100"/>
          <a:sy n="82" d="100"/>
        </p:scale>
        <p:origin x="1064" y="1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92E482-9C53-42FF-A496-641AB28749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BC26C57-E8E0-44CC-8676-BBDD62D02E0A}">
      <dgm:prSet/>
      <dgm:spPr/>
      <dgm:t>
        <a:bodyPr/>
        <a:lstStyle/>
        <a:p>
          <a:r>
            <a:rPr lang="en-US" dirty="0"/>
            <a:t>The US Congress is divided into two houses: Senate and the House of Representatives. </a:t>
          </a:r>
        </a:p>
      </dgm:t>
    </dgm:pt>
    <dgm:pt modelId="{57ECF354-113F-4071-8AD0-CB9F8F15D1C6}" type="parTrans" cxnId="{3AB8F93F-724A-4CEA-84CB-58381159D9A7}">
      <dgm:prSet/>
      <dgm:spPr/>
      <dgm:t>
        <a:bodyPr/>
        <a:lstStyle/>
        <a:p>
          <a:endParaRPr lang="en-US"/>
        </a:p>
      </dgm:t>
    </dgm:pt>
    <dgm:pt modelId="{8289875C-AB2D-4510-B13D-E05F7580BA9C}" type="sibTrans" cxnId="{3AB8F93F-724A-4CEA-84CB-58381159D9A7}">
      <dgm:prSet/>
      <dgm:spPr/>
      <dgm:t>
        <a:bodyPr/>
        <a:lstStyle/>
        <a:p>
          <a:endParaRPr lang="en-US"/>
        </a:p>
      </dgm:t>
    </dgm:pt>
    <dgm:pt modelId="{32014471-3C13-482E-B126-E79083652579}">
      <dgm:prSet/>
      <dgm:spPr/>
      <dgm:t>
        <a:bodyPr/>
        <a:lstStyle/>
        <a:p>
          <a:r>
            <a:rPr lang="en-US" dirty="0"/>
            <a:t>Each state sends two senators to congress</a:t>
          </a:r>
        </a:p>
      </dgm:t>
    </dgm:pt>
    <dgm:pt modelId="{64D6E203-7AC4-4967-AC2D-D2B300D34192}" type="parTrans" cxnId="{B369B768-DCED-4E25-8428-076C06E42AA5}">
      <dgm:prSet/>
      <dgm:spPr/>
      <dgm:t>
        <a:bodyPr/>
        <a:lstStyle/>
        <a:p>
          <a:endParaRPr lang="en-US"/>
        </a:p>
      </dgm:t>
    </dgm:pt>
    <dgm:pt modelId="{88284859-61CF-4414-AC18-A9335C7FD363}" type="sibTrans" cxnId="{B369B768-DCED-4E25-8428-076C06E42AA5}">
      <dgm:prSet/>
      <dgm:spPr/>
      <dgm:t>
        <a:bodyPr/>
        <a:lstStyle/>
        <a:p>
          <a:endParaRPr lang="en-US"/>
        </a:p>
      </dgm:t>
    </dgm:pt>
    <dgm:pt modelId="{B38A9D0B-FF29-49C5-9634-788236E81BDD}">
      <dgm:prSet/>
      <dgm:spPr/>
      <dgm:t>
        <a:bodyPr/>
        <a:lstStyle/>
        <a:p>
          <a:r>
            <a:rPr lang="en-US" dirty="0"/>
            <a:t>110th Congress: January 2007 – January 2009</a:t>
          </a:r>
        </a:p>
      </dgm:t>
    </dgm:pt>
    <dgm:pt modelId="{C6DB6BF5-6FBC-4A1C-9542-7AD8E579F76B}" type="parTrans" cxnId="{B58B2747-0DBB-416D-8D29-F5D73A9226AC}">
      <dgm:prSet/>
      <dgm:spPr/>
      <dgm:t>
        <a:bodyPr/>
        <a:lstStyle/>
        <a:p>
          <a:endParaRPr lang="en-US"/>
        </a:p>
      </dgm:t>
    </dgm:pt>
    <dgm:pt modelId="{0038D786-15C8-4EFA-8536-5404F3CCF204}" type="sibTrans" cxnId="{B58B2747-0DBB-416D-8D29-F5D73A9226AC}">
      <dgm:prSet/>
      <dgm:spPr/>
      <dgm:t>
        <a:bodyPr/>
        <a:lstStyle/>
        <a:p>
          <a:endParaRPr lang="en-US"/>
        </a:p>
      </dgm:t>
    </dgm:pt>
    <dgm:pt modelId="{09613627-339A-425D-BBD1-8A684C889560}">
      <dgm:prSet/>
      <dgm:spPr/>
      <dgm:t>
        <a:bodyPr/>
        <a:lstStyle/>
        <a:p>
          <a:r>
            <a:rPr lang="en-US" dirty="0"/>
            <a:t>George W. Bush was the president at that time (2nd term)</a:t>
          </a:r>
        </a:p>
      </dgm:t>
    </dgm:pt>
    <dgm:pt modelId="{EEC1639A-F83A-475E-8FAF-0077B7183420}" type="parTrans" cxnId="{5812064E-5EEA-47FA-B166-254F4BAE9574}">
      <dgm:prSet/>
      <dgm:spPr/>
      <dgm:t>
        <a:bodyPr/>
        <a:lstStyle/>
        <a:p>
          <a:endParaRPr lang="en-US"/>
        </a:p>
      </dgm:t>
    </dgm:pt>
    <dgm:pt modelId="{94596CE3-E95F-48A2-A87E-81D92C1F58E3}" type="sibTrans" cxnId="{5812064E-5EEA-47FA-B166-254F4BAE9574}">
      <dgm:prSet/>
      <dgm:spPr/>
      <dgm:t>
        <a:bodyPr/>
        <a:lstStyle/>
        <a:p>
          <a:endParaRPr lang="en-US"/>
        </a:p>
      </dgm:t>
    </dgm:pt>
    <dgm:pt modelId="{4B5EAC22-735C-4D0F-A09E-8F3A6453EE83}">
      <dgm:prSet/>
      <dgm:spPr/>
      <dgm:t>
        <a:bodyPr/>
        <a:lstStyle/>
        <a:p>
          <a:r>
            <a:rPr lang="en-US" dirty="0"/>
            <a:t>Democrats have the majority in both chambers of the congress</a:t>
          </a:r>
        </a:p>
      </dgm:t>
    </dgm:pt>
    <dgm:pt modelId="{DEF9FDED-DF95-431B-85ED-470C642950D6}" type="parTrans" cxnId="{5F8F9A94-847E-4D70-A3AE-44C24BA8D94D}">
      <dgm:prSet/>
      <dgm:spPr/>
      <dgm:t>
        <a:bodyPr/>
        <a:lstStyle/>
        <a:p>
          <a:endParaRPr lang="en-US"/>
        </a:p>
      </dgm:t>
    </dgm:pt>
    <dgm:pt modelId="{3F1B2066-267E-4A24-9738-33301C2EEA51}" type="sibTrans" cxnId="{5F8F9A94-847E-4D70-A3AE-44C24BA8D94D}">
      <dgm:prSet/>
      <dgm:spPr/>
      <dgm:t>
        <a:bodyPr/>
        <a:lstStyle/>
        <a:p>
          <a:endParaRPr lang="en-US"/>
        </a:p>
      </dgm:t>
    </dgm:pt>
    <dgm:pt modelId="{39E65130-F5E6-4526-A8B4-31BE9D85F57B}">
      <dgm:prSet/>
      <dgm:spPr/>
      <dgm:t>
        <a:bodyPr/>
        <a:lstStyle/>
        <a:p>
          <a:r>
            <a:rPr lang="en-US" dirty="0"/>
            <a:t>For this project, we are using each senators as the nodes/vertices and the bills they have co-sponsored as the edges</a:t>
          </a:r>
        </a:p>
      </dgm:t>
    </dgm:pt>
    <dgm:pt modelId="{81DE6CDC-3D1D-4546-B753-CA45DCEE9316}" type="parTrans" cxnId="{9F163D34-DA15-4138-A759-5C0795258AC5}">
      <dgm:prSet/>
      <dgm:spPr/>
      <dgm:t>
        <a:bodyPr/>
        <a:lstStyle/>
        <a:p>
          <a:endParaRPr lang="en-US"/>
        </a:p>
      </dgm:t>
    </dgm:pt>
    <dgm:pt modelId="{2FF808CE-2642-40BA-B3CA-D10AC0BF5755}" type="sibTrans" cxnId="{9F163D34-DA15-4138-A759-5C0795258AC5}">
      <dgm:prSet/>
      <dgm:spPr/>
      <dgm:t>
        <a:bodyPr/>
        <a:lstStyle/>
        <a:p>
          <a:endParaRPr lang="en-US"/>
        </a:p>
      </dgm:t>
    </dgm:pt>
    <dgm:pt modelId="{56DAF4F0-D58C-495A-B838-E062C6D4FC20}">
      <dgm:prSet/>
      <dgm:spPr/>
      <dgm:t>
        <a:bodyPr/>
        <a:lstStyle/>
        <a:p>
          <a:r>
            <a:rPr lang="en-US" dirty="0"/>
            <a:t>Co-sponsorship is important. It shows that the senator is in support of such bill presented to the Senate. It also reveals what issues that senator supports, what their political stance is…</a:t>
          </a:r>
        </a:p>
      </dgm:t>
    </dgm:pt>
    <dgm:pt modelId="{433DFB83-2463-477F-A5E7-7E59503B0E21}" type="parTrans" cxnId="{FF900F1F-7CF2-445A-8DB1-250459E155A9}">
      <dgm:prSet/>
      <dgm:spPr/>
      <dgm:t>
        <a:bodyPr/>
        <a:lstStyle/>
        <a:p>
          <a:endParaRPr lang="en-US"/>
        </a:p>
      </dgm:t>
    </dgm:pt>
    <dgm:pt modelId="{75F95AA6-8178-4E35-AB16-ECD451CB9F6C}" type="sibTrans" cxnId="{FF900F1F-7CF2-445A-8DB1-250459E155A9}">
      <dgm:prSet/>
      <dgm:spPr/>
      <dgm:t>
        <a:bodyPr/>
        <a:lstStyle/>
        <a:p>
          <a:endParaRPr lang="en-US"/>
        </a:p>
      </dgm:t>
    </dgm:pt>
    <dgm:pt modelId="{56E06EB0-77B8-4050-8E1C-C6FF91B20640}" type="pres">
      <dgm:prSet presAssocID="{B692E482-9C53-42FF-A496-641AB2874987}" presName="root" presStyleCnt="0">
        <dgm:presLayoutVars>
          <dgm:dir/>
          <dgm:resizeHandles val="exact"/>
        </dgm:presLayoutVars>
      </dgm:prSet>
      <dgm:spPr/>
    </dgm:pt>
    <dgm:pt modelId="{8680FBDB-7598-43C3-9532-0EBC8C15D1F9}" type="pres">
      <dgm:prSet presAssocID="{1BC26C57-E8E0-44CC-8676-BBDD62D02E0A}" presName="compNode" presStyleCnt="0"/>
      <dgm:spPr/>
    </dgm:pt>
    <dgm:pt modelId="{F5BA7312-DE2A-45B6-B92C-7CEA82C7110B}" type="pres">
      <dgm:prSet presAssocID="{1BC26C57-E8E0-44CC-8676-BBDD62D02E0A}" presName="bgRect" presStyleLbl="bgShp" presStyleIdx="0" presStyleCnt="5"/>
      <dgm:spPr/>
    </dgm:pt>
    <dgm:pt modelId="{E50201D0-0773-4BEB-9CFF-84755C2E3BD1}" type="pres">
      <dgm:prSet presAssocID="{1BC26C57-E8E0-44CC-8676-BBDD62D02E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E49562AB-7A78-4444-8344-D9BA64E6F66B}" type="pres">
      <dgm:prSet presAssocID="{1BC26C57-E8E0-44CC-8676-BBDD62D02E0A}" presName="spaceRect" presStyleCnt="0"/>
      <dgm:spPr/>
    </dgm:pt>
    <dgm:pt modelId="{E9D654CB-87A7-408B-A99A-92D1532B533B}" type="pres">
      <dgm:prSet presAssocID="{1BC26C57-E8E0-44CC-8676-BBDD62D02E0A}" presName="parTx" presStyleLbl="revTx" presStyleIdx="0" presStyleCnt="6">
        <dgm:presLayoutVars>
          <dgm:chMax val="0"/>
          <dgm:chPref val="0"/>
        </dgm:presLayoutVars>
      </dgm:prSet>
      <dgm:spPr/>
    </dgm:pt>
    <dgm:pt modelId="{506F97C9-2289-44E3-B8C1-7C7A169BDAE7}" type="pres">
      <dgm:prSet presAssocID="{8289875C-AB2D-4510-B13D-E05F7580BA9C}" presName="sibTrans" presStyleCnt="0"/>
      <dgm:spPr/>
    </dgm:pt>
    <dgm:pt modelId="{1FC511BC-0BC7-4A22-B55B-B6FA5255E56F}" type="pres">
      <dgm:prSet presAssocID="{32014471-3C13-482E-B126-E79083652579}" presName="compNode" presStyleCnt="0"/>
      <dgm:spPr/>
    </dgm:pt>
    <dgm:pt modelId="{CE2D05BD-A575-4961-90C1-CB62F5E3C0BA}" type="pres">
      <dgm:prSet presAssocID="{32014471-3C13-482E-B126-E79083652579}" presName="bgRect" presStyleLbl="bgShp" presStyleIdx="1" presStyleCnt="5"/>
      <dgm:spPr/>
    </dgm:pt>
    <dgm:pt modelId="{02EA6384-531A-4569-A2D2-3DA145C12732}" type="pres">
      <dgm:prSet presAssocID="{32014471-3C13-482E-B126-E7908365257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7EE9B94F-23EA-44DF-A4B7-7F7671AB2EF4}" type="pres">
      <dgm:prSet presAssocID="{32014471-3C13-482E-B126-E79083652579}" presName="spaceRect" presStyleCnt="0"/>
      <dgm:spPr/>
    </dgm:pt>
    <dgm:pt modelId="{E24DBB96-92D5-4C12-8CD3-90CC1FCB5AFD}" type="pres">
      <dgm:prSet presAssocID="{32014471-3C13-482E-B126-E79083652579}" presName="parTx" presStyleLbl="revTx" presStyleIdx="1" presStyleCnt="6">
        <dgm:presLayoutVars>
          <dgm:chMax val="0"/>
          <dgm:chPref val="0"/>
        </dgm:presLayoutVars>
      </dgm:prSet>
      <dgm:spPr/>
    </dgm:pt>
    <dgm:pt modelId="{45A4495A-29C2-4EB5-89DE-29A834A26B57}" type="pres">
      <dgm:prSet presAssocID="{88284859-61CF-4414-AC18-A9335C7FD363}" presName="sibTrans" presStyleCnt="0"/>
      <dgm:spPr/>
    </dgm:pt>
    <dgm:pt modelId="{345B95DC-D6EA-42AA-9CCD-2E9DABADFD53}" type="pres">
      <dgm:prSet presAssocID="{B38A9D0B-FF29-49C5-9634-788236E81BDD}" presName="compNode" presStyleCnt="0"/>
      <dgm:spPr/>
    </dgm:pt>
    <dgm:pt modelId="{B66D837C-1C73-46D4-A3B2-2F7BA7742A73}" type="pres">
      <dgm:prSet presAssocID="{B38A9D0B-FF29-49C5-9634-788236E81BDD}" presName="bgRect" presStyleLbl="bgShp" presStyleIdx="2" presStyleCnt="5"/>
      <dgm:spPr/>
    </dgm:pt>
    <dgm:pt modelId="{6BD5DE1E-14FA-4F8D-A9FA-AA13FE0D0B9C}" type="pres">
      <dgm:prSet presAssocID="{B38A9D0B-FF29-49C5-9634-788236E81B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cturer"/>
        </a:ext>
      </dgm:extLst>
    </dgm:pt>
    <dgm:pt modelId="{F559B865-5D49-49D5-821A-4A8EDC9C3B4C}" type="pres">
      <dgm:prSet presAssocID="{B38A9D0B-FF29-49C5-9634-788236E81BDD}" presName="spaceRect" presStyleCnt="0"/>
      <dgm:spPr/>
    </dgm:pt>
    <dgm:pt modelId="{AE6CA61D-3DA0-4BCD-850F-0E2A028052FB}" type="pres">
      <dgm:prSet presAssocID="{B38A9D0B-FF29-49C5-9634-788236E81BDD}" presName="parTx" presStyleLbl="revTx" presStyleIdx="2" presStyleCnt="6">
        <dgm:presLayoutVars>
          <dgm:chMax val="0"/>
          <dgm:chPref val="0"/>
        </dgm:presLayoutVars>
      </dgm:prSet>
      <dgm:spPr/>
    </dgm:pt>
    <dgm:pt modelId="{BB1B106A-A128-4E9C-A675-86220AEC2642}" type="pres">
      <dgm:prSet presAssocID="{B38A9D0B-FF29-49C5-9634-788236E81BDD}" presName="desTx" presStyleLbl="revTx" presStyleIdx="3" presStyleCnt="6">
        <dgm:presLayoutVars/>
      </dgm:prSet>
      <dgm:spPr/>
    </dgm:pt>
    <dgm:pt modelId="{79CB7D4A-BD58-4AE1-A353-0F765CFBE0D2}" type="pres">
      <dgm:prSet presAssocID="{0038D786-15C8-4EFA-8536-5404F3CCF204}" presName="sibTrans" presStyleCnt="0"/>
      <dgm:spPr/>
    </dgm:pt>
    <dgm:pt modelId="{11068734-7C12-471A-9036-83CDB6FC69AF}" type="pres">
      <dgm:prSet presAssocID="{39E65130-F5E6-4526-A8B4-31BE9D85F57B}" presName="compNode" presStyleCnt="0"/>
      <dgm:spPr/>
    </dgm:pt>
    <dgm:pt modelId="{F2A83674-8BD3-4824-8F28-9DF0E8E7111D}" type="pres">
      <dgm:prSet presAssocID="{39E65130-F5E6-4526-A8B4-31BE9D85F57B}" presName="bgRect" presStyleLbl="bgShp" presStyleIdx="3" presStyleCnt="5"/>
      <dgm:spPr/>
    </dgm:pt>
    <dgm:pt modelId="{E8F16F0C-2740-4985-ADF5-87619A338AA4}" type="pres">
      <dgm:prSet presAssocID="{39E65130-F5E6-4526-A8B4-31BE9D85F5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ag"/>
        </a:ext>
      </dgm:extLst>
    </dgm:pt>
    <dgm:pt modelId="{B3943216-7F92-4962-A661-9C3E4057FB82}" type="pres">
      <dgm:prSet presAssocID="{39E65130-F5E6-4526-A8B4-31BE9D85F57B}" presName="spaceRect" presStyleCnt="0"/>
      <dgm:spPr/>
    </dgm:pt>
    <dgm:pt modelId="{5F316C29-DEAC-4AD8-8B31-7D89ECC5DDC3}" type="pres">
      <dgm:prSet presAssocID="{39E65130-F5E6-4526-A8B4-31BE9D85F57B}" presName="parTx" presStyleLbl="revTx" presStyleIdx="4" presStyleCnt="6">
        <dgm:presLayoutVars>
          <dgm:chMax val="0"/>
          <dgm:chPref val="0"/>
        </dgm:presLayoutVars>
      </dgm:prSet>
      <dgm:spPr/>
    </dgm:pt>
    <dgm:pt modelId="{5CA461AA-F0BB-41A9-B204-0A838094BFEA}" type="pres">
      <dgm:prSet presAssocID="{2FF808CE-2642-40BA-B3CA-D10AC0BF5755}" presName="sibTrans" presStyleCnt="0"/>
      <dgm:spPr/>
    </dgm:pt>
    <dgm:pt modelId="{EC6BBD6C-3515-4A9A-BCAF-7A11C2931077}" type="pres">
      <dgm:prSet presAssocID="{56DAF4F0-D58C-495A-B838-E062C6D4FC20}" presName="compNode" presStyleCnt="0"/>
      <dgm:spPr/>
    </dgm:pt>
    <dgm:pt modelId="{4B106742-0623-4C63-B127-8743E081A66B}" type="pres">
      <dgm:prSet presAssocID="{56DAF4F0-D58C-495A-B838-E062C6D4FC20}" presName="bgRect" presStyleLbl="bgShp" presStyleIdx="4" presStyleCnt="5"/>
      <dgm:spPr/>
    </dgm:pt>
    <dgm:pt modelId="{1C0CFE8A-7B17-432E-86BB-62814C4D17C9}" type="pres">
      <dgm:prSet presAssocID="{56DAF4F0-D58C-495A-B838-E062C6D4FC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7314AC72-DB5B-4E5C-9240-B098AD422DA7}" type="pres">
      <dgm:prSet presAssocID="{56DAF4F0-D58C-495A-B838-E062C6D4FC20}" presName="spaceRect" presStyleCnt="0"/>
      <dgm:spPr/>
    </dgm:pt>
    <dgm:pt modelId="{7B90F868-1A97-4F45-929F-43859BA16546}" type="pres">
      <dgm:prSet presAssocID="{56DAF4F0-D58C-495A-B838-E062C6D4FC20}" presName="parTx" presStyleLbl="revTx" presStyleIdx="5" presStyleCnt="6">
        <dgm:presLayoutVars>
          <dgm:chMax val="0"/>
          <dgm:chPref val="0"/>
        </dgm:presLayoutVars>
      </dgm:prSet>
      <dgm:spPr/>
    </dgm:pt>
  </dgm:ptLst>
  <dgm:cxnLst>
    <dgm:cxn modelId="{FF900F1F-7CF2-445A-8DB1-250459E155A9}" srcId="{B692E482-9C53-42FF-A496-641AB2874987}" destId="{56DAF4F0-D58C-495A-B838-E062C6D4FC20}" srcOrd="4" destOrd="0" parTransId="{433DFB83-2463-477F-A5E7-7E59503B0E21}" sibTransId="{75F95AA6-8178-4E35-AB16-ECD451CB9F6C}"/>
    <dgm:cxn modelId="{C8D01221-EC9F-4B0D-BE2B-C4C21914EC2E}" type="presOf" srcId="{39E65130-F5E6-4526-A8B4-31BE9D85F57B}" destId="{5F316C29-DEAC-4AD8-8B31-7D89ECC5DDC3}" srcOrd="0" destOrd="0" presId="urn:microsoft.com/office/officeart/2018/2/layout/IconVerticalSolidList"/>
    <dgm:cxn modelId="{1B6CAC27-D6DF-45A3-9880-29C912CC6E84}" type="presOf" srcId="{32014471-3C13-482E-B126-E79083652579}" destId="{E24DBB96-92D5-4C12-8CD3-90CC1FCB5AFD}" srcOrd="0" destOrd="0" presId="urn:microsoft.com/office/officeart/2018/2/layout/IconVerticalSolidList"/>
    <dgm:cxn modelId="{9F163D34-DA15-4138-A759-5C0795258AC5}" srcId="{B692E482-9C53-42FF-A496-641AB2874987}" destId="{39E65130-F5E6-4526-A8B4-31BE9D85F57B}" srcOrd="3" destOrd="0" parTransId="{81DE6CDC-3D1D-4546-B753-CA45DCEE9316}" sibTransId="{2FF808CE-2642-40BA-B3CA-D10AC0BF5755}"/>
    <dgm:cxn modelId="{3AB8F93F-724A-4CEA-84CB-58381159D9A7}" srcId="{B692E482-9C53-42FF-A496-641AB2874987}" destId="{1BC26C57-E8E0-44CC-8676-BBDD62D02E0A}" srcOrd="0" destOrd="0" parTransId="{57ECF354-113F-4071-8AD0-CB9F8F15D1C6}" sibTransId="{8289875C-AB2D-4510-B13D-E05F7580BA9C}"/>
    <dgm:cxn modelId="{B58B2747-0DBB-416D-8D29-F5D73A9226AC}" srcId="{B692E482-9C53-42FF-A496-641AB2874987}" destId="{B38A9D0B-FF29-49C5-9634-788236E81BDD}" srcOrd="2" destOrd="0" parTransId="{C6DB6BF5-6FBC-4A1C-9542-7AD8E579F76B}" sibTransId="{0038D786-15C8-4EFA-8536-5404F3CCF204}"/>
    <dgm:cxn modelId="{5812064E-5EEA-47FA-B166-254F4BAE9574}" srcId="{B38A9D0B-FF29-49C5-9634-788236E81BDD}" destId="{09613627-339A-425D-BBD1-8A684C889560}" srcOrd="0" destOrd="0" parTransId="{EEC1639A-F83A-475E-8FAF-0077B7183420}" sibTransId="{94596CE3-E95F-48A2-A87E-81D92C1F58E3}"/>
    <dgm:cxn modelId="{B369B768-DCED-4E25-8428-076C06E42AA5}" srcId="{B692E482-9C53-42FF-A496-641AB2874987}" destId="{32014471-3C13-482E-B126-E79083652579}" srcOrd="1" destOrd="0" parTransId="{64D6E203-7AC4-4967-AC2D-D2B300D34192}" sibTransId="{88284859-61CF-4414-AC18-A9335C7FD363}"/>
    <dgm:cxn modelId="{4D3C3A76-E541-45BD-8B9D-B6B2A03445F8}" type="presOf" srcId="{B38A9D0B-FF29-49C5-9634-788236E81BDD}" destId="{AE6CA61D-3DA0-4BCD-850F-0E2A028052FB}" srcOrd="0" destOrd="0" presId="urn:microsoft.com/office/officeart/2018/2/layout/IconVerticalSolidList"/>
    <dgm:cxn modelId="{5F8F9A94-847E-4D70-A3AE-44C24BA8D94D}" srcId="{B38A9D0B-FF29-49C5-9634-788236E81BDD}" destId="{4B5EAC22-735C-4D0F-A09E-8F3A6453EE83}" srcOrd="1" destOrd="0" parTransId="{DEF9FDED-DF95-431B-85ED-470C642950D6}" sibTransId="{3F1B2066-267E-4A24-9738-33301C2EEA51}"/>
    <dgm:cxn modelId="{24DAB5A1-E29F-4B3B-8A3E-48D21AB77F58}" type="presOf" srcId="{1BC26C57-E8E0-44CC-8676-BBDD62D02E0A}" destId="{E9D654CB-87A7-408B-A99A-92D1532B533B}" srcOrd="0" destOrd="0" presId="urn:microsoft.com/office/officeart/2018/2/layout/IconVerticalSolidList"/>
    <dgm:cxn modelId="{74A28FAA-E3F9-437F-AB6B-33B417C5AB96}" type="presOf" srcId="{09613627-339A-425D-BBD1-8A684C889560}" destId="{BB1B106A-A128-4E9C-A675-86220AEC2642}" srcOrd="0" destOrd="0" presId="urn:microsoft.com/office/officeart/2018/2/layout/IconVerticalSolidList"/>
    <dgm:cxn modelId="{5DDE2CB4-6F77-4E24-B6A0-66B18243FDEA}" type="presOf" srcId="{B692E482-9C53-42FF-A496-641AB2874987}" destId="{56E06EB0-77B8-4050-8E1C-C6FF91B20640}" srcOrd="0" destOrd="0" presId="urn:microsoft.com/office/officeart/2018/2/layout/IconVerticalSolidList"/>
    <dgm:cxn modelId="{D73565C5-6E1B-4D5C-A5D4-6FC20C12A43E}" type="presOf" srcId="{56DAF4F0-D58C-495A-B838-E062C6D4FC20}" destId="{7B90F868-1A97-4F45-929F-43859BA16546}" srcOrd="0" destOrd="0" presId="urn:microsoft.com/office/officeart/2018/2/layout/IconVerticalSolidList"/>
    <dgm:cxn modelId="{76A458DC-1FF9-42FE-859A-A309F0696232}" type="presOf" srcId="{4B5EAC22-735C-4D0F-A09E-8F3A6453EE83}" destId="{BB1B106A-A128-4E9C-A675-86220AEC2642}" srcOrd="0" destOrd="1" presId="urn:microsoft.com/office/officeart/2018/2/layout/IconVerticalSolidList"/>
    <dgm:cxn modelId="{217A5E43-2CD0-493E-A9B7-BBE36D4FA9E3}" type="presParOf" srcId="{56E06EB0-77B8-4050-8E1C-C6FF91B20640}" destId="{8680FBDB-7598-43C3-9532-0EBC8C15D1F9}" srcOrd="0" destOrd="0" presId="urn:microsoft.com/office/officeart/2018/2/layout/IconVerticalSolidList"/>
    <dgm:cxn modelId="{5904505C-BBE5-4819-945B-F1115FDA8713}" type="presParOf" srcId="{8680FBDB-7598-43C3-9532-0EBC8C15D1F9}" destId="{F5BA7312-DE2A-45B6-B92C-7CEA82C7110B}" srcOrd="0" destOrd="0" presId="urn:microsoft.com/office/officeart/2018/2/layout/IconVerticalSolidList"/>
    <dgm:cxn modelId="{7E71AD27-8811-43FF-BB28-57B0CDAC9AFC}" type="presParOf" srcId="{8680FBDB-7598-43C3-9532-0EBC8C15D1F9}" destId="{E50201D0-0773-4BEB-9CFF-84755C2E3BD1}" srcOrd="1" destOrd="0" presId="urn:microsoft.com/office/officeart/2018/2/layout/IconVerticalSolidList"/>
    <dgm:cxn modelId="{F8F1846E-319A-40CD-8888-450503B1DA32}" type="presParOf" srcId="{8680FBDB-7598-43C3-9532-0EBC8C15D1F9}" destId="{E49562AB-7A78-4444-8344-D9BA64E6F66B}" srcOrd="2" destOrd="0" presId="urn:microsoft.com/office/officeart/2018/2/layout/IconVerticalSolidList"/>
    <dgm:cxn modelId="{9C7B1304-085D-408C-BBD8-D87257480F9C}" type="presParOf" srcId="{8680FBDB-7598-43C3-9532-0EBC8C15D1F9}" destId="{E9D654CB-87A7-408B-A99A-92D1532B533B}" srcOrd="3" destOrd="0" presId="urn:microsoft.com/office/officeart/2018/2/layout/IconVerticalSolidList"/>
    <dgm:cxn modelId="{D8549111-8AE2-4991-BBE9-097E25C1577C}" type="presParOf" srcId="{56E06EB0-77B8-4050-8E1C-C6FF91B20640}" destId="{506F97C9-2289-44E3-B8C1-7C7A169BDAE7}" srcOrd="1" destOrd="0" presId="urn:microsoft.com/office/officeart/2018/2/layout/IconVerticalSolidList"/>
    <dgm:cxn modelId="{30FD48F9-42D6-4F8C-AAEC-14669D431AAB}" type="presParOf" srcId="{56E06EB0-77B8-4050-8E1C-C6FF91B20640}" destId="{1FC511BC-0BC7-4A22-B55B-B6FA5255E56F}" srcOrd="2" destOrd="0" presId="urn:microsoft.com/office/officeart/2018/2/layout/IconVerticalSolidList"/>
    <dgm:cxn modelId="{7AC8F219-B9E2-4B2C-B8B5-2E200B18B802}" type="presParOf" srcId="{1FC511BC-0BC7-4A22-B55B-B6FA5255E56F}" destId="{CE2D05BD-A575-4961-90C1-CB62F5E3C0BA}" srcOrd="0" destOrd="0" presId="urn:microsoft.com/office/officeart/2018/2/layout/IconVerticalSolidList"/>
    <dgm:cxn modelId="{50D9C526-2F16-45A4-9E0C-F876BB49D047}" type="presParOf" srcId="{1FC511BC-0BC7-4A22-B55B-B6FA5255E56F}" destId="{02EA6384-531A-4569-A2D2-3DA145C12732}" srcOrd="1" destOrd="0" presId="urn:microsoft.com/office/officeart/2018/2/layout/IconVerticalSolidList"/>
    <dgm:cxn modelId="{A0620AD6-E722-444B-BAAB-4D1C0FBF1B9F}" type="presParOf" srcId="{1FC511BC-0BC7-4A22-B55B-B6FA5255E56F}" destId="{7EE9B94F-23EA-44DF-A4B7-7F7671AB2EF4}" srcOrd="2" destOrd="0" presId="urn:microsoft.com/office/officeart/2018/2/layout/IconVerticalSolidList"/>
    <dgm:cxn modelId="{EF016607-4B04-4BEC-B00D-3AA3EB7E76D4}" type="presParOf" srcId="{1FC511BC-0BC7-4A22-B55B-B6FA5255E56F}" destId="{E24DBB96-92D5-4C12-8CD3-90CC1FCB5AFD}" srcOrd="3" destOrd="0" presId="urn:microsoft.com/office/officeart/2018/2/layout/IconVerticalSolidList"/>
    <dgm:cxn modelId="{3814F8EF-A550-4A62-82F3-D586DEA35A29}" type="presParOf" srcId="{56E06EB0-77B8-4050-8E1C-C6FF91B20640}" destId="{45A4495A-29C2-4EB5-89DE-29A834A26B57}" srcOrd="3" destOrd="0" presId="urn:microsoft.com/office/officeart/2018/2/layout/IconVerticalSolidList"/>
    <dgm:cxn modelId="{35864707-9BEB-42BA-AD24-E3EB9E9CC0C7}" type="presParOf" srcId="{56E06EB0-77B8-4050-8E1C-C6FF91B20640}" destId="{345B95DC-D6EA-42AA-9CCD-2E9DABADFD53}" srcOrd="4" destOrd="0" presId="urn:microsoft.com/office/officeart/2018/2/layout/IconVerticalSolidList"/>
    <dgm:cxn modelId="{94AE8BB7-E689-48EC-A06A-9C7312C7D0D8}" type="presParOf" srcId="{345B95DC-D6EA-42AA-9CCD-2E9DABADFD53}" destId="{B66D837C-1C73-46D4-A3B2-2F7BA7742A73}" srcOrd="0" destOrd="0" presId="urn:microsoft.com/office/officeart/2018/2/layout/IconVerticalSolidList"/>
    <dgm:cxn modelId="{7D88D03D-60FA-4755-B1A3-F5EAAFAD2FC0}" type="presParOf" srcId="{345B95DC-D6EA-42AA-9CCD-2E9DABADFD53}" destId="{6BD5DE1E-14FA-4F8D-A9FA-AA13FE0D0B9C}" srcOrd="1" destOrd="0" presId="urn:microsoft.com/office/officeart/2018/2/layout/IconVerticalSolidList"/>
    <dgm:cxn modelId="{8A62B83D-FBB4-48E6-A052-1A6586024B8C}" type="presParOf" srcId="{345B95DC-D6EA-42AA-9CCD-2E9DABADFD53}" destId="{F559B865-5D49-49D5-821A-4A8EDC9C3B4C}" srcOrd="2" destOrd="0" presId="urn:microsoft.com/office/officeart/2018/2/layout/IconVerticalSolidList"/>
    <dgm:cxn modelId="{1475655F-D61C-4CAE-8EEB-C7875EC2C538}" type="presParOf" srcId="{345B95DC-D6EA-42AA-9CCD-2E9DABADFD53}" destId="{AE6CA61D-3DA0-4BCD-850F-0E2A028052FB}" srcOrd="3" destOrd="0" presId="urn:microsoft.com/office/officeart/2018/2/layout/IconVerticalSolidList"/>
    <dgm:cxn modelId="{C8AA4E70-E327-4B36-99A3-FC2178E09A9E}" type="presParOf" srcId="{345B95DC-D6EA-42AA-9CCD-2E9DABADFD53}" destId="{BB1B106A-A128-4E9C-A675-86220AEC2642}" srcOrd="4" destOrd="0" presId="urn:microsoft.com/office/officeart/2018/2/layout/IconVerticalSolidList"/>
    <dgm:cxn modelId="{6CCA1676-BA07-4136-B1A2-9EBD34DC0E65}" type="presParOf" srcId="{56E06EB0-77B8-4050-8E1C-C6FF91B20640}" destId="{79CB7D4A-BD58-4AE1-A353-0F765CFBE0D2}" srcOrd="5" destOrd="0" presId="urn:microsoft.com/office/officeart/2018/2/layout/IconVerticalSolidList"/>
    <dgm:cxn modelId="{7A5DED1D-A862-412D-B842-62038153E051}" type="presParOf" srcId="{56E06EB0-77B8-4050-8E1C-C6FF91B20640}" destId="{11068734-7C12-471A-9036-83CDB6FC69AF}" srcOrd="6" destOrd="0" presId="urn:microsoft.com/office/officeart/2018/2/layout/IconVerticalSolidList"/>
    <dgm:cxn modelId="{9BDADED5-96F6-4767-9A74-798FAD0BE4F8}" type="presParOf" srcId="{11068734-7C12-471A-9036-83CDB6FC69AF}" destId="{F2A83674-8BD3-4824-8F28-9DF0E8E7111D}" srcOrd="0" destOrd="0" presId="urn:microsoft.com/office/officeart/2018/2/layout/IconVerticalSolidList"/>
    <dgm:cxn modelId="{F98D164C-0BC7-4EAF-AEFF-130A676E8831}" type="presParOf" srcId="{11068734-7C12-471A-9036-83CDB6FC69AF}" destId="{E8F16F0C-2740-4985-ADF5-87619A338AA4}" srcOrd="1" destOrd="0" presId="urn:microsoft.com/office/officeart/2018/2/layout/IconVerticalSolidList"/>
    <dgm:cxn modelId="{CBAC9441-978B-4FD4-B22F-275E5A50DAF9}" type="presParOf" srcId="{11068734-7C12-471A-9036-83CDB6FC69AF}" destId="{B3943216-7F92-4962-A661-9C3E4057FB82}" srcOrd="2" destOrd="0" presId="urn:microsoft.com/office/officeart/2018/2/layout/IconVerticalSolidList"/>
    <dgm:cxn modelId="{4D3A30AA-6916-4208-B177-DA59D3D51774}" type="presParOf" srcId="{11068734-7C12-471A-9036-83CDB6FC69AF}" destId="{5F316C29-DEAC-4AD8-8B31-7D89ECC5DDC3}" srcOrd="3" destOrd="0" presId="urn:microsoft.com/office/officeart/2018/2/layout/IconVerticalSolidList"/>
    <dgm:cxn modelId="{0EC18E14-9E6D-4EB6-9C07-D8CAD51ED077}" type="presParOf" srcId="{56E06EB0-77B8-4050-8E1C-C6FF91B20640}" destId="{5CA461AA-F0BB-41A9-B204-0A838094BFEA}" srcOrd="7" destOrd="0" presId="urn:microsoft.com/office/officeart/2018/2/layout/IconVerticalSolidList"/>
    <dgm:cxn modelId="{5848F6A6-F668-45C8-8D97-932AB9951959}" type="presParOf" srcId="{56E06EB0-77B8-4050-8E1C-C6FF91B20640}" destId="{EC6BBD6C-3515-4A9A-BCAF-7A11C2931077}" srcOrd="8" destOrd="0" presId="urn:microsoft.com/office/officeart/2018/2/layout/IconVerticalSolidList"/>
    <dgm:cxn modelId="{F335B957-14F5-48D3-8F95-ED23E4253FC7}" type="presParOf" srcId="{EC6BBD6C-3515-4A9A-BCAF-7A11C2931077}" destId="{4B106742-0623-4C63-B127-8743E081A66B}" srcOrd="0" destOrd="0" presId="urn:microsoft.com/office/officeart/2018/2/layout/IconVerticalSolidList"/>
    <dgm:cxn modelId="{1FF39AD3-B83E-4677-99E2-F8A8955F290E}" type="presParOf" srcId="{EC6BBD6C-3515-4A9A-BCAF-7A11C2931077}" destId="{1C0CFE8A-7B17-432E-86BB-62814C4D17C9}" srcOrd="1" destOrd="0" presId="urn:microsoft.com/office/officeart/2018/2/layout/IconVerticalSolidList"/>
    <dgm:cxn modelId="{5112E0D3-0B3B-4B9C-9A88-90AE31EF9658}" type="presParOf" srcId="{EC6BBD6C-3515-4A9A-BCAF-7A11C2931077}" destId="{7314AC72-DB5B-4E5C-9240-B098AD422DA7}" srcOrd="2" destOrd="0" presId="urn:microsoft.com/office/officeart/2018/2/layout/IconVerticalSolidList"/>
    <dgm:cxn modelId="{700C0304-9D25-427F-BEFE-6BCF3F053146}" type="presParOf" srcId="{EC6BBD6C-3515-4A9A-BCAF-7A11C2931077}" destId="{7B90F868-1A97-4F45-929F-43859BA165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90496C-0AC9-4372-80F0-DA0ADE922D7C}"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49BFD1D-F4A0-4646-BF3F-790A43C60A73}">
      <dgm:prSet custT="1"/>
      <dgm:spPr/>
      <dgm:t>
        <a:bodyPr/>
        <a:lstStyle/>
        <a:p>
          <a:r>
            <a:rPr lang="en-US" sz="1800" dirty="0"/>
            <a:t>51 Democratic senators and 51 Republican senators</a:t>
          </a:r>
        </a:p>
      </dgm:t>
    </dgm:pt>
    <dgm:pt modelId="{9A2371A3-B2DF-4B04-9057-D28B1DF8E0A4}" type="parTrans" cxnId="{A5827EC4-AE32-4433-A1EB-B2FAEDFFFEF6}">
      <dgm:prSet/>
      <dgm:spPr/>
      <dgm:t>
        <a:bodyPr/>
        <a:lstStyle/>
        <a:p>
          <a:endParaRPr lang="en-US"/>
        </a:p>
      </dgm:t>
    </dgm:pt>
    <dgm:pt modelId="{5E5596AC-ADE1-47A9-9CB3-EF7328B74D73}" type="sibTrans" cxnId="{A5827EC4-AE32-4433-A1EB-B2FAEDFFFEF6}">
      <dgm:prSet/>
      <dgm:spPr/>
      <dgm:t>
        <a:bodyPr/>
        <a:lstStyle/>
        <a:p>
          <a:endParaRPr lang="en-US" dirty="0"/>
        </a:p>
      </dgm:t>
    </dgm:pt>
    <dgm:pt modelId="{46AAC7C5-53DE-4B3E-AEE7-0B25C876E940}">
      <dgm:prSet custT="1"/>
      <dgm:spPr/>
      <dgm:t>
        <a:bodyPr/>
        <a:lstStyle/>
        <a:p>
          <a:r>
            <a:rPr lang="en-US" sz="1800" dirty="0"/>
            <a:t>16 Females and 86 Males</a:t>
          </a:r>
        </a:p>
      </dgm:t>
    </dgm:pt>
    <dgm:pt modelId="{C51DE853-E4FF-47E4-8001-8F251989BF73}" type="parTrans" cxnId="{8D4B0939-6091-4AFC-9C81-C1AEF9A32AF0}">
      <dgm:prSet/>
      <dgm:spPr/>
      <dgm:t>
        <a:bodyPr/>
        <a:lstStyle/>
        <a:p>
          <a:endParaRPr lang="en-US"/>
        </a:p>
      </dgm:t>
    </dgm:pt>
    <dgm:pt modelId="{D019E40D-32FC-4345-BA32-58949A522820}" type="sibTrans" cxnId="{8D4B0939-6091-4AFC-9C81-C1AEF9A32AF0}">
      <dgm:prSet/>
      <dgm:spPr/>
      <dgm:t>
        <a:bodyPr/>
        <a:lstStyle/>
        <a:p>
          <a:endParaRPr lang="en-US" dirty="0"/>
        </a:p>
      </dgm:t>
    </dgm:pt>
    <dgm:pt modelId="{EAD5ACD4-0C73-4CBE-9FEE-9E26982377E0}">
      <dgm:prSet custT="1"/>
      <dgm:spPr/>
      <dgm:t>
        <a:bodyPr/>
        <a:lstStyle/>
        <a:p>
          <a:pPr algn="ctr"/>
          <a:r>
            <a:rPr lang="en-US" sz="1600" dirty="0"/>
            <a:t>Biggest groups of religion:</a:t>
          </a:r>
        </a:p>
      </dgm:t>
    </dgm:pt>
    <dgm:pt modelId="{5ED88286-6693-4611-B13F-DDBD1F5791DE}" type="parTrans" cxnId="{ED1E903C-CFE1-4B3B-9D02-CEA1814E12A9}">
      <dgm:prSet/>
      <dgm:spPr/>
      <dgm:t>
        <a:bodyPr/>
        <a:lstStyle/>
        <a:p>
          <a:endParaRPr lang="en-US"/>
        </a:p>
      </dgm:t>
    </dgm:pt>
    <dgm:pt modelId="{B6AB51D0-C0CF-40BA-8232-BD953EC0428D}" type="sibTrans" cxnId="{ED1E903C-CFE1-4B3B-9D02-CEA1814E12A9}">
      <dgm:prSet/>
      <dgm:spPr/>
      <dgm:t>
        <a:bodyPr/>
        <a:lstStyle/>
        <a:p>
          <a:endParaRPr lang="en-US" dirty="0"/>
        </a:p>
      </dgm:t>
    </dgm:pt>
    <dgm:pt modelId="{2AD76A16-4F06-44D5-8355-012E7C14978F}">
      <dgm:prSet custT="1"/>
      <dgm:spPr/>
      <dgm:t>
        <a:bodyPr/>
        <a:lstStyle/>
        <a:p>
          <a:pPr algn="ctr"/>
          <a:r>
            <a:rPr lang="en-US" sz="1200" dirty="0"/>
            <a:t>Roman Catholic: 25</a:t>
          </a:r>
        </a:p>
      </dgm:t>
    </dgm:pt>
    <dgm:pt modelId="{995671F5-AC52-4899-BA52-52CEF9BF789B}" type="parTrans" cxnId="{23C626FA-4832-49A3-B4A9-EB61305E05E2}">
      <dgm:prSet/>
      <dgm:spPr/>
      <dgm:t>
        <a:bodyPr/>
        <a:lstStyle/>
        <a:p>
          <a:endParaRPr lang="en-US"/>
        </a:p>
      </dgm:t>
    </dgm:pt>
    <dgm:pt modelId="{5325F7EB-0945-4DB7-A58A-AD583880331F}" type="sibTrans" cxnId="{23C626FA-4832-49A3-B4A9-EB61305E05E2}">
      <dgm:prSet/>
      <dgm:spPr/>
      <dgm:t>
        <a:bodyPr/>
        <a:lstStyle/>
        <a:p>
          <a:endParaRPr lang="en-US"/>
        </a:p>
      </dgm:t>
    </dgm:pt>
    <dgm:pt modelId="{7FC42A09-E5A7-415C-BFCA-0DB769EC043E}">
      <dgm:prSet custT="1"/>
      <dgm:spPr/>
      <dgm:t>
        <a:bodyPr/>
        <a:lstStyle/>
        <a:p>
          <a:pPr algn="ctr"/>
          <a:r>
            <a:rPr lang="en-US" sz="1200" dirty="0"/>
            <a:t>Jewish: 13</a:t>
          </a:r>
        </a:p>
      </dgm:t>
    </dgm:pt>
    <dgm:pt modelId="{2A61F36A-EF1A-4237-B57C-55F170984841}" type="parTrans" cxnId="{0A79442D-D6F2-44AE-BF09-6FDA09DE62EA}">
      <dgm:prSet/>
      <dgm:spPr/>
      <dgm:t>
        <a:bodyPr/>
        <a:lstStyle/>
        <a:p>
          <a:endParaRPr lang="en-US"/>
        </a:p>
      </dgm:t>
    </dgm:pt>
    <dgm:pt modelId="{65422C53-905F-47CC-A7EA-EB5A803430A1}" type="sibTrans" cxnId="{0A79442D-D6F2-44AE-BF09-6FDA09DE62EA}">
      <dgm:prSet/>
      <dgm:spPr/>
      <dgm:t>
        <a:bodyPr/>
        <a:lstStyle/>
        <a:p>
          <a:endParaRPr lang="en-US"/>
        </a:p>
      </dgm:t>
    </dgm:pt>
    <dgm:pt modelId="{303A0615-7912-4209-9F37-82B1E07FE271}">
      <dgm:prSet custT="1"/>
      <dgm:spPr/>
      <dgm:t>
        <a:bodyPr/>
        <a:lstStyle/>
        <a:p>
          <a:pPr algn="ctr"/>
          <a:r>
            <a:rPr lang="en-US" sz="1200" dirty="0"/>
            <a:t>Methodist : 13</a:t>
          </a:r>
        </a:p>
      </dgm:t>
    </dgm:pt>
    <dgm:pt modelId="{C4358BA4-481E-4C29-B61A-052F9F102CA2}" type="parTrans" cxnId="{66F2E524-D85C-4D5A-94EF-6B6DB14768A0}">
      <dgm:prSet/>
      <dgm:spPr/>
      <dgm:t>
        <a:bodyPr/>
        <a:lstStyle/>
        <a:p>
          <a:endParaRPr lang="en-US"/>
        </a:p>
      </dgm:t>
    </dgm:pt>
    <dgm:pt modelId="{6C15E466-9524-41E2-A5DE-BD894B10327D}" type="sibTrans" cxnId="{66F2E524-D85C-4D5A-94EF-6B6DB14768A0}">
      <dgm:prSet/>
      <dgm:spPr/>
      <dgm:t>
        <a:bodyPr/>
        <a:lstStyle/>
        <a:p>
          <a:endParaRPr lang="en-US"/>
        </a:p>
      </dgm:t>
    </dgm:pt>
    <dgm:pt modelId="{917BB7EE-CAB2-48EA-8F38-CE7981B8C0AF}">
      <dgm:prSet custT="1"/>
      <dgm:spPr/>
      <dgm:t>
        <a:bodyPr/>
        <a:lstStyle/>
        <a:p>
          <a:r>
            <a:rPr lang="en-US" sz="1800" dirty="0"/>
            <a:t>The longest serving senator: Robert Byrd (D), started in 1959</a:t>
          </a:r>
        </a:p>
      </dgm:t>
    </dgm:pt>
    <dgm:pt modelId="{3A27E330-BE0A-4F0C-AFDF-8060CB506B51}" type="parTrans" cxnId="{431D15DF-A2F6-4027-8A01-7D3CB78033B5}">
      <dgm:prSet/>
      <dgm:spPr/>
      <dgm:t>
        <a:bodyPr/>
        <a:lstStyle/>
        <a:p>
          <a:endParaRPr lang="en-US"/>
        </a:p>
      </dgm:t>
    </dgm:pt>
    <dgm:pt modelId="{8F10DD18-B7A3-4D67-9633-D95730A357C5}" type="sibTrans" cxnId="{431D15DF-A2F6-4027-8A01-7D3CB78033B5}">
      <dgm:prSet/>
      <dgm:spPr/>
      <dgm:t>
        <a:bodyPr/>
        <a:lstStyle/>
        <a:p>
          <a:endParaRPr lang="en-US" dirty="0"/>
        </a:p>
      </dgm:t>
    </dgm:pt>
    <dgm:pt modelId="{4198A020-063E-47DF-AD35-17C4395FEFD2}">
      <dgm:prSet custT="1"/>
      <dgm:spPr/>
      <dgm:t>
        <a:bodyPr/>
        <a:lstStyle/>
        <a:p>
          <a:r>
            <a:rPr lang="en-US" sz="1800" dirty="0"/>
            <a:t>Oldest senator: Robert Byrd (D), born in 1917</a:t>
          </a:r>
        </a:p>
      </dgm:t>
    </dgm:pt>
    <dgm:pt modelId="{BAB16950-547E-40D0-93B2-7C93EDC9EAF8}" type="parTrans" cxnId="{656A5276-5220-42AF-A2CE-260BB2B612A8}">
      <dgm:prSet/>
      <dgm:spPr/>
      <dgm:t>
        <a:bodyPr/>
        <a:lstStyle/>
        <a:p>
          <a:endParaRPr lang="en-US"/>
        </a:p>
      </dgm:t>
    </dgm:pt>
    <dgm:pt modelId="{A5E06D18-DD6B-458D-A510-81E323D8015E}" type="sibTrans" cxnId="{656A5276-5220-42AF-A2CE-260BB2B612A8}">
      <dgm:prSet/>
      <dgm:spPr/>
      <dgm:t>
        <a:bodyPr/>
        <a:lstStyle/>
        <a:p>
          <a:endParaRPr lang="en-US" dirty="0"/>
        </a:p>
      </dgm:t>
    </dgm:pt>
    <dgm:pt modelId="{43828C11-5372-45BA-81AA-4CF0F2B28F9E}">
      <dgm:prSet custT="1"/>
      <dgm:spPr/>
      <dgm:t>
        <a:bodyPr/>
        <a:lstStyle/>
        <a:p>
          <a:r>
            <a:rPr lang="en-US" sz="1800" dirty="0"/>
            <a:t>Youngest senator: John Sununu (R), born in 1964</a:t>
          </a:r>
        </a:p>
      </dgm:t>
    </dgm:pt>
    <dgm:pt modelId="{D20BA993-C57F-4365-8D6F-A953C5A90CA5}" type="parTrans" cxnId="{2C09245C-3047-4BD4-903F-73D73243CF56}">
      <dgm:prSet/>
      <dgm:spPr/>
      <dgm:t>
        <a:bodyPr/>
        <a:lstStyle/>
        <a:p>
          <a:endParaRPr lang="en-US"/>
        </a:p>
      </dgm:t>
    </dgm:pt>
    <dgm:pt modelId="{C0133960-539B-4E26-ACAD-C023EFE7B2F0}" type="sibTrans" cxnId="{2C09245C-3047-4BD4-903F-73D73243CF56}">
      <dgm:prSet/>
      <dgm:spPr/>
      <dgm:t>
        <a:bodyPr/>
        <a:lstStyle/>
        <a:p>
          <a:endParaRPr lang="en-US" dirty="0"/>
        </a:p>
      </dgm:t>
    </dgm:pt>
    <dgm:pt modelId="{367645E3-B11B-43B8-B7A7-BC869FD33DFB}">
      <dgm:prSet custT="1"/>
      <dgm:spPr/>
      <dgm:t>
        <a:bodyPr/>
        <a:lstStyle/>
        <a:p>
          <a:r>
            <a:rPr lang="en-US" sz="1800" dirty="0"/>
            <a:t>Average age of senators in 2007: 63 years </a:t>
          </a:r>
        </a:p>
      </dgm:t>
    </dgm:pt>
    <dgm:pt modelId="{5FAC8214-6088-4D64-B751-7A3226D4ABC4}" type="parTrans" cxnId="{3D78DFC7-DB24-44C7-9BA3-DD96B7C1A095}">
      <dgm:prSet/>
      <dgm:spPr/>
      <dgm:t>
        <a:bodyPr/>
        <a:lstStyle/>
        <a:p>
          <a:endParaRPr lang="en-US"/>
        </a:p>
      </dgm:t>
    </dgm:pt>
    <dgm:pt modelId="{B5563CF9-D50C-4D5B-8CC1-A956958C866E}" type="sibTrans" cxnId="{3D78DFC7-DB24-44C7-9BA3-DD96B7C1A095}">
      <dgm:prSet/>
      <dgm:spPr/>
      <dgm:t>
        <a:bodyPr/>
        <a:lstStyle/>
        <a:p>
          <a:endParaRPr lang="en-US"/>
        </a:p>
      </dgm:t>
    </dgm:pt>
    <dgm:pt modelId="{86F3752B-77D8-1D4B-A6FF-0EE81266AEA5}" type="pres">
      <dgm:prSet presAssocID="{C590496C-0AC9-4372-80F0-DA0ADE922D7C}" presName="Name0" presStyleCnt="0">
        <dgm:presLayoutVars>
          <dgm:dir/>
          <dgm:resizeHandles val="exact"/>
        </dgm:presLayoutVars>
      </dgm:prSet>
      <dgm:spPr/>
    </dgm:pt>
    <dgm:pt modelId="{0335FDA8-6FEB-6D40-85A9-4D51E9E15A70}" type="pres">
      <dgm:prSet presAssocID="{E49BFD1D-F4A0-4646-BF3F-790A43C60A73}" presName="node" presStyleLbl="node1" presStyleIdx="0" presStyleCnt="7">
        <dgm:presLayoutVars>
          <dgm:bulletEnabled val="1"/>
        </dgm:presLayoutVars>
      </dgm:prSet>
      <dgm:spPr/>
    </dgm:pt>
    <dgm:pt modelId="{0D403072-F42B-3249-AE5F-133A3F967AE0}" type="pres">
      <dgm:prSet presAssocID="{5E5596AC-ADE1-47A9-9CB3-EF7328B74D73}" presName="sibTrans" presStyleLbl="sibTrans1D1" presStyleIdx="0" presStyleCnt="6"/>
      <dgm:spPr/>
    </dgm:pt>
    <dgm:pt modelId="{77EC0BFB-70D5-5E49-A051-00FB8AFD7062}" type="pres">
      <dgm:prSet presAssocID="{5E5596AC-ADE1-47A9-9CB3-EF7328B74D73}" presName="connectorText" presStyleLbl="sibTrans1D1" presStyleIdx="0" presStyleCnt="6"/>
      <dgm:spPr/>
    </dgm:pt>
    <dgm:pt modelId="{145FB96B-B84A-6C42-910E-D6EB92402706}" type="pres">
      <dgm:prSet presAssocID="{46AAC7C5-53DE-4B3E-AEE7-0B25C876E940}" presName="node" presStyleLbl="node1" presStyleIdx="1" presStyleCnt="7">
        <dgm:presLayoutVars>
          <dgm:bulletEnabled val="1"/>
        </dgm:presLayoutVars>
      </dgm:prSet>
      <dgm:spPr/>
    </dgm:pt>
    <dgm:pt modelId="{93467BA6-7046-E742-AABE-BA7C88B38D2B}" type="pres">
      <dgm:prSet presAssocID="{D019E40D-32FC-4345-BA32-58949A522820}" presName="sibTrans" presStyleLbl="sibTrans1D1" presStyleIdx="1" presStyleCnt="6"/>
      <dgm:spPr/>
    </dgm:pt>
    <dgm:pt modelId="{B868A9A5-17A7-CF40-A994-5968DB6CC683}" type="pres">
      <dgm:prSet presAssocID="{D019E40D-32FC-4345-BA32-58949A522820}" presName="connectorText" presStyleLbl="sibTrans1D1" presStyleIdx="1" presStyleCnt="6"/>
      <dgm:spPr/>
    </dgm:pt>
    <dgm:pt modelId="{5909ABBE-F4A0-A444-9B74-552B03F7EEA0}" type="pres">
      <dgm:prSet presAssocID="{EAD5ACD4-0C73-4CBE-9FEE-9E26982377E0}" presName="node" presStyleLbl="node1" presStyleIdx="2" presStyleCnt="7">
        <dgm:presLayoutVars>
          <dgm:bulletEnabled val="1"/>
        </dgm:presLayoutVars>
      </dgm:prSet>
      <dgm:spPr/>
    </dgm:pt>
    <dgm:pt modelId="{613F5049-8783-334B-835B-4C1E663C69A5}" type="pres">
      <dgm:prSet presAssocID="{B6AB51D0-C0CF-40BA-8232-BD953EC0428D}" presName="sibTrans" presStyleLbl="sibTrans1D1" presStyleIdx="2" presStyleCnt="6"/>
      <dgm:spPr/>
    </dgm:pt>
    <dgm:pt modelId="{3646AD57-D532-B945-8211-E4A66553021D}" type="pres">
      <dgm:prSet presAssocID="{B6AB51D0-C0CF-40BA-8232-BD953EC0428D}" presName="connectorText" presStyleLbl="sibTrans1D1" presStyleIdx="2" presStyleCnt="6"/>
      <dgm:spPr/>
    </dgm:pt>
    <dgm:pt modelId="{B56D039B-5434-F548-B565-EABF14DC429C}" type="pres">
      <dgm:prSet presAssocID="{917BB7EE-CAB2-48EA-8F38-CE7981B8C0AF}" presName="node" presStyleLbl="node1" presStyleIdx="3" presStyleCnt="7">
        <dgm:presLayoutVars>
          <dgm:bulletEnabled val="1"/>
        </dgm:presLayoutVars>
      </dgm:prSet>
      <dgm:spPr/>
    </dgm:pt>
    <dgm:pt modelId="{A9A1F306-9AE4-AA4C-B8CB-C522618FEC28}" type="pres">
      <dgm:prSet presAssocID="{8F10DD18-B7A3-4D67-9633-D95730A357C5}" presName="sibTrans" presStyleLbl="sibTrans1D1" presStyleIdx="3" presStyleCnt="6"/>
      <dgm:spPr/>
    </dgm:pt>
    <dgm:pt modelId="{76BB63F2-C87C-D94C-A4AA-0033C3C4FE68}" type="pres">
      <dgm:prSet presAssocID="{8F10DD18-B7A3-4D67-9633-D95730A357C5}" presName="connectorText" presStyleLbl="sibTrans1D1" presStyleIdx="3" presStyleCnt="6"/>
      <dgm:spPr/>
    </dgm:pt>
    <dgm:pt modelId="{F4ACA18A-4FE4-7845-93AC-6FEFAFD0B30F}" type="pres">
      <dgm:prSet presAssocID="{4198A020-063E-47DF-AD35-17C4395FEFD2}" presName="node" presStyleLbl="node1" presStyleIdx="4" presStyleCnt="7">
        <dgm:presLayoutVars>
          <dgm:bulletEnabled val="1"/>
        </dgm:presLayoutVars>
      </dgm:prSet>
      <dgm:spPr/>
    </dgm:pt>
    <dgm:pt modelId="{93096438-3D10-BD4D-B4A4-D0F66A0357F9}" type="pres">
      <dgm:prSet presAssocID="{A5E06D18-DD6B-458D-A510-81E323D8015E}" presName="sibTrans" presStyleLbl="sibTrans1D1" presStyleIdx="4" presStyleCnt="6"/>
      <dgm:spPr/>
    </dgm:pt>
    <dgm:pt modelId="{B350F002-BF8E-564D-80F6-A29677A6476B}" type="pres">
      <dgm:prSet presAssocID="{A5E06D18-DD6B-458D-A510-81E323D8015E}" presName="connectorText" presStyleLbl="sibTrans1D1" presStyleIdx="4" presStyleCnt="6"/>
      <dgm:spPr/>
    </dgm:pt>
    <dgm:pt modelId="{AC0A7287-187E-C04E-97AD-A50B3629F2A2}" type="pres">
      <dgm:prSet presAssocID="{43828C11-5372-45BA-81AA-4CF0F2B28F9E}" presName="node" presStyleLbl="node1" presStyleIdx="5" presStyleCnt="7">
        <dgm:presLayoutVars>
          <dgm:bulletEnabled val="1"/>
        </dgm:presLayoutVars>
      </dgm:prSet>
      <dgm:spPr/>
    </dgm:pt>
    <dgm:pt modelId="{B76876AF-3930-2E42-B4D0-0BAA00BCE9FE}" type="pres">
      <dgm:prSet presAssocID="{C0133960-539B-4E26-ACAD-C023EFE7B2F0}" presName="sibTrans" presStyleLbl="sibTrans1D1" presStyleIdx="5" presStyleCnt="6"/>
      <dgm:spPr/>
    </dgm:pt>
    <dgm:pt modelId="{A266440C-EC83-1D4C-A407-51251D54ADB7}" type="pres">
      <dgm:prSet presAssocID="{C0133960-539B-4E26-ACAD-C023EFE7B2F0}" presName="connectorText" presStyleLbl="sibTrans1D1" presStyleIdx="5" presStyleCnt="6"/>
      <dgm:spPr/>
    </dgm:pt>
    <dgm:pt modelId="{C8F293BB-9067-3442-992B-654C7CEBF1BD}" type="pres">
      <dgm:prSet presAssocID="{367645E3-B11B-43B8-B7A7-BC869FD33DFB}" presName="node" presStyleLbl="node1" presStyleIdx="6" presStyleCnt="7">
        <dgm:presLayoutVars>
          <dgm:bulletEnabled val="1"/>
        </dgm:presLayoutVars>
      </dgm:prSet>
      <dgm:spPr/>
    </dgm:pt>
  </dgm:ptLst>
  <dgm:cxnLst>
    <dgm:cxn modelId="{0CE57B17-0292-3E4C-B581-37BC593D3DA6}" type="presOf" srcId="{367645E3-B11B-43B8-B7A7-BC869FD33DFB}" destId="{C8F293BB-9067-3442-992B-654C7CEBF1BD}" srcOrd="0" destOrd="0" presId="urn:microsoft.com/office/officeart/2016/7/layout/RepeatingBendingProcessNew"/>
    <dgm:cxn modelId="{66F2E524-D85C-4D5A-94EF-6B6DB14768A0}" srcId="{EAD5ACD4-0C73-4CBE-9FEE-9E26982377E0}" destId="{303A0615-7912-4209-9F37-82B1E07FE271}" srcOrd="2" destOrd="0" parTransId="{C4358BA4-481E-4C29-B61A-052F9F102CA2}" sibTransId="{6C15E466-9524-41E2-A5DE-BD894B10327D}"/>
    <dgm:cxn modelId="{5B476B29-F345-A44C-A8EA-FCE8F8566992}" type="presOf" srcId="{D019E40D-32FC-4345-BA32-58949A522820}" destId="{B868A9A5-17A7-CF40-A994-5968DB6CC683}" srcOrd="1" destOrd="0" presId="urn:microsoft.com/office/officeart/2016/7/layout/RepeatingBendingProcessNew"/>
    <dgm:cxn modelId="{0A79442D-D6F2-44AE-BF09-6FDA09DE62EA}" srcId="{EAD5ACD4-0C73-4CBE-9FEE-9E26982377E0}" destId="{7FC42A09-E5A7-415C-BFCA-0DB769EC043E}" srcOrd="1" destOrd="0" parTransId="{2A61F36A-EF1A-4237-B57C-55F170984841}" sibTransId="{65422C53-905F-47CC-A7EA-EB5A803430A1}"/>
    <dgm:cxn modelId="{36585C32-D3F7-424A-9F76-0F63E63B5D63}" type="presOf" srcId="{E49BFD1D-F4A0-4646-BF3F-790A43C60A73}" destId="{0335FDA8-6FEB-6D40-85A9-4D51E9E15A70}" srcOrd="0" destOrd="0" presId="urn:microsoft.com/office/officeart/2016/7/layout/RepeatingBendingProcessNew"/>
    <dgm:cxn modelId="{D31CE134-09D2-4340-BD55-46D9B6B08A40}" type="presOf" srcId="{A5E06D18-DD6B-458D-A510-81E323D8015E}" destId="{93096438-3D10-BD4D-B4A4-D0F66A0357F9}" srcOrd="0" destOrd="0" presId="urn:microsoft.com/office/officeart/2016/7/layout/RepeatingBendingProcessNew"/>
    <dgm:cxn modelId="{8D4B0939-6091-4AFC-9C81-C1AEF9A32AF0}" srcId="{C590496C-0AC9-4372-80F0-DA0ADE922D7C}" destId="{46AAC7C5-53DE-4B3E-AEE7-0B25C876E940}" srcOrd="1" destOrd="0" parTransId="{C51DE853-E4FF-47E4-8001-8F251989BF73}" sibTransId="{D019E40D-32FC-4345-BA32-58949A522820}"/>
    <dgm:cxn modelId="{83F57C39-4DEB-624E-A202-4B7C1A2E28D3}" type="presOf" srcId="{43828C11-5372-45BA-81AA-4CF0F2B28F9E}" destId="{AC0A7287-187E-C04E-97AD-A50B3629F2A2}" srcOrd="0" destOrd="0" presId="urn:microsoft.com/office/officeart/2016/7/layout/RepeatingBendingProcessNew"/>
    <dgm:cxn modelId="{468FD03A-9C1E-884D-86AE-7E925655EBC1}" type="presOf" srcId="{46AAC7C5-53DE-4B3E-AEE7-0B25C876E940}" destId="{145FB96B-B84A-6C42-910E-D6EB92402706}" srcOrd="0" destOrd="0" presId="urn:microsoft.com/office/officeart/2016/7/layout/RepeatingBendingProcessNew"/>
    <dgm:cxn modelId="{ED1E903C-CFE1-4B3B-9D02-CEA1814E12A9}" srcId="{C590496C-0AC9-4372-80F0-DA0ADE922D7C}" destId="{EAD5ACD4-0C73-4CBE-9FEE-9E26982377E0}" srcOrd="2" destOrd="0" parTransId="{5ED88286-6693-4611-B13F-DDBD1F5791DE}" sibTransId="{B6AB51D0-C0CF-40BA-8232-BD953EC0428D}"/>
    <dgm:cxn modelId="{0419763F-891A-D940-BF91-DD1E700EB6E8}" type="presOf" srcId="{4198A020-063E-47DF-AD35-17C4395FEFD2}" destId="{F4ACA18A-4FE4-7845-93AC-6FEFAFD0B30F}" srcOrd="0" destOrd="0" presId="urn:microsoft.com/office/officeart/2016/7/layout/RepeatingBendingProcessNew"/>
    <dgm:cxn modelId="{6E03BA58-1484-B14E-BDBA-6150DF0D77B3}" type="presOf" srcId="{5E5596AC-ADE1-47A9-9CB3-EF7328B74D73}" destId="{0D403072-F42B-3249-AE5F-133A3F967AE0}" srcOrd="0" destOrd="0" presId="urn:microsoft.com/office/officeart/2016/7/layout/RepeatingBendingProcessNew"/>
    <dgm:cxn modelId="{2C09245C-3047-4BD4-903F-73D73243CF56}" srcId="{C590496C-0AC9-4372-80F0-DA0ADE922D7C}" destId="{43828C11-5372-45BA-81AA-4CF0F2B28F9E}" srcOrd="5" destOrd="0" parTransId="{D20BA993-C57F-4365-8D6F-A953C5A90CA5}" sibTransId="{C0133960-539B-4E26-ACAD-C023EFE7B2F0}"/>
    <dgm:cxn modelId="{C99A486C-D197-6A43-9FAF-6368F8710186}" type="presOf" srcId="{C590496C-0AC9-4372-80F0-DA0ADE922D7C}" destId="{86F3752B-77D8-1D4B-A6FF-0EE81266AEA5}" srcOrd="0" destOrd="0" presId="urn:microsoft.com/office/officeart/2016/7/layout/RepeatingBendingProcessNew"/>
    <dgm:cxn modelId="{E49CF371-F773-094D-9E08-545E919144F6}" type="presOf" srcId="{B6AB51D0-C0CF-40BA-8232-BD953EC0428D}" destId="{613F5049-8783-334B-835B-4C1E663C69A5}" srcOrd="0" destOrd="0" presId="urn:microsoft.com/office/officeart/2016/7/layout/RepeatingBendingProcessNew"/>
    <dgm:cxn modelId="{11F92A76-6467-A740-B78D-BF5EBCB51D6A}" type="presOf" srcId="{8F10DD18-B7A3-4D67-9633-D95730A357C5}" destId="{A9A1F306-9AE4-AA4C-B8CB-C522618FEC28}" srcOrd="0" destOrd="0" presId="urn:microsoft.com/office/officeart/2016/7/layout/RepeatingBendingProcessNew"/>
    <dgm:cxn modelId="{656A5276-5220-42AF-A2CE-260BB2B612A8}" srcId="{C590496C-0AC9-4372-80F0-DA0ADE922D7C}" destId="{4198A020-063E-47DF-AD35-17C4395FEFD2}" srcOrd="4" destOrd="0" parTransId="{BAB16950-547E-40D0-93B2-7C93EDC9EAF8}" sibTransId="{A5E06D18-DD6B-458D-A510-81E323D8015E}"/>
    <dgm:cxn modelId="{2B77DC7B-8ACD-2447-96C3-B17BA4BE8A56}" type="presOf" srcId="{7FC42A09-E5A7-415C-BFCA-0DB769EC043E}" destId="{5909ABBE-F4A0-A444-9B74-552B03F7EEA0}" srcOrd="0" destOrd="2" presId="urn:microsoft.com/office/officeart/2016/7/layout/RepeatingBendingProcessNew"/>
    <dgm:cxn modelId="{7C4F9681-8ADE-A44E-AC14-5F8B3878BF67}" type="presOf" srcId="{D019E40D-32FC-4345-BA32-58949A522820}" destId="{93467BA6-7046-E742-AABE-BA7C88B38D2B}" srcOrd="0" destOrd="0" presId="urn:microsoft.com/office/officeart/2016/7/layout/RepeatingBendingProcessNew"/>
    <dgm:cxn modelId="{E60070A6-5160-FD4C-B8A5-0E557181F2FD}" type="presOf" srcId="{C0133960-539B-4E26-ACAD-C023EFE7B2F0}" destId="{B76876AF-3930-2E42-B4D0-0BAA00BCE9FE}" srcOrd="0" destOrd="0" presId="urn:microsoft.com/office/officeart/2016/7/layout/RepeatingBendingProcessNew"/>
    <dgm:cxn modelId="{0C22D2B4-4A41-BE4D-84E6-E42E79CF871F}" type="presOf" srcId="{8F10DD18-B7A3-4D67-9633-D95730A357C5}" destId="{76BB63F2-C87C-D94C-A4AA-0033C3C4FE68}" srcOrd="1" destOrd="0" presId="urn:microsoft.com/office/officeart/2016/7/layout/RepeatingBendingProcessNew"/>
    <dgm:cxn modelId="{A5827EC4-AE32-4433-A1EB-B2FAEDFFFEF6}" srcId="{C590496C-0AC9-4372-80F0-DA0ADE922D7C}" destId="{E49BFD1D-F4A0-4646-BF3F-790A43C60A73}" srcOrd="0" destOrd="0" parTransId="{9A2371A3-B2DF-4B04-9057-D28B1DF8E0A4}" sibTransId="{5E5596AC-ADE1-47A9-9CB3-EF7328B74D73}"/>
    <dgm:cxn modelId="{3D78DFC7-DB24-44C7-9BA3-DD96B7C1A095}" srcId="{C590496C-0AC9-4372-80F0-DA0ADE922D7C}" destId="{367645E3-B11B-43B8-B7A7-BC869FD33DFB}" srcOrd="6" destOrd="0" parTransId="{5FAC8214-6088-4D64-B751-7A3226D4ABC4}" sibTransId="{B5563CF9-D50C-4D5B-8CC1-A956958C866E}"/>
    <dgm:cxn modelId="{EE8E39CE-9C64-F244-BED1-1643686E9EB0}" type="presOf" srcId="{303A0615-7912-4209-9F37-82B1E07FE271}" destId="{5909ABBE-F4A0-A444-9B74-552B03F7EEA0}" srcOrd="0" destOrd="3" presId="urn:microsoft.com/office/officeart/2016/7/layout/RepeatingBendingProcessNew"/>
    <dgm:cxn modelId="{576247D8-FEC3-C64F-A515-6E9FEEB29A58}" type="presOf" srcId="{2AD76A16-4F06-44D5-8355-012E7C14978F}" destId="{5909ABBE-F4A0-A444-9B74-552B03F7EEA0}" srcOrd="0" destOrd="1" presId="urn:microsoft.com/office/officeart/2016/7/layout/RepeatingBendingProcessNew"/>
    <dgm:cxn modelId="{77767BDB-0669-3B47-B344-2925968CD8EA}" type="presOf" srcId="{EAD5ACD4-0C73-4CBE-9FEE-9E26982377E0}" destId="{5909ABBE-F4A0-A444-9B74-552B03F7EEA0}" srcOrd="0" destOrd="0" presId="urn:microsoft.com/office/officeart/2016/7/layout/RepeatingBendingProcessNew"/>
    <dgm:cxn modelId="{431D15DF-A2F6-4027-8A01-7D3CB78033B5}" srcId="{C590496C-0AC9-4372-80F0-DA0ADE922D7C}" destId="{917BB7EE-CAB2-48EA-8F38-CE7981B8C0AF}" srcOrd="3" destOrd="0" parTransId="{3A27E330-BE0A-4F0C-AFDF-8060CB506B51}" sibTransId="{8F10DD18-B7A3-4D67-9633-D95730A357C5}"/>
    <dgm:cxn modelId="{764C09E6-24AB-BF4B-B0E5-F551DB57B14C}" type="presOf" srcId="{917BB7EE-CAB2-48EA-8F38-CE7981B8C0AF}" destId="{B56D039B-5434-F548-B565-EABF14DC429C}" srcOrd="0" destOrd="0" presId="urn:microsoft.com/office/officeart/2016/7/layout/RepeatingBendingProcessNew"/>
    <dgm:cxn modelId="{55C153E7-BA36-5B47-8525-009AB0BD591E}" type="presOf" srcId="{C0133960-539B-4E26-ACAD-C023EFE7B2F0}" destId="{A266440C-EC83-1D4C-A407-51251D54ADB7}" srcOrd="1" destOrd="0" presId="urn:microsoft.com/office/officeart/2016/7/layout/RepeatingBendingProcessNew"/>
    <dgm:cxn modelId="{71E20EF2-24FA-8E4B-999E-13F78173BCEE}" type="presOf" srcId="{5E5596AC-ADE1-47A9-9CB3-EF7328B74D73}" destId="{77EC0BFB-70D5-5E49-A051-00FB8AFD7062}" srcOrd="1" destOrd="0" presId="urn:microsoft.com/office/officeart/2016/7/layout/RepeatingBendingProcessNew"/>
    <dgm:cxn modelId="{9CFDD7F8-378D-0C4C-8D18-EB35EF2EB3CD}" type="presOf" srcId="{B6AB51D0-C0CF-40BA-8232-BD953EC0428D}" destId="{3646AD57-D532-B945-8211-E4A66553021D}" srcOrd="1" destOrd="0" presId="urn:microsoft.com/office/officeart/2016/7/layout/RepeatingBendingProcessNew"/>
    <dgm:cxn modelId="{23C626FA-4832-49A3-B4A9-EB61305E05E2}" srcId="{EAD5ACD4-0C73-4CBE-9FEE-9E26982377E0}" destId="{2AD76A16-4F06-44D5-8355-012E7C14978F}" srcOrd="0" destOrd="0" parTransId="{995671F5-AC52-4899-BA52-52CEF9BF789B}" sibTransId="{5325F7EB-0945-4DB7-A58A-AD583880331F}"/>
    <dgm:cxn modelId="{6327D4FB-643A-2C47-A584-5489690CF6B6}" type="presOf" srcId="{A5E06D18-DD6B-458D-A510-81E323D8015E}" destId="{B350F002-BF8E-564D-80F6-A29677A6476B}" srcOrd="1" destOrd="0" presId="urn:microsoft.com/office/officeart/2016/7/layout/RepeatingBendingProcessNew"/>
    <dgm:cxn modelId="{F600AFBC-E708-064F-932D-B6923D392FBB}" type="presParOf" srcId="{86F3752B-77D8-1D4B-A6FF-0EE81266AEA5}" destId="{0335FDA8-6FEB-6D40-85A9-4D51E9E15A70}" srcOrd="0" destOrd="0" presId="urn:microsoft.com/office/officeart/2016/7/layout/RepeatingBendingProcessNew"/>
    <dgm:cxn modelId="{864F4702-428A-C64A-8CF6-F6F89006C2D4}" type="presParOf" srcId="{86F3752B-77D8-1D4B-A6FF-0EE81266AEA5}" destId="{0D403072-F42B-3249-AE5F-133A3F967AE0}" srcOrd="1" destOrd="0" presId="urn:microsoft.com/office/officeart/2016/7/layout/RepeatingBendingProcessNew"/>
    <dgm:cxn modelId="{38238248-9679-0D46-9C42-A906ED9BBE8B}" type="presParOf" srcId="{0D403072-F42B-3249-AE5F-133A3F967AE0}" destId="{77EC0BFB-70D5-5E49-A051-00FB8AFD7062}" srcOrd="0" destOrd="0" presId="urn:microsoft.com/office/officeart/2016/7/layout/RepeatingBendingProcessNew"/>
    <dgm:cxn modelId="{C44ABBAD-63C0-A343-B221-5101A8D4C093}" type="presParOf" srcId="{86F3752B-77D8-1D4B-A6FF-0EE81266AEA5}" destId="{145FB96B-B84A-6C42-910E-D6EB92402706}" srcOrd="2" destOrd="0" presId="urn:microsoft.com/office/officeart/2016/7/layout/RepeatingBendingProcessNew"/>
    <dgm:cxn modelId="{A5189F25-D462-9C43-9715-0288A49FFD10}" type="presParOf" srcId="{86F3752B-77D8-1D4B-A6FF-0EE81266AEA5}" destId="{93467BA6-7046-E742-AABE-BA7C88B38D2B}" srcOrd="3" destOrd="0" presId="urn:microsoft.com/office/officeart/2016/7/layout/RepeatingBendingProcessNew"/>
    <dgm:cxn modelId="{133B18B4-FE65-6046-A8E3-5E91A9F56487}" type="presParOf" srcId="{93467BA6-7046-E742-AABE-BA7C88B38D2B}" destId="{B868A9A5-17A7-CF40-A994-5968DB6CC683}" srcOrd="0" destOrd="0" presId="urn:microsoft.com/office/officeart/2016/7/layout/RepeatingBendingProcessNew"/>
    <dgm:cxn modelId="{0DDA96CF-1F4A-8C40-9621-F637DF5796FD}" type="presParOf" srcId="{86F3752B-77D8-1D4B-A6FF-0EE81266AEA5}" destId="{5909ABBE-F4A0-A444-9B74-552B03F7EEA0}" srcOrd="4" destOrd="0" presId="urn:microsoft.com/office/officeart/2016/7/layout/RepeatingBendingProcessNew"/>
    <dgm:cxn modelId="{0FDCF682-E33C-E249-BF9A-0A1BE3848F1E}" type="presParOf" srcId="{86F3752B-77D8-1D4B-A6FF-0EE81266AEA5}" destId="{613F5049-8783-334B-835B-4C1E663C69A5}" srcOrd="5" destOrd="0" presId="urn:microsoft.com/office/officeart/2016/7/layout/RepeatingBendingProcessNew"/>
    <dgm:cxn modelId="{5B5EAA81-CE6A-C34F-80DC-30BE2783DB46}" type="presParOf" srcId="{613F5049-8783-334B-835B-4C1E663C69A5}" destId="{3646AD57-D532-B945-8211-E4A66553021D}" srcOrd="0" destOrd="0" presId="urn:microsoft.com/office/officeart/2016/7/layout/RepeatingBendingProcessNew"/>
    <dgm:cxn modelId="{275C81DA-A144-CD41-B45F-A84B359D827C}" type="presParOf" srcId="{86F3752B-77D8-1D4B-A6FF-0EE81266AEA5}" destId="{B56D039B-5434-F548-B565-EABF14DC429C}" srcOrd="6" destOrd="0" presId="urn:microsoft.com/office/officeart/2016/7/layout/RepeatingBendingProcessNew"/>
    <dgm:cxn modelId="{8878B94C-C982-1B44-BFA5-F526228CB8FE}" type="presParOf" srcId="{86F3752B-77D8-1D4B-A6FF-0EE81266AEA5}" destId="{A9A1F306-9AE4-AA4C-B8CB-C522618FEC28}" srcOrd="7" destOrd="0" presId="urn:microsoft.com/office/officeart/2016/7/layout/RepeatingBendingProcessNew"/>
    <dgm:cxn modelId="{258D2CB3-712C-9944-9CBD-5EC10224D393}" type="presParOf" srcId="{A9A1F306-9AE4-AA4C-B8CB-C522618FEC28}" destId="{76BB63F2-C87C-D94C-A4AA-0033C3C4FE68}" srcOrd="0" destOrd="0" presId="urn:microsoft.com/office/officeart/2016/7/layout/RepeatingBendingProcessNew"/>
    <dgm:cxn modelId="{6DFC758A-18ED-2643-AB59-82A118808DC1}" type="presParOf" srcId="{86F3752B-77D8-1D4B-A6FF-0EE81266AEA5}" destId="{F4ACA18A-4FE4-7845-93AC-6FEFAFD0B30F}" srcOrd="8" destOrd="0" presId="urn:microsoft.com/office/officeart/2016/7/layout/RepeatingBendingProcessNew"/>
    <dgm:cxn modelId="{D07CE1DC-A5D7-7E4F-8EED-7DE737C70D08}" type="presParOf" srcId="{86F3752B-77D8-1D4B-A6FF-0EE81266AEA5}" destId="{93096438-3D10-BD4D-B4A4-D0F66A0357F9}" srcOrd="9" destOrd="0" presId="urn:microsoft.com/office/officeart/2016/7/layout/RepeatingBendingProcessNew"/>
    <dgm:cxn modelId="{B2000DA1-017B-D34E-8BF4-2E0465997501}" type="presParOf" srcId="{93096438-3D10-BD4D-B4A4-D0F66A0357F9}" destId="{B350F002-BF8E-564D-80F6-A29677A6476B}" srcOrd="0" destOrd="0" presId="urn:microsoft.com/office/officeart/2016/7/layout/RepeatingBendingProcessNew"/>
    <dgm:cxn modelId="{31172D80-ECEE-3B46-BD4B-1B4894636F53}" type="presParOf" srcId="{86F3752B-77D8-1D4B-A6FF-0EE81266AEA5}" destId="{AC0A7287-187E-C04E-97AD-A50B3629F2A2}" srcOrd="10" destOrd="0" presId="urn:microsoft.com/office/officeart/2016/7/layout/RepeatingBendingProcessNew"/>
    <dgm:cxn modelId="{344144E9-A92D-9442-AAF5-A5EFCDBCC2DD}" type="presParOf" srcId="{86F3752B-77D8-1D4B-A6FF-0EE81266AEA5}" destId="{B76876AF-3930-2E42-B4D0-0BAA00BCE9FE}" srcOrd="11" destOrd="0" presId="urn:microsoft.com/office/officeart/2016/7/layout/RepeatingBendingProcessNew"/>
    <dgm:cxn modelId="{64927177-E669-B347-AAD0-F590FB575C64}" type="presParOf" srcId="{B76876AF-3930-2E42-B4D0-0BAA00BCE9FE}" destId="{A266440C-EC83-1D4C-A407-51251D54ADB7}" srcOrd="0" destOrd="0" presId="urn:microsoft.com/office/officeart/2016/7/layout/RepeatingBendingProcessNew"/>
    <dgm:cxn modelId="{36BE45C9-A782-0148-9028-FB258C8D655F}" type="presParOf" srcId="{86F3752B-77D8-1D4B-A6FF-0EE81266AEA5}" destId="{C8F293BB-9067-3442-992B-654C7CEBF1BD}"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A7312-DE2A-45B6-B92C-7CEA82C7110B}">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01D0-0773-4BEB-9CFF-84755C2E3BD1}">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654CB-87A7-408B-A99A-92D1532B533B}">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The US Congress is divided into two houses: Senate and the House of Representatives. </a:t>
          </a:r>
        </a:p>
      </dsp:txBody>
      <dsp:txXfrm>
        <a:off x="1131174" y="4597"/>
        <a:ext cx="5382429" cy="979371"/>
      </dsp:txXfrm>
    </dsp:sp>
    <dsp:sp modelId="{CE2D05BD-A575-4961-90C1-CB62F5E3C0BA}">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A6384-531A-4569-A2D2-3DA145C12732}">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DBB96-92D5-4C12-8CD3-90CC1FCB5AFD}">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Each state sends two senators to congress</a:t>
          </a:r>
        </a:p>
      </dsp:txBody>
      <dsp:txXfrm>
        <a:off x="1131174" y="1228812"/>
        <a:ext cx="5382429" cy="979371"/>
      </dsp:txXfrm>
    </dsp:sp>
    <dsp:sp modelId="{B66D837C-1C73-46D4-A3B2-2F7BA7742A73}">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5DE1E-14FA-4F8D-A9FA-AA13FE0D0B9C}">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6CA61D-3DA0-4BCD-850F-0E2A028052FB}">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110th Congress: January 2007 – January 2009</a:t>
          </a:r>
        </a:p>
      </dsp:txBody>
      <dsp:txXfrm>
        <a:off x="1131174" y="2453027"/>
        <a:ext cx="2931121" cy="979371"/>
      </dsp:txXfrm>
    </dsp:sp>
    <dsp:sp modelId="{BB1B106A-A128-4E9C-A675-86220AEC2642}">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533400">
            <a:lnSpc>
              <a:spcPct val="90000"/>
            </a:lnSpc>
            <a:spcBef>
              <a:spcPct val="0"/>
            </a:spcBef>
            <a:spcAft>
              <a:spcPct val="35000"/>
            </a:spcAft>
            <a:buNone/>
          </a:pPr>
          <a:r>
            <a:rPr lang="en-US" sz="1200" kern="1200" dirty="0"/>
            <a:t>George W. Bush was the president at that time (2nd term)</a:t>
          </a:r>
        </a:p>
        <a:p>
          <a:pPr marL="0" lvl="0" indent="0" algn="l" defTabSz="533400">
            <a:lnSpc>
              <a:spcPct val="90000"/>
            </a:lnSpc>
            <a:spcBef>
              <a:spcPct val="0"/>
            </a:spcBef>
            <a:spcAft>
              <a:spcPct val="35000"/>
            </a:spcAft>
            <a:buNone/>
          </a:pPr>
          <a:r>
            <a:rPr lang="en-US" sz="1200" kern="1200" dirty="0"/>
            <a:t>Democrats have the majority in both chambers of the congress</a:t>
          </a:r>
        </a:p>
      </dsp:txBody>
      <dsp:txXfrm>
        <a:off x="4062296" y="2453027"/>
        <a:ext cx="2451307" cy="979371"/>
      </dsp:txXfrm>
    </dsp:sp>
    <dsp:sp modelId="{F2A83674-8BD3-4824-8F28-9DF0E8E7111D}">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16F0C-2740-4985-ADF5-87619A338AA4}">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316C29-DEAC-4AD8-8B31-7D89ECC5DDC3}">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For this project, we are using each senators as the nodes/vertices and the bills they have co-sponsored as the edges</a:t>
          </a:r>
        </a:p>
      </dsp:txBody>
      <dsp:txXfrm>
        <a:off x="1131174" y="3677241"/>
        <a:ext cx="5382429" cy="979371"/>
      </dsp:txXfrm>
    </dsp:sp>
    <dsp:sp modelId="{4B106742-0623-4C63-B127-8743E081A66B}">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CFE8A-7B17-432E-86BB-62814C4D17C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90F868-1A97-4F45-929F-43859BA16546}">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Co-sponsorship is important. It shows that the senator is in support of such bill presented to the Senate. It also reveals what issues that senator supports, what their political stance is…</a:t>
          </a:r>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3072-F42B-3249-AE5F-133A3F967AE0}">
      <dsp:nvSpPr>
        <dsp:cNvPr id="0" name=""/>
        <dsp:cNvSpPr/>
      </dsp:nvSpPr>
      <dsp:spPr>
        <a:xfrm>
          <a:off x="3441033" y="622809"/>
          <a:ext cx="479366" cy="91440"/>
        </a:xfrm>
        <a:custGeom>
          <a:avLst/>
          <a:gdLst/>
          <a:ahLst/>
          <a:cxnLst/>
          <a:rect l="0" t="0" r="0" b="0"/>
          <a:pathLst>
            <a:path>
              <a:moveTo>
                <a:pt x="0" y="45720"/>
              </a:moveTo>
              <a:lnTo>
                <a:pt x="4793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67967" y="665979"/>
        <a:ext cx="25498" cy="5099"/>
      </dsp:txXfrm>
    </dsp:sp>
    <dsp:sp modelId="{0335FDA8-6FEB-6D40-85A9-4D51E9E15A70}">
      <dsp:nvSpPr>
        <dsp:cNvPr id="0" name=""/>
        <dsp:cNvSpPr/>
      </dsp:nvSpPr>
      <dsp:spPr>
        <a:xfrm>
          <a:off x="1225587" y="3355"/>
          <a:ext cx="2217245" cy="1330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51 Democratic senators and 51 Republican senators</a:t>
          </a:r>
        </a:p>
      </dsp:txBody>
      <dsp:txXfrm>
        <a:off x="1225587" y="3355"/>
        <a:ext cx="2217245" cy="1330347"/>
      </dsp:txXfrm>
    </dsp:sp>
    <dsp:sp modelId="{93467BA6-7046-E742-AABE-BA7C88B38D2B}">
      <dsp:nvSpPr>
        <dsp:cNvPr id="0" name=""/>
        <dsp:cNvSpPr/>
      </dsp:nvSpPr>
      <dsp:spPr>
        <a:xfrm>
          <a:off x="2334210" y="1331903"/>
          <a:ext cx="2727211" cy="479366"/>
        </a:xfrm>
        <a:custGeom>
          <a:avLst/>
          <a:gdLst/>
          <a:ahLst/>
          <a:cxnLst/>
          <a:rect l="0" t="0" r="0" b="0"/>
          <a:pathLst>
            <a:path>
              <a:moveTo>
                <a:pt x="2727211" y="0"/>
              </a:moveTo>
              <a:lnTo>
                <a:pt x="2727211" y="256783"/>
              </a:lnTo>
              <a:lnTo>
                <a:pt x="0" y="256783"/>
              </a:lnTo>
              <a:lnTo>
                <a:pt x="0" y="4793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8454" y="1569036"/>
        <a:ext cx="138724" cy="5099"/>
      </dsp:txXfrm>
    </dsp:sp>
    <dsp:sp modelId="{145FB96B-B84A-6C42-910E-D6EB92402706}">
      <dsp:nvSpPr>
        <dsp:cNvPr id="0" name=""/>
        <dsp:cNvSpPr/>
      </dsp:nvSpPr>
      <dsp:spPr>
        <a:xfrm>
          <a:off x="3952799" y="3355"/>
          <a:ext cx="2217245" cy="133034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16 Females and 86 Males</a:t>
          </a:r>
        </a:p>
      </dsp:txBody>
      <dsp:txXfrm>
        <a:off x="3952799" y="3355"/>
        <a:ext cx="2217245" cy="1330347"/>
      </dsp:txXfrm>
    </dsp:sp>
    <dsp:sp modelId="{613F5049-8783-334B-835B-4C1E663C69A5}">
      <dsp:nvSpPr>
        <dsp:cNvPr id="0" name=""/>
        <dsp:cNvSpPr/>
      </dsp:nvSpPr>
      <dsp:spPr>
        <a:xfrm>
          <a:off x="3441033" y="2463123"/>
          <a:ext cx="479366" cy="91440"/>
        </a:xfrm>
        <a:custGeom>
          <a:avLst/>
          <a:gdLst/>
          <a:ahLst/>
          <a:cxnLst/>
          <a:rect l="0" t="0" r="0" b="0"/>
          <a:pathLst>
            <a:path>
              <a:moveTo>
                <a:pt x="0" y="45720"/>
              </a:moveTo>
              <a:lnTo>
                <a:pt x="47936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67967" y="2506293"/>
        <a:ext cx="25498" cy="5099"/>
      </dsp:txXfrm>
    </dsp:sp>
    <dsp:sp modelId="{5909ABBE-F4A0-A444-9B74-552B03F7EEA0}">
      <dsp:nvSpPr>
        <dsp:cNvPr id="0" name=""/>
        <dsp:cNvSpPr/>
      </dsp:nvSpPr>
      <dsp:spPr>
        <a:xfrm>
          <a:off x="1225587" y="1843669"/>
          <a:ext cx="2217245" cy="133034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t" anchorCtr="0">
          <a:noAutofit/>
        </a:bodyPr>
        <a:lstStyle/>
        <a:p>
          <a:pPr marL="0" lvl="0" indent="0" algn="ctr" defTabSz="711200">
            <a:lnSpc>
              <a:spcPct val="90000"/>
            </a:lnSpc>
            <a:spcBef>
              <a:spcPct val="0"/>
            </a:spcBef>
            <a:spcAft>
              <a:spcPct val="35000"/>
            </a:spcAft>
            <a:buNone/>
          </a:pPr>
          <a:r>
            <a:rPr lang="en-US" sz="1600" kern="1200" dirty="0"/>
            <a:t>Biggest groups of religion:</a:t>
          </a:r>
        </a:p>
        <a:p>
          <a:pPr marL="114300" lvl="1" indent="-114300" algn="ctr" defTabSz="533400">
            <a:lnSpc>
              <a:spcPct val="90000"/>
            </a:lnSpc>
            <a:spcBef>
              <a:spcPct val="0"/>
            </a:spcBef>
            <a:spcAft>
              <a:spcPct val="15000"/>
            </a:spcAft>
            <a:buChar char="•"/>
          </a:pPr>
          <a:r>
            <a:rPr lang="en-US" sz="1200" kern="1200" dirty="0"/>
            <a:t>Roman Catholic: 25</a:t>
          </a:r>
        </a:p>
        <a:p>
          <a:pPr marL="114300" lvl="1" indent="-114300" algn="ctr" defTabSz="533400">
            <a:lnSpc>
              <a:spcPct val="90000"/>
            </a:lnSpc>
            <a:spcBef>
              <a:spcPct val="0"/>
            </a:spcBef>
            <a:spcAft>
              <a:spcPct val="15000"/>
            </a:spcAft>
            <a:buChar char="•"/>
          </a:pPr>
          <a:r>
            <a:rPr lang="en-US" sz="1200" kern="1200" dirty="0"/>
            <a:t>Jewish: 13</a:t>
          </a:r>
        </a:p>
        <a:p>
          <a:pPr marL="114300" lvl="1" indent="-114300" algn="ctr" defTabSz="533400">
            <a:lnSpc>
              <a:spcPct val="90000"/>
            </a:lnSpc>
            <a:spcBef>
              <a:spcPct val="0"/>
            </a:spcBef>
            <a:spcAft>
              <a:spcPct val="15000"/>
            </a:spcAft>
            <a:buChar char="•"/>
          </a:pPr>
          <a:r>
            <a:rPr lang="en-US" sz="1200" kern="1200" dirty="0"/>
            <a:t>Methodist : 13</a:t>
          </a:r>
        </a:p>
      </dsp:txBody>
      <dsp:txXfrm>
        <a:off x="1225587" y="1843669"/>
        <a:ext cx="2217245" cy="1330347"/>
      </dsp:txXfrm>
    </dsp:sp>
    <dsp:sp modelId="{A9A1F306-9AE4-AA4C-B8CB-C522618FEC28}">
      <dsp:nvSpPr>
        <dsp:cNvPr id="0" name=""/>
        <dsp:cNvSpPr/>
      </dsp:nvSpPr>
      <dsp:spPr>
        <a:xfrm>
          <a:off x="2334210" y="3172216"/>
          <a:ext cx="2727211" cy="479366"/>
        </a:xfrm>
        <a:custGeom>
          <a:avLst/>
          <a:gdLst/>
          <a:ahLst/>
          <a:cxnLst/>
          <a:rect l="0" t="0" r="0" b="0"/>
          <a:pathLst>
            <a:path>
              <a:moveTo>
                <a:pt x="2727211" y="0"/>
              </a:moveTo>
              <a:lnTo>
                <a:pt x="2727211" y="256783"/>
              </a:lnTo>
              <a:lnTo>
                <a:pt x="0" y="256783"/>
              </a:lnTo>
              <a:lnTo>
                <a:pt x="0" y="47936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8454" y="3409350"/>
        <a:ext cx="138724" cy="5099"/>
      </dsp:txXfrm>
    </dsp:sp>
    <dsp:sp modelId="{B56D039B-5434-F548-B565-EABF14DC429C}">
      <dsp:nvSpPr>
        <dsp:cNvPr id="0" name=""/>
        <dsp:cNvSpPr/>
      </dsp:nvSpPr>
      <dsp:spPr>
        <a:xfrm>
          <a:off x="3952799" y="1843669"/>
          <a:ext cx="2217245" cy="13303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The longest serving senator: Robert Byrd (D), started in 1959</a:t>
          </a:r>
        </a:p>
      </dsp:txBody>
      <dsp:txXfrm>
        <a:off x="3952799" y="1843669"/>
        <a:ext cx="2217245" cy="1330347"/>
      </dsp:txXfrm>
    </dsp:sp>
    <dsp:sp modelId="{93096438-3D10-BD4D-B4A4-D0F66A0357F9}">
      <dsp:nvSpPr>
        <dsp:cNvPr id="0" name=""/>
        <dsp:cNvSpPr/>
      </dsp:nvSpPr>
      <dsp:spPr>
        <a:xfrm>
          <a:off x="3441033" y="4303436"/>
          <a:ext cx="479366" cy="91440"/>
        </a:xfrm>
        <a:custGeom>
          <a:avLst/>
          <a:gdLst/>
          <a:ahLst/>
          <a:cxnLst/>
          <a:rect l="0" t="0" r="0" b="0"/>
          <a:pathLst>
            <a:path>
              <a:moveTo>
                <a:pt x="0" y="45720"/>
              </a:moveTo>
              <a:lnTo>
                <a:pt x="47936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67967" y="4346607"/>
        <a:ext cx="25498" cy="5099"/>
      </dsp:txXfrm>
    </dsp:sp>
    <dsp:sp modelId="{F4ACA18A-4FE4-7845-93AC-6FEFAFD0B30F}">
      <dsp:nvSpPr>
        <dsp:cNvPr id="0" name=""/>
        <dsp:cNvSpPr/>
      </dsp:nvSpPr>
      <dsp:spPr>
        <a:xfrm>
          <a:off x="1225587" y="3683983"/>
          <a:ext cx="2217245" cy="133034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Oldest senator: Robert Byrd (D), born in 1917</a:t>
          </a:r>
        </a:p>
      </dsp:txBody>
      <dsp:txXfrm>
        <a:off x="1225587" y="3683983"/>
        <a:ext cx="2217245" cy="1330347"/>
      </dsp:txXfrm>
    </dsp:sp>
    <dsp:sp modelId="{B76876AF-3930-2E42-B4D0-0BAA00BCE9FE}">
      <dsp:nvSpPr>
        <dsp:cNvPr id="0" name=""/>
        <dsp:cNvSpPr/>
      </dsp:nvSpPr>
      <dsp:spPr>
        <a:xfrm>
          <a:off x="2334210" y="5012530"/>
          <a:ext cx="2727211" cy="479366"/>
        </a:xfrm>
        <a:custGeom>
          <a:avLst/>
          <a:gdLst/>
          <a:ahLst/>
          <a:cxnLst/>
          <a:rect l="0" t="0" r="0" b="0"/>
          <a:pathLst>
            <a:path>
              <a:moveTo>
                <a:pt x="2727211" y="0"/>
              </a:moveTo>
              <a:lnTo>
                <a:pt x="2727211" y="256783"/>
              </a:lnTo>
              <a:lnTo>
                <a:pt x="0" y="256783"/>
              </a:lnTo>
              <a:lnTo>
                <a:pt x="0" y="47936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8454" y="5249663"/>
        <a:ext cx="138724" cy="5099"/>
      </dsp:txXfrm>
    </dsp:sp>
    <dsp:sp modelId="{AC0A7287-187E-C04E-97AD-A50B3629F2A2}">
      <dsp:nvSpPr>
        <dsp:cNvPr id="0" name=""/>
        <dsp:cNvSpPr/>
      </dsp:nvSpPr>
      <dsp:spPr>
        <a:xfrm>
          <a:off x="3952799" y="3683983"/>
          <a:ext cx="2217245" cy="1330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Youngest senator: John Sununu (R), born in 1964</a:t>
          </a:r>
        </a:p>
      </dsp:txBody>
      <dsp:txXfrm>
        <a:off x="3952799" y="3683983"/>
        <a:ext cx="2217245" cy="1330347"/>
      </dsp:txXfrm>
    </dsp:sp>
    <dsp:sp modelId="{C8F293BB-9067-3442-992B-654C7CEBF1BD}">
      <dsp:nvSpPr>
        <dsp:cNvPr id="0" name=""/>
        <dsp:cNvSpPr/>
      </dsp:nvSpPr>
      <dsp:spPr>
        <a:xfrm>
          <a:off x="1225587" y="5524296"/>
          <a:ext cx="2217245" cy="133034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47" tIns="114044" rIns="108647" bIns="114044" numCol="1" spcCol="1270" anchor="ctr" anchorCtr="0">
          <a:noAutofit/>
        </a:bodyPr>
        <a:lstStyle/>
        <a:p>
          <a:pPr marL="0" lvl="0" indent="0" algn="ctr" defTabSz="800100">
            <a:lnSpc>
              <a:spcPct val="90000"/>
            </a:lnSpc>
            <a:spcBef>
              <a:spcPct val="0"/>
            </a:spcBef>
            <a:spcAft>
              <a:spcPct val="35000"/>
            </a:spcAft>
            <a:buNone/>
          </a:pPr>
          <a:r>
            <a:rPr lang="en-US" sz="1800" kern="1200" dirty="0"/>
            <a:t>Average age of senators in 2007: 63 years </a:t>
          </a:r>
        </a:p>
      </dsp:txBody>
      <dsp:txXfrm>
        <a:off x="1225587" y="5524296"/>
        <a:ext cx="2217245" cy="13303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43F7719-0B88-C441-BBE1-FDFA03601A4E}" type="datetimeFigureOut">
              <a:rPr lang="en-TW" smtClean="0"/>
              <a:t>5/12/22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F2F9D-BCBA-0948-8FAE-482ED35701CA}" type="slidenum">
              <a:rPr lang="en-TW" smtClean="0"/>
              <a:t>‹#›</a:t>
            </a:fld>
            <a:endParaRPr lang="en-TW"/>
          </a:p>
        </p:txBody>
      </p:sp>
    </p:spTree>
    <p:extLst>
      <p:ext uri="{BB962C8B-B14F-4D97-AF65-F5344CB8AC3E}">
        <p14:creationId xmlns:p14="http://schemas.microsoft.com/office/powerpoint/2010/main" val="273517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hfowler.ucsd.edu/cosponsorship.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2.census.gov/geo/pdfs/maps-data/maps/reference/us_regdiv.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2.census.gov/geo/pdfs/maps-data/maps/reference/us_regdiv.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t>
            </a:r>
            <a:r>
              <a:rPr lang="en-US"/>
              <a:t>note, nothing </a:t>
            </a:r>
            <a:r>
              <a:rPr lang="en-US" dirty="0"/>
              <a:t>should be derived from these slides. </a:t>
            </a:r>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1</a:t>
            </a:fld>
            <a:endParaRPr lang="en-TW"/>
          </a:p>
        </p:txBody>
      </p:sp>
    </p:spTree>
    <p:extLst>
      <p:ext uri="{BB962C8B-B14F-4D97-AF65-F5344CB8AC3E}">
        <p14:creationId xmlns:p14="http://schemas.microsoft.com/office/powerpoint/2010/main" val="1477474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Density is the percentage between number of edges in the network and the total possible number of the network. The density for the full network is 100%, meaning that it is fully connected. The density for the simplified network is 0.253, which means that only 25.3% of the network is connected. </a:t>
            </a:r>
          </a:p>
          <a:p>
            <a:r>
              <a:rPr lang="en-TW" dirty="0"/>
              <a:t>Average path length is the average number of steps from one node to another node. In the simplified network, it takes 1.9 steps on average from one senator to another.</a:t>
            </a:r>
          </a:p>
          <a:p>
            <a:r>
              <a:rPr lang="en-TW" dirty="0"/>
              <a:t>Transitivity measures how likely a triad a form. In the simplified network, there is a 76.2% chance that two senators of a vertex are themselves connected. </a:t>
            </a:r>
          </a:p>
          <a:p>
            <a:r>
              <a:rPr lang="en-TW" dirty="0"/>
              <a:t>Diameter measures the longest path in the network. In the full network, the maximum number of steps from one senator to another is 74. In the simplified network ,the maximum number of steps from on esenator to another is 507 steps!!!!!</a:t>
            </a:r>
          </a:p>
          <a:p>
            <a:endParaRPr lang="en-TW" dirty="0"/>
          </a:p>
          <a:p>
            <a:r>
              <a:rPr lang="en-TW" dirty="0"/>
              <a:t>The simplified network is an example of the small-world phenomenon with low density and high transitivity. </a:t>
            </a:r>
          </a:p>
        </p:txBody>
      </p:sp>
      <p:sp>
        <p:nvSpPr>
          <p:cNvPr id="4" name="Slide Number Placeholder 3"/>
          <p:cNvSpPr>
            <a:spLocks noGrp="1"/>
          </p:cNvSpPr>
          <p:nvPr>
            <p:ph type="sldNum" sz="quarter" idx="5"/>
          </p:nvPr>
        </p:nvSpPr>
        <p:spPr/>
        <p:txBody>
          <a:bodyPr/>
          <a:lstStyle/>
          <a:p>
            <a:fld id="{8B0F2F9D-BCBA-0948-8FAE-482ED35701CA}" type="slidenum">
              <a:rPr lang="en-TW" smtClean="0"/>
              <a:t>10</a:t>
            </a:fld>
            <a:endParaRPr lang="en-TW"/>
          </a:p>
        </p:txBody>
      </p:sp>
    </p:spTree>
    <p:extLst>
      <p:ext uri="{BB962C8B-B14F-4D97-AF65-F5344CB8AC3E}">
        <p14:creationId xmlns:p14="http://schemas.microsoft.com/office/powerpoint/2010/main" val="25470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11</a:t>
            </a:fld>
            <a:endParaRPr lang="en-TW"/>
          </a:p>
        </p:txBody>
      </p:sp>
    </p:spTree>
    <p:extLst>
      <p:ext uri="{BB962C8B-B14F-4D97-AF65-F5344CB8AC3E}">
        <p14:creationId xmlns:p14="http://schemas.microsoft.com/office/powerpoint/2010/main" val="119086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This section is based on the simplified network, because in the full network every senator would have the same centrality measures…</a:t>
            </a:r>
          </a:p>
          <a:p>
            <a:endParaRPr lang="en-TW" dirty="0"/>
          </a:p>
          <a:p>
            <a:r>
              <a:rPr lang="en-TW" dirty="0"/>
              <a:t>We know that degree centrality measures the total number of edges. Eigenvector centrality measures influence based on the connections each node has. It is a relative measure. So if you are a person who has connections to a lot of powerful people, then you will have high eigenvector centrality. I </a:t>
            </a:r>
            <a:r>
              <a:rPr lang="en-TW"/>
              <a:t>think Regina George (pre-Cady era) from </a:t>
            </a:r>
            <a:r>
              <a:rPr lang="en-TW" dirty="0"/>
              <a:t>Mean Girls would be a good example, </a:t>
            </a:r>
            <a:r>
              <a:rPr lang="en-TW"/>
              <a:t>as she is the most popular girl </a:t>
            </a:r>
            <a:r>
              <a:rPr lang="en-TW" dirty="0"/>
              <a:t>in the group of popular girls.</a:t>
            </a:r>
          </a:p>
          <a:p>
            <a:r>
              <a:rPr lang="en-TW" dirty="0"/>
              <a:t>Closeness centrality measures the average of the shortest path lengths for each node. Thus, </a:t>
            </a:r>
            <a:r>
              <a:rPr lang="en-TW"/>
              <a:t>the </a:t>
            </a:r>
            <a:r>
              <a:rPr lang="en-US" dirty="0"/>
              <a:t>higher</a:t>
            </a:r>
            <a:r>
              <a:rPr lang="en-TW"/>
              <a:t> </a:t>
            </a:r>
            <a:r>
              <a:rPr lang="en-TW" dirty="0"/>
              <a:t>the value, the closer you are to everyone else in the network. Betweenness centrality measures the number of unique edges each node has. It also means that how the node can serve as a broker between </a:t>
            </a:r>
            <a:r>
              <a:rPr lang="en-TW"/>
              <a:t>other nodes</a:t>
            </a:r>
            <a:r>
              <a:rPr lang="en-US" dirty="0"/>
              <a:t> (the strength of weak ties)</a:t>
            </a:r>
            <a:r>
              <a:rPr lang="en-TW"/>
              <a:t>. </a:t>
            </a:r>
            <a:endParaRPr lang="en-TW" dirty="0"/>
          </a:p>
          <a:p>
            <a:endParaRPr lang="en-TW" dirty="0"/>
          </a:p>
          <a:p>
            <a:r>
              <a:rPr lang="en-TW" dirty="0"/>
              <a:t>Coleman has 69 edges, </a:t>
            </a:r>
            <a:r>
              <a:rPr lang="en-TW"/>
              <a:t>the </a:t>
            </a:r>
            <a:r>
              <a:rPr lang="en-US" dirty="0"/>
              <a:t>highest</a:t>
            </a:r>
            <a:r>
              <a:rPr lang="en-TW"/>
              <a:t> </a:t>
            </a:r>
            <a:r>
              <a:rPr lang="en-TW" dirty="0"/>
              <a:t>closeness, and the highest betweenness. This means Norm Coleman is a broker between senators. He patches over holes in the senate. Norm Coleman is the guy you want to call when you need some introduction. Clinton on the other hand is influential in the sense that she is the cr</a:t>
            </a:r>
            <a:r>
              <a:rPr lang="en-US" dirty="0"/>
              <a:t>è</a:t>
            </a:r>
            <a:r>
              <a:rPr lang="en-TW" dirty="0"/>
              <a:t>me de la cr</a:t>
            </a:r>
            <a:r>
              <a:rPr lang="en-US" dirty="0"/>
              <a:t>è</a:t>
            </a:r>
            <a:r>
              <a:rPr lang="en-TW" dirty="0"/>
              <a:t>me. The most popular girl, but does this mean she has more advantage than other senators?</a:t>
            </a:r>
          </a:p>
        </p:txBody>
      </p:sp>
      <p:sp>
        <p:nvSpPr>
          <p:cNvPr id="4" name="Slide Number Placeholder 3"/>
          <p:cNvSpPr>
            <a:spLocks noGrp="1"/>
          </p:cNvSpPr>
          <p:nvPr>
            <p:ph type="sldNum" sz="quarter" idx="5"/>
          </p:nvPr>
        </p:nvSpPr>
        <p:spPr/>
        <p:txBody>
          <a:bodyPr/>
          <a:lstStyle/>
          <a:p>
            <a:fld id="{8B0F2F9D-BCBA-0948-8FAE-482ED35701CA}" type="slidenum">
              <a:rPr lang="en-TW" smtClean="0"/>
              <a:t>12</a:t>
            </a:fld>
            <a:endParaRPr lang="en-TW"/>
          </a:p>
        </p:txBody>
      </p:sp>
    </p:spTree>
    <p:extLst>
      <p:ext uri="{BB962C8B-B14F-4D97-AF65-F5344CB8AC3E}">
        <p14:creationId xmlns:p14="http://schemas.microsoft.com/office/powerpoint/2010/main" val="428668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13</a:t>
            </a:fld>
            <a:endParaRPr lang="en-TW"/>
          </a:p>
        </p:txBody>
      </p:sp>
    </p:spTree>
    <p:extLst>
      <p:ext uri="{BB962C8B-B14F-4D97-AF65-F5344CB8AC3E}">
        <p14:creationId xmlns:p14="http://schemas.microsoft.com/office/powerpoint/2010/main" val="101332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Here we see a comparison between the block model and the simplified network. The block model is based on the simplified network. In the block model, we can see that there is a group of Democrats in a cloud of Republicans</a:t>
            </a:r>
            <a:r>
              <a:rPr lang="en-TW"/>
              <a:t>. </a:t>
            </a:r>
            <a:r>
              <a:rPr lang="en-US" dirty="0"/>
              <a:t>Block modelling is an algorithm that will try to detect groups based on a given network data. </a:t>
            </a:r>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14</a:t>
            </a:fld>
            <a:endParaRPr lang="en-TW"/>
          </a:p>
        </p:txBody>
      </p:sp>
    </p:spTree>
    <p:extLst>
      <p:ext uri="{BB962C8B-B14F-4D97-AF65-F5344CB8AC3E}">
        <p14:creationId xmlns:p14="http://schemas.microsoft.com/office/powerpoint/2010/main" val="395994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From the block model, we can calculate the probability of a tie. There is a 65.3% chance that two Democrats will form a tie. There is a 12.2% chance that a Republican and a Democrat will form a tie. There is 12.2% chance that two Republicans will form a tie. This means that the Democrats are tightly knitted and the Republicans are more loose. </a:t>
            </a:r>
          </a:p>
        </p:txBody>
      </p:sp>
      <p:sp>
        <p:nvSpPr>
          <p:cNvPr id="4" name="Slide Number Placeholder 3"/>
          <p:cNvSpPr>
            <a:spLocks noGrp="1"/>
          </p:cNvSpPr>
          <p:nvPr>
            <p:ph type="sldNum" sz="quarter" idx="5"/>
          </p:nvPr>
        </p:nvSpPr>
        <p:spPr/>
        <p:txBody>
          <a:bodyPr/>
          <a:lstStyle/>
          <a:p>
            <a:fld id="{8B0F2F9D-BCBA-0948-8FAE-482ED35701CA}" type="slidenum">
              <a:rPr lang="en-TW" smtClean="0"/>
              <a:t>15</a:t>
            </a:fld>
            <a:endParaRPr lang="en-TW"/>
          </a:p>
        </p:txBody>
      </p:sp>
    </p:spTree>
    <p:extLst>
      <p:ext uri="{BB962C8B-B14F-4D97-AF65-F5344CB8AC3E}">
        <p14:creationId xmlns:p14="http://schemas.microsoft.com/office/powerpoint/2010/main" val="217914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The Louvain is based on the full network. The algorithm identifies two main groups in the full network. </a:t>
            </a:r>
            <a:r>
              <a:rPr lang="en-US" dirty="0"/>
              <a:t>T</a:t>
            </a:r>
            <a:r>
              <a:rPr lang="en-TW" dirty="0"/>
              <a:t>he red group mainly consists of Republicans and the blue group mainly consists of Democrats. </a:t>
            </a:r>
          </a:p>
        </p:txBody>
      </p:sp>
      <p:sp>
        <p:nvSpPr>
          <p:cNvPr id="4" name="Slide Number Placeholder 3"/>
          <p:cNvSpPr>
            <a:spLocks noGrp="1"/>
          </p:cNvSpPr>
          <p:nvPr>
            <p:ph type="sldNum" sz="quarter" idx="5"/>
          </p:nvPr>
        </p:nvSpPr>
        <p:spPr/>
        <p:txBody>
          <a:bodyPr/>
          <a:lstStyle/>
          <a:p>
            <a:fld id="{8B0F2F9D-BCBA-0948-8FAE-482ED35701CA}" type="slidenum">
              <a:rPr lang="en-TW" smtClean="0"/>
              <a:t>16</a:t>
            </a:fld>
            <a:endParaRPr lang="en-TW"/>
          </a:p>
        </p:txBody>
      </p:sp>
    </p:spTree>
    <p:extLst>
      <p:ext uri="{BB962C8B-B14F-4D97-AF65-F5344CB8AC3E}">
        <p14:creationId xmlns:p14="http://schemas.microsoft.com/office/powerpoint/2010/main" val="3040544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Here we can compare the results of the algorithm to our actual network. We can see that the there is 1 Democrat and 4 Republicans mismatched by the algorithm. </a:t>
            </a:r>
          </a:p>
        </p:txBody>
      </p:sp>
      <p:sp>
        <p:nvSpPr>
          <p:cNvPr id="4" name="Slide Number Placeholder 3"/>
          <p:cNvSpPr>
            <a:spLocks noGrp="1"/>
          </p:cNvSpPr>
          <p:nvPr>
            <p:ph type="sldNum" sz="quarter" idx="5"/>
          </p:nvPr>
        </p:nvSpPr>
        <p:spPr/>
        <p:txBody>
          <a:bodyPr/>
          <a:lstStyle/>
          <a:p>
            <a:fld id="{8B0F2F9D-BCBA-0948-8FAE-482ED35701CA}" type="slidenum">
              <a:rPr lang="en-TW" smtClean="0"/>
              <a:t>17</a:t>
            </a:fld>
            <a:endParaRPr lang="en-TW"/>
          </a:p>
        </p:txBody>
      </p:sp>
    </p:spTree>
    <p:extLst>
      <p:ext uri="{BB962C8B-B14F-4D97-AF65-F5344CB8AC3E}">
        <p14:creationId xmlns:p14="http://schemas.microsoft.com/office/powerpoint/2010/main" val="372638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Now, let’s compare the Louvain model with the other attributes. Party is the most similar then comes religion, census region, and then born. The party attribute is 73.04% similar to the Louvain model. It has been argued that religion influences politics with many researchers agreeing on this. Geography could potentially influence politics, but it is unclear. I personally believe with geography, it’s more about trying to represent the people who voted you in. In the US there are red states and blue states, as well as swing states. The red states tend to be the south or the less populated states e.g. Utah. </a:t>
            </a:r>
          </a:p>
        </p:txBody>
      </p:sp>
      <p:sp>
        <p:nvSpPr>
          <p:cNvPr id="4" name="Slide Number Placeholder 3"/>
          <p:cNvSpPr>
            <a:spLocks noGrp="1"/>
          </p:cNvSpPr>
          <p:nvPr>
            <p:ph type="sldNum" sz="quarter" idx="5"/>
          </p:nvPr>
        </p:nvSpPr>
        <p:spPr/>
        <p:txBody>
          <a:bodyPr/>
          <a:lstStyle/>
          <a:p>
            <a:fld id="{8B0F2F9D-BCBA-0948-8FAE-482ED35701CA}" type="slidenum">
              <a:rPr lang="en-TW" smtClean="0"/>
              <a:t>18</a:t>
            </a:fld>
            <a:endParaRPr lang="en-TW"/>
          </a:p>
        </p:txBody>
      </p:sp>
    </p:spTree>
    <p:extLst>
      <p:ext uri="{BB962C8B-B14F-4D97-AF65-F5344CB8AC3E}">
        <p14:creationId xmlns:p14="http://schemas.microsoft.com/office/powerpoint/2010/main" val="3161273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19</a:t>
            </a:fld>
            <a:endParaRPr lang="en-TW"/>
          </a:p>
        </p:txBody>
      </p:sp>
    </p:spTree>
    <p:extLst>
      <p:ext uri="{BB962C8B-B14F-4D97-AF65-F5344CB8AC3E}">
        <p14:creationId xmlns:p14="http://schemas.microsoft.com/office/powerpoint/2010/main" val="175925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2</a:t>
            </a:fld>
            <a:endParaRPr lang="en-TW"/>
          </a:p>
        </p:txBody>
      </p:sp>
    </p:spTree>
    <p:extLst>
      <p:ext uri="{BB962C8B-B14F-4D97-AF65-F5344CB8AC3E}">
        <p14:creationId xmlns:p14="http://schemas.microsoft.com/office/powerpoint/2010/main" val="427647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This dendrogram is computed using hierarchical clustering, ‘complete’ method, and it is based on the full network. It’s an agglomerative method (bottom-up). The lower the height, the more similar they are. The highlighted names are the Republican senators. At around height 0.75, we see that there are four distinct clusters. The first three clusters (highlighted yellow and the first group of pink from the left), are all Republican senators. This dendrogram is very interesting in the sense that there are two Republican senators within the big group of Democrats. These two are Olympia Snowe and Arlen Specter. Specter was a Democrat then turned Republican then in 2009 switched back to Democrat again. Snowe was often voting in line with t</a:t>
            </a:r>
            <a:r>
              <a:rPr lang="en-US" dirty="0"/>
              <a:t>he Democrats.</a:t>
            </a:r>
          </a:p>
          <a:p>
            <a:endParaRPr lang="en-US" dirty="0"/>
          </a:p>
          <a:p>
            <a:r>
              <a:rPr lang="en-US" dirty="0"/>
              <a:t>What about that little group on the right with a mix bag of Republicans and Democrats (occurred at around height = 0.5)? The four Democrats in that group are often considered as the conservatives in the Democratic Party. </a:t>
            </a:r>
          </a:p>
          <a:p>
            <a:endParaRPr lang="en-US" dirty="0"/>
          </a:p>
          <a:p>
            <a:r>
              <a:rPr lang="en-US" dirty="0"/>
              <a:t>What does this mean in general? It means that the co-sponsorship network reveals some truths about the senate. First, not every party member votes in line with their own party. Second, the Democrats are a tightly knitted group.</a:t>
            </a:r>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20</a:t>
            </a:fld>
            <a:endParaRPr lang="en-TW"/>
          </a:p>
        </p:txBody>
      </p:sp>
    </p:spTree>
    <p:extLst>
      <p:ext uri="{BB962C8B-B14F-4D97-AF65-F5344CB8AC3E}">
        <p14:creationId xmlns:p14="http://schemas.microsoft.com/office/powerpoint/2010/main" val="201229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From the results of the dendrogram, we can now place the senators into four groups. </a:t>
            </a:r>
          </a:p>
        </p:txBody>
      </p:sp>
      <p:sp>
        <p:nvSpPr>
          <p:cNvPr id="4" name="Slide Number Placeholder 3"/>
          <p:cNvSpPr>
            <a:spLocks noGrp="1"/>
          </p:cNvSpPr>
          <p:nvPr>
            <p:ph type="sldNum" sz="quarter" idx="5"/>
          </p:nvPr>
        </p:nvSpPr>
        <p:spPr/>
        <p:txBody>
          <a:bodyPr/>
          <a:lstStyle/>
          <a:p>
            <a:fld id="{8B0F2F9D-BCBA-0948-8FAE-482ED35701CA}" type="slidenum">
              <a:rPr lang="en-TW" smtClean="0"/>
              <a:t>21</a:t>
            </a:fld>
            <a:endParaRPr lang="en-TW"/>
          </a:p>
        </p:txBody>
      </p:sp>
    </p:spTree>
    <p:extLst>
      <p:ext uri="{BB962C8B-B14F-4D97-AF65-F5344CB8AC3E}">
        <p14:creationId xmlns:p14="http://schemas.microsoft.com/office/powerpoint/2010/main" val="1518808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All 51 Democrats are placed into class 1, but the Republicans are spread over the remaining classes. </a:t>
            </a:r>
          </a:p>
        </p:txBody>
      </p:sp>
      <p:sp>
        <p:nvSpPr>
          <p:cNvPr id="4" name="Slide Number Placeholder 3"/>
          <p:cNvSpPr>
            <a:spLocks noGrp="1"/>
          </p:cNvSpPr>
          <p:nvPr>
            <p:ph type="sldNum" sz="quarter" idx="5"/>
          </p:nvPr>
        </p:nvSpPr>
        <p:spPr/>
        <p:txBody>
          <a:bodyPr/>
          <a:lstStyle/>
          <a:p>
            <a:fld id="{8B0F2F9D-BCBA-0948-8FAE-482ED35701CA}" type="slidenum">
              <a:rPr lang="en-TW" smtClean="0"/>
              <a:t>22</a:t>
            </a:fld>
            <a:endParaRPr lang="en-TW"/>
          </a:p>
        </p:txBody>
      </p:sp>
    </p:spTree>
    <p:extLst>
      <p:ext uri="{BB962C8B-B14F-4D97-AF65-F5344CB8AC3E}">
        <p14:creationId xmlns:p14="http://schemas.microsoft.com/office/powerpoint/2010/main" val="14040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If we look at the structural classes by the party and region, perhaps we can see more of a differentiation. In region 4 and 5, there are equal representations from both parties. </a:t>
            </a:r>
          </a:p>
          <a:p>
            <a:endParaRPr lang="en-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Some might ask we am I not analyzing religion as a factor. </a:t>
            </a:r>
            <a:r>
              <a:rPr lang="en-US" sz="1200" kern="1200" dirty="0">
                <a:solidFill>
                  <a:schemeClr val="tx1"/>
                </a:solidFill>
                <a:effectLst/>
                <a:latin typeface="+mn-lt"/>
                <a:ea typeface="+mn-ea"/>
                <a:cs typeface="+mn-cs"/>
              </a:rPr>
              <a:t>Religion is a sensitive and complex subject. Without the complete knowledge of religious studies, it is rather difficult to analyze the religion attribute of the network. This is mainly due to too many religion categories thus for better efficiency, it is better to group similar faiths together. But without a complete understanding of each of the faith listed in the variable, it is impossible to categorize the faiths. I have thought that since the biggest religions in the senate are Roman Catholics and Jewish, so I thought maybe it could be Catholics=1, Jewish=2, Others=3, but this means that there might be important information lost in the process due to this overgeneralization. </a:t>
            </a:r>
            <a:endParaRPr lang="en-TW"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0F2F9D-BCBA-0948-8FAE-482ED35701CA}" type="slidenum">
              <a:rPr lang="en-TW" smtClean="0"/>
              <a:t>23</a:t>
            </a:fld>
            <a:endParaRPr lang="en-TW"/>
          </a:p>
        </p:txBody>
      </p:sp>
    </p:spTree>
    <p:extLst>
      <p:ext uri="{BB962C8B-B14F-4D97-AF65-F5344CB8AC3E}">
        <p14:creationId xmlns:p14="http://schemas.microsoft.com/office/powerpoint/2010/main" val="1158815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24</a:t>
            </a:fld>
            <a:endParaRPr lang="en-TW"/>
          </a:p>
        </p:txBody>
      </p:sp>
    </p:spTree>
    <p:extLst>
      <p:ext uri="{BB962C8B-B14F-4D97-AF65-F5344CB8AC3E}">
        <p14:creationId xmlns:p14="http://schemas.microsoft.com/office/powerpoint/2010/main" val="378795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Overhere, I have made an ERGM model based on the simplified model. ERGM is very similar to logit/probit, but it is specifically made for networks. Nodes in the networks are not statistically independent, thus it violates one of the assumptions for logistic regression already. Also, logistic regression does not offer the flexibility as much.</a:t>
            </a:r>
          </a:p>
          <a:p>
            <a:endParaRPr lang="en-TW" dirty="0"/>
          </a:p>
          <a:p>
            <a:r>
              <a:rPr lang="en-US" dirty="0"/>
              <a:t>In logistic regression, you are estimating the likelihood of something going to happen based on some variables. ERGM is the same. You will have exponentiate the coefficients to understand the meaning by using the formula e^(estimate).</a:t>
            </a:r>
          </a:p>
          <a:p>
            <a:endParaRPr lang="en-US" dirty="0"/>
          </a:p>
          <a:p>
            <a:r>
              <a:rPr lang="en-US" sz="1200" kern="1200" dirty="0">
                <a:solidFill>
                  <a:schemeClr val="tx1"/>
                </a:solidFill>
                <a:effectLst/>
                <a:latin typeface="+mn-lt"/>
                <a:ea typeface="+mn-ea"/>
                <a:cs typeface="+mn-cs"/>
              </a:rPr>
              <a:t>All terms are statistically significant besides </a:t>
            </a:r>
            <a:r>
              <a:rPr lang="en-US" sz="1200" kern="1200" dirty="0" err="1">
                <a:solidFill>
                  <a:schemeClr val="tx1"/>
                </a:solidFill>
                <a:effectLst/>
                <a:latin typeface="+mn-lt"/>
                <a:ea typeface="+mn-ea"/>
                <a:cs typeface="+mn-cs"/>
              </a:rPr>
              <a:t>absdiff.first</a:t>
            </a:r>
            <a:r>
              <a:rPr lang="en-US" sz="1200" kern="1200" dirty="0">
                <a:solidFill>
                  <a:schemeClr val="tx1"/>
                </a:solidFill>
                <a:effectLst/>
                <a:latin typeface="+mn-lt"/>
                <a:ea typeface="+mn-ea"/>
                <a:cs typeface="+mn-cs"/>
              </a:rPr>
              <a:t>, which is a term on the absolute difference when the senators first took office. According to this model, a republican senator is 0.3 times as likely to have ties with other senators (nodefactor.party.2). A male senator is 0.33 times as likely to have ties with other senators (nodefactor.gender.2). This means that a republican senator tends to have 70% less ties with other senators and a male senator tends to have 67% less ties with other senators. </a:t>
            </a:r>
          </a:p>
          <a:p>
            <a:endParaRPr lang="en-US" dirty="0"/>
          </a:p>
          <a:p>
            <a:r>
              <a:rPr lang="en-US" sz="1200" kern="1200" dirty="0">
                <a:solidFill>
                  <a:schemeClr val="tx1"/>
                </a:solidFill>
                <a:effectLst/>
                <a:latin typeface="+mn-lt"/>
                <a:ea typeface="+mn-ea"/>
                <a:cs typeface="+mn-cs"/>
              </a:rPr>
              <a:t>If two senators are in the same party, then they are e^(1.881780) = 6.565 times as likely to have ties than different parties (</a:t>
            </a:r>
            <a:r>
              <a:rPr lang="en-US" sz="1200" kern="1200" dirty="0" err="1">
                <a:solidFill>
                  <a:schemeClr val="tx1"/>
                </a:solidFill>
                <a:effectLst/>
                <a:latin typeface="+mn-lt"/>
                <a:ea typeface="+mn-ea"/>
                <a:cs typeface="+mn-cs"/>
              </a:rPr>
              <a:t>nodematch.party</a:t>
            </a:r>
            <a:r>
              <a:rPr lang="en-US" sz="1200" kern="1200" dirty="0">
                <a:solidFill>
                  <a:schemeClr val="tx1"/>
                </a:solidFill>
                <a:effectLst/>
                <a:latin typeface="+mn-lt"/>
                <a:ea typeface="+mn-ea"/>
                <a:cs typeface="+mn-cs"/>
              </a:rPr>
              <a:t>). If two senators have the same gender, then they are 1.98 times as likely to have ties than different genders (</a:t>
            </a:r>
            <a:r>
              <a:rPr lang="en-US" sz="1200" kern="1200" dirty="0" err="1">
                <a:solidFill>
                  <a:schemeClr val="tx1"/>
                </a:solidFill>
                <a:effectLst/>
                <a:latin typeface="+mn-lt"/>
                <a:ea typeface="+mn-ea"/>
                <a:cs typeface="+mn-cs"/>
              </a:rPr>
              <a:t>nodematch.gender</a:t>
            </a:r>
            <a:r>
              <a:rPr lang="en-US" sz="1200" kern="1200" dirty="0">
                <a:solidFill>
                  <a:schemeClr val="tx1"/>
                </a:solidFill>
                <a:effectLst/>
                <a:latin typeface="+mn-lt"/>
                <a:ea typeface="+mn-ea"/>
                <a:cs typeface="+mn-cs"/>
              </a:rPr>
              <a:t>). If two senators come from the same census region, then they are 1.94 times as likely to have ties (</a:t>
            </a:r>
            <a:r>
              <a:rPr lang="en-US" sz="1200" kern="1200" dirty="0" err="1">
                <a:solidFill>
                  <a:schemeClr val="tx1"/>
                </a:solidFill>
                <a:effectLst/>
                <a:latin typeface="+mn-lt"/>
                <a:ea typeface="+mn-ea"/>
                <a:cs typeface="+mn-cs"/>
              </a:rPr>
              <a:t>nodematch.census</a:t>
            </a:r>
            <a:r>
              <a:rPr lang="en-US" sz="1200" kern="1200" dirty="0">
                <a:solidFill>
                  <a:schemeClr val="tx1"/>
                </a:solidFill>
                <a:effectLst/>
                <a:latin typeface="+mn-lt"/>
                <a:ea typeface="+mn-ea"/>
                <a:cs typeface="+mn-cs"/>
              </a:rPr>
              <a:t>). If two senators took office further apart, then they are 0.993 times as likely to have ties. This means that as the years of two senators took office increases by one, then those two senators are 0.993 times as likely to have ties with every additional year of difference, and so on and so forth…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do have to say, I am not very good at this part of the analysis. I’m not saying the model I’ve produced over here is the best either, but it is a work in progress.</a:t>
            </a:r>
          </a:p>
        </p:txBody>
      </p:sp>
      <p:sp>
        <p:nvSpPr>
          <p:cNvPr id="4" name="Slide Number Placeholder 3"/>
          <p:cNvSpPr>
            <a:spLocks noGrp="1"/>
          </p:cNvSpPr>
          <p:nvPr>
            <p:ph type="sldNum" sz="quarter" idx="5"/>
          </p:nvPr>
        </p:nvSpPr>
        <p:spPr/>
        <p:txBody>
          <a:bodyPr/>
          <a:lstStyle/>
          <a:p>
            <a:fld id="{8B0F2F9D-BCBA-0948-8FAE-482ED35701CA}" type="slidenum">
              <a:rPr lang="en-TW" smtClean="0"/>
              <a:t>25</a:t>
            </a:fld>
            <a:endParaRPr lang="en-TW"/>
          </a:p>
        </p:txBody>
      </p:sp>
    </p:spTree>
    <p:extLst>
      <p:ext uri="{BB962C8B-B14F-4D97-AF65-F5344CB8AC3E}">
        <p14:creationId xmlns:p14="http://schemas.microsoft.com/office/powerpoint/2010/main" val="406217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26</a:t>
            </a:fld>
            <a:endParaRPr lang="en-TW"/>
          </a:p>
        </p:txBody>
      </p:sp>
    </p:spTree>
    <p:extLst>
      <p:ext uri="{BB962C8B-B14F-4D97-AF65-F5344CB8AC3E}">
        <p14:creationId xmlns:p14="http://schemas.microsoft.com/office/powerpoint/2010/main" val="1962258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 seriously hope that some of you have enjoyed this brief analysis on the 110th Senate. If you have any more questions, please don’t hesitate to send me an email!</a:t>
            </a:r>
          </a:p>
          <a:p>
            <a:endParaRPr lang="en-TW" dirty="0"/>
          </a:p>
          <a:p>
            <a:r>
              <a:rPr lang="en-TW" dirty="0"/>
              <a:t>Thank you again for listening! </a:t>
            </a:r>
          </a:p>
        </p:txBody>
      </p:sp>
      <p:sp>
        <p:nvSpPr>
          <p:cNvPr id="4" name="Slide Number Placeholder 3"/>
          <p:cNvSpPr>
            <a:spLocks noGrp="1"/>
          </p:cNvSpPr>
          <p:nvPr>
            <p:ph type="sldNum" sz="quarter" idx="5"/>
          </p:nvPr>
        </p:nvSpPr>
        <p:spPr/>
        <p:txBody>
          <a:bodyPr/>
          <a:lstStyle/>
          <a:p>
            <a:fld id="{8B0F2F9D-BCBA-0948-8FAE-482ED35701CA}" type="slidenum">
              <a:rPr lang="en-TW" smtClean="0"/>
              <a:t>27</a:t>
            </a:fld>
            <a:endParaRPr lang="en-TW"/>
          </a:p>
        </p:txBody>
      </p:sp>
    </p:spTree>
    <p:extLst>
      <p:ext uri="{BB962C8B-B14F-4D97-AF65-F5344CB8AC3E}">
        <p14:creationId xmlns:p14="http://schemas.microsoft.com/office/powerpoint/2010/main" val="383037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28</a:t>
            </a:fld>
            <a:endParaRPr lang="en-TW"/>
          </a:p>
        </p:txBody>
      </p:sp>
    </p:spTree>
    <p:extLst>
      <p:ext uri="{BB962C8B-B14F-4D97-AF65-F5344CB8AC3E}">
        <p14:creationId xmlns:p14="http://schemas.microsoft.com/office/powerpoint/2010/main" val="140830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3</a:t>
            </a:fld>
            <a:endParaRPr lang="en-TW"/>
          </a:p>
        </p:txBody>
      </p:sp>
    </p:spTree>
    <p:extLst>
      <p:ext uri="{BB962C8B-B14F-4D97-AF65-F5344CB8AC3E}">
        <p14:creationId xmlns:p14="http://schemas.microsoft.com/office/powerpoint/2010/main" val="244791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The top right matrix is the dataset where it contains </a:t>
            </a:r>
            <a:r>
              <a:rPr lang="en-US" dirty="0"/>
              <a:t>all</a:t>
            </a:r>
            <a:r>
              <a:rPr lang="en-TW" dirty="0"/>
              <a:t> the senators and the bills. If there is a non-zero number in the cell, it means that the senator has sponsored such bill. The different numbers represent weights. The weights could signify if a senator was the main sponsor (the original proposer of the bill) or part of a group of sponsors. </a:t>
            </a:r>
          </a:p>
          <a:p>
            <a:endParaRPr lang="en-TW" dirty="0"/>
          </a:p>
          <a:p>
            <a:r>
              <a:rPr lang="en-TW" dirty="0"/>
              <a:t>The bottom left matrix contains all the characteristics of the senators. To make networks/graphs, we would somehow need to add the the characteristics into the first matrix and then graph it!</a:t>
            </a:r>
          </a:p>
          <a:p>
            <a:endParaRPr lang="en-TW" dirty="0"/>
          </a:p>
          <a:p>
            <a:endParaRPr lang="en-TW" dirty="0"/>
          </a:p>
          <a:p>
            <a:endParaRPr lang="en-TW" dirty="0"/>
          </a:p>
          <a:p>
            <a:r>
              <a:rPr lang="en-TW" dirty="0"/>
              <a:t>Original data source: </a:t>
            </a:r>
            <a:r>
              <a:rPr lang="en-US" dirty="0">
                <a:hlinkClick r:id="rId3"/>
              </a:rPr>
              <a:t>http://jhfowler.ucsd.edu/cosponsorship.htm</a:t>
            </a:r>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4</a:t>
            </a:fld>
            <a:endParaRPr lang="en-TW"/>
          </a:p>
        </p:txBody>
      </p:sp>
    </p:spTree>
    <p:extLst>
      <p:ext uri="{BB962C8B-B14F-4D97-AF65-F5344CB8AC3E}">
        <p14:creationId xmlns:p14="http://schemas.microsoft.com/office/powerpoint/2010/main" val="66159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meeting of the senate, there are three classes. The first class is 2009. The second class is 2011. The third class is 2013. These classes do not represent any hierarchy or social standing. It merely represents when the seat will be free for election again. For example, John McCain (R) was a class 2 senator and this means that his seat in the senate will be free in 2011.</a:t>
            </a:r>
          </a:p>
          <a:p>
            <a:endParaRPr lang="en-TW" sz="1200" dirty="0"/>
          </a:p>
          <a:p>
            <a:r>
              <a:rPr lang="en-US" sz="1200" dirty="0"/>
              <a:t>In the 110</a:t>
            </a:r>
            <a:r>
              <a:rPr lang="en-US" sz="1200" baseline="30000" dirty="0"/>
              <a:t>th</a:t>
            </a:r>
            <a:r>
              <a:rPr lang="en-US" sz="1200" dirty="0"/>
              <a:t> US Senate, there are two senators who were replaced. Craig Thomas (R) passed away in April 2007 and was replaced by John Barrasso (R). Trent Lott (R) resigned in December 2007 and was replaced by Roger Wicker (R). For our analysis, all four senators will be included. </a:t>
            </a:r>
          </a:p>
          <a:p>
            <a:endParaRPr lang="en-TW" sz="1200" dirty="0"/>
          </a:p>
          <a:p>
            <a:r>
              <a:rPr lang="en-US" sz="1200" dirty="0"/>
              <a:t>There are currently 9 division of census regions in the United States. More information </a:t>
            </a:r>
            <a:r>
              <a:rPr lang="en-US" sz="1200" u="sng" dirty="0">
                <a:hlinkClick r:id="rId3"/>
              </a:rPr>
              <a:t>here</a:t>
            </a:r>
            <a:r>
              <a:rPr lang="en-US" sz="1200" dirty="0"/>
              <a:t>.</a:t>
            </a:r>
            <a:endParaRPr lang="en-TW" sz="1200" dirty="0"/>
          </a:p>
        </p:txBody>
      </p:sp>
      <p:sp>
        <p:nvSpPr>
          <p:cNvPr id="4" name="Slide Number Placeholder 3"/>
          <p:cNvSpPr>
            <a:spLocks noGrp="1"/>
          </p:cNvSpPr>
          <p:nvPr>
            <p:ph type="sldNum" sz="quarter" idx="5"/>
          </p:nvPr>
        </p:nvSpPr>
        <p:spPr/>
        <p:txBody>
          <a:bodyPr/>
          <a:lstStyle/>
          <a:p>
            <a:fld id="{8B0F2F9D-BCBA-0948-8FAE-482ED35701CA}" type="slidenum">
              <a:rPr lang="en-TW" smtClean="0"/>
              <a:t>5</a:t>
            </a:fld>
            <a:endParaRPr lang="en-TW"/>
          </a:p>
        </p:txBody>
      </p:sp>
    </p:spTree>
    <p:extLst>
      <p:ext uri="{BB962C8B-B14F-4D97-AF65-F5344CB8AC3E}">
        <p14:creationId xmlns:p14="http://schemas.microsoft.com/office/powerpoint/2010/main" val="42080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a:t>Source: </a:t>
            </a:r>
            <a:r>
              <a:rPr lang="en-US" dirty="0">
                <a:hlinkClick r:id="rId3"/>
              </a:rPr>
              <a:t>https://www2.census.gov/geo/pdfs/maps-data/maps/reference/us_regdiv.pdf</a:t>
            </a:r>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6</a:t>
            </a:fld>
            <a:endParaRPr lang="en-TW"/>
          </a:p>
        </p:txBody>
      </p:sp>
    </p:spTree>
    <p:extLst>
      <p:ext uri="{BB962C8B-B14F-4D97-AF65-F5344CB8AC3E}">
        <p14:creationId xmlns:p14="http://schemas.microsoft.com/office/powerpoint/2010/main" val="1313032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8B0F2F9D-BCBA-0948-8FAE-482ED35701CA}" type="slidenum">
              <a:rPr lang="en-TW" smtClean="0"/>
              <a:t>7</a:t>
            </a:fld>
            <a:endParaRPr lang="en-TW"/>
          </a:p>
        </p:txBody>
      </p:sp>
    </p:spTree>
    <p:extLst>
      <p:ext uri="{BB962C8B-B14F-4D97-AF65-F5344CB8AC3E}">
        <p14:creationId xmlns:p14="http://schemas.microsoft.com/office/powerpoint/2010/main" val="123768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This is the plot of the full network. We see that everyone is connected to everyone. In fact the degree centrality (the total number of edges) for each senator is 101! This means that everyone is connected to everyone in the senate and everyone has co-sponsored with everyone during the two year period. This is quite amazing, but the completeness of the graph would not allow us for a more thorough investigation, and that is why we would need to extract a part of the full network and closely examine it. </a:t>
            </a:r>
          </a:p>
          <a:p>
            <a:endParaRPr lang="en-TW" dirty="0"/>
          </a:p>
          <a:p>
            <a:r>
              <a:rPr lang="en-TW" dirty="0"/>
              <a:t>We will extract the graph based on the weights of the edges and all of our analysis will be on either or both networks.</a:t>
            </a:r>
          </a:p>
        </p:txBody>
      </p:sp>
      <p:sp>
        <p:nvSpPr>
          <p:cNvPr id="4" name="Slide Number Placeholder 3"/>
          <p:cNvSpPr>
            <a:spLocks noGrp="1"/>
          </p:cNvSpPr>
          <p:nvPr>
            <p:ph type="sldNum" sz="quarter" idx="5"/>
          </p:nvPr>
        </p:nvSpPr>
        <p:spPr/>
        <p:txBody>
          <a:bodyPr/>
          <a:lstStyle/>
          <a:p>
            <a:fld id="{8B0F2F9D-BCBA-0948-8FAE-482ED35701CA}" type="slidenum">
              <a:rPr lang="en-TW" smtClean="0"/>
              <a:t>8</a:t>
            </a:fld>
            <a:endParaRPr lang="en-TW"/>
          </a:p>
        </p:txBody>
      </p:sp>
    </p:spTree>
    <p:extLst>
      <p:ext uri="{BB962C8B-B14F-4D97-AF65-F5344CB8AC3E}">
        <p14:creationId xmlns:p14="http://schemas.microsoft.com/office/powerpoint/2010/main" val="237134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Which part of the network should we extract? After playing around for a bit on R, I think the top 25% (75th quartile) shouild be extracted. This is because the top quartile is distinct enough in comparison to to the other divisions (e.g. 50% or 25%). When you want to analyze a group of elites, you would want to analyze the elites of the elites, thus I think the 75th quartile is a great extraction.</a:t>
            </a:r>
          </a:p>
          <a:p>
            <a:endParaRPr lang="en-TW" dirty="0"/>
          </a:p>
          <a:p>
            <a:r>
              <a:rPr lang="en-TW" dirty="0"/>
              <a:t>From this graph, we see that there are a few isolated senators, because they did not meet the cut. These are: Richard Shelby, Roger Wicker, Craig Thomas, John McCain, Trent Lott, Mitch McConell, Jon Kyl, John Ensign, John Barrasso, Robert Bennett, Chris Bond, and Robert Byrd. All these islotates besides Byrd are Republican senators. </a:t>
            </a:r>
          </a:p>
          <a:p>
            <a:endParaRPr lang="en-TW" dirty="0"/>
          </a:p>
          <a:p>
            <a:r>
              <a:rPr lang="en-US" dirty="0"/>
              <a:t>The interesting thing about these isolates is that some of them were in high positions. Robert Byrd was the president pro tempore. Jon Kyl was the Republican conference chairman. John Ensign was the national Republican senatorial committee chair. John McCain was the Republican nominee for US President. Mitch McConnell was the minority leader. </a:t>
            </a:r>
            <a:endParaRPr lang="en-TW" dirty="0"/>
          </a:p>
        </p:txBody>
      </p:sp>
      <p:sp>
        <p:nvSpPr>
          <p:cNvPr id="4" name="Slide Number Placeholder 3"/>
          <p:cNvSpPr>
            <a:spLocks noGrp="1"/>
          </p:cNvSpPr>
          <p:nvPr>
            <p:ph type="sldNum" sz="quarter" idx="5"/>
          </p:nvPr>
        </p:nvSpPr>
        <p:spPr/>
        <p:txBody>
          <a:bodyPr/>
          <a:lstStyle/>
          <a:p>
            <a:fld id="{8B0F2F9D-BCBA-0948-8FAE-482ED35701CA}" type="slidenum">
              <a:rPr lang="en-TW" smtClean="0"/>
              <a:t>9</a:t>
            </a:fld>
            <a:endParaRPr lang="en-TW"/>
          </a:p>
        </p:txBody>
      </p:sp>
    </p:spTree>
    <p:extLst>
      <p:ext uri="{BB962C8B-B14F-4D97-AF65-F5344CB8AC3E}">
        <p14:creationId xmlns:p14="http://schemas.microsoft.com/office/powerpoint/2010/main" val="221713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82DC-3D3F-CE4F-B865-3777858A7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EC92E5C7-AA4B-F148-96CE-E41902CA2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5422F3FD-237D-E842-A023-C5F5A3187757}"/>
              </a:ext>
            </a:extLst>
          </p:cNvPr>
          <p:cNvSpPr>
            <a:spLocks noGrp="1"/>
          </p:cNvSpPr>
          <p:nvPr>
            <p:ph type="dt" sz="half" idx="10"/>
          </p:nvPr>
        </p:nvSpPr>
        <p:spPr/>
        <p:txBody>
          <a:bodyPr/>
          <a:lstStyle/>
          <a:p>
            <a:fld id="{5E25108D-47A7-F54F-B9CE-07CBA4CCC670}" type="datetime1">
              <a:rPr lang="en-US" smtClean="0"/>
              <a:t>5/12/22</a:t>
            </a:fld>
            <a:endParaRPr lang="en-TW"/>
          </a:p>
        </p:txBody>
      </p:sp>
      <p:sp>
        <p:nvSpPr>
          <p:cNvPr id="5" name="Footer Placeholder 4">
            <a:extLst>
              <a:ext uri="{FF2B5EF4-FFF2-40B4-BE49-F238E27FC236}">
                <a16:creationId xmlns:a16="http://schemas.microsoft.com/office/drawing/2014/main" id="{02ECD8AF-22A4-B748-B90E-FB8331E160C4}"/>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BA423C7-C7CB-A847-B5E5-6ECBBC163F10}"/>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102547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4101-7BF2-F948-A6E9-8FA58E75C5AE}"/>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808A54BA-3882-B541-8F37-932FC5AE7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0E3774E9-F4C2-BF40-B004-88A2620F0213}"/>
              </a:ext>
            </a:extLst>
          </p:cNvPr>
          <p:cNvSpPr>
            <a:spLocks noGrp="1"/>
          </p:cNvSpPr>
          <p:nvPr>
            <p:ph type="dt" sz="half" idx="10"/>
          </p:nvPr>
        </p:nvSpPr>
        <p:spPr/>
        <p:txBody>
          <a:bodyPr/>
          <a:lstStyle/>
          <a:p>
            <a:fld id="{EFB6E490-77E2-334F-8595-DCF477082CE0}" type="datetime1">
              <a:rPr lang="en-US" smtClean="0"/>
              <a:t>5/12/22</a:t>
            </a:fld>
            <a:endParaRPr lang="en-TW"/>
          </a:p>
        </p:txBody>
      </p:sp>
      <p:sp>
        <p:nvSpPr>
          <p:cNvPr id="5" name="Footer Placeholder 4">
            <a:extLst>
              <a:ext uri="{FF2B5EF4-FFF2-40B4-BE49-F238E27FC236}">
                <a16:creationId xmlns:a16="http://schemas.microsoft.com/office/drawing/2014/main" id="{8E6A0A2E-31D3-144B-9778-78F64CFF3BF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1ACC081D-8106-F24D-98EA-F9ABDC7C5390}"/>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68478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4832C9-97D2-9A4B-995E-F1FEE714A1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919F2781-08B3-F54C-91F4-7731D84177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32829CA-F627-894C-9038-2330A5A140CF}"/>
              </a:ext>
            </a:extLst>
          </p:cNvPr>
          <p:cNvSpPr>
            <a:spLocks noGrp="1"/>
          </p:cNvSpPr>
          <p:nvPr>
            <p:ph type="dt" sz="half" idx="10"/>
          </p:nvPr>
        </p:nvSpPr>
        <p:spPr/>
        <p:txBody>
          <a:bodyPr/>
          <a:lstStyle/>
          <a:p>
            <a:fld id="{7C285198-FFD8-AE44-875F-FBA9A21E61D5}" type="datetime1">
              <a:rPr lang="en-US" smtClean="0"/>
              <a:t>5/12/22</a:t>
            </a:fld>
            <a:endParaRPr lang="en-TW"/>
          </a:p>
        </p:txBody>
      </p:sp>
      <p:sp>
        <p:nvSpPr>
          <p:cNvPr id="5" name="Footer Placeholder 4">
            <a:extLst>
              <a:ext uri="{FF2B5EF4-FFF2-40B4-BE49-F238E27FC236}">
                <a16:creationId xmlns:a16="http://schemas.microsoft.com/office/drawing/2014/main" id="{A88BCD1C-EDEA-8044-AF9A-CE2C1215704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57CFA73B-A641-C84A-8B1B-054ED98D8CB4}"/>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239472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8259-459C-A944-8D30-C66136F04AEA}"/>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C370CA80-3E82-4049-8B4B-54417900D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9960D47E-0B79-3E42-B5B5-D12C01E34B48}"/>
              </a:ext>
            </a:extLst>
          </p:cNvPr>
          <p:cNvSpPr>
            <a:spLocks noGrp="1"/>
          </p:cNvSpPr>
          <p:nvPr>
            <p:ph type="dt" sz="half" idx="10"/>
          </p:nvPr>
        </p:nvSpPr>
        <p:spPr/>
        <p:txBody>
          <a:bodyPr/>
          <a:lstStyle/>
          <a:p>
            <a:fld id="{5C8046EE-465D-5743-A8E5-26976CF1671D}" type="datetime1">
              <a:rPr lang="en-US" smtClean="0"/>
              <a:t>5/12/22</a:t>
            </a:fld>
            <a:endParaRPr lang="en-TW"/>
          </a:p>
        </p:txBody>
      </p:sp>
      <p:sp>
        <p:nvSpPr>
          <p:cNvPr id="5" name="Footer Placeholder 4">
            <a:extLst>
              <a:ext uri="{FF2B5EF4-FFF2-40B4-BE49-F238E27FC236}">
                <a16:creationId xmlns:a16="http://schemas.microsoft.com/office/drawing/2014/main" id="{9DF84C76-6DB0-FB4F-B268-D3304A493C02}"/>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748CA55-B63B-8B4E-AACD-1849C804AC8D}"/>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298242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0915-7568-8246-A788-E265EFB4D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EFB10B1B-3C46-7243-8C8F-D47473685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AAEA6-758E-054E-A895-7F87022BBAA6}"/>
              </a:ext>
            </a:extLst>
          </p:cNvPr>
          <p:cNvSpPr>
            <a:spLocks noGrp="1"/>
          </p:cNvSpPr>
          <p:nvPr>
            <p:ph type="dt" sz="half" idx="10"/>
          </p:nvPr>
        </p:nvSpPr>
        <p:spPr/>
        <p:txBody>
          <a:bodyPr/>
          <a:lstStyle/>
          <a:p>
            <a:fld id="{127ECB64-C3C7-164C-BD57-8D7F3F896950}" type="datetime1">
              <a:rPr lang="en-US" smtClean="0"/>
              <a:t>5/12/22</a:t>
            </a:fld>
            <a:endParaRPr lang="en-TW"/>
          </a:p>
        </p:txBody>
      </p:sp>
      <p:sp>
        <p:nvSpPr>
          <p:cNvPr id="5" name="Footer Placeholder 4">
            <a:extLst>
              <a:ext uri="{FF2B5EF4-FFF2-40B4-BE49-F238E27FC236}">
                <a16:creationId xmlns:a16="http://schemas.microsoft.com/office/drawing/2014/main" id="{1D25C2EF-CE1E-A541-9540-920582AE0A6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1679F161-D248-054A-8994-78F7CC725540}"/>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396664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CC7E-FDBD-7340-8D75-9E65F6CD6EC6}"/>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44F7F111-8AD3-8844-90C6-9ED955041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C2E06E28-EBDF-794D-98AA-250F4DAC8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06E42396-EC2E-E749-A6A2-9C4168D902CB}"/>
              </a:ext>
            </a:extLst>
          </p:cNvPr>
          <p:cNvSpPr>
            <a:spLocks noGrp="1"/>
          </p:cNvSpPr>
          <p:nvPr>
            <p:ph type="dt" sz="half" idx="10"/>
          </p:nvPr>
        </p:nvSpPr>
        <p:spPr/>
        <p:txBody>
          <a:bodyPr/>
          <a:lstStyle/>
          <a:p>
            <a:fld id="{0FD552A7-C35D-2B43-A4B5-7A7FA0E71566}" type="datetime1">
              <a:rPr lang="en-US" smtClean="0"/>
              <a:t>5/12/22</a:t>
            </a:fld>
            <a:endParaRPr lang="en-TW"/>
          </a:p>
        </p:txBody>
      </p:sp>
      <p:sp>
        <p:nvSpPr>
          <p:cNvPr id="6" name="Footer Placeholder 5">
            <a:extLst>
              <a:ext uri="{FF2B5EF4-FFF2-40B4-BE49-F238E27FC236}">
                <a16:creationId xmlns:a16="http://schemas.microsoft.com/office/drawing/2014/main" id="{5F488F42-523E-354E-B6D2-265099A2C7F7}"/>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1B6D1C9B-C686-C440-A8A6-F9DC67DCA21A}"/>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790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2BDB-1E4D-B14D-9AB9-C3B4424C6AC5}"/>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A5C98282-4317-5045-9342-6DCDE0BD2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0B9B9-C5A5-EB4F-BB14-B12BEEDAAF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23214F3D-D39A-C549-AC31-7F08BD8A3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0E35F-31DC-8745-9C91-C199B2C04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D5E608E7-5AB9-ED40-8C29-90F0A5E1905C}"/>
              </a:ext>
            </a:extLst>
          </p:cNvPr>
          <p:cNvSpPr>
            <a:spLocks noGrp="1"/>
          </p:cNvSpPr>
          <p:nvPr>
            <p:ph type="dt" sz="half" idx="10"/>
          </p:nvPr>
        </p:nvSpPr>
        <p:spPr/>
        <p:txBody>
          <a:bodyPr/>
          <a:lstStyle/>
          <a:p>
            <a:fld id="{53225041-E598-424C-B12D-333039B3057E}" type="datetime1">
              <a:rPr lang="en-US" smtClean="0"/>
              <a:t>5/12/22</a:t>
            </a:fld>
            <a:endParaRPr lang="en-TW"/>
          </a:p>
        </p:txBody>
      </p:sp>
      <p:sp>
        <p:nvSpPr>
          <p:cNvPr id="8" name="Footer Placeholder 7">
            <a:extLst>
              <a:ext uri="{FF2B5EF4-FFF2-40B4-BE49-F238E27FC236}">
                <a16:creationId xmlns:a16="http://schemas.microsoft.com/office/drawing/2014/main" id="{1D00AD34-51C0-224A-932E-16A9E04727F1}"/>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F972ACCD-7958-AE46-A34C-19BF85F16E04}"/>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255553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63D6-2512-0B46-AFA6-77FFA7B77351}"/>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DE565047-DC91-8E46-B76E-1A6154AEB285}"/>
              </a:ext>
            </a:extLst>
          </p:cNvPr>
          <p:cNvSpPr>
            <a:spLocks noGrp="1"/>
          </p:cNvSpPr>
          <p:nvPr>
            <p:ph type="dt" sz="half" idx="10"/>
          </p:nvPr>
        </p:nvSpPr>
        <p:spPr/>
        <p:txBody>
          <a:bodyPr/>
          <a:lstStyle/>
          <a:p>
            <a:fld id="{DA20DC8E-4BE3-724D-B90B-1F83E0B37EBA}" type="datetime1">
              <a:rPr lang="en-US" smtClean="0"/>
              <a:t>5/12/22</a:t>
            </a:fld>
            <a:endParaRPr lang="en-TW"/>
          </a:p>
        </p:txBody>
      </p:sp>
      <p:sp>
        <p:nvSpPr>
          <p:cNvPr id="4" name="Footer Placeholder 3">
            <a:extLst>
              <a:ext uri="{FF2B5EF4-FFF2-40B4-BE49-F238E27FC236}">
                <a16:creationId xmlns:a16="http://schemas.microsoft.com/office/drawing/2014/main" id="{6B8C3A00-ACB1-D042-8615-87EEC5B0CBB6}"/>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8125CFB5-2B22-C746-B160-8D392C01A5FB}"/>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150288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13513-A39F-E54C-8922-60A41D8C1588}"/>
              </a:ext>
            </a:extLst>
          </p:cNvPr>
          <p:cNvSpPr>
            <a:spLocks noGrp="1"/>
          </p:cNvSpPr>
          <p:nvPr>
            <p:ph type="dt" sz="half" idx="10"/>
          </p:nvPr>
        </p:nvSpPr>
        <p:spPr/>
        <p:txBody>
          <a:bodyPr/>
          <a:lstStyle/>
          <a:p>
            <a:fld id="{EB3B4A8C-6690-3546-A21B-1899DDE8FC3A}" type="datetime1">
              <a:rPr lang="en-US" smtClean="0"/>
              <a:t>5/12/22</a:t>
            </a:fld>
            <a:endParaRPr lang="en-TW"/>
          </a:p>
        </p:txBody>
      </p:sp>
      <p:sp>
        <p:nvSpPr>
          <p:cNvPr id="3" name="Footer Placeholder 2">
            <a:extLst>
              <a:ext uri="{FF2B5EF4-FFF2-40B4-BE49-F238E27FC236}">
                <a16:creationId xmlns:a16="http://schemas.microsoft.com/office/drawing/2014/main" id="{C90AD502-0D00-7F46-97F5-C87A2955E704}"/>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2A89376F-5032-474E-8BFB-076EA041D3BF}"/>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164937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88D8-DC43-9F4D-869C-012571FA4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92959D4B-FC10-4148-AAB8-ED729D019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F336A5FD-18CA-0E4F-AE83-BE29E5327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0F3AB-2032-CC42-8B0C-D3889D6CB26B}"/>
              </a:ext>
            </a:extLst>
          </p:cNvPr>
          <p:cNvSpPr>
            <a:spLocks noGrp="1"/>
          </p:cNvSpPr>
          <p:nvPr>
            <p:ph type="dt" sz="half" idx="10"/>
          </p:nvPr>
        </p:nvSpPr>
        <p:spPr/>
        <p:txBody>
          <a:bodyPr/>
          <a:lstStyle/>
          <a:p>
            <a:fld id="{04D5D10B-556F-0448-8AD1-73D2314C09F8}" type="datetime1">
              <a:rPr lang="en-US" smtClean="0"/>
              <a:t>5/12/22</a:t>
            </a:fld>
            <a:endParaRPr lang="en-TW"/>
          </a:p>
        </p:txBody>
      </p:sp>
      <p:sp>
        <p:nvSpPr>
          <p:cNvPr id="6" name="Footer Placeholder 5">
            <a:extLst>
              <a:ext uri="{FF2B5EF4-FFF2-40B4-BE49-F238E27FC236}">
                <a16:creationId xmlns:a16="http://schemas.microsoft.com/office/drawing/2014/main" id="{9278AC66-7356-2D47-BD41-A266F7E490D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D93833CA-A6DF-3243-9A38-A9321AD88DF0}"/>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78214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04EA-3910-0E48-9574-0A1F3BA71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45B69E59-EA1F-1C46-A0C9-E847FA878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C6DA0F33-D9E2-1540-807C-4C552B651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33366-5783-A346-86A7-BF3861F979B3}"/>
              </a:ext>
            </a:extLst>
          </p:cNvPr>
          <p:cNvSpPr>
            <a:spLocks noGrp="1"/>
          </p:cNvSpPr>
          <p:nvPr>
            <p:ph type="dt" sz="half" idx="10"/>
          </p:nvPr>
        </p:nvSpPr>
        <p:spPr/>
        <p:txBody>
          <a:bodyPr/>
          <a:lstStyle/>
          <a:p>
            <a:fld id="{B30E6EA4-A0ED-614D-B12C-EE425835B35A}" type="datetime1">
              <a:rPr lang="en-US" smtClean="0"/>
              <a:t>5/12/22</a:t>
            </a:fld>
            <a:endParaRPr lang="en-TW"/>
          </a:p>
        </p:txBody>
      </p:sp>
      <p:sp>
        <p:nvSpPr>
          <p:cNvPr id="6" name="Footer Placeholder 5">
            <a:extLst>
              <a:ext uri="{FF2B5EF4-FFF2-40B4-BE49-F238E27FC236}">
                <a16:creationId xmlns:a16="http://schemas.microsoft.com/office/drawing/2014/main" id="{A4C96D76-3AC9-0B44-AEEE-AE381E2533E7}"/>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0F73D28-7EA7-9342-A9BC-281D7D59850E}"/>
              </a:ext>
            </a:extLst>
          </p:cNvPr>
          <p:cNvSpPr>
            <a:spLocks noGrp="1"/>
          </p:cNvSpPr>
          <p:nvPr>
            <p:ph type="sldNum" sz="quarter" idx="12"/>
          </p:nvPr>
        </p:nvSpPr>
        <p:spPr/>
        <p:txBody>
          <a:bodyPr/>
          <a:lstStyle/>
          <a:p>
            <a:fld id="{055062E0-4EFC-2649-A4AC-B36BE2647225}" type="slidenum">
              <a:rPr lang="en-TW" smtClean="0"/>
              <a:t>‹#›</a:t>
            </a:fld>
            <a:endParaRPr lang="en-TW"/>
          </a:p>
        </p:txBody>
      </p:sp>
    </p:spTree>
    <p:extLst>
      <p:ext uri="{BB962C8B-B14F-4D97-AF65-F5344CB8AC3E}">
        <p14:creationId xmlns:p14="http://schemas.microsoft.com/office/powerpoint/2010/main" val="246828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C14FA-CCF2-044E-AA4C-7643BA67A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19D86953-D117-8E43-BABC-8C01D778F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019B698-4BC2-FD41-A6EF-E16DE2C4A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F1684-22AB-C745-BA89-E72297F83F88}" type="datetime1">
              <a:rPr lang="en-US" smtClean="0"/>
              <a:t>5/12/22</a:t>
            </a:fld>
            <a:endParaRPr lang="en-TW"/>
          </a:p>
        </p:txBody>
      </p:sp>
      <p:sp>
        <p:nvSpPr>
          <p:cNvPr id="5" name="Footer Placeholder 4">
            <a:extLst>
              <a:ext uri="{FF2B5EF4-FFF2-40B4-BE49-F238E27FC236}">
                <a16:creationId xmlns:a16="http://schemas.microsoft.com/office/drawing/2014/main" id="{D7193CA3-B37E-2440-A495-050412AD5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337E6682-26FA-114C-B9A5-069080A1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062E0-4EFC-2649-A4AC-B36BE2647225}" type="slidenum">
              <a:rPr lang="en-TW" smtClean="0"/>
              <a:t>‹#›</a:t>
            </a:fld>
            <a:endParaRPr lang="en-TW"/>
          </a:p>
        </p:txBody>
      </p:sp>
    </p:spTree>
    <p:extLst>
      <p:ext uri="{BB962C8B-B14F-4D97-AF65-F5344CB8AC3E}">
        <p14:creationId xmlns:p14="http://schemas.microsoft.com/office/powerpoint/2010/main" val="3705982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DE75D7A-0495-8043-B40B-26F9AEE8172D}"/>
              </a:ext>
            </a:extLst>
          </p:cNvPr>
          <p:cNvSpPr>
            <a:spLocks noGrp="1"/>
          </p:cNvSpPr>
          <p:nvPr>
            <p:ph type="ctrTitle"/>
          </p:nvPr>
        </p:nvSpPr>
        <p:spPr>
          <a:xfrm>
            <a:off x="3315031" y="1380754"/>
            <a:ext cx="5561938" cy="2513516"/>
          </a:xfrm>
        </p:spPr>
        <p:txBody>
          <a:bodyPr>
            <a:normAutofit/>
          </a:bodyPr>
          <a:lstStyle/>
          <a:p>
            <a:r>
              <a:rPr lang="en-TW">
                <a:solidFill>
                  <a:srgbClr val="FFFFFF"/>
                </a:solidFill>
              </a:rPr>
              <a:t>110th US Senate</a:t>
            </a:r>
          </a:p>
        </p:txBody>
      </p:sp>
      <p:sp>
        <p:nvSpPr>
          <p:cNvPr id="3" name="Subtitle 2">
            <a:extLst>
              <a:ext uri="{FF2B5EF4-FFF2-40B4-BE49-F238E27FC236}">
                <a16:creationId xmlns:a16="http://schemas.microsoft.com/office/drawing/2014/main" id="{E067639B-AB39-9642-B729-5C841039D11F}"/>
              </a:ext>
            </a:extLst>
          </p:cNvPr>
          <p:cNvSpPr>
            <a:spLocks noGrp="1"/>
          </p:cNvSpPr>
          <p:nvPr>
            <p:ph type="subTitle" idx="1"/>
          </p:nvPr>
        </p:nvSpPr>
        <p:spPr>
          <a:xfrm>
            <a:off x="3315031" y="4076802"/>
            <a:ext cx="5561938" cy="1534587"/>
          </a:xfrm>
        </p:spPr>
        <p:txBody>
          <a:bodyPr>
            <a:normAutofit/>
          </a:bodyPr>
          <a:lstStyle/>
          <a:p>
            <a:r>
              <a:rPr lang="en-TW">
                <a:solidFill>
                  <a:srgbClr val="FFFFFF"/>
                </a:solidFill>
              </a:rPr>
              <a:t>Tony Hung</a:t>
            </a:r>
          </a:p>
        </p:txBody>
      </p:sp>
      <p:sp>
        <p:nvSpPr>
          <p:cNvPr id="35" name="Arc 3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83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A715-5404-1948-9FB6-B513A551E904}"/>
              </a:ext>
            </a:extLst>
          </p:cNvPr>
          <p:cNvSpPr>
            <a:spLocks noGrp="1"/>
          </p:cNvSpPr>
          <p:nvPr>
            <p:ph type="title"/>
          </p:nvPr>
        </p:nvSpPr>
        <p:spPr/>
        <p:txBody>
          <a:bodyPr/>
          <a:lstStyle/>
          <a:p>
            <a:r>
              <a:rPr lang="en-TW">
                <a:solidFill>
                  <a:schemeClr val="bg1">
                    <a:lumMod val="50000"/>
                  </a:schemeClr>
                </a:solidFill>
              </a:rPr>
              <a:t>Network Statistics</a:t>
            </a:r>
          </a:p>
        </p:txBody>
      </p:sp>
      <p:graphicFrame>
        <p:nvGraphicFramePr>
          <p:cNvPr id="5" name="Content Placeholder 4">
            <a:extLst>
              <a:ext uri="{FF2B5EF4-FFF2-40B4-BE49-F238E27FC236}">
                <a16:creationId xmlns:a16="http://schemas.microsoft.com/office/drawing/2014/main" id="{0A4197A5-7799-2148-BC24-86FB67490F46}"/>
              </a:ext>
            </a:extLst>
          </p:cNvPr>
          <p:cNvGraphicFramePr>
            <a:graphicFrameLocks noGrp="1"/>
          </p:cNvGraphicFramePr>
          <p:nvPr>
            <p:ph idx="1"/>
            <p:extLst>
              <p:ext uri="{D42A27DB-BD31-4B8C-83A1-F6EECF244321}">
                <p14:modId xmlns:p14="http://schemas.microsoft.com/office/powerpoint/2010/main" val="1930079048"/>
              </p:ext>
            </p:extLst>
          </p:nvPr>
        </p:nvGraphicFramePr>
        <p:xfrm>
          <a:off x="438148" y="1828959"/>
          <a:ext cx="11315703" cy="4389120"/>
        </p:xfrm>
        <a:graphic>
          <a:graphicData uri="http://schemas.openxmlformats.org/drawingml/2006/table">
            <a:tbl>
              <a:tblPr firstRow="1" firstCol="1" bandRow="1">
                <a:tableStyleId>{00A15C55-8517-42AA-B614-E9B94910E393}</a:tableStyleId>
              </a:tblPr>
              <a:tblGrid>
                <a:gridCol w="1616529">
                  <a:extLst>
                    <a:ext uri="{9D8B030D-6E8A-4147-A177-3AD203B41FA5}">
                      <a16:colId xmlns:a16="http://schemas.microsoft.com/office/drawing/2014/main" val="2711400618"/>
                    </a:ext>
                  </a:extLst>
                </a:gridCol>
                <a:gridCol w="1616529">
                  <a:extLst>
                    <a:ext uri="{9D8B030D-6E8A-4147-A177-3AD203B41FA5}">
                      <a16:colId xmlns:a16="http://schemas.microsoft.com/office/drawing/2014/main" val="2118472369"/>
                    </a:ext>
                  </a:extLst>
                </a:gridCol>
                <a:gridCol w="1616529">
                  <a:extLst>
                    <a:ext uri="{9D8B030D-6E8A-4147-A177-3AD203B41FA5}">
                      <a16:colId xmlns:a16="http://schemas.microsoft.com/office/drawing/2014/main" val="2141053892"/>
                    </a:ext>
                  </a:extLst>
                </a:gridCol>
                <a:gridCol w="1616529">
                  <a:extLst>
                    <a:ext uri="{9D8B030D-6E8A-4147-A177-3AD203B41FA5}">
                      <a16:colId xmlns:a16="http://schemas.microsoft.com/office/drawing/2014/main" val="3419002587"/>
                    </a:ext>
                  </a:extLst>
                </a:gridCol>
                <a:gridCol w="1616529">
                  <a:extLst>
                    <a:ext uri="{9D8B030D-6E8A-4147-A177-3AD203B41FA5}">
                      <a16:colId xmlns:a16="http://schemas.microsoft.com/office/drawing/2014/main" val="64836246"/>
                    </a:ext>
                  </a:extLst>
                </a:gridCol>
                <a:gridCol w="1616529">
                  <a:extLst>
                    <a:ext uri="{9D8B030D-6E8A-4147-A177-3AD203B41FA5}">
                      <a16:colId xmlns:a16="http://schemas.microsoft.com/office/drawing/2014/main" val="1608915508"/>
                    </a:ext>
                  </a:extLst>
                </a:gridCol>
                <a:gridCol w="1616529">
                  <a:extLst>
                    <a:ext uri="{9D8B030D-6E8A-4147-A177-3AD203B41FA5}">
                      <a16:colId xmlns:a16="http://schemas.microsoft.com/office/drawing/2014/main" val="2942398135"/>
                    </a:ext>
                  </a:extLst>
                </a:gridCol>
              </a:tblGrid>
              <a:tr h="1463040">
                <a:tc>
                  <a:txBody>
                    <a:bodyPr/>
                    <a:lstStyle/>
                    <a:p>
                      <a:pPr algn="ctr">
                        <a:spcAft>
                          <a:spcPts val="0"/>
                        </a:spcAft>
                      </a:pPr>
                      <a:r>
                        <a:rPr lang="en-TW" sz="2400">
                          <a:effectLst/>
                        </a:rPr>
                        <a:t> </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Number of Edges</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Number of Nodes</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dirty="0">
                          <a:effectLst/>
                        </a:rPr>
                        <a:t>Density</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Average Path Length</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Transitivity</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Diameter</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84209713"/>
                  </a:ext>
                </a:extLst>
              </a:tr>
              <a:tr h="1463040">
                <a:tc>
                  <a:txBody>
                    <a:bodyPr/>
                    <a:lstStyle/>
                    <a:p>
                      <a:pPr algn="ctr">
                        <a:spcAft>
                          <a:spcPts val="0"/>
                        </a:spcAft>
                      </a:pPr>
                      <a:r>
                        <a:rPr lang="en-TW" sz="2400">
                          <a:effectLst/>
                        </a:rPr>
                        <a:t>Full</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5151</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102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1.0000000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1.000000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1.0000000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74</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700130056"/>
                  </a:ext>
                </a:extLst>
              </a:tr>
              <a:tr h="1463040">
                <a:tc>
                  <a:txBody>
                    <a:bodyPr/>
                    <a:lstStyle/>
                    <a:p>
                      <a:pPr algn="ctr">
                        <a:spcAft>
                          <a:spcPts val="0"/>
                        </a:spcAft>
                      </a:pPr>
                      <a:r>
                        <a:rPr lang="en-TW" sz="2400">
                          <a:effectLst/>
                        </a:rPr>
                        <a:t>Simplified</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1305</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102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0.2533489</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1.859675</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0.7622924</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dirty="0">
                          <a:effectLst/>
                        </a:rPr>
                        <a:t>507</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443297333"/>
                  </a:ext>
                </a:extLst>
              </a:tr>
            </a:tbl>
          </a:graphicData>
        </a:graphic>
      </p:graphicFrame>
      <p:sp>
        <p:nvSpPr>
          <p:cNvPr id="4" name="Slide Number Placeholder 3">
            <a:extLst>
              <a:ext uri="{FF2B5EF4-FFF2-40B4-BE49-F238E27FC236}">
                <a16:creationId xmlns:a16="http://schemas.microsoft.com/office/drawing/2014/main" id="{273C235F-7D6B-8243-89B1-C3D1CAFA38D5}"/>
              </a:ext>
            </a:extLst>
          </p:cNvPr>
          <p:cNvSpPr>
            <a:spLocks noGrp="1"/>
          </p:cNvSpPr>
          <p:nvPr>
            <p:ph type="sldNum" sz="quarter" idx="12"/>
          </p:nvPr>
        </p:nvSpPr>
        <p:spPr/>
        <p:txBody>
          <a:bodyPr/>
          <a:lstStyle/>
          <a:p>
            <a:fld id="{055062E0-4EFC-2649-A4AC-B36BE2647225}" type="slidenum">
              <a:rPr lang="en-TW" smtClean="0"/>
              <a:t>10</a:t>
            </a:fld>
            <a:endParaRPr lang="en-TW"/>
          </a:p>
        </p:txBody>
      </p:sp>
    </p:spTree>
    <p:extLst>
      <p:ext uri="{BB962C8B-B14F-4D97-AF65-F5344CB8AC3E}">
        <p14:creationId xmlns:p14="http://schemas.microsoft.com/office/powerpoint/2010/main" val="190775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FF38968-8E6B-3A4A-B82D-3B9A1513F04C}"/>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dirty="0">
                <a:solidFill>
                  <a:schemeClr val="bg1">
                    <a:lumMod val="50000"/>
                  </a:schemeClr>
                </a:solidFill>
                <a:latin typeface="+mj-lt"/>
                <a:ea typeface="+mj-ea"/>
                <a:cs typeface="+mj-cs"/>
              </a:rPr>
              <a:t>Who was the most influential senator?</a:t>
            </a:r>
          </a:p>
        </p:txBody>
      </p:sp>
      <p:sp>
        <p:nvSpPr>
          <p:cNvPr id="3" name="Text Placeholder 2">
            <a:extLst>
              <a:ext uri="{FF2B5EF4-FFF2-40B4-BE49-F238E27FC236}">
                <a16:creationId xmlns:a16="http://schemas.microsoft.com/office/drawing/2014/main" id="{2DA474CF-F0A7-6049-83C4-11FDC4B7AF03}"/>
              </a:ext>
            </a:extLst>
          </p:cNvPr>
          <p:cNvSpPr>
            <a:spLocks noGrp="1"/>
          </p:cNvSpPr>
          <p:nvPr>
            <p:ph type="body" idx="1"/>
          </p:nvPr>
        </p:nvSpPr>
        <p:spPr>
          <a:xfrm>
            <a:off x="870148" y="3962792"/>
            <a:ext cx="5221185" cy="2102108"/>
          </a:xfrm>
        </p:spPr>
        <p:txBody>
          <a:bodyPr vert="horz" lIns="91440" tIns="45720" rIns="91440" bIns="45720" rtlCol="0" anchor="t">
            <a:normAutofit/>
          </a:bodyPr>
          <a:lstStyle/>
          <a:p>
            <a:pPr algn="ctr"/>
            <a:r>
              <a:rPr lang="en-US" sz="2400" kern="1200" dirty="0">
                <a:solidFill>
                  <a:schemeClr val="bg1">
                    <a:lumMod val="50000"/>
                  </a:schemeClr>
                </a:solidFill>
                <a:latin typeface="+mn-lt"/>
                <a:ea typeface="+mn-ea"/>
                <a:cs typeface="+mn-cs"/>
              </a:rPr>
              <a:t>Centrality Measures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Lecturer">
            <a:extLst>
              <a:ext uri="{FF2B5EF4-FFF2-40B4-BE49-F238E27FC236}">
                <a16:creationId xmlns:a16="http://schemas.microsoft.com/office/drawing/2014/main" id="{93EA65B3-4FD6-484A-AFB5-DB2F044745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10537370-2C4A-FE4D-9943-FEB5A4594BF3}"/>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smtClean="0"/>
              <a:pPr>
                <a:spcAft>
                  <a:spcPts val="600"/>
                </a:spcAft>
              </a:pPr>
              <a:t>11</a:t>
            </a:fld>
            <a:endParaRPr lang="en-US" dirty="0"/>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278238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5677-BC38-1042-99E9-CB9229656D5C}"/>
              </a:ext>
            </a:extLst>
          </p:cNvPr>
          <p:cNvSpPr>
            <a:spLocks noGrp="1"/>
          </p:cNvSpPr>
          <p:nvPr>
            <p:ph type="title"/>
          </p:nvPr>
        </p:nvSpPr>
        <p:spPr/>
        <p:txBody>
          <a:bodyPr/>
          <a:lstStyle/>
          <a:p>
            <a:r>
              <a:rPr lang="en-TW">
                <a:solidFill>
                  <a:schemeClr val="bg1">
                    <a:lumMod val="50000"/>
                  </a:schemeClr>
                </a:solidFill>
              </a:rPr>
              <a:t>Centrality Measures</a:t>
            </a:r>
          </a:p>
        </p:txBody>
      </p:sp>
      <p:graphicFrame>
        <p:nvGraphicFramePr>
          <p:cNvPr id="5" name="Content Placeholder 4">
            <a:extLst>
              <a:ext uri="{FF2B5EF4-FFF2-40B4-BE49-F238E27FC236}">
                <a16:creationId xmlns:a16="http://schemas.microsoft.com/office/drawing/2014/main" id="{0C4FF5A1-6AE0-8940-A008-4EAAB0F9ABFB}"/>
              </a:ext>
            </a:extLst>
          </p:cNvPr>
          <p:cNvGraphicFramePr>
            <a:graphicFrameLocks noGrp="1"/>
          </p:cNvGraphicFramePr>
          <p:nvPr>
            <p:ph idx="1"/>
            <p:extLst>
              <p:ext uri="{D42A27DB-BD31-4B8C-83A1-F6EECF244321}">
                <p14:modId xmlns:p14="http://schemas.microsoft.com/office/powerpoint/2010/main" val="2066397927"/>
              </p:ext>
            </p:extLst>
          </p:nvPr>
        </p:nvGraphicFramePr>
        <p:xfrm>
          <a:off x="838200" y="2119647"/>
          <a:ext cx="10515600" cy="3807744"/>
        </p:xfrm>
        <a:graphic>
          <a:graphicData uri="http://schemas.openxmlformats.org/drawingml/2006/table">
            <a:tbl>
              <a:tblPr firstRow="1" firstCol="1" bandRow="1">
                <a:tableStyleId>{93296810-A885-4BE3-A3E7-6D5BEEA58F35}</a:tableStyleId>
              </a:tblPr>
              <a:tblGrid>
                <a:gridCol w="2103120">
                  <a:extLst>
                    <a:ext uri="{9D8B030D-6E8A-4147-A177-3AD203B41FA5}">
                      <a16:colId xmlns:a16="http://schemas.microsoft.com/office/drawing/2014/main" val="844354927"/>
                    </a:ext>
                  </a:extLst>
                </a:gridCol>
                <a:gridCol w="2103120">
                  <a:extLst>
                    <a:ext uri="{9D8B030D-6E8A-4147-A177-3AD203B41FA5}">
                      <a16:colId xmlns:a16="http://schemas.microsoft.com/office/drawing/2014/main" val="2308725317"/>
                    </a:ext>
                  </a:extLst>
                </a:gridCol>
                <a:gridCol w="2103120">
                  <a:extLst>
                    <a:ext uri="{9D8B030D-6E8A-4147-A177-3AD203B41FA5}">
                      <a16:colId xmlns:a16="http://schemas.microsoft.com/office/drawing/2014/main" val="2920955562"/>
                    </a:ext>
                  </a:extLst>
                </a:gridCol>
                <a:gridCol w="2103120">
                  <a:extLst>
                    <a:ext uri="{9D8B030D-6E8A-4147-A177-3AD203B41FA5}">
                      <a16:colId xmlns:a16="http://schemas.microsoft.com/office/drawing/2014/main" val="3448435600"/>
                    </a:ext>
                  </a:extLst>
                </a:gridCol>
                <a:gridCol w="2103120">
                  <a:extLst>
                    <a:ext uri="{9D8B030D-6E8A-4147-A177-3AD203B41FA5}">
                      <a16:colId xmlns:a16="http://schemas.microsoft.com/office/drawing/2014/main" val="2975230056"/>
                    </a:ext>
                  </a:extLst>
                </a:gridCol>
              </a:tblGrid>
              <a:tr h="1903872">
                <a:tc>
                  <a:txBody>
                    <a:bodyPr/>
                    <a:lstStyle/>
                    <a:p>
                      <a:pPr algn="ctr">
                        <a:spcAft>
                          <a:spcPts val="0"/>
                        </a:spcAft>
                      </a:pPr>
                      <a:r>
                        <a:rPr lang="en-US" sz="2400" dirty="0">
                          <a:effectLst/>
                        </a:rPr>
                        <a:t> </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Degree Centrality</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Eigenvector Centrality</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Closeness Centrality</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Betweenness Centrality</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749857816"/>
                  </a:ext>
                </a:extLst>
              </a:tr>
              <a:tr h="1903872">
                <a:tc>
                  <a:txBody>
                    <a:bodyPr/>
                    <a:lstStyle/>
                    <a:p>
                      <a:pPr algn="ctr">
                        <a:spcAft>
                          <a:spcPts val="0"/>
                        </a:spcAft>
                      </a:pPr>
                      <a:r>
                        <a:rPr lang="en-US" sz="2400" dirty="0">
                          <a:effectLst/>
                        </a:rPr>
                        <a:t>Simplified Network</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69</a:t>
                      </a:r>
                      <a:endParaRPr lang="en-TW" sz="2400">
                        <a:effectLst/>
                      </a:endParaRPr>
                    </a:p>
                    <a:p>
                      <a:pPr algn="ctr">
                        <a:spcAft>
                          <a:spcPts val="0"/>
                        </a:spcAft>
                      </a:pPr>
                      <a:r>
                        <a:rPr lang="en-US" sz="2400" dirty="0">
                          <a:effectLst/>
                        </a:rPr>
                        <a:t>Norm Coleman</a:t>
                      </a:r>
                    </a:p>
                    <a:p>
                      <a:pPr algn="ctr">
                        <a:spcAft>
                          <a:spcPts val="0"/>
                        </a:spcAft>
                      </a:pPr>
                      <a:r>
                        <a:rPr lang="en-US" sz="2400" dirty="0">
                          <a:effectLst/>
                        </a:rPr>
                        <a:t>(R)</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a:t>
                      </a:r>
                      <a:endParaRPr lang="en-TW" sz="2400">
                        <a:effectLst/>
                      </a:endParaRPr>
                    </a:p>
                    <a:p>
                      <a:pPr algn="ctr">
                        <a:spcAft>
                          <a:spcPts val="0"/>
                        </a:spcAft>
                      </a:pPr>
                      <a:r>
                        <a:rPr lang="en-US" sz="2400" dirty="0">
                          <a:effectLst/>
                        </a:rPr>
                        <a:t>Hillary Clinton</a:t>
                      </a:r>
                    </a:p>
                    <a:p>
                      <a:pPr algn="ctr">
                        <a:spcAft>
                          <a:spcPts val="0"/>
                        </a:spcAft>
                      </a:pPr>
                      <a:r>
                        <a:rPr lang="en-US" sz="2400" dirty="0">
                          <a:effectLst/>
                        </a:rPr>
                        <a:t>(D)</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7.502e-04</a:t>
                      </a:r>
                      <a:endParaRPr lang="en-TW" sz="2400">
                        <a:effectLst/>
                      </a:endParaRPr>
                    </a:p>
                    <a:p>
                      <a:pPr algn="ctr">
                        <a:spcAft>
                          <a:spcPts val="0"/>
                        </a:spcAft>
                      </a:pPr>
                      <a:r>
                        <a:rPr lang="en-US" sz="2400" dirty="0">
                          <a:effectLst/>
                        </a:rPr>
                        <a:t>Norm Coleman</a:t>
                      </a:r>
                    </a:p>
                    <a:p>
                      <a:pPr algn="ctr">
                        <a:spcAft>
                          <a:spcPts val="0"/>
                        </a:spcAft>
                      </a:pPr>
                      <a:r>
                        <a:rPr lang="en-US" sz="2400" dirty="0">
                          <a:effectLst/>
                        </a:rPr>
                        <a:t>(R)</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771.229</a:t>
                      </a:r>
                      <a:endParaRPr lang="en-TW" sz="2400" dirty="0">
                        <a:effectLst/>
                      </a:endParaRPr>
                    </a:p>
                    <a:p>
                      <a:pPr algn="ctr">
                        <a:spcAft>
                          <a:spcPts val="0"/>
                        </a:spcAft>
                      </a:pPr>
                      <a:r>
                        <a:rPr lang="en-US" sz="2400" dirty="0">
                          <a:effectLst/>
                        </a:rPr>
                        <a:t>Norm Coleman</a:t>
                      </a:r>
                    </a:p>
                    <a:p>
                      <a:pPr algn="ctr">
                        <a:spcAft>
                          <a:spcPts val="0"/>
                        </a:spcAft>
                      </a:pPr>
                      <a:r>
                        <a:rPr lang="en-US" sz="2400" dirty="0">
                          <a:effectLst/>
                        </a:rPr>
                        <a:t>(R)</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567596479"/>
                  </a:ext>
                </a:extLst>
              </a:tr>
            </a:tbl>
          </a:graphicData>
        </a:graphic>
      </p:graphicFrame>
      <p:sp>
        <p:nvSpPr>
          <p:cNvPr id="4" name="Slide Number Placeholder 3">
            <a:extLst>
              <a:ext uri="{FF2B5EF4-FFF2-40B4-BE49-F238E27FC236}">
                <a16:creationId xmlns:a16="http://schemas.microsoft.com/office/drawing/2014/main" id="{BA04A43C-491D-634A-97C3-F541CE23C242}"/>
              </a:ext>
            </a:extLst>
          </p:cNvPr>
          <p:cNvSpPr>
            <a:spLocks noGrp="1"/>
          </p:cNvSpPr>
          <p:nvPr>
            <p:ph type="sldNum" sz="quarter" idx="12"/>
          </p:nvPr>
        </p:nvSpPr>
        <p:spPr/>
        <p:txBody>
          <a:bodyPr/>
          <a:lstStyle/>
          <a:p>
            <a:fld id="{055062E0-4EFC-2649-A4AC-B36BE2647225}" type="slidenum">
              <a:rPr lang="en-TW" smtClean="0"/>
              <a:t>12</a:t>
            </a:fld>
            <a:endParaRPr lang="en-TW"/>
          </a:p>
        </p:txBody>
      </p:sp>
    </p:spTree>
    <p:extLst>
      <p:ext uri="{BB962C8B-B14F-4D97-AF65-F5344CB8AC3E}">
        <p14:creationId xmlns:p14="http://schemas.microsoft.com/office/powerpoint/2010/main" val="285216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F50C419-4C26-0C4E-A871-DF05ED94D383}"/>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5100" kern="1200" dirty="0">
                <a:solidFill>
                  <a:schemeClr val="bg1">
                    <a:lumMod val="50000"/>
                  </a:schemeClr>
                </a:solidFill>
                <a:latin typeface="+mj-lt"/>
                <a:ea typeface="+mj-ea"/>
                <a:cs typeface="+mj-cs"/>
              </a:rPr>
              <a:t>Does party membership influence bill co-sponsorship? </a:t>
            </a:r>
          </a:p>
        </p:txBody>
      </p:sp>
      <p:sp>
        <p:nvSpPr>
          <p:cNvPr id="5" name="Text Placeholder 4">
            <a:extLst>
              <a:ext uri="{FF2B5EF4-FFF2-40B4-BE49-F238E27FC236}">
                <a16:creationId xmlns:a16="http://schemas.microsoft.com/office/drawing/2014/main" id="{0FA98D20-3C73-3F47-B29C-0891A5BF3DB1}"/>
              </a:ext>
            </a:extLst>
          </p:cNvPr>
          <p:cNvSpPr>
            <a:spLocks noGrp="1"/>
          </p:cNvSpPr>
          <p:nvPr>
            <p:ph type="body" idx="1"/>
          </p:nvPr>
        </p:nvSpPr>
        <p:spPr>
          <a:xfrm>
            <a:off x="870148" y="3962792"/>
            <a:ext cx="5221185" cy="2102108"/>
          </a:xfrm>
        </p:spPr>
        <p:txBody>
          <a:bodyPr vert="horz" lIns="91440" tIns="45720" rIns="91440" bIns="45720" rtlCol="0" anchor="t">
            <a:normAutofit/>
          </a:bodyPr>
          <a:lstStyle/>
          <a:p>
            <a:pPr algn="ctr"/>
            <a:r>
              <a:rPr lang="en-US" sz="2400" kern="1200" dirty="0">
                <a:solidFill>
                  <a:schemeClr val="bg1">
                    <a:lumMod val="50000"/>
                  </a:schemeClr>
                </a:solidFill>
                <a:latin typeface="+mn-lt"/>
                <a:ea typeface="+mn-ea"/>
                <a:cs typeface="+mn-cs"/>
              </a:rPr>
              <a:t>Stochastic Blockmodeling</a:t>
            </a:r>
            <a:r>
              <a:rPr lang="en-US" dirty="0">
                <a:solidFill>
                  <a:schemeClr val="bg1">
                    <a:lumMod val="50000"/>
                  </a:schemeClr>
                </a:solidFill>
              </a:rPr>
              <a:t> </a:t>
            </a:r>
          </a:p>
          <a:p>
            <a:pPr algn="ctr"/>
            <a:r>
              <a:rPr lang="en-US" dirty="0">
                <a:solidFill>
                  <a:schemeClr val="bg1">
                    <a:lumMod val="50000"/>
                  </a:schemeClr>
                </a:solidFill>
              </a:rPr>
              <a:t>&amp; </a:t>
            </a:r>
          </a:p>
          <a:p>
            <a:pPr algn="ctr"/>
            <a:r>
              <a:rPr lang="en-US" dirty="0">
                <a:solidFill>
                  <a:schemeClr val="bg1">
                    <a:lumMod val="50000"/>
                  </a:schemeClr>
                </a:solidFill>
              </a:rPr>
              <a:t>Louvain Community Detection Algorithm</a:t>
            </a:r>
            <a:endParaRPr lang="en-US" sz="2400" kern="1200" dirty="0">
              <a:solidFill>
                <a:schemeClr val="bg1">
                  <a:lumMod val="50000"/>
                </a:schemeClr>
              </a:solidFill>
            </a:endParaRPr>
          </a:p>
        </p:txBody>
      </p:sp>
      <p:sp>
        <p:nvSpPr>
          <p:cNvPr id="14" name="Freeform: Shape 13">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ommitments">
            <a:extLst>
              <a:ext uri="{FF2B5EF4-FFF2-40B4-BE49-F238E27FC236}">
                <a16:creationId xmlns:a16="http://schemas.microsoft.com/office/drawing/2014/main" id="{DC0BB57B-063D-4964-9EE8-0D8F62C56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8" name="Freeform: Shape 17">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45365D0E-AD26-B945-AB14-ABCB099DAC9A}"/>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smtClean="0"/>
              <a:pPr>
                <a:spcAft>
                  <a:spcPts val="600"/>
                </a:spcAft>
              </a:pPr>
              <a:t>13</a:t>
            </a:fld>
            <a:endParaRPr lang="en-US" dirty="0"/>
          </a:p>
        </p:txBody>
      </p:sp>
      <p:sp>
        <p:nvSpPr>
          <p:cNvPr id="20" name="Freeform: Shape 19">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37803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D72782-19FE-4D4D-A27D-C751AC131BF7}"/>
              </a:ext>
            </a:extLst>
          </p:cNvPr>
          <p:cNvSpPr>
            <a:spLocks noGrp="1"/>
          </p:cNvSpPr>
          <p:nvPr>
            <p:ph type="title"/>
          </p:nvPr>
        </p:nvSpPr>
        <p:spPr/>
        <p:txBody>
          <a:bodyPr/>
          <a:lstStyle/>
          <a:p>
            <a:r>
              <a:rPr lang="en-TW">
                <a:solidFill>
                  <a:schemeClr val="bg1">
                    <a:lumMod val="50000"/>
                  </a:schemeClr>
                </a:solidFill>
              </a:rPr>
              <a:t>Stochastic Blockmodelling</a:t>
            </a:r>
          </a:p>
        </p:txBody>
      </p:sp>
      <p:pic>
        <p:nvPicPr>
          <p:cNvPr id="8" name="Content Placeholder 7">
            <a:extLst>
              <a:ext uri="{FF2B5EF4-FFF2-40B4-BE49-F238E27FC236}">
                <a16:creationId xmlns:a16="http://schemas.microsoft.com/office/drawing/2014/main" id="{7080B801-70F1-3542-BAEA-616B98459390}"/>
              </a:ext>
            </a:extLst>
          </p:cNvPr>
          <p:cNvPicPr>
            <a:picLocks noGrp="1" noChangeAspect="1"/>
          </p:cNvPicPr>
          <p:nvPr>
            <p:ph idx="1"/>
          </p:nvPr>
        </p:nvPicPr>
        <p:blipFill>
          <a:blip r:embed="rId3"/>
          <a:stretch>
            <a:fillRect/>
          </a:stretch>
        </p:blipFill>
        <p:spPr>
          <a:xfrm>
            <a:off x="2321853" y="1517650"/>
            <a:ext cx="7548293" cy="5340350"/>
          </a:xfrm>
        </p:spPr>
      </p:pic>
      <p:sp>
        <p:nvSpPr>
          <p:cNvPr id="4" name="Slide Number Placeholder 3">
            <a:extLst>
              <a:ext uri="{FF2B5EF4-FFF2-40B4-BE49-F238E27FC236}">
                <a16:creationId xmlns:a16="http://schemas.microsoft.com/office/drawing/2014/main" id="{5A9CAA21-F967-BC48-B8CE-4F718C02FE7D}"/>
              </a:ext>
            </a:extLst>
          </p:cNvPr>
          <p:cNvSpPr>
            <a:spLocks noGrp="1"/>
          </p:cNvSpPr>
          <p:nvPr>
            <p:ph type="sldNum" sz="quarter" idx="12"/>
          </p:nvPr>
        </p:nvSpPr>
        <p:spPr/>
        <p:txBody>
          <a:bodyPr/>
          <a:lstStyle/>
          <a:p>
            <a:fld id="{055062E0-4EFC-2649-A4AC-B36BE2647225}" type="slidenum">
              <a:rPr lang="en-TW" smtClean="0"/>
              <a:t>14</a:t>
            </a:fld>
            <a:endParaRPr lang="en-TW"/>
          </a:p>
        </p:txBody>
      </p:sp>
    </p:spTree>
    <p:extLst>
      <p:ext uri="{BB962C8B-B14F-4D97-AF65-F5344CB8AC3E}">
        <p14:creationId xmlns:p14="http://schemas.microsoft.com/office/powerpoint/2010/main" val="24229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7B32-F6F8-7C45-BED3-9B7B6307F3B6}"/>
              </a:ext>
            </a:extLst>
          </p:cNvPr>
          <p:cNvSpPr>
            <a:spLocks noGrp="1"/>
          </p:cNvSpPr>
          <p:nvPr>
            <p:ph type="title"/>
          </p:nvPr>
        </p:nvSpPr>
        <p:spPr/>
        <p:txBody>
          <a:bodyPr/>
          <a:lstStyle/>
          <a:p>
            <a:r>
              <a:rPr lang="en-TW">
                <a:solidFill>
                  <a:schemeClr val="bg1">
                    <a:lumMod val="50000"/>
                  </a:schemeClr>
                </a:solidFill>
              </a:rPr>
              <a:t>Probability</a:t>
            </a:r>
            <a:r>
              <a:rPr lang="en-TW"/>
              <a:t> </a:t>
            </a:r>
          </a:p>
        </p:txBody>
      </p:sp>
      <p:graphicFrame>
        <p:nvGraphicFramePr>
          <p:cNvPr id="5" name="Content Placeholder 4">
            <a:extLst>
              <a:ext uri="{FF2B5EF4-FFF2-40B4-BE49-F238E27FC236}">
                <a16:creationId xmlns:a16="http://schemas.microsoft.com/office/drawing/2014/main" id="{3E1A09DA-4DCB-D04B-B15D-E77D4C05DC97}"/>
              </a:ext>
            </a:extLst>
          </p:cNvPr>
          <p:cNvGraphicFramePr>
            <a:graphicFrameLocks noGrp="1"/>
          </p:cNvGraphicFramePr>
          <p:nvPr>
            <p:ph idx="1"/>
            <p:extLst>
              <p:ext uri="{D42A27DB-BD31-4B8C-83A1-F6EECF244321}">
                <p14:modId xmlns:p14="http://schemas.microsoft.com/office/powerpoint/2010/main" val="4192068040"/>
              </p:ext>
            </p:extLst>
          </p:nvPr>
        </p:nvGraphicFramePr>
        <p:xfrm>
          <a:off x="838200" y="2414421"/>
          <a:ext cx="10515600" cy="3218196"/>
        </p:xfrm>
        <a:graphic>
          <a:graphicData uri="http://schemas.openxmlformats.org/drawingml/2006/table">
            <a:tbl>
              <a:tblPr firstRow="1" firstCol="1" bandRow="1">
                <a:tableStyleId>{21E4AEA4-8DFA-4A89-87EB-49C32662AFE0}</a:tableStyleId>
              </a:tblPr>
              <a:tblGrid>
                <a:gridCol w="3504811">
                  <a:extLst>
                    <a:ext uri="{9D8B030D-6E8A-4147-A177-3AD203B41FA5}">
                      <a16:colId xmlns:a16="http://schemas.microsoft.com/office/drawing/2014/main" val="1997168049"/>
                    </a:ext>
                  </a:extLst>
                </a:gridCol>
                <a:gridCol w="3504811">
                  <a:extLst>
                    <a:ext uri="{9D8B030D-6E8A-4147-A177-3AD203B41FA5}">
                      <a16:colId xmlns:a16="http://schemas.microsoft.com/office/drawing/2014/main" val="3731480930"/>
                    </a:ext>
                  </a:extLst>
                </a:gridCol>
                <a:gridCol w="3505978">
                  <a:extLst>
                    <a:ext uri="{9D8B030D-6E8A-4147-A177-3AD203B41FA5}">
                      <a16:colId xmlns:a16="http://schemas.microsoft.com/office/drawing/2014/main" val="3014950103"/>
                    </a:ext>
                  </a:extLst>
                </a:gridCol>
              </a:tblGrid>
              <a:tr h="1072732">
                <a:tc>
                  <a:txBody>
                    <a:bodyPr/>
                    <a:lstStyle/>
                    <a:p>
                      <a:pPr algn="ctr">
                        <a:spcAft>
                          <a:spcPts val="0"/>
                        </a:spcAft>
                      </a:pPr>
                      <a:r>
                        <a:rPr lang="en-US" sz="2400" dirty="0">
                          <a:effectLst/>
                        </a:rPr>
                        <a:t> </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Democratic</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Republican</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36412035"/>
                  </a:ext>
                </a:extLst>
              </a:tr>
              <a:tr h="1072732">
                <a:tc>
                  <a:txBody>
                    <a:bodyPr/>
                    <a:lstStyle/>
                    <a:p>
                      <a:pPr algn="ctr">
                        <a:spcAft>
                          <a:spcPts val="0"/>
                        </a:spcAft>
                      </a:pPr>
                      <a:r>
                        <a:rPr lang="en-US" sz="2400" dirty="0">
                          <a:effectLst/>
                        </a:rPr>
                        <a:t>Democratic</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dirty="0">
                          <a:effectLst/>
                        </a:rPr>
                        <a:t>0.6533333</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0.1218762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49839070"/>
                  </a:ext>
                </a:extLst>
              </a:tr>
              <a:tr h="1072732">
                <a:tc>
                  <a:txBody>
                    <a:bodyPr/>
                    <a:lstStyle/>
                    <a:p>
                      <a:pPr algn="ctr">
                        <a:spcAft>
                          <a:spcPts val="0"/>
                        </a:spcAft>
                      </a:pPr>
                      <a:r>
                        <a:rPr lang="en-US" sz="2400" dirty="0">
                          <a:effectLst/>
                        </a:rPr>
                        <a:t>Republican</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a:effectLst/>
                        </a:rPr>
                        <a:t>0.1218762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400" dirty="0">
                          <a:effectLst/>
                        </a:rPr>
                        <a:t>0.1215686</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51941836"/>
                  </a:ext>
                </a:extLst>
              </a:tr>
            </a:tbl>
          </a:graphicData>
        </a:graphic>
      </p:graphicFrame>
      <p:sp>
        <p:nvSpPr>
          <p:cNvPr id="4" name="Slide Number Placeholder 3">
            <a:extLst>
              <a:ext uri="{FF2B5EF4-FFF2-40B4-BE49-F238E27FC236}">
                <a16:creationId xmlns:a16="http://schemas.microsoft.com/office/drawing/2014/main" id="{63A442AA-5A82-BB4F-8861-6C2F8642AA74}"/>
              </a:ext>
            </a:extLst>
          </p:cNvPr>
          <p:cNvSpPr>
            <a:spLocks noGrp="1"/>
          </p:cNvSpPr>
          <p:nvPr>
            <p:ph type="sldNum" sz="quarter" idx="12"/>
          </p:nvPr>
        </p:nvSpPr>
        <p:spPr/>
        <p:txBody>
          <a:bodyPr/>
          <a:lstStyle/>
          <a:p>
            <a:fld id="{055062E0-4EFC-2649-A4AC-B36BE2647225}" type="slidenum">
              <a:rPr lang="en-TW" smtClean="0"/>
              <a:t>15</a:t>
            </a:fld>
            <a:endParaRPr lang="en-TW"/>
          </a:p>
        </p:txBody>
      </p:sp>
    </p:spTree>
    <p:extLst>
      <p:ext uri="{BB962C8B-B14F-4D97-AF65-F5344CB8AC3E}">
        <p14:creationId xmlns:p14="http://schemas.microsoft.com/office/powerpoint/2010/main" val="242161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727A-0422-1F4D-A636-D05D31546F16}"/>
              </a:ext>
            </a:extLst>
          </p:cNvPr>
          <p:cNvSpPr>
            <a:spLocks noGrp="1"/>
          </p:cNvSpPr>
          <p:nvPr>
            <p:ph type="title"/>
          </p:nvPr>
        </p:nvSpPr>
        <p:spPr/>
        <p:txBody>
          <a:bodyPr/>
          <a:lstStyle/>
          <a:p>
            <a:r>
              <a:rPr lang="en-TW" dirty="0">
                <a:solidFill>
                  <a:schemeClr val="bg1">
                    <a:lumMod val="50000"/>
                  </a:schemeClr>
                </a:solidFill>
              </a:rPr>
              <a:t>Louvain Community Detection</a:t>
            </a:r>
          </a:p>
        </p:txBody>
      </p:sp>
      <p:pic>
        <p:nvPicPr>
          <p:cNvPr id="6" name="Content Placeholder 5">
            <a:extLst>
              <a:ext uri="{FF2B5EF4-FFF2-40B4-BE49-F238E27FC236}">
                <a16:creationId xmlns:a16="http://schemas.microsoft.com/office/drawing/2014/main" id="{B7407CA1-43F8-154C-827B-6B7F918948DE}"/>
              </a:ext>
            </a:extLst>
          </p:cNvPr>
          <p:cNvPicPr>
            <a:picLocks noGrp="1" noChangeAspect="1"/>
          </p:cNvPicPr>
          <p:nvPr>
            <p:ph idx="1"/>
          </p:nvPr>
        </p:nvPicPr>
        <p:blipFill>
          <a:blip r:embed="rId3"/>
          <a:stretch>
            <a:fillRect/>
          </a:stretch>
        </p:blipFill>
        <p:spPr>
          <a:xfrm>
            <a:off x="2254800" y="1422771"/>
            <a:ext cx="7682399" cy="5435229"/>
          </a:xfrm>
        </p:spPr>
      </p:pic>
      <p:sp>
        <p:nvSpPr>
          <p:cNvPr id="4" name="Slide Number Placeholder 3">
            <a:extLst>
              <a:ext uri="{FF2B5EF4-FFF2-40B4-BE49-F238E27FC236}">
                <a16:creationId xmlns:a16="http://schemas.microsoft.com/office/drawing/2014/main" id="{2F1868B2-D770-E445-BC6F-F0F0FF41847A}"/>
              </a:ext>
            </a:extLst>
          </p:cNvPr>
          <p:cNvSpPr>
            <a:spLocks noGrp="1"/>
          </p:cNvSpPr>
          <p:nvPr>
            <p:ph type="sldNum" sz="quarter" idx="12"/>
          </p:nvPr>
        </p:nvSpPr>
        <p:spPr/>
        <p:txBody>
          <a:bodyPr/>
          <a:lstStyle/>
          <a:p>
            <a:fld id="{055062E0-4EFC-2649-A4AC-B36BE2647225}" type="slidenum">
              <a:rPr lang="en-TW" smtClean="0"/>
              <a:t>16</a:t>
            </a:fld>
            <a:endParaRPr lang="en-TW"/>
          </a:p>
        </p:txBody>
      </p:sp>
    </p:spTree>
    <p:extLst>
      <p:ext uri="{BB962C8B-B14F-4D97-AF65-F5344CB8AC3E}">
        <p14:creationId xmlns:p14="http://schemas.microsoft.com/office/powerpoint/2010/main" val="25755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D0BB-61FB-0C4B-A549-1A7E25A9C167}"/>
              </a:ext>
            </a:extLst>
          </p:cNvPr>
          <p:cNvSpPr>
            <a:spLocks noGrp="1"/>
          </p:cNvSpPr>
          <p:nvPr>
            <p:ph type="title"/>
          </p:nvPr>
        </p:nvSpPr>
        <p:spPr/>
        <p:txBody>
          <a:bodyPr/>
          <a:lstStyle/>
          <a:p>
            <a:r>
              <a:rPr lang="en-TW" dirty="0">
                <a:solidFill>
                  <a:schemeClr val="bg1">
                    <a:lumMod val="50000"/>
                  </a:schemeClr>
                </a:solidFill>
              </a:rPr>
              <a:t>Comparing results of the Louvain algorithm</a:t>
            </a:r>
          </a:p>
        </p:txBody>
      </p:sp>
      <p:graphicFrame>
        <p:nvGraphicFramePr>
          <p:cNvPr id="5" name="Content Placeholder 4">
            <a:extLst>
              <a:ext uri="{FF2B5EF4-FFF2-40B4-BE49-F238E27FC236}">
                <a16:creationId xmlns:a16="http://schemas.microsoft.com/office/drawing/2014/main" id="{75F85FE9-2234-BA49-861E-01AB3C2C24FC}"/>
              </a:ext>
            </a:extLst>
          </p:cNvPr>
          <p:cNvGraphicFramePr>
            <a:graphicFrameLocks noGrp="1"/>
          </p:cNvGraphicFramePr>
          <p:nvPr>
            <p:ph idx="1"/>
            <p:extLst>
              <p:ext uri="{D42A27DB-BD31-4B8C-83A1-F6EECF244321}">
                <p14:modId xmlns:p14="http://schemas.microsoft.com/office/powerpoint/2010/main" val="582945171"/>
              </p:ext>
            </p:extLst>
          </p:nvPr>
        </p:nvGraphicFramePr>
        <p:xfrm>
          <a:off x="838200" y="2897158"/>
          <a:ext cx="10515600" cy="2252721"/>
        </p:xfrm>
        <a:graphic>
          <a:graphicData uri="http://schemas.openxmlformats.org/drawingml/2006/table">
            <a:tbl>
              <a:tblPr firstRow="1" firstCol="1" bandRow="1">
                <a:tableStyleId>{7DF18680-E054-41AD-8BC1-D1AEF772440D}</a:tableStyleId>
              </a:tblPr>
              <a:tblGrid>
                <a:gridCol w="3505200">
                  <a:extLst>
                    <a:ext uri="{9D8B030D-6E8A-4147-A177-3AD203B41FA5}">
                      <a16:colId xmlns:a16="http://schemas.microsoft.com/office/drawing/2014/main" val="4230073765"/>
                    </a:ext>
                  </a:extLst>
                </a:gridCol>
                <a:gridCol w="3505200">
                  <a:extLst>
                    <a:ext uri="{9D8B030D-6E8A-4147-A177-3AD203B41FA5}">
                      <a16:colId xmlns:a16="http://schemas.microsoft.com/office/drawing/2014/main" val="2961509402"/>
                    </a:ext>
                  </a:extLst>
                </a:gridCol>
                <a:gridCol w="3505200">
                  <a:extLst>
                    <a:ext uri="{9D8B030D-6E8A-4147-A177-3AD203B41FA5}">
                      <a16:colId xmlns:a16="http://schemas.microsoft.com/office/drawing/2014/main" val="1399060717"/>
                    </a:ext>
                  </a:extLst>
                </a:gridCol>
              </a:tblGrid>
              <a:tr h="750907">
                <a:tc>
                  <a:txBody>
                    <a:bodyPr/>
                    <a:lstStyle/>
                    <a:p>
                      <a:pPr algn="ctr">
                        <a:spcAft>
                          <a:spcPts val="0"/>
                        </a:spcAft>
                      </a:pPr>
                      <a:r>
                        <a:rPr lang="en-US" sz="2400" dirty="0">
                          <a:effectLst/>
                        </a:rPr>
                        <a:t> </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Community 1</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Community 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44796509"/>
                  </a:ext>
                </a:extLst>
              </a:tr>
              <a:tr h="750907">
                <a:tc>
                  <a:txBody>
                    <a:bodyPr/>
                    <a:lstStyle/>
                    <a:p>
                      <a:pPr algn="ctr">
                        <a:spcAft>
                          <a:spcPts val="0"/>
                        </a:spcAft>
                      </a:pPr>
                      <a:r>
                        <a:rPr lang="en-US" sz="2400">
                          <a:effectLst/>
                        </a:rPr>
                        <a:t>Democratic</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50</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00245660"/>
                  </a:ext>
                </a:extLst>
              </a:tr>
              <a:tr h="750907">
                <a:tc>
                  <a:txBody>
                    <a:bodyPr/>
                    <a:lstStyle/>
                    <a:p>
                      <a:pPr algn="ctr">
                        <a:spcAft>
                          <a:spcPts val="0"/>
                        </a:spcAft>
                      </a:pPr>
                      <a:r>
                        <a:rPr lang="en-US" sz="2400">
                          <a:effectLst/>
                        </a:rPr>
                        <a:t>Republican</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47</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4</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59633936"/>
                  </a:ext>
                </a:extLst>
              </a:tr>
            </a:tbl>
          </a:graphicData>
        </a:graphic>
      </p:graphicFrame>
      <p:sp>
        <p:nvSpPr>
          <p:cNvPr id="4" name="Slide Number Placeholder 3">
            <a:extLst>
              <a:ext uri="{FF2B5EF4-FFF2-40B4-BE49-F238E27FC236}">
                <a16:creationId xmlns:a16="http://schemas.microsoft.com/office/drawing/2014/main" id="{52E9B742-7338-F149-8DF3-26AB8E0A3AE5}"/>
              </a:ext>
            </a:extLst>
          </p:cNvPr>
          <p:cNvSpPr>
            <a:spLocks noGrp="1"/>
          </p:cNvSpPr>
          <p:nvPr>
            <p:ph type="sldNum" sz="quarter" idx="12"/>
          </p:nvPr>
        </p:nvSpPr>
        <p:spPr/>
        <p:txBody>
          <a:bodyPr/>
          <a:lstStyle/>
          <a:p>
            <a:fld id="{055062E0-4EFC-2649-A4AC-B36BE2647225}" type="slidenum">
              <a:rPr lang="en-TW" smtClean="0"/>
              <a:t>17</a:t>
            </a:fld>
            <a:endParaRPr lang="en-TW"/>
          </a:p>
        </p:txBody>
      </p:sp>
    </p:spTree>
    <p:extLst>
      <p:ext uri="{BB962C8B-B14F-4D97-AF65-F5344CB8AC3E}">
        <p14:creationId xmlns:p14="http://schemas.microsoft.com/office/powerpoint/2010/main" val="198593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352-2C66-BD4E-987E-9606E65DCCE2}"/>
              </a:ext>
            </a:extLst>
          </p:cNvPr>
          <p:cNvSpPr>
            <a:spLocks noGrp="1"/>
          </p:cNvSpPr>
          <p:nvPr>
            <p:ph type="title"/>
          </p:nvPr>
        </p:nvSpPr>
        <p:spPr/>
        <p:txBody>
          <a:bodyPr/>
          <a:lstStyle/>
          <a:p>
            <a:r>
              <a:rPr lang="en-TW" dirty="0">
                <a:solidFill>
                  <a:schemeClr val="bg1">
                    <a:lumMod val="50000"/>
                  </a:schemeClr>
                </a:solidFill>
              </a:rPr>
              <a:t>Comparing Louvain with other attributes</a:t>
            </a:r>
          </a:p>
        </p:txBody>
      </p:sp>
      <p:graphicFrame>
        <p:nvGraphicFramePr>
          <p:cNvPr id="5" name="Content Placeholder 4">
            <a:extLst>
              <a:ext uri="{FF2B5EF4-FFF2-40B4-BE49-F238E27FC236}">
                <a16:creationId xmlns:a16="http://schemas.microsoft.com/office/drawing/2014/main" id="{303F88A9-621C-C141-86B6-8F33EC0FFEAA}"/>
              </a:ext>
            </a:extLst>
          </p:cNvPr>
          <p:cNvGraphicFramePr>
            <a:graphicFrameLocks noGrp="1"/>
          </p:cNvGraphicFramePr>
          <p:nvPr>
            <p:ph idx="1"/>
            <p:extLst>
              <p:ext uri="{D42A27DB-BD31-4B8C-83A1-F6EECF244321}">
                <p14:modId xmlns:p14="http://schemas.microsoft.com/office/powerpoint/2010/main" val="1412695417"/>
              </p:ext>
            </p:extLst>
          </p:nvPr>
        </p:nvGraphicFramePr>
        <p:xfrm>
          <a:off x="1716505" y="1825645"/>
          <a:ext cx="8758990" cy="4395747"/>
        </p:xfrm>
        <a:graphic>
          <a:graphicData uri="http://schemas.openxmlformats.org/drawingml/2006/table">
            <a:tbl>
              <a:tblPr firstRow="1" firstCol="1" bandRow="1">
                <a:tableStyleId>{F2DE63D5-997A-4646-A377-4702673A728D}</a:tableStyleId>
              </a:tblPr>
              <a:tblGrid>
                <a:gridCol w="4379495">
                  <a:extLst>
                    <a:ext uri="{9D8B030D-6E8A-4147-A177-3AD203B41FA5}">
                      <a16:colId xmlns:a16="http://schemas.microsoft.com/office/drawing/2014/main" val="1500869956"/>
                    </a:ext>
                  </a:extLst>
                </a:gridCol>
                <a:gridCol w="4379495">
                  <a:extLst>
                    <a:ext uri="{9D8B030D-6E8A-4147-A177-3AD203B41FA5}">
                      <a16:colId xmlns:a16="http://schemas.microsoft.com/office/drawing/2014/main" val="1333683790"/>
                    </a:ext>
                  </a:extLst>
                </a:gridCol>
              </a:tblGrid>
              <a:tr h="523461">
                <a:tc>
                  <a:txBody>
                    <a:bodyPr/>
                    <a:lstStyle/>
                    <a:p>
                      <a:pPr algn="ctr">
                        <a:spcAft>
                          <a:spcPts val="0"/>
                        </a:spcAft>
                      </a:pPr>
                      <a:r>
                        <a:rPr lang="en-US" sz="2400" dirty="0">
                          <a:effectLst/>
                        </a:rPr>
                        <a:t>Attributes</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Comparison Scores against Louvain Algorithm</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056411371"/>
                  </a:ext>
                </a:extLst>
              </a:tr>
              <a:tr h="523461">
                <a:tc>
                  <a:txBody>
                    <a:bodyPr/>
                    <a:lstStyle/>
                    <a:p>
                      <a:pPr algn="ctr">
                        <a:spcAft>
                          <a:spcPts val="0"/>
                        </a:spcAft>
                      </a:pPr>
                      <a:r>
                        <a:rPr lang="en-US" sz="2400" dirty="0">
                          <a:effectLst/>
                        </a:rPr>
                        <a:t>Party</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0.73048434</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163738181"/>
                  </a:ext>
                </a:extLst>
              </a:tr>
              <a:tr h="523461">
                <a:tc>
                  <a:txBody>
                    <a:bodyPr/>
                    <a:lstStyle/>
                    <a:p>
                      <a:pPr algn="ctr">
                        <a:spcAft>
                          <a:spcPts val="0"/>
                        </a:spcAft>
                      </a:pPr>
                      <a:r>
                        <a:rPr lang="en-US" sz="2400">
                          <a:effectLst/>
                        </a:rPr>
                        <a:t>Class</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0.02997089</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954795000"/>
                  </a:ext>
                </a:extLst>
              </a:tr>
              <a:tr h="523461">
                <a:tc>
                  <a:txBody>
                    <a:bodyPr/>
                    <a:lstStyle/>
                    <a:p>
                      <a:pPr algn="ctr">
                        <a:spcAft>
                          <a:spcPts val="0"/>
                        </a:spcAft>
                      </a:pPr>
                      <a:r>
                        <a:rPr lang="en-US" sz="2400">
                          <a:effectLst/>
                        </a:rPr>
                        <a:t>Census Region</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0.13010106</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496830215"/>
                  </a:ext>
                </a:extLst>
              </a:tr>
              <a:tr h="523461">
                <a:tc>
                  <a:txBody>
                    <a:bodyPr/>
                    <a:lstStyle/>
                    <a:p>
                      <a:pPr algn="ctr">
                        <a:spcAft>
                          <a:spcPts val="0"/>
                        </a:spcAft>
                      </a:pPr>
                      <a:r>
                        <a:rPr lang="en-US" sz="2400">
                          <a:effectLst/>
                        </a:rPr>
                        <a:t>Gender</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0.05722225</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55015357"/>
                  </a:ext>
                </a:extLst>
              </a:tr>
              <a:tr h="523461">
                <a:tc>
                  <a:txBody>
                    <a:bodyPr/>
                    <a:lstStyle/>
                    <a:p>
                      <a:pPr algn="ctr">
                        <a:spcAft>
                          <a:spcPts val="0"/>
                        </a:spcAft>
                      </a:pPr>
                      <a:r>
                        <a:rPr lang="en-US" sz="2400" dirty="0">
                          <a:effectLst/>
                        </a:rPr>
                        <a:t>Religion</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0.14404113</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12820582"/>
                  </a:ext>
                </a:extLst>
              </a:tr>
              <a:tr h="523461">
                <a:tc>
                  <a:txBody>
                    <a:bodyPr/>
                    <a:lstStyle/>
                    <a:p>
                      <a:pPr algn="ctr">
                        <a:spcAft>
                          <a:spcPts val="0"/>
                        </a:spcAft>
                      </a:pPr>
                      <a:r>
                        <a:rPr lang="en-US" sz="2400">
                          <a:effectLst/>
                        </a:rPr>
                        <a:t>First Took Office</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0.07656904</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1864370"/>
                  </a:ext>
                </a:extLst>
              </a:tr>
              <a:tr h="523461">
                <a:tc>
                  <a:txBody>
                    <a:bodyPr/>
                    <a:lstStyle/>
                    <a:p>
                      <a:pPr algn="ctr">
                        <a:spcAft>
                          <a:spcPts val="0"/>
                        </a:spcAft>
                      </a:pPr>
                      <a:r>
                        <a:rPr lang="en-US" sz="2400">
                          <a:effectLst/>
                        </a:rPr>
                        <a:t>Born</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0.10265503</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724804116"/>
                  </a:ext>
                </a:extLst>
              </a:tr>
            </a:tbl>
          </a:graphicData>
        </a:graphic>
      </p:graphicFrame>
      <p:sp>
        <p:nvSpPr>
          <p:cNvPr id="4" name="Slide Number Placeholder 3">
            <a:extLst>
              <a:ext uri="{FF2B5EF4-FFF2-40B4-BE49-F238E27FC236}">
                <a16:creationId xmlns:a16="http://schemas.microsoft.com/office/drawing/2014/main" id="{C8666F61-C343-4847-94BB-70242B3A729B}"/>
              </a:ext>
            </a:extLst>
          </p:cNvPr>
          <p:cNvSpPr>
            <a:spLocks noGrp="1"/>
          </p:cNvSpPr>
          <p:nvPr>
            <p:ph type="sldNum" sz="quarter" idx="12"/>
          </p:nvPr>
        </p:nvSpPr>
        <p:spPr/>
        <p:txBody>
          <a:bodyPr/>
          <a:lstStyle/>
          <a:p>
            <a:fld id="{055062E0-4EFC-2649-A4AC-B36BE2647225}" type="slidenum">
              <a:rPr lang="en-TW" smtClean="0"/>
              <a:t>18</a:t>
            </a:fld>
            <a:endParaRPr lang="en-TW"/>
          </a:p>
        </p:txBody>
      </p:sp>
    </p:spTree>
    <p:extLst>
      <p:ext uri="{BB962C8B-B14F-4D97-AF65-F5344CB8AC3E}">
        <p14:creationId xmlns:p14="http://schemas.microsoft.com/office/powerpoint/2010/main" val="360632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9FFA4D19-3A6B-9C49-8E05-08722B6141EC}"/>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dirty="0">
                <a:solidFill>
                  <a:schemeClr val="bg1">
                    <a:lumMod val="50000"/>
                  </a:schemeClr>
                </a:solidFill>
                <a:latin typeface="+mj-lt"/>
                <a:ea typeface="+mj-ea"/>
                <a:cs typeface="+mj-cs"/>
              </a:rPr>
              <a:t>What are the social structures of the senate?</a:t>
            </a:r>
          </a:p>
        </p:txBody>
      </p:sp>
      <p:sp>
        <p:nvSpPr>
          <p:cNvPr id="6" name="Text Placeholder 5">
            <a:extLst>
              <a:ext uri="{FF2B5EF4-FFF2-40B4-BE49-F238E27FC236}">
                <a16:creationId xmlns:a16="http://schemas.microsoft.com/office/drawing/2014/main" id="{E9B1D1EA-913B-A648-8998-0D455A5BA393}"/>
              </a:ext>
            </a:extLst>
          </p:cNvPr>
          <p:cNvSpPr>
            <a:spLocks noGrp="1"/>
          </p:cNvSpPr>
          <p:nvPr>
            <p:ph type="body" idx="1"/>
          </p:nvPr>
        </p:nvSpPr>
        <p:spPr>
          <a:xfrm>
            <a:off x="870148" y="3962792"/>
            <a:ext cx="5221185" cy="2102108"/>
          </a:xfrm>
        </p:spPr>
        <p:txBody>
          <a:bodyPr vert="horz" lIns="91440" tIns="45720" rIns="91440" bIns="45720" rtlCol="0" anchor="t">
            <a:normAutofit/>
          </a:bodyPr>
          <a:lstStyle/>
          <a:p>
            <a:pPr algn="ctr"/>
            <a:r>
              <a:rPr lang="en-US" kern="1200" dirty="0">
                <a:solidFill>
                  <a:schemeClr val="bg1">
                    <a:lumMod val="50000"/>
                  </a:schemeClr>
                </a:solidFill>
                <a:latin typeface="+mn-lt"/>
                <a:ea typeface="+mn-ea"/>
                <a:cs typeface="+mn-cs"/>
              </a:rPr>
              <a:t>Dendrogram</a:t>
            </a:r>
          </a:p>
          <a:p>
            <a:pPr algn="ctr"/>
            <a:r>
              <a:rPr lang="en-US" kern="1200" dirty="0">
                <a:solidFill>
                  <a:schemeClr val="bg1">
                    <a:lumMod val="50000"/>
                  </a:schemeClr>
                </a:solidFill>
                <a:latin typeface="+mn-lt"/>
                <a:ea typeface="+mn-ea"/>
                <a:cs typeface="+mn-cs"/>
              </a:rPr>
              <a:t>Structural Equivalence</a:t>
            </a:r>
          </a:p>
        </p:txBody>
      </p:sp>
      <p:sp>
        <p:nvSpPr>
          <p:cNvPr id="28"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Bank">
            <a:extLst>
              <a:ext uri="{FF2B5EF4-FFF2-40B4-BE49-F238E27FC236}">
                <a16:creationId xmlns:a16="http://schemas.microsoft.com/office/drawing/2014/main" id="{20D14BE8-B60E-4BB1-A019-27C52F1AA4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1"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E0A53007-2D32-DC4F-A9C6-C74A88870AC8}"/>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smtClean="0"/>
              <a:pPr>
                <a:spcAft>
                  <a:spcPts val="600"/>
                </a:spcAft>
              </a:pPr>
              <a:t>19</a:t>
            </a:fld>
            <a:endParaRPr lang="en-US"/>
          </a:p>
        </p:txBody>
      </p:sp>
      <p:sp>
        <p:nvSpPr>
          <p:cNvPr id="32"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9170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64E2A5-33AF-B644-A345-B8EEA121D448}"/>
              </a:ext>
            </a:extLst>
          </p:cNvPr>
          <p:cNvSpPr>
            <a:spLocks noGrp="1"/>
          </p:cNvSpPr>
          <p:nvPr>
            <p:ph type="title"/>
          </p:nvPr>
        </p:nvSpPr>
        <p:spPr>
          <a:xfrm>
            <a:off x="863029" y="1012004"/>
            <a:ext cx="3416158" cy="4795408"/>
          </a:xfrm>
        </p:spPr>
        <p:txBody>
          <a:bodyPr>
            <a:normAutofit/>
          </a:bodyPr>
          <a:lstStyle/>
          <a:p>
            <a:r>
              <a:rPr lang="en-TW">
                <a:solidFill>
                  <a:srgbClr val="FFFFFF"/>
                </a:solidFill>
              </a:rPr>
              <a:t>US Senate</a:t>
            </a:r>
          </a:p>
        </p:txBody>
      </p:sp>
      <p:graphicFrame>
        <p:nvGraphicFramePr>
          <p:cNvPr id="5" name="Content Placeholder 2">
            <a:extLst>
              <a:ext uri="{FF2B5EF4-FFF2-40B4-BE49-F238E27FC236}">
                <a16:creationId xmlns:a16="http://schemas.microsoft.com/office/drawing/2014/main" id="{E84468B3-39E5-4078-B614-10681989615B}"/>
              </a:ext>
            </a:extLst>
          </p:cNvPr>
          <p:cNvGraphicFramePr>
            <a:graphicFrameLocks noGrp="1"/>
          </p:cNvGraphicFramePr>
          <p:nvPr>
            <p:ph idx="1"/>
            <p:extLst>
              <p:ext uri="{D42A27DB-BD31-4B8C-83A1-F6EECF244321}">
                <p14:modId xmlns:p14="http://schemas.microsoft.com/office/powerpoint/2010/main" val="37509570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593BCD4-5326-BF44-A32F-2A05FE5203CC}"/>
              </a:ext>
            </a:extLst>
          </p:cNvPr>
          <p:cNvSpPr>
            <a:spLocks noGrp="1"/>
          </p:cNvSpPr>
          <p:nvPr>
            <p:ph type="sldNum" sz="quarter" idx="12"/>
          </p:nvPr>
        </p:nvSpPr>
        <p:spPr/>
        <p:txBody>
          <a:bodyPr/>
          <a:lstStyle/>
          <a:p>
            <a:fld id="{055062E0-4EFC-2649-A4AC-B36BE2647225}" type="slidenum">
              <a:rPr lang="en-TW" smtClean="0"/>
              <a:t>2</a:t>
            </a:fld>
            <a:endParaRPr lang="en-TW"/>
          </a:p>
        </p:txBody>
      </p:sp>
    </p:spTree>
    <p:extLst>
      <p:ext uri="{BB962C8B-B14F-4D97-AF65-F5344CB8AC3E}">
        <p14:creationId xmlns:p14="http://schemas.microsoft.com/office/powerpoint/2010/main" val="20692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828586-AB82-8545-BB79-7DCA1DFE55E8}"/>
              </a:ext>
            </a:extLst>
          </p:cNvPr>
          <p:cNvSpPr>
            <a:spLocks noGrp="1"/>
          </p:cNvSpPr>
          <p:nvPr>
            <p:ph type="title"/>
          </p:nvPr>
        </p:nvSpPr>
        <p:spPr/>
        <p:txBody>
          <a:bodyPr/>
          <a:lstStyle/>
          <a:p>
            <a:r>
              <a:rPr lang="en-TW" dirty="0">
                <a:solidFill>
                  <a:schemeClr val="bg1">
                    <a:lumMod val="50000"/>
                  </a:schemeClr>
                </a:solidFill>
              </a:rPr>
              <a:t>Dendrogram</a:t>
            </a:r>
          </a:p>
        </p:txBody>
      </p:sp>
      <p:sp>
        <p:nvSpPr>
          <p:cNvPr id="4" name="Slide Number Placeholder 3">
            <a:extLst>
              <a:ext uri="{FF2B5EF4-FFF2-40B4-BE49-F238E27FC236}">
                <a16:creationId xmlns:a16="http://schemas.microsoft.com/office/drawing/2014/main" id="{2E3B4693-4D68-2F42-8652-5FBC7459E1A9}"/>
              </a:ext>
            </a:extLst>
          </p:cNvPr>
          <p:cNvSpPr>
            <a:spLocks noGrp="1"/>
          </p:cNvSpPr>
          <p:nvPr>
            <p:ph type="sldNum" sz="quarter" idx="12"/>
          </p:nvPr>
        </p:nvSpPr>
        <p:spPr/>
        <p:txBody>
          <a:bodyPr/>
          <a:lstStyle/>
          <a:p>
            <a:fld id="{055062E0-4EFC-2649-A4AC-B36BE2647225}" type="slidenum">
              <a:rPr lang="en-TW" smtClean="0"/>
              <a:t>20</a:t>
            </a:fld>
            <a:endParaRPr lang="en-TW"/>
          </a:p>
        </p:txBody>
      </p:sp>
      <p:pic>
        <p:nvPicPr>
          <p:cNvPr id="12" name="Content Placeholder 11">
            <a:extLst>
              <a:ext uri="{FF2B5EF4-FFF2-40B4-BE49-F238E27FC236}">
                <a16:creationId xmlns:a16="http://schemas.microsoft.com/office/drawing/2014/main" id="{77C3614D-7447-C546-A5B7-15DE6AA55381}"/>
              </a:ext>
            </a:extLst>
          </p:cNvPr>
          <p:cNvPicPr>
            <a:picLocks noGrp="1" noChangeAspect="1"/>
          </p:cNvPicPr>
          <p:nvPr>
            <p:ph idx="1"/>
          </p:nvPr>
        </p:nvPicPr>
        <p:blipFill rotWithShape="1">
          <a:blip r:embed="rId3"/>
          <a:srcRect r="13347"/>
          <a:stretch/>
        </p:blipFill>
        <p:spPr>
          <a:xfrm rot="5400000">
            <a:off x="3346548" y="-376224"/>
            <a:ext cx="5498902" cy="8969545"/>
          </a:xfrm>
        </p:spPr>
      </p:pic>
    </p:spTree>
    <p:extLst>
      <p:ext uri="{BB962C8B-B14F-4D97-AF65-F5344CB8AC3E}">
        <p14:creationId xmlns:p14="http://schemas.microsoft.com/office/powerpoint/2010/main" val="402962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481F-930A-8A45-B4DD-7BC30215F591}"/>
              </a:ext>
            </a:extLst>
          </p:cNvPr>
          <p:cNvSpPr>
            <a:spLocks noGrp="1"/>
          </p:cNvSpPr>
          <p:nvPr>
            <p:ph type="title"/>
          </p:nvPr>
        </p:nvSpPr>
        <p:spPr/>
        <p:txBody>
          <a:bodyPr/>
          <a:lstStyle/>
          <a:p>
            <a:r>
              <a:rPr lang="en-TW" dirty="0">
                <a:solidFill>
                  <a:schemeClr val="bg1">
                    <a:lumMod val="50000"/>
                  </a:schemeClr>
                </a:solidFill>
              </a:rPr>
              <a:t>Structural Equivalence</a:t>
            </a:r>
          </a:p>
        </p:txBody>
      </p:sp>
      <p:pic>
        <p:nvPicPr>
          <p:cNvPr id="6" name="Content Placeholder 5">
            <a:extLst>
              <a:ext uri="{FF2B5EF4-FFF2-40B4-BE49-F238E27FC236}">
                <a16:creationId xmlns:a16="http://schemas.microsoft.com/office/drawing/2014/main" id="{54610F66-14B8-AA4D-BC82-0174877470D5}"/>
              </a:ext>
            </a:extLst>
          </p:cNvPr>
          <p:cNvPicPr>
            <a:picLocks noGrp="1" noChangeAspect="1"/>
          </p:cNvPicPr>
          <p:nvPr>
            <p:ph idx="1"/>
          </p:nvPr>
        </p:nvPicPr>
        <p:blipFill rotWithShape="1">
          <a:blip r:embed="rId3"/>
          <a:srcRect l="5854" b="21123"/>
          <a:stretch/>
        </p:blipFill>
        <p:spPr>
          <a:xfrm>
            <a:off x="1505951" y="1416551"/>
            <a:ext cx="9180098" cy="5441449"/>
          </a:xfrm>
        </p:spPr>
      </p:pic>
      <p:sp>
        <p:nvSpPr>
          <p:cNvPr id="4" name="Slide Number Placeholder 3">
            <a:extLst>
              <a:ext uri="{FF2B5EF4-FFF2-40B4-BE49-F238E27FC236}">
                <a16:creationId xmlns:a16="http://schemas.microsoft.com/office/drawing/2014/main" id="{A8FA78EC-10A1-A947-B563-C64CA2C15EC7}"/>
              </a:ext>
            </a:extLst>
          </p:cNvPr>
          <p:cNvSpPr>
            <a:spLocks noGrp="1"/>
          </p:cNvSpPr>
          <p:nvPr>
            <p:ph type="sldNum" sz="quarter" idx="12"/>
          </p:nvPr>
        </p:nvSpPr>
        <p:spPr/>
        <p:txBody>
          <a:bodyPr/>
          <a:lstStyle/>
          <a:p>
            <a:fld id="{055062E0-4EFC-2649-A4AC-B36BE2647225}" type="slidenum">
              <a:rPr lang="en-TW" smtClean="0"/>
              <a:t>21</a:t>
            </a:fld>
            <a:endParaRPr lang="en-TW"/>
          </a:p>
        </p:txBody>
      </p:sp>
    </p:spTree>
    <p:extLst>
      <p:ext uri="{BB962C8B-B14F-4D97-AF65-F5344CB8AC3E}">
        <p14:creationId xmlns:p14="http://schemas.microsoft.com/office/powerpoint/2010/main" val="360677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5A51-3E68-A042-A5B8-84DD9FEC1D44}"/>
              </a:ext>
            </a:extLst>
          </p:cNvPr>
          <p:cNvSpPr>
            <a:spLocks noGrp="1"/>
          </p:cNvSpPr>
          <p:nvPr>
            <p:ph type="title"/>
          </p:nvPr>
        </p:nvSpPr>
        <p:spPr/>
        <p:txBody>
          <a:bodyPr/>
          <a:lstStyle/>
          <a:p>
            <a:r>
              <a:rPr lang="en-TW" dirty="0">
                <a:solidFill>
                  <a:schemeClr val="bg1">
                    <a:lumMod val="50000"/>
                  </a:schemeClr>
                </a:solidFill>
              </a:rPr>
              <a:t>Equivalency classes and party membership</a:t>
            </a:r>
          </a:p>
        </p:txBody>
      </p:sp>
      <p:graphicFrame>
        <p:nvGraphicFramePr>
          <p:cNvPr id="5" name="Content Placeholder 4">
            <a:extLst>
              <a:ext uri="{FF2B5EF4-FFF2-40B4-BE49-F238E27FC236}">
                <a16:creationId xmlns:a16="http://schemas.microsoft.com/office/drawing/2014/main" id="{E25A860D-8C3D-664E-989E-1F36B74A6BBB}"/>
              </a:ext>
            </a:extLst>
          </p:cNvPr>
          <p:cNvGraphicFramePr>
            <a:graphicFrameLocks noGrp="1"/>
          </p:cNvGraphicFramePr>
          <p:nvPr>
            <p:ph idx="1"/>
            <p:extLst>
              <p:ext uri="{D42A27DB-BD31-4B8C-83A1-F6EECF244321}">
                <p14:modId xmlns:p14="http://schemas.microsoft.com/office/powerpoint/2010/main" val="3489142809"/>
              </p:ext>
            </p:extLst>
          </p:nvPr>
        </p:nvGraphicFramePr>
        <p:xfrm>
          <a:off x="949326" y="2264026"/>
          <a:ext cx="10404474" cy="3518985"/>
        </p:xfrm>
        <a:graphic>
          <a:graphicData uri="http://schemas.openxmlformats.org/drawingml/2006/table">
            <a:tbl>
              <a:tblPr firstRow="1" firstCol="1" bandRow="1">
                <a:tableStyleId>{5C22544A-7EE6-4342-B048-85BDC9FD1C3A}</a:tableStyleId>
              </a:tblPr>
              <a:tblGrid>
                <a:gridCol w="3468158">
                  <a:extLst>
                    <a:ext uri="{9D8B030D-6E8A-4147-A177-3AD203B41FA5}">
                      <a16:colId xmlns:a16="http://schemas.microsoft.com/office/drawing/2014/main" val="60923377"/>
                    </a:ext>
                  </a:extLst>
                </a:gridCol>
                <a:gridCol w="3468158">
                  <a:extLst>
                    <a:ext uri="{9D8B030D-6E8A-4147-A177-3AD203B41FA5}">
                      <a16:colId xmlns:a16="http://schemas.microsoft.com/office/drawing/2014/main" val="2287312454"/>
                    </a:ext>
                  </a:extLst>
                </a:gridCol>
                <a:gridCol w="3468158">
                  <a:extLst>
                    <a:ext uri="{9D8B030D-6E8A-4147-A177-3AD203B41FA5}">
                      <a16:colId xmlns:a16="http://schemas.microsoft.com/office/drawing/2014/main" val="2745884299"/>
                    </a:ext>
                  </a:extLst>
                </a:gridCol>
              </a:tblGrid>
              <a:tr h="703797">
                <a:tc>
                  <a:txBody>
                    <a:bodyPr/>
                    <a:lstStyle/>
                    <a:p>
                      <a:pPr algn="ctr">
                        <a:spcAft>
                          <a:spcPts val="0"/>
                        </a:spcAft>
                      </a:pPr>
                      <a:r>
                        <a:rPr lang="en-US" sz="2400" dirty="0">
                          <a:effectLst/>
                        </a:rPr>
                        <a:t> </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Democratic Party</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Republican Party</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12804106"/>
                  </a:ext>
                </a:extLst>
              </a:tr>
              <a:tr h="703797">
                <a:tc>
                  <a:txBody>
                    <a:bodyPr/>
                    <a:lstStyle/>
                    <a:p>
                      <a:pPr algn="ctr">
                        <a:spcAft>
                          <a:spcPts val="0"/>
                        </a:spcAft>
                      </a:pPr>
                      <a:r>
                        <a:rPr lang="en-US" sz="2400">
                          <a:effectLst/>
                        </a:rPr>
                        <a:t>Class 1</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51</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11</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05652165"/>
                  </a:ext>
                </a:extLst>
              </a:tr>
              <a:tr h="703797">
                <a:tc>
                  <a:txBody>
                    <a:bodyPr/>
                    <a:lstStyle/>
                    <a:p>
                      <a:pPr algn="ctr">
                        <a:spcAft>
                          <a:spcPts val="0"/>
                        </a:spcAft>
                      </a:pPr>
                      <a:r>
                        <a:rPr lang="en-US" sz="2400">
                          <a:effectLst/>
                        </a:rPr>
                        <a:t>Class 2</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16</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788215536"/>
                  </a:ext>
                </a:extLst>
              </a:tr>
              <a:tr h="703797">
                <a:tc>
                  <a:txBody>
                    <a:bodyPr/>
                    <a:lstStyle/>
                    <a:p>
                      <a:pPr algn="ctr">
                        <a:spcAft>
                          <a:spcPts val="0"/>
                        </a:spcAft>
                      </a:pPr>
                      <a:r>
                        <a:rPr lang="en-US" sz="2400">
                          <a:effectLst/>
                        </a:rPr>
                        <a:t>Class 3</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16</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64781614"/>
                  </a:ext>
                </a:extLst>
              </a:tr>
              <a:tr h="703797">
                <a:tc>
                  <a:txBody>
                    <a:bodyPr/>
                    <a:lstStyle/>
                    <a:p>
                      <a:pPr algn="ctr">
                        <a:spcAft>
                          <a:spcPts val="0"/>
                        </a:spcAft>
                      </a:pPr>
                      <a:r>
                        <a:rPr lang="en-US" sz="2400">
                          <a:effectLst/>
                        </a:rPr>
                        <a:t>Class 4</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a:effectLst/>
                        </a:rPr>
                        <a:t>0</a:t>
                      </a:r>
                      <a:endParaRPr lang="en-TW" sz="2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2400" dirty="0">
                          <a:effectLst/>
                        </a:rPr>
                        <a:t>8</a:t>
                      </a:r>
                      <a:endParaRPr lang="en-TW" sz="2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808464775"/>
                  </a:ext>
                </a:extLst>
              </a:tr>
            </a:tbl>
          </a:graphicData>
        </a:graphic>
      </p:graphicFrame>
      <p:sp>
        <p:nvSpPr>
          <p:cNvPr id="4" name="Slide Number Placeholder 3">
            <a:extLst>
              <a:ext uri="{FF2B5EF4-FFF2-40B4-BE49-F238E27FC236}">
                <a16:creationId xmlns:a16="http://schemas.microsoft.com/office/drawing/2014/main" id="{0244D684-9A93-7444-850F-5756335357D0}"/>
              </a:ext>
            </a:extLst>
          </p:cNvPr>
          <p:cNvSpPr>
            <a:spLocks noGrp="1"/>
          </p:cNvSpPr>
          <p:nvPr>
            <p:ph type="sldNum" sz="quarter" idx="12"/>
          </p:nvPr>
        </p:nvSpPr>
        <p:spPr/>
        <p:txBody>
          <a:bodyPr/>
          <a:lstStyle/>
          <a:p>
            <a:fld id="{055062E0-4EFC-2649-A4AC-B36BE2647225}" type="slidenum">
              <a:rPr lang="en-TW" smtClean="0"/>
              <a:t>22</a:t>
            </a:fld>
            <a:endParaRPr lang="en-TW"/>
          </a:p>
        </p:txBody>
      </p:sp>
    </p:spTree>
    <p:extLst>
      <p:ext uri="{BB962C8B-B14F-4D97-AF65-F5344CB8AC3E}">
        <p14:creationId xmlns:p14="http://schemas.microsoft.com/office/powerpoint/2010/main" val="156207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611B-5B6A-A440-BCFC-1FFE0C7D7A71}"/>
              </a:ext>
            </a:extLst>
          </p:cNvPr>
          <p:cNvSpPr>
            <a:spLocks noGrp="1"/>
          </p:cNvSpPr>
          <p:nvPr>
            <p:ph type="title"/>
          </p:nvPr>
        </p:nvSpPr>
        <p:spPr/>
        <p:txBody>
          <a:bodyPr/>
          <a:lstStyle/>
          <a:p>
            <a:r>
              <a:rPr lang="en-TW" dirty="0">
                <a:solidFill>
                  <a:schemeClr val="bg1">
                    <a:lumMod val="50000"/>
                  </a:schemeClr>
                </a:solidFill>
              </a:rPr>
              <a:t>Equivalency classes and census regions by party membership</a:t>
            </a:r>
          </a:p>
        </p:txBody>
      </p:sp>
      <p:graphicFrame>
        <p:nvGraphicFramePr>
          <p:cNvPr id="5" name="Content Placeholder 4">
            <a:extLst>
              <a:ext uri="{FF2B5EF4-FFF2-40B4-BE49-F238E27FC236}">
                <a16:creationId xmlns:a16="http://schemas.microsoft.com/office/drawing/2014/main" id="{B215F150-943D-5E4D-8F65-56FF61E438D4}"/>
              </a:ext>
            </a:extLst>
          </p:cNvPr>
          <p:cNvGraphicFramePr>
            <a:graphicFrameLocks noGrp="1"/>
          </p:cNvGraphicFramePr>
          <p:nvPr>
            <p:ph idx="1"/>
            <p:extLst>
              <p:ext uri="{D42A27DB-BD31-4B8C-83A1-F6EECF244321}">
                <p14:modId xmlns:p14="http://schemas.microsoft.com/office/powerpoint/2010/main" val="2071729390"/>
              </p:ext>
            </p:extLst>
          </p:nvPr>
        </p:nvGraphicFramePr>
        <p:xfrm>
          <a:off x="838200" y="1920875"/>
          <a:ext cx="10515600" cy="4226400"/>
        </p:xfrm>
        <a:graphic>
          <a:graphicData uri="http://schemas.openxmlformats.org/drawingml/2006/table">
            <a:tbl>
              <a:tblPr firstRow="1" firstCol="1" bandRow="1">
                <a:tableStyleId>{F5AB1C69-6EDB-4FF4-983F-18BD219EF322}</a:tableStyleId>
              </a:tblPr>
              <a:tblGrid>
                <a:gridCol w="1051560">
                  <a:extLst>
                    <a:ext uri="{9D8B030D-6E8A-4147-A177-3AD203B41FA5}">
                      <a16:colId xmlns:a16="http://schemas.microsoft.com/office/drawing/2014/main" val="2343374037"/>
                    </a:ext>
                  </a:extLst>
                </a:gridCol>
                <a:gridCol w="525196">
                  <a:extLst>
                    <a:ext uri="{9D8B030D-6E8A-4147-A177-3AD203B41FA5}">
                      <a16:colId xmlns:a16="http://schemas.microsoft.com/office/drawing/2014/main" val="1534621221"/>
                    </a:ext>
                  </a:extLst>
                </a:gridCol>
                <a:gridCol w="526364">
                  <a:extLst>
                    <a:ext uri="{9D8B030D-6E8A-4147-A177-3AD203B41FA5}">
                      <a16:colId xmlns:a16="http://schemas.microsoft.com/office/drawing/2014/main" val="3815895212"/>
                    </a:ext>
                  </a:extLst>
                </a:gridCol>
                <a:gridCol w="525196">
                  <a:extLst>
                    <a:ext uri="{9D8B030D-6E8A-4147-A177-3AD203B41FA5}">
                      <a16:colId xmlns:a16="http://schemas.microsoft.com/office/drawing/2014/main" val="827259034"/>
                    </a:ext>
                  </a:extLst>
                </a:gridCol>
                <a:gridCol w="526364">
                  <a:extLst>
                    <a:ext uri="{9D8B030D-6E8A-4147-A177-3AD203B41FA5}">
                      <a16:colId xmlns:a16="http://schemas.microsoft.com/office/drawing/2014/main" val="3654548705"/>
                    </a:ext>
                  </a:extLst>
                </a:gridCol>
                <a:gridCol w="525196">
                  <a:extLst>
                    <a:ext uri="{9D8B030D-6E8A-4147-A177-3AD203B41FA5}">
                      <a16:colId xmlns:a16="http://schemas.microsoft.com/office/drawing/2014/main" val="1635429062"/>
                    </a:ext>
                  </a:extLst>
                </a:gridCol>
                <a:gridCol w="526364">
                  <a:extLst>
                    <a:ext uri="{9D8B030D-6E8A-4147-A177-3AD203B41FA5}">
                      <a16:colId xmlns:a16="http://schemas.microsoft.com/office/drawing/2014/main" val="1433991507"/>
                    </a:ext>
                  </a:extLst>
                </a:gridCol>
                <a:gridCol w="525196">
                  <a:extLst>
                    <a:ext uri="{9D8B030D-6E8A-4147-A177-3AD203B41FA5}">
                      <a16:colId xmlns:a16="http://schemas.microsoft.com/office/drawing/2014/main" val="3916570158"/>
                    </a:ext>
                  </a:extLst>
                </a:gridCol>
                <a:gridCol w="526364">
                  <a:extLst>
                    <a:ext uri="{9D8B030D-6E8A-4147-A177-3AD203B41FA5}">
                      <a16:colId xmlns:a16="http://schemas.microsoft.com/office/drawing/2014/main" val="603181099"/>
                    </a:ext>
                  </a:extLst>
                </a:gridCol>
                <a:gridCol w="525196">
                  <a:extLst>
                    <a:ext uri="{9D8B030D-6E8A-4147-A177-3AD203B41FA5}">
                      <a16:colId xmlns:a16="http://schemas.microsoft.com/office/drawing/2014/main" val="2530441216"/>
                    </a:ext>
                  </a:extLst>
                </a:gridCol>
                <a:gridCol w="526364">
                  <a:extLst>
                    <a:ext uri="{9D8B030D-6E8A-4147-A177-3AD203B41FA5}">
                      <a16:colId xmlns:a16="http://schemas.microsoft.com/office/drawing/2014/main" val="2559385922"/>
                    </a:ext>
                  </a:extLst>
                </a:gridCol>
                <a:gridCol w="525196">
                  <a:extLst>
                    <a:ext uri="{9D8B030D-6E8A-4147-A177-3AD203B41FA5}">
                      <a16:colId xmlns:a16="http://schemas.microsoft.com/office/drawing/2014/main" val="3312133288"/>
                    </a:ext>
                  </a:extLst>
                </a:gridCol>
                <a:gridCol w="526364">
                  <a:extLst>
                    <a:ext uri="{9D8B030D-6E8A-4147-A177-3AD203B41FA5}">
                      <a16:colId xmlns:a16="http://schemas.microsoft.com/office/drawing/2014/main" val="2747794873"/>
                    </a:ext>
                  </a:extLst>
                </a:gridCol>
                <a:gridCol w="525196">
                  <a:extLst>
                    <a:ext uri="{9D8B030D-6E8A-4147-A177-3AD203B41FA5}">
                      <a16:colId xmlns:a16="http://schemas.microsoft.com/office/drawing/2014/main" val="2931733871"/>
                    </a:ext>
                  </a:extLst>
                </a:gridCol>
                <a:gridCol w="526364">
                  <a:extLst>
                    <a:ext uri="{9D8B030D-6E8A-4147-A177-3AD203B41FA5}">
                      <a16:colId xmlns:a16="http://schemas.microsoft.com/office/drawing/2014/main" val="2417621419"/>
                    </a:ext>
                  </a:extLst>
                </a:gridCol>
                <a:gridCol w="525196">
                  <a:extLst>
                    <a:ext uri="{9D8B030D-6E8A-4147-A177-3AD203B41FA5}">
                      <a16:colId xmlns:a16="http://schemas.microsoft.com/office/drawing/2014/main" val="1150408739"/>
                    </a:ext>
                  </a:extLst>
                </a:gridCol>
                <a:gridCol w="526364">
                  <a:extLst>
                    <a:ext uri="{9D8B030D-6E8A-4147-A177-3AD203B41FA5}">
                      <a16:colId xmlns:a16="http://schemas.microsoft.com/office/drawing/2014/main" val="721890345"/>
                    </a:ext>
                  </a:extLst>
                </a:gridCol>
                <a:gridCol w="525196">
                  <a:extLst>
                    <a:ext uri="{9D8B030D-6E8A-4147-A177-3AD203B41FA5}">
                      <a16:colId xmlns:a16="http://schemas.microsoft.com/office/drawing/2014/main" val="553490880"/>
                    </a:ext>
                  </a:extLst>
                </a:gridCol>
                <a:gridCol w="526364">
                  <a:extLst>
                    <a:ext uri="{9D8B030D-6E8A-4147-A177-3AD203B41FA5}">
                      <a16:colId xmlns:a16="http://schemas.microsoft.com/office/drawing/2014/main" val="2616366320"/>
                    </a:ext>
                  </a:extLst>
                </a:gridCol>
              </a:tblGrid>
              <a:tr h="914400">
                <a:tc>
                  <a:txBody>
                    <a:bodyPr/>
                    <a:lstStyle/>
                    <a:p>
                      <a:pPr algn="ctr">
                        <a:spcAft>
                          <a:spcPts val="0"/>
                        </a:spcAft>
                      </a:pPr>
                      <a:r>
                        <a:rPr lang="en-US" sz="2000" dirty="0">
                          <a:effectLst/>
                        </a:rPr>
                        <a:t> </a:t>
                      </a:r>
                      <a:endParaRPr lang="en-TW" sz="20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gridSpan="2">
                  <a:txBody>
                    <a:bodyPr/>
                    <a:lstStyle/>
                    <a:p>
                      <a:pPr algn="ctr">
                        <a:spcAft>
                          <a:spcPts val="0"/>
                        </a:spcAft>
                      </a:pPr>
                      <a:r>
                        <a:rPr lang="en-US" sz="2000" dirty="0">
                          <a:effectLst/>
                        </a:rPr>
                        <a:t>Census Region 1</a:t>
                      </a:r>
                      <a:endParaRPr lang="en-TW" sz="20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dirty="0">
                          <a:effectLst/>
                        </a:rPr>
                        <a:t>Census Region 2</a:t>
                      </a:r>
                      <a:endParaRPr lang="en-TW" sz="20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3</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4</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5</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6</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7</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dirty="0">
                          <a:effectLst/>
                        </a:rPr>
                        <a:t>Census Region 8</a:t>
                      </a:r>
                      <a:endParaRPr lang="en-TW" sz="20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tc gridSpan="2">
                  <a:txBody>
                    <a:bodyPr/>
                    <a:lstStyle/>
                    <a:p>
                      <a:pPr algn="ctr">
                        <a:spcAft>
                          <a:spcPts val="0"/>
                        </a:spcAft>
                      </a:pPr>
                      <a:r>
                        <a:rPr lang="en-US" sz="2000">
                          <a:effectLst/>
                        </a:rPr>
                        <a:t>Census Region 9</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hMerge="1">
                  <a:txBody>
                    <a:bodyPr/>
                    <a:lstStyle/>
                    <a:p>
                      <a:endParaRPr lang="en-TW"/>
                    </a:p>
                  </a:txBody>
                  <a:tcPr/>
                </a:tc>
                <a:extLst>
                  <a:ext uri="{0D108BD9-81ED-4DB2-BD59-A6C34878D82A}">
                    <a16:rowId xmlns:a16="http://schemas.microsoft.com/office/drawing/2014/main" val="1835000598"/>
                  </a:ext>
                </a:extLst>
              </a:tr>
              <a:tr h="828000">
                <a:tc>
                  <a:txBody>
                    <a:bodyPr/>
                    <a:lstStyle/>
                    <a:p>
                      <a:pPr algn="ctr">
                        <a:spcAft>
                          <a:spcPts val="0"/>
                        </a:spcAft>
                      </a:pPr>
                      <a:r>
                        <a:rPr lang="en-US" sz="2000" dirty="0">
                          <a:effectLst/>
                        </a:rPr>
                        <a:t>Class 1</a:t>
                      </a:r>
                      <a:endParaRPr lang="en-TW" sz="20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8</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2</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5</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8</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7</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2</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8</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1</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3</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5</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1</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7</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2</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662080893"/>
                  </a:ext>
                </a:extLst>
              </a:tr>
              <a:tr h="828000">
                <a:tc>
                  <a:txBody>
                    <a:bodyPr/>
                    <a:lstStyle/>
                    <a:p>
                      <a:pPr algn="ctr">
                        <a:spcAft>
                          <a:spcPts val="0"/>
                        </a:spcAft>
                      </a:pPr>
                      <a:r>
                        <a:rPr lang="en-US" sz="2000">
                          <a:effectLst/>
                        </a:rPr>
                        <a:t>Class 2</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 </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2</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3</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5</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1</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4</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44937143"/>
                  </a:ext>
                </a:extLst>
              </a:tr>
              <a:tr h="828000">
                <a:tc>
                  <a:txBody>
                    <a:bodyPr/>
                    <a:lstStyle/>
                    <a:p>
                      <a:pPr algn="ctr">
                        <a:spcAft>
                          <a:spcPts val="0"/>
                        </a:spcAft>
                      </a:pPr>
                      <a:r>
                        <a:rPr lang="en-US" sz="2000">
                          <a:effectLst/>
                        </a:rPr>
                        <a:t>Class 3</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 </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2</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3</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4</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6</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531962814"/>
                  </a:ext>
                </a:extLst>
              </a:tr>
              <a:tr h="828000">
                <a:tc>
                  <a:txBody>
                    <a:bodyPr/>
                    <a:lstStyle/>
                    <a:p>
                      <a:pPr algn="ctr">
                        <a:spcAft>
                          <a:spcPts val="0"/>
                        </a:spcAft>
                      </a:pPr>
                      <a:r>
                        <a:rPr lang="en-US" sz="2000">
                          <a:effectLst/>
                        </a:rPr>
                        <a:t>Class 4</a:t>
                      </a:r>
                      <a:endParaRPr lang="en-TW" sz="20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00B0F0"/>
                          </a:solidFill>
                          <a:effectLst/>
                        </a:rPr>
                        <a:t> </a:t>
                      </a:r>
                      <a:endParaRPr lang="en-TW" sz="2000" b="1" dirty="0">
                        <a:solidFill>
                          <a:srgbClr val="00B0F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1</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1</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2</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2</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a:solidFill>
                            <a:srgbClr val="FF0000"/>
                          </a:solidFill>
                          <a:effectLst/>
                        </a:rPr>
                        <a:t> </a:t>
                      </a:r>
                      <a:endParaRPr lang="en-TW" sz="2000" b="1">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 </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TW" sz="2000" b="1" dirty="0">
                          <a:solidFill>
                            <a:srgbClr val="FF0000"/>
                          </a:solidFill>
                          <a:effectLst/>
                        </a:rPr>
                        <a:t>1</a:t>
                      </a:r>
                      <a:endParaRPr lang="en-TW" sz="2000" b="1" dirty="0">
                        <a:solidFill>
                          <a:srgbClr val="FF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005568216"/>
                  </a:ext>
                </a:extLst>
              </a:tr>
            </a:tbl>
          </a:graphicData>
        </a:graphic>
      </p:graphicFrame>
      <p:sp>
        <p:nvSpPr>
          <p:cNvPr id="4" name="Slide Number Placeholder 3">
            <a:extLst>
              <a:ext uri="{FF2B5EF4-FFF2-40B4-BE49-F238E27FC236}">
                <a16:creationId xmlns:a16="http://schemas.microsoft.com/office/drawing/2014/main" id="{4F77AC6B-7084-8647-9D41-2C7EC85D641A}"/>
              </a:ext>
            </a:extLst>
          </p:cNvPr>
          <p:cNvSpPr>
            <a:spLocks noGrp="1"/>
          </p:cNvSpPr>
          <p:nvPr>
            <p:ph type="sldNum" sz="quarter" idx="12"/>
          </p:nvPr>
        </p:nvSpPr>
        <p:spPr/>
        <p:txBody>
          <a:bodyPr/>
          <a:lstStyle/>
          <a:p>
            <a:fld id="{055062E0-4EFC-2649-A4AC-B36BE2647225}" type="slidenum">
              <a:rPr lang="en-TW" smtClean="0"/>
              <a:t>23</a:t>
            </a:fld>
            <a:endParaRPr lang="en-TW"/>
          </a:p>
        </p:txBody>
      </p:sp>
    </p:spTree>
    <p:extLst>
      <p:ext uri="{BB962C8B-B14F-4D97-AF65-F5344CB8AC3E}">
        <p14:creationId xmlns:p14="http://schemas.microsoft.com/office/powerpoint/2010/main" val="66990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757326DE-2791-4A43-8546-DB9F75187BFC}"/>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dirty="0">
                <a:solidFill>
                  <a:schemeClr val="bg1">
                    <a:lumMod val="50000"/>
                  </a:schemeClr>
                </a:solidFill>
                <a:latin typeface="+mj-lt"/>
                <a:ea typeface="+mj-ea"/>
                <a:cs typeface="+mj-cs"/>
              </a:rPr>
              <a:t>Which attributes predict bill co-sponsorship?</a:t>
            </a:r>
          </a:p>
        </p:txBody>
      </p:sp>
      <p:sp>
        <p:nvSpPr>
          <p:cNvPr id="6" name="Text Placeholder 5">
            <a:extLst>
              <a:ext uri="{FF2B5EF4-FFF2-40B4-BE49-F238E27FC236}">
                <a16:creationId xmlns:a16="http://schemas.microsoft.com/office/drawing/2014/main" id="{E41EC4E7-A565-714A-B59F-5138618497CA}"/>
              </a:ext>
            </a:extLst>
          </p:cNvPr>
          <p:cNvSpPr>
            <a:spLocks noGrp="1"/>
          </p:cNvSpPr>
          <p:nvPr>
            <p:ph type="body" idx="1"/>
          </p:nvPr>
        </p:nvSpPr>
        <p:spPr>
          <a:xfrm>
            <a:off x="870148" y="3962792"/>
            <a:ext cx="5221185" cy="2102108"/>
          </a:xfrm>
        </p:spPr>
        <p:txBody>
          <a:bodyPr vert="horz" lIns="91440" tIns="45720" rIns="91440" bIns="45720" rtlCol="0" anchor="t">
            <a:normAutofit/>
          </a:bodyPr>
          <a:lstStyle/>
          <a:p>
            <a:pPr algn="ctr"/>
            <a:r>
              <a:rPr lang="en-US" kern="1200" dirty="0">
                <a:solidFill>
                  <a:schemeClr val="bg1">
                    <a:lumMod val="50000"/>
                  </a:schemeClr>
                </a:solidFill>
                <a:latin typeface="+mn-lt"/>
                <a:ea typeface="+mn-ea"/>
                <a:cs typeface="+mn-cs"/>
              </a:rPr>
              <a:t>Exponential Random Graph Model</a:t>
            </a: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CRM Customer Insights App">
            <a:extLst>
              <a:ext uri="{FF2B5EF4-FFF2-40B4-BE49-F238E27FC236}">
                <a16:creationId xmlns:a16="http://schemas.microsoft.com/office/drawing/2014/main" id="{12B999CA-8957-430D-A4F3-A5B85065E4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BCD38BEC-FF81-A048-B3EB-72716FE1E87A}"/>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smtClean="0"/>
              <a:pPr>
                <a:spcAft>
                  <a:spcPts val="600"/>
                </a:spcAft>
              </a:pPr>
              <a:t>24</a:t>
            </a:fld>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5631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4D80-A416-1443-A4D4-E6D2B5C4818D}"/>
              </a:ext>
            </a:extLst>
          </p:cNvPr>
          <p:cNvSpPr>
            <a:spLocks noGrp="1"/>
          </p:cNvSpPr>
          <p:nvPr>
            <p:ph type="title"/>
          </p:nvPr>
        </p:nvSpPr>
        <p:spPr/>
        <p:txBody>
          <a:bodyPr/>
          <a:lstStyle/>
          <a:p>
            <a:r>
              <a:rPr lang="en-TW" dirty="0">
                <a:solidFill>
                  <a:schemeClr val="bg1">
                    <a:lumMod val="50000"/>
                  </a:schemeClr>
                </a:solidFill>
              </a:rPr>
              <a:t>ERGM output</a:t>
            </a:r>
          </a:p>
        </p:txBody>
      </p:sp>
      <p:pic>
        <p:nvPicPr>
          <p:cNvPr id="6" name="Content Placeholder 5">
            <a:extLst>
              <a:ext uri="{FF2B5EF4-FFF2-40B4-BE49-F238E27FC236}">
                <a16:creationId xmlns:a16="http://schemas.microsoft.com/office/drawing/2014/main" id="{9CB47610-E559-A240-9026-09F18F280296}"/>
              </a:ext>
            </a:extLst>
          </p:cNvPr>
          <p:cNvPicPr>
            <a:picLocks noGrp="1" noChangeAspect="1"/>
          </p:cNvPicPr>
          <p:nvPr>
            <p:ph idx="1"/>
          </p:nvPr>
        </p:nvPicPr>
        <p:blipFill>
          <a:blip r:embed="rId3"/>
          <a:stretch>
            <a:fillRect/>
          </a:stretch>
        </p:blipFill>
        <p:spPr>
          <a:xfrm>
            <a:off x="1403153" y="1253331"/>
            <a:ext cx="9385693" cy="5604669"/>
          </a:xfrm>
        </p:spPr>
      </p:pic>
      <p:sp>
        <p:nvSpPr>
          <p:cNvPr id="4" name="Slide Number Placeholder 3">
            <a:extLst>
              <a:ext uri="{FF2B5EF4-FFF2-40B4-BE49-F238E27FC236}">
                <a16:creationId xmlns:a16="http://schemas.microsoft.com/office/drawing/2014/main" id="{C4AC5CBC-0EF6-B945-B66F-B0897D15A1A3}"/>
              </a:ext>
            </a:extLst>
          </p:cNvPr>
          <p:cNvSpPr>
            <a:spLocks noGrp="1"/>
          </p:cNvSpPr>
          <p:nvPr>
            <p:ph type="sldNum" sz="quarter" idx="12"/>
          </p:nvPr>
        </p:nvSpPr>
        <p:spPr/>
        <p:txBody>
          <a:bodyPr/>
          <a:lstStyle/>
          <a:p>
            <a:fld id="{055062E0-4EFC-2649-A4AC-B36BE2647225}" type="slidenum">
              <a:rPr lang="en-TW" smtClean="0"/>
              <a:t>25</a:t>
            </a:fld>
            <a:endParaRPr lang="en-TW"/>
          </a:p>
        </p:txBody>
      </p:sp>
    </p:spTree>
    <p:extLst>
      <p:ext uri="{BB962C8B-B14F-4D97-AF65-F5344CB8AC3E}">
        <p14:creationId xmlns:p14="http://schemas.microsoft.com/office/powerpoint/2010/main" val="2890037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4">
            <a:extLst>
              <a:ext uri="{FF2B5EF4-FFF2-40B4-BE49-F238E27FC236}">
                <a16:creationId xmlns:a16="http://schemas.microsoft.com/office/drawing/2014/main" id="{910D52AA-0A88-C648-B4B4-83441A40B5F0}"/>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dirty="0">
                <a:solidFill>
                  <a:schemeClr val="bg1">
                    <a:lumMod val="50000"/>
                  </a:schemeClr>
                </a:solidFill>
                <a:latin typeface="+mj-lt"/>
                <a:ea typeface="+mj-ea"/>
                <a:cs typeface="+mj-cs"/>
              </a:rPr>
              <a:t>Conclusion</a:t>
            </a: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Gavel">
            <a:extLst>
              <a:ext uri="{FF2B5EF4-FFF2-40B4-BE49-F238E27FC236}">
                <a16:creationId xmlns:a16="http://schemas.microsoft.com/office/drawing/2014/main" id="{DCE8CFFF-6E5D-4500-A58C-EC6D4308F6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40BAB564-F29F-304F-B477-5048161BF2C0}"/>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smtClean="0"/>
              <a:pPr>
                <a:spcAft>
                  <a:spcPts val="600"/>
                </a:spcAft>
              </a:pPr>
              <a:t>26</a:t>
            </a:fld>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5960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BB6BE-8BB6-614F-A435-91002656D830}"/>
              </a:ext>
            </a:extLst>
          </p:cNvPr>
          <p:cNvSpPr>
            <a:spLocks noGrp="1"/>
          </p:cNvSpPr>
          <p:nvPr>
            <p:ph type="title"/>
          </p:nvPr>
        </p:nvSpPr>
        <p:spPr/>
        <p:txBody>
          <a:bodyPr/>
          <a:lstStyle/>
          <a:p>
            <a:r>
              <a:rPr lang="en-TW" dirty="0">
                <a:solidFill>
                  <a:schemeClr val="bg1">
                    <a:lumMod val="50000"/>
                  </a:schemeClr>
                </a:solidFill>
              </a:rPr>
              <a:t>Conclusion</a:t>
            </a:r>
          </a:p>
        </p:txBody>
      </p:sp>
      <p:sp>
        <p:nvSpPr>
          <p:cNvPr id="6" name="Content Placeholder 5">
            <a:extLst>
              <a:ext uri="{FF2B5EF4-FFF2-40B4-BE49-F238E27FC236}">
                <a16:creationId xmlns:a16="http://schemas.microsoft.com/office/drawing/2014/main" id="{6FB79CF5-739A-0C4D-8719-18716DA49387}"/>
              </a:ext>
            </a:extLst>
          </p:cNvPr>
          <p:cNvSpPr>
            <a:spLocks noGrp="1"/>
          </p:cNvSpPr>
          <p:nvPr>
            <p:ph idx="1"/>
          </p:nvPr>
        </p:nvSpPr>
        <p:spPr/>
        <p:txBody>
          <a:bodyPr/>
          <a:lstStyle/>
          <a:p>
            <a:r>
              <a:rPr lang="en-TW" dirty="0">
                <a:solidFill>
                  <a:schemeClr val="bg1">
                    <a:lumMod val="50000"/>
                  </a:schemeClr>
                </a:solidFill>
              </a:rPr>
              <a:t>What have we learned so far?</a:t>
            </a:r>
          </a:p>
          <a:p>
            <a:pPr lvl="1"/>
            <a:r>
              <a:rPr lang="en-TW" dirty="0">
                <a:solidFill>
                  <a:schemeClr val="bg1">
                    <a:lumMod val="50000"/>
                  </a:schemeClr>
                </a:solidFill>
              </a:rPr>
              <a:t>Norm Coleman is the most influential senator</a:t>
            </a:r>
          </a:p>
          <a:p>
            <a:pPr lvl="1"/>
            <a:r>
              <a:rPr lang="en-TW" dirty="0">
                <a:solidFill>
                  <a:schemeClr val="bg1">
                    <a:lumMod val="50000"/>
                  </a:schemeClr>
                </a:solidFill>
              </a:rPr>
              <a:t>Party membership could influence bill co-sponsorship</a:t>
            </a:r>
          </a:p>
          <a:p>
            <a:pPr lvl="1"/>
            <a:r>
              <a:rPr lang="en-TW" strike="sngStrike" dirty="0">
                <a:solidFill>
                  <a:schemeClr val="bg1">
                    <a:lumMod val="50000"/>
                  </a:schemeClr>
                </a:solidFill>
              </a:rPr>
              <a:t>SNA is tedious</a:t>
            </a:r>
          </a:p>
          <a:p>
            <a:pPr lvl="1"/>
            <a:r>
              <a:rPr lang="en-TW" dirty="0">
                <a:solidFill>
                  <a:schemeClr val="bg1">
                    <a:lumMod val="50000"/>
                  </a:schemeClr>
                </a:solidFill>
              </a:rPr>
              <a:t>Senators don’t alway</a:t>
            </a:r>
            <a:r>
              <a:rPr lang="en-US" dirty="0">
                <a:solidFill>
                  <a:schemeClr val="bg1">
                    <a:lumMod val="50000"/>
                  </a:schemeClr>
                </a:solidFill>
              </a:rPr>
              <a:t>s</a:t>
            </a:r>
            <a:r>
              <a:rPr lang="en-TW" dirty="0">
                <a:solidFill>
                  <a:schemeClr val="bg1">
                    <a:lumMod val="50000"/>
                  </a:schemeClr>
                </a:solidFill>
              </a:rPr>
              <a:t> vote in line with their party</a:t>
            </a:r>
          </a:p>
          <a:p>
            <a:r>
              <a:rPr lang="en-TW" dirty="0">
                <a:solidFill>
                  <a:schemeClr val="bg1">
                    <a:lumMod val="50000"/>
                  </a:schemeClr>
                </a:solidFill>
              </a:rPr>
              <a:t>Of course, there are still more things to be done…</a:t>
            </a:r>
          </a:p>
          <a:p>
            <a:pPr lvl="1"/>
            <a:r>
              <a:rPr lang="en-TW" dirty="0">
                <a:solidFill>
                  <a:schemeClr val="bg1">
                    <a:lumMod val="50000"/>
                  </a:schemeClr>
                </a:solidFill>
              </a:rPr>
              <a:t>Is religion an important factor in bill co-sponsorship?</a:t>
            </a:r>
          </a:p>
          <a:p>
            <a:pPr lvl="1"/>
            <a:r>
              <a:rPr lang="en-TW" dirty="0">
                <a:solidFill>
                  <a:schemeClr val="bg1">
                    <a:lumMod val="50000"/>
                  </a:schemeClr>
                </a:solidFill>
              </a:rPr>
              <a:t>Using other methods of clustering and compare it! </a:t>
            </a:r>
          </a:p>
          <a:p>
            <a:pPr lvl="1"/>
            <a:r>
              <a:rPr lang="en-US" dirty="0">
                <a:solidFill>
                  <a:schemeClr val="bg1">
                    <a:lumMod val="50000"/>
                  </a:schemeClr>
                </a:solidFill>
              </a:rPr>
              <a:t>A</a:t>
            </a:r>
            <a:r>
              <a:rPr lang="en-TW" dirty="0">
                <a:solidFill>
                  <a:schemeClr val="bg1">
                    <a:lumMod val="50000"/>
                  </a:schemeClr>
                </a:solidFill>
              </a:rPr>
              <a:t> better ERGM with better attributes?</a:t>
            </a:r>
          </a:p>
          <a:p>
            <a:pPr lvl="1"/>
            <a:r>
              <a:rPr lang="en-TW" dirty="0">
                <a:solidFill>
                  <a:schemeClr val="bg1">
                    <a:lumMod val="50000"/>
                  </a:schemeClr>
                </a:solidFill>
              </a:rPr>
              <a:t>More analysis on the Republican senators: what makes them all over the place?</a:t>
            </a:r>
          </a:p>
          <a:p>
            <a:pPr lvl="1"/>
            <a:endParaRPr lang="en-TW" dirty="0"/>
          </a:p>
          <a:p>
            <a:pPr lvl="1"/>
            <a:endParaRPr lang="en-TW" dirty="0"/>
          </a:p>
          <a:p>
            <a:pPr lvl="1"/>
            <a:endParaRPr lang="en-TW" dirty="0"/>
          </a:p>
          <a:p>
            <a:pPr lvl="1"/>
            <a:endParaRPr lang="en-TW" dirty="0"/>
          </a:p>
          <a:p>
            <a:pPr lvl="1"/>
            <a:endParaRPr lang="en-TW" dirty="0"/>
          </a:p>
          <a:p>
            <a:pPr lvl="1"/>
            <a:endParaRPr lang="en-TW" dirty="0"/>
          </a:p>
          <a:p>
            <a:pPr lvl="1"/>
            <a:endParaRPr lang="en-TW" dirty="0">
              <a:latin typeface="Modern No. 20" panose="02070704070505020303" pitchFamily="18" charset="77"/>
            </a:endParaRPr>
          </a:p>
          <a:p>
            <a:pPr lvl="1"/>
            <a:endParaRPr lang="en-TW" dirty="0"/>
          </a:p>
        </p:txBody>
      </p:sp>
      <p:sp>
        <p:nvSpPr>
          <p:cNvPr id="4" name="Slide Number Placeholder 3">
            <a:extLst>
              <a:ext uri="{FF2B5EF4-FFF2-40B4-BE49-F238E27FC236}">
                <a16:creationId xmlns:a16="http://schemas.microsoft.com/office/drawing/2014/main" id="{983AF11C-7EEB-EF40-933B-2AEC9D54CC9D}"/>
              </a:ext>
            </a:extLst>
          </p:cNvPr>
          <p:cNvSpPr>
            <a:spLocks noGrp="1"/>
          </p:cNvSpPr>
          <p:nvPr>
            <p:ph type="sldNum" sz="quarter" idx="12"/>
          </p:nvPr>
        </p:nvSpPr>
        <p:spPr/>
        <p:txBody>
          <a:bodyPr/>
          <a:lstStyle/>
          <a:p>
            <a:fld id="{055062E0-4EFC-2649-A4AC-B36BE2647225}" type="slidenum">
              <a:rPr lang="en-TW" smtClean="0"/>
              <a:t>27</a:t>
            </a:fld>
            <a:endParaRPr lang="en-TW"/>
          </a:p>
        </p:txBody>
      </p:sp>
    </p:spTree>
    <p:extLst>
      <p:ext uri="{BB962C8B-B14F-4D97-AF65-F5344CB8AC3E}">
        <p14:creationId xmlns:p14="http://schemas.microsoft.com/office/powerpoint/2010/main" val="3219485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Arc 5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0" name="Oval 5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A8D78-7638-6745-AAAA-FD504573094F}"/>
              </a:ext>
            </a:extLst>
          </p:cNvPr>
          <p:cNvSpPr>
            <a:spLocks noGrp="1"/>
          </p:cNvSpPr>
          <p:nvPr>
            <p:ph type="ctrTitle"/>
          </p:nvPr>
        </p:nvSpPr>
        <p:spPr>
          <a:xfrm>
            <a:off x="838200" y="647593"/>
            <a:ext cx="4467792" cy="3060541"/>
          </a:xfrm>
        </p:spPr>
        <p:txBody>
          <a:bodyPr>
            <a:normAutofit/>
          </a:bodyPr>
          <a:lstStyle/>
          <a:p>
            <a:r>
              <a:rPr lang="en-TW">
                <a:solidFill>
                  <a:srgbClr val="FFFFFF"/>
                </a:solidFill>
              </a:rPr>
              <a:t>Thank you!</a:t>
            </a:r>
          </a:p>
        </p:txBody>
      </p:sp>
      <p:pic>
        <p:nvPicPr>
          <p:cNvPr id="25" name="Graphic 24" descr="Smiling Face with No Fill">
            <a:extLst>
              <a:ext uri="{FF2B5EF4-FFF2-40B4-BE49-F238E27FC236}">
                <a16:creationId xmlns:a16="http://schemas.microsoft.com/office/drawing/2014/main" id="{6BFAD72B-9CA8-4B88-8277-D866A735BB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87186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03BDE9-8863-A345-BDEE-11E99BCD9D07}"/>
              </a:ext>
            </a:extLst>
          </p:cNvPr>
          <p:cNvSpPr>
            <a:spLocks noGrp="1"/>
          </p:cNvSpPr>
          <p:nvPr>
            <p:ph type="title"/>
          </p:nvPr>
        </p:nvSpPr>
        <p:spPr>
          <a:xfrm>
            <a:off x="5894962" y="479493"/>
            <a:ext cx="5458838" cy="1325563"/>
          </a:xfrm>
        </p:spPr>
        <p:txBody>
          <a:bodyPr>
            <a:normAutofit/>
          </a:bodyPr>
          <a:lstStyle/>
          <a:p>
            <a:r>
              <a:rPr lang="en-TW" dirty="0">
                <a:solidFill>
                  <a:schemeClr val="bg1">
                    <a:lumMod val="50000"/>
                  </a:schemeClr>
                </a:solidFill>
              </a:rPr>
              <a:t>Goal</a:t>
            </a:r>
          </a:p>
        </p:txBody>
      </p:sp>
      <p:sp>
        <p:nvSpPr>
          <p:cNvPr id="37"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D835EA34-234D-44CD-B30A-7A977D0DECC9}"/>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C038BB5-F9A8-B24F-90FF-C539166C180D}"/>
              </a:ext>
            </a:extLst>
          </p:cNvPr>
          <p:cNvSpPr>
            <a:spLocks noGrp="1"/>
          </p:cNvSpPr>
          <p:nvPr>
            <p:ph idx="1"/>
          </p:nvPr>
        </p:nvSpPr>
        <p:spPr>
          <a:xfrm>
            <a:off x="5894961" y="1399582"/>
            <a:ext cx="5873237" cy="5229818"/>
          </a:xfrm>
        </p:spPr>
        <p:txBody>
          <a:bodyPr>
            <a:normAutofit fontScale="92500" lnSpcReduction="10000"/>
          </a:bodyPr>
          <a:lstStyle/>
          <a:p>
            <a:r>
              <a:rPr lang="en-TW" sz="2400" dirty="0">
                <a:solidFill>
                  <a:schemeClr val="bg1">
                    <a:lumMod val="50000"/>
                  </a:schemeClr>
                </a:solidFill>
              </a:rPr>
              <a:t>For this analysis we are trying to answer the following questions:</a:t>
            </a:r>
          </a:p>
          <a:p>
            <a:pPr marL="971550" lvl="1" indent="-514350">
              <a:buFont typeface="+mj-lt"/>
              <a:buAutoNum type="arabicPeriod"/>
            </a:pPr>
            <a:r>
              <a:rPr lang="en-TW" dirty="0">
                <a:solidFill>
                  <a:schemeClr val="bg1">
                    <a:lumMod val="50000"/>
                  </a:schemeClr>
                </a:solidFill>
              </a:rPr>
              <a:t>Who was the most influential senator?</a:t>
            </a:r>
          </a:p>
          <a:p>
            <a:pPr lvl="2">
              <a:buFont typeface="Wingdings" pitchFamily="2" charset="2"/>
              <a:buChar char="q"/>
            </a:pPr>
            <a:r>
              <a:rPr lang="en-TW" sz="2400" dirty="0">
                <a:solidFill>
                  <a:schemeClr val="bg1">
                    <a:lumMod val="50000"/>
                  </a:schemeClr>
                </a:solidFill>
              </a:rPr>
              <a:t> Centrality measures</a:t>
            </a:r>
          </a:p>
          <a:p>
            <a:pPr marL="971550" lvl="1" indent="-514350">
              <a:buFont typeface="+mj-lt"/>
              <a:buAutoNum type="arabicPeriod"/>
            </a:pPr>
            <a:r>
              <a:rPr lang="en-TW" dirty="0">
                <a:solidFill>
                  <a:schemeClr val="bg1">
                    <a:lumMod val="50000"/>
                  </a:schemeClr>
                </a:solidFill>
              </a:rPr>
              <a:t>Does party membership influence bill co-sponsorship?</a:t>
            </a:r>
          </a:p>
          <a:p>
            <a:pPr lvl="2">
              <a:buFont typeface="Wingdings" pitchFamily="2" charset="2"/>
              <a:buChar char="q"/>
            </a:pPr>
            <a:r>
              <a:rPr lang="en-TW" sz="2400" dirty="0">
                <a:solidFill>
                  <a:schemeClr val="bg1">
                    <a:lumMod val="50000"/>
                  </a:schemeClr>
                </a:solidFill>
              </a:rPr>
              <a:t> Blockmodelling and Louvain community detection algorithm</a:t>
            </a:r>
          </a:p>
          <a:p>
            <a:pPr marL="971550" lvl="1" indent="-514350">
              <a:buFont typeface="+mj-lt"/>
              <a:buAutoNum type="arabicPeriod"/>
            </a:pPr>
            <a:r>
              <a:rPr lang="en-TW" dirty="0">
                <a:solidFill>
                  <a:schemeClr val="bg1">
                    <a:lumMod val="50000"/>
                  </a:schemeClr>
                </a:solidFill>
              </a:rPr>
              <a:t>What are the social structures of the senate?</a:t>
            </a:r>
          </a:p>
          <a:p>
            <a:pPr lvl="2">
              <a:buFont typeface="Wingdings" pitchFamily="2" charset="2"/>
              <a:buChar char="q"/>
            </a:pPr>
            <a:r>
              <a:rPr lang="en-TW" sz="2400" dirty="0">
                <a:solidFill>
                  <a:schemeClr val="bg1">
                    <a:lumMod val="50000"/>
                  </a:schemeClr>
                </a:solidFill>
              </a:rPr>
              <a:t> Dendrogram and structural equivalence</a:t>
            </a:r>
          </a:p>
          <a:p>
            <a:pPr marL="971550" lvl="1" indent="-514350">
              <a:buFont typeface="+mj-lt"/>
              <a:buAutoNum type="arabicPeriod"/>
            </a:pPr>
            <a:r>
              <a:rPr lang="en-TW" dirty="0">
                <a:solidFill>
                  <a:schemeClr val="bg1">
                    <a:lumMod val="50000"/>
                  </a:schemeClr>
                </a:solidFill>
              </a:rPr>
              <a:t>Which attributes predict bill co-sponsorship?</a:t>
            </a:r>
          </a:p>
          <a:p>
            <a:pPr lvl="2">
              <a:buFont typeface="Wingdings" pitchFamily="2" charset="2"/>
              <a:buChar char="q"/>
            </a:pPr>
            <a:r>
              <a:rPr lang="en-TW" sz="2400" dirty="0">
                <a:solidFill>
                  <a:schemeClr val="bg1">
                    <a:lumMod val="50000"/>
                  </a:schemeClr>
                </a:solidFill>
              </a:rPr>
              <a:t> Exponential Random Graph Model (ERGM)</a:t>
            </a:r>
          </a:p>
          <a:p>
            <a:r>
              <a:rPr lang="en-TW" sz="2400" dirty="0">
                <a:solidFill>
                  <a:schemeClr val="bg1">
                    <a:lumMod val="50000"/>
                  </a:schemeClr>
                </a:solidFill>
              </a:rPr>
              <a:t>But first, we would have to split the graph…</a:t>
            </a:r>
          </a:p>
        </p:txBody>
      </p:sp>
      <p:sp>
        <p:nvSpPr>
          <p:cNvPr id="4" name="Slide Number Placeholder 3">
            <a:extLst>
              <a:ext uri="{FF2B5EF4-FFF2-40B4-BE49-F238E27FC236}">
                <a16:creationId xmlns:a16="http://schemas.microsoft.com/office/drawing/2014/main" id="{7F69B08C-398A-8541-8A1D-A6732D0F8E13}"/>
              </a:ext>
            </a:extLst>
          </p:cNvPr>
          <p:cNvSpPr>
            <a:spLocks noGrp="1"/>
          </p:cNvSpPr>
          <p:nvPr>
            <p:ph type="sldNum" sz="quarter" idx="12"/>
          </p:nvPr>
        </p:nvSpPr>
        <p:spPr>
          <a:xfrm>
            <a:off x="8610600" y="6356350"/>
            <a:ext cx="2743200" cy="365125"/>
          </a:xfrm>
        </p:spPr>
        <p:txBody>
          <a:bodyPr>
            <a:normAutofit/>
          </a:bodyPr>
          <a:lstStyle/>
          <a:p>
            <a:pPr>
              <a:spcAft>
                <a:spcPts val="600"/>
              </a:spcAft>
            </a:pPr>
            <a:fld id="{055062E0-4EFC-2649-A4AC-B36BE2647225}" type="slidenum">
              <a:rPr lang="en-TW" smtClean="0"/>
              <a:pPr>
                <a:spcAft>
                  <a:spcPts val="600"/>
                </a:spcAft>
              </a:pPr>
              <a:t>3</a:t>
            </a:fld>
            <a:endParaRPr lang="en-TW"/>
          </a:p>
        </p:txBody>
      </p:sp>
    </p:spTree>
    <p:extLst>
      <p:ext uri="{BB962C8B-B14F-4D97-AF65-F5344CB8AC3E}">
        <p14:creationId xmlns:p14="http://schemas.microsoft.com/office/powerpoint/2010/main" val="139824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E36F3B-5EA3-4859-A8E1-7DB2CD0BF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635EE6-D269-46B5-8431-4D0F084D4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
            <a:ext cx="6252552" cy="6858003"/>
          </a:xfrm>
          <a:custGeom>
            <a:avLst/>
            <a:gdLst>
              <a:gd name="connsiteX0" fmla="*/ 2609706 w 6252552"/>
              <a:gd name="connsiteY0" fmla="*/ 0 h 6858003"/>
              <a:gd name="connsiteX1" fmla="*/ 6252552 w 6252552"/>
              <a:gd name="connsiteY1" fmla="*/ 0 h 6858003"/>
              <a:gd name="connsiteX2" fmla="*/ 6252552 w 6252552"/>
              <a:gd name="connsiteY2" fmla="*/ 6858002 h 6858003"/>
              <a:gd name="connsiteX3" fmla="*/ 6228060 w 6252552"/>
              <a:gd name="connsiteY3" fmla="*/ 6858002 h 6858003"/>
              <a:gd name="connsiteX4" fmla="*/ 6228060 w 6252552"/>
              <a:gd name="connsiteY4" fmla="*/ 6858003 h 6858003"/>
              <a:gd name="connsiteX5" fmla="*/ 0 w 6252552"/>
              <a:gd name="connsiteY5" fmla="*/ 6858003 h 6858003"/>
              <a:gd name="connsiteX6" fmla="*/ 0 w 6252552"/>
              <a:gd name="connsiteY6" fmla="*/ 1 h 6858003"/>
              <a:gd name="connsiteX7" fmla="*/ 2609701 w 6252552"/>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552" h="6858003">
                <a:moveTo>
                  <a:pt x="2609706" y="0"/>
                </a:moveTo>
                <a:lnTo>
                  <a:pt x="6252552" y="0"/>
                </a:lnTo>
                <a:lnTo>
                  <a:pt x="6252552" y="6858002"/>
                </a:lnTo>
                <a:lnTo>
                  <a:pt x="6228060" y="6858002"/>
                </a:lnTo>
                <a:lnTo>
                  <a:pt x="6228060" y="6858003"/>
                </a:lnTo>
                <a:lnTo>
                  <a:pt x="0" y="6858003"/>
                </a:lnTo>
                <a:lnTo>
                  <a:pt x="0" y="1"/>
                </a:lnTo>
                <a:lnTo>
                  <a:pt x="2609701"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c 17">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8C5531-6B67-044E-812F-B70A42F582E7}"/>
              </a:ext>
            </a:extLst>
          </p:cNvPr>
          <p:cNvSpPr>
            <a:spLocks noGrp="1"/>
          </p:cNvSpPr>
          <p:nvPr>
            <p:ph type="title"/>
          </p:nvPr>
        </p:nvSpPr>
        <p:spPr>
          <a:xfrm>
            <a:off x="643467" y="795509"/>
            <a:ext cx="5271106" cy="2798604"/>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Data</a:t>
            </a:r>
          </a:p>
        </p:txBody>
      </p:sp>
      <p:sp>
        <p:nvSpPr>
          <p:cNvPr id="20" name="Oval 1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D62C5C2A-EAFA-4A47-A581-D68727798AC5}"/>
              </a:ext>
            </a:extLst>
          </p:cNvPr>
          <p:cNvPicPr>
            <a:picLocks noGrp="1" noChangeAspect="1"/>
          </p:cNvPicPr>
          <p:nvPr>
            <p:ph sz="half" idx="1"/>
          </p:nvPr>
        </p:nvPicPr>
        <p:blipFill rotWithShape="1">
          <a:blip r:embed="rId3"/>
          <a:srcRect r="5396" b="3"/>
          <a:stretch/>
        </p:blipFill>
        <p:spPr>
          <a:xfrm>
            <a:off x="6509916" y="143441"/>
            <a:ext cx="5431801" cy="3143436"/>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p:spPr>
      </p:pic>
      <p:pic>
        <p:nvPicPr>
          <p:cNvPr id="9" name="Content Placeholder 8">
            <a:extLst>
              <a:ext uri="{FF2B5EF4-FFF2-40B4-BE49-F238E27FC236}">
                <a16:creationId xmlns:a16="http://schemas.microsoft.com/office/drawing/2014/main" id="{91F1D99F-53A9-0F4C-A7A4-A0C191E78D7D}"/>
              </a:ext>
            </a:extLst>
          </p:cNvPr>
          <p:cNvPicPr>
            <a:picLocks noGrp="1" noChangeAspect="1"/>
          </p:cNvPicPr>
          <p:nvPr>
            <p:ph sz="half" idx="2"/>
          </p:nvPr>
        </p:nvPicPr>
        <p:blipFill rotWithShape="1">
          <a:blip r:embed="rId4"/>
          <a:srcRect r="7117"/>
          <a:stretch/>
        </p:blipFill>
        <p:spPr>
          <a:xfrm>
            <a:off x="6496428" y="3502644"/>
            <a:ext cx="5431801" cy="3187173"/>
          </a:xfrm>
          <a:custGeom>
            <a:avLst/>
            <a:gdLst/>
            <a:ahLst/>
            <a:cxnLst/>
            <a:rect l="l" t="t" r="r" b="b"/>
            <a:pathLst>
              <a:path w="5096871" h="3187173">
                <a:moveTo>
                  <a:pt x="76652" y="0"/>
                </a:moveTo>
                <a:lnTo>
                  <a:pt x="5020219" y="0"/>
                </a:lnTo>
                <a:cubicBezTo>
                  <a:pt x="5062553" y="0"/>
                  <a:pt x="5096871" y="34318"/>
                  <a:pt x="5096871" y="76652"/>
                </a:cubicBezTo>
                <a:lnTo>
                  <a:pt x="5096871" y="3110521"/>
                </a:lnTo>
                <a:cubicBezTo>
                  <a:pt x="5096871" y="3152855"/>
                  <a:pt x="5062553" y="3187173"/>
                  <a:pt x="5020219" y="3187173"/>
                </a:cubicBezTo>
                <a:lnTo>
                  <a:pt x="76652" y="3187173"/>
                </a:lnTo>
                <a:cubicBezTo>
                  <a:pt x="34318" y="3187173"/>
                  <a:pt x="0" y="3152855"/>
                  <a:pt x="0" y="3110521"/>
                </a:cubicBezTo>
                <a:lnTo>
                  <a:pt x="0" y="76652"/>
                </a:lnTo>
                <a:cubicBezTo>
                  <a:pt x="0" y="34318"/>
                  <a:pt x="34318" y="0"/>
                  <a:pt x="76652" y="0"/>
                </a:cubicBezTo>
                <a:close/>
              </a:path>
            </a:pathLst>
          </a:custGeom>
        </p:spPr>
      </p:pic>
      <p:sp>
        <p:nvSpPr>
          <p:cNvPr id="11" name="Slide Number Placeholder 10">
            <a:extLst>
              <a:ext uri="{FF2B5EF4-FFF2-40B4-BE49-F238E27FC236}">
                <a16:creationId xmlns:a16="http://schemas.microsoft.com/office/drawing/2014/main" id="{083AFD77-FAAD-2C4E-A856-46FBCA29A934}"/>
              </a:ext>
            </a:extLst>
          </p:cNvPr>
          <p:cNvSpPr>
            <a:spLocks noGrp="1"/>
          </p:cNvSpPr>
          <p:nvPr>
            <p:ph type="sldNum" sz="quarter" idx="12"/>
          </p:nvPr>
        </p:nvSpPr>
        <p:spPr/>
        <p:txBody>
          <a:bodyPr/>
          <a:lstStyle/>
          <a:p>
            <a:fld id="{055062E0-4EFC-2649-A4AC-B36BE2647225}" type="slidenum">
              <a:rPr lang="en-TW" smtClean="0"/>
              <a:t>4</a:t>
            </a:fld>
            <a:endParaRPr lang="en-TW"/>
          </a:p>
        </p:txBody>
      </p:sp>
    </p:spTree>
    <p:extLst>
      <p:ext uri="{BB962C8B-B14F-4D97-AF65-F5344CB8AC3E}">
        <p14:creationId xmlns:p14="http://schemas.microsoft.com/office/powerpoint/2010/main" val="39750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6D5A513-6396-D546-B09E-E0493067EB1F}"/>
              </a:ext>
            </a:extLst>
          </p:cNvPr>
          <p:cNvSpPr>
            <a:spLocks noGrp="1"/>
          </p:cNvSpPr>
          <p:nvPr>
            <p:ph type="title"/>
          </p:nvPr>
        </p:nvSpPr>
        <p:spPr>
          <a:xfrm>
            <a:off x="956826" y="1112969"/>
            <a:ext cx="3937298" cy="4166010"/>
          </a:xfrm>
        </p:spPr>
        <p:txBody>
          <a:bodyPr>
            <a:normAutofit/>
          </a:bodyPr>
          <a:lstStyle/>
          <a:p>
            <a:pPr algn="ctr"/>
            <a:r>
              <a:rPr lang="en-TW">
                <a:solidFill>
                  <a:srgbClr val="FFFFFF"/>
                </a:solidFill>
              </a:rPr>
              <a:t>Attributes</a:t>
            </a:r>
          </a:p>
        </p:txBody>
      </p:sp>
      <p:sp>
        <p:nvSpPr>
          <p:cNvPr id="15" name="Freeform: Shape 1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5">
            <a:extLst>
              <a:ext uri="{FF2B5EF4-FFF2-40B4-BE49-F238E27FC236}">
                <a16:creationId xmlns:a16="http://schemas.microsoft.com/office/drawing/2014/main" id="{553BF94D-5E44-074F-8A1F-1BAACC8C1015}"/>
              </a:ext>
            </a:extLst>
          </p:cNvPr>
          <p:cNvSpPr>
            <a:spLocks noGrp="1"/>
          </p:cNvSpPr>
          <p:nvPr>
            <p:ph idx="1"/>
          </p:nvPr>
        </p:nvSpPr>
        <p:spPr>
          <a:xfrm>
            <a:off x="5698912" y="352977"/>
            <a:ext cx="6493088" cy="6152046"/>
          </a:xfrm>
        </p:spPr>
        <p:txBody>
          <a:bodyPr anchor="t">
            <a:normAutofit fontScale="92500" lnSpcReduction="10000"/>
          </a:bodyPr>
          <a:lstStyle/>
          <a:p>
            <a:pPr marL="0" lvl="0" indent="0">
              <a:lnSpc>
                <a:spcPct val="110000"/>
              </a:lnSpc>
              <a:buNone/>
            </a:pPr>
            <a:r>
              <a:rPr lang="en-US" sz="2400" i="1" dirty="0">
                <a:solidFill>
                  <a:schemeClr val="bg1">
                    <a:lumMod val="50000"/>
                  </a:schemeClr>
                </a:solidFill>
              </a:rPr>
              <a:t>Name</a:t>
            </a:r>
            <a:r>
              <a:rPr lang="en-US" sz="2400" dirty="0">
                <a:solidFill>
                  <a:schemeClr val="bg1">
                    <a:lumMod val="50000"/>
                  </a:schemeClr>
                </a:solidFill>
              </a:rPr>
              <a:t>: the official name of each senator</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Party</a:t>
            </a:r>
            <a:r>
              <a:rPr lang="en-US" sz="2400" dirty="0">
                <a:solidFill>
                  <a:schemeClr val="bg1">
                    <a:lumMod val="50000"/>
                  </a:schemeClr>
                </a:solidFill>
              </a:rPr>
              <a:t>: which political party the senator belongs to</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Gender:</a:t>
            </a:r>
            <a:r>
              <a:rPr lang="en-US" sz="2400" dirty="0">
                <a:solidFill>
                  <a:schemeClr val="bg1">
                    <a:lumMod val="50000"/>
                  </a:schemeClr>
                </a:solidFill>
              </a:rPr>
              <a:t> male or female</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Religion:</a:t>
            </a:r>
            <a:r>
              <a:rPr lang="en-US" sz="2400" dirty="0">
                <a:solidFill>
                  <a:schemeClr val="bg1">
                    <a:lumMod val="50000"/>
                  </a:schemeClr>
                </a:solidFill>
              </a:rPr>
              <a:t> which religion the senator identifies with</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Class:</a:t>
            </a:r>
            <a:r>
              <a:rPr lang="en-US" sz="2400" dirty="0">
                <a:solidFill>
                  <a:schemeClr val="bg1">
                    <a:lumMod val="50000"/>
                  </a:schemeClr>
                </a:solidFill>
              </a:rPr>
              <a:t> when their seat in the senate will be free for election again</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State: </a:t>
            </a:r>
            <a:r>
              <a:rPr lang="en-US" sz="2400" dirty="0">
                <a:solidFill>
                  <a:schemeClr val="bg1">
                    <a:lumMod val="50000"/>
                  </a:schemeClr>
                </a:solidFill>
              </a:rPr>
              <a:t>which state the senator represents in the senate</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Census Region:</a:t>
            </a:r>
            <a:r>
              <a:rPr lang="en-US" sz="2400" dirty="0">
                <a:solidFill>
                  <a:schemeClr val="bg1">
                    <a:lumMod val="50000"/>
                  </a:schemeClr>
                </a:solidFill>
              </a:rPr>
              <a:t> shows which census region the senator represents according to the United States Census Bureau</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Prior Experience:</a:t>
            </a:r>
            <a:r>
              <a:rPr lang="en-US" sz="2400" dirty="0">
                <a:solidFill>
                  <a:schemeClr val="bg1">
                    <a:lumMod val="50000"/>
                  </a:schemeClr>
                </a:solidFill>
              </a:rPr>
              <a:t> what jobs the senator held before entering the US Congress</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Education:</a:t>
            </a:r>
            <a:r>
              <a:rPr lang="en-US" sz="2400" dirty="0">
                <a:solidFill>
                  <a:schemeClr val="bg1">
                    <a:lumMod val="50000"/>
                  </a:schemeClr>
                </a:solidFill>
              </a:rPr>
              <a:t> the highest level of education</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First Took Office:</a:t>
            </a:r>
            <a:r>
              <a:rPr lang="en-US" sz="2400" dirty="0">
                <a:solidFill>
                  <a:schemeClr val="bg1">
                    <a:lumMod val="50000"/>
                  </a:schemeClr>
                </a:solidFill>
              </a:rPr>
              <a:t> the year senator first took office </a:t>
            </a:r>
            <a:endParaRPr lang="en-TW" sz="2400">
              <a:solidFill>
                <a:schemeClr val="bg1">
                  <a:lumMod val="50000"/>
                </a:schemeClr>
              </a:solidFill>
            </a:endParaRPr>
          </a:p>
          <a:p>
            <a:pPr marL="0" lvl="0" indent="0">
              <a:lnSpc>
                <a:spcPct val="110000"/>
              </a:lnSpc>
              <a:buNone/>
            </a:pPr>
            <a:r>
              <a:rPr lang="en-US" sz="2400" i="1" dirty="0">
                <a:solidFill>
                  <a:schemeClr val="bg1">
                    <a:lumMod val="50000"/>
                  </a:schemeClr>
                </a:solidFill>
              </a:rPr>
              <a:t>Born:</a:t>
            </a:r>
            <a:r>
              <a:rPr lang="en-US" sz="2400" dirty="0">
                <a:solidFill>
                  <a:schemeClr val="bg1">
                    <a:lumMod val="50000"/>
                  </a:schemeClr>
                </a:solidFill>
              </a:rPr>
              <a:t> shows the year when the senator was born</a:t>
            </a:r>
            <a:endParaRPr lang="en-TW" sz="2000">
              <a:solidFill>
                <a:schemeClr val="bg1">
                  <a:lumMod val="50000"/>
                </a:schemeClr>
              </a:solidFill>
            </a:endParaRPr>
          </a:p>
        </p:txBody>
      </p:sp>
      <p:sp>
        <p:nvSpPr>
          <p:cNvPr id="21" name="Freeform: Shape 2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Slide Number Placeholder 6">
            <a:extLst>
              <a:ext uri="{FF2B5EF4-FFF2-40B4-BE49-F238E27FC236}">
                <a16:creationId xmlns:a16="http://schemas.microsoft.com/office/drawing/2014/main" id="{E5EBBCE8-F5B0-B94B-92D3-AD12732C6950}"/>
              </a:ext>
            </a:extLst>
          </p:cNvPr>
          <p:cNvSpPr>
            <a:spLocks noGrp="1"/>
          </p:cNvSpPr>
          <p:nvPr>
            <p:ph type="sldNum" sz="quarter" idx="12"/>
          </p:nvPr>
        </p:nvSpPr>
        <p:spPr/>
        <p:txBody>
          <a:bodyPr/>
          <a:lstStyle/>
          <a:p>
            <a:fld id="{055062E0-4EFC-2649-A4AC-B36BE2647225}" type="slidenum">
              <a:rPr lang="en-TW" smtClean="0"/>
              <a:t>5</a:t>
            </a:fld>
            <a:endParaRPr lang="en-TW"/>
          </a:p>
        </p:txBody>
      </p:sp>
    </p:spTree>
    <p:extLst>
      <p:ext uri="{BB962C8B-B14F-4D97-AF65-F5344CB8AC3E}">
        <p14:creationId xmlns:p14="http://schemas.microsoft.com/office/powerpoint/2010/main" val="286210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78A-A642-9148-8F8D-F0457BDA8D30}"/>
              </a:ext>
            </a:extLst>
          </p:cNvPr>
          <p:cNvSpPr>
            <a:spLocks noGrp="1"/>
          </p:cNvSpPr>
          <p:nvPr>
            <p:ph type="title"/>
          </p:nvPr>
        </p:nvSpPr>
        <p:spPr/>
        <p:txBody>
          <a:bodyPr/>
          <a:lstStyle/>
          <a:p>
            <a:r>
              <a:rPr lang="en-TW">
                <a:solidFill>
                  <a:schemeClr val="bg1">
                    <a:lumMod val="50000"/>
                  </a:schemeClr>
                </a:solidFill>
              </a:rPr>
              <a:t>US Census Regions</a:t>
            </a:r>
          </a:p>
        </p:txBody>
      </p:sp>
      <p:pic>
        <p:nvPicPr>
          <p:cNvPr id="6" name="Content Placeholder 5">
            <a:extLst>
              <a:ext uri="{FF2B5EF4-FFF2-40B4-BE49-F238E27FC236}">
                <a16:creationId xmlns:a16="http://schemas.microsoft.com/office/drawing/2014/main" id="{747CE097-7588-8E4D-AB0A-CCED304F2BF6}"/>
              </a:ext>
            </a:extLst>
          </p:cNvPr>
          <p:cNvPicPr>
            <a:picLocks noGrp="1" noChangeAspect="1"/>
          </p:cNvPicPr>
          <p:nvPr>
            <p:ph idx="1"/>
          </p:nvPr>
        </p:nvPicPr>
        <p:blipFill>
          <a:blip r:embed="rId3"/>
          <a:stretch>
            <a:fillRect/>
          </a:stretch>
        </p:blipFill>
        <p:spPr>
          <a:xfrm rot="16200000">
            <a:off x="3292832" y="427203"/>
            <a:ext cx="5606335" cy="7255258"/>
          </a:xfrm>
        </p:spPr>
      </p:pic>
      <p:sp>
        <p:nvSpPr>
          <p:cNvPr id="4" name="Slide Number Placeholder 3">
            <a:extLst>
              <a:ext uri="{FF2B5EF4-FFF2-40B4-BE49-F238E27FC236}">
                <a16:creationId xmlns:a16="http://schemas.microsoft.com/office/drawing/2014/main" id="{350211C5-14EC-3643-B98D-2B13AEA99CCD}"/>
              </a:ext>
            </a:extLst>
          </p:cNvPr>
          <p:cNvSpPr>
            <a:spLocks noGrp="1"/>
          </p:cNvSpPr>
          <p:nvPr>
            <p:ph type="sldNum" sz="quarter" idx="12"/>
          </p:nvPr>
        </p:nvSpPr>
        <p:spPr/>
        <p:txBody>
          <a:bodyPr/>
          <a:lstStyle/>
          <a:p>
            <a:fld id="{055062E0-4EFC-2649-A4AC-B36BE2647225}" type="slidenum">
              <a:rPr lang="en-TW" smtClean="0"/>
              <a:t>6</a:t>
            </a:fld>
            <a:endParaRPr lang="en-TW"/>
          </a:p>
        </p:txBody>
      </p:sp>
    </p:spTree>
    <p:extLst>
      <p:ext uri="{BB962C8B-B14F-4D97-AF65-F5344CB8AC3E}">
        <p14:creationId xmlns:p14="http://schemas.microsoft.com/office/powerpoint/2010/main" val="394247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F72B0-3976-614D-B8E8-CF0F92252767}"/>
              </a:ext>
            </a:extLst>
          </p:cNvPr>
          <p:cNvSpPr>
            <a:spLocks noGrp="1"/>
          </p:cNvSpPr>
          <p:nvPr>
            <p:ph type="title"/>
          </p:nvPr>
        </p:nvSpPr>
        <p:spPr>
          <a:xfrm>
            <a:off x="838200" y="811161"/>
            <a:ext cx="3335594" cy="5403370"/>
          </a:xfrm>
        </p:spPr>
        <p:txBody>
          <a:bodyPr>
            <a:normAutofit/>
          </a:bodyPr>
          <a:lstStyle/>
          <a:p>
            <a:r>
              <a:rPr lang="en-TW">
                <a:solidFill>
                  <a:srgbClr val="FFFFFF"/>
                </a:solidFill>
              </a:rPr>
              <a:t>Descriptive Statistics</a:t>
            </a:r>
          </a:p>
        </p:txBody>
      </p:sp>
      <p:sp>
        <p:nvSpPr>
          <p:cNvPr id="25"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7EF8510-8FD3-47A0-B8A1-71D22CB25439}"/>
              </a:ext>
            </a:extLst>
          </p:cNvPr>
          <p:cNvGraphicFramePr>
            <a:graphicFrameLocks noGrp="1"/>
          </p:cNvGraphicFramePr>
          <p:nvPr>
            <p:ph idx="1"/>
            <p:extLst>
              <p:ext uri="{D42A27DB-BD31-4B8C-83A1-F6EECF244321}">
                <p14:modId xmlns:p14="http://schemas.microsoft.com/office/powerpoint/2010/main" val="3163719218"/>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9F58ABE-4ED1-F347-9097-932B4DA34C35}"/>
              </a:ext>
            </a:extLst>
          </p:cNvPr>
          <p:cNvSpPr>
            <a:spLocks noGrp="1"/>
          </p:cNvSpPr>
          <p:nvPr>
            <p:ph type="sldNum" sz="quarter" idx="12"/>
          </p:nvPr>
        </p:nvSpPr>
        <p:spPr/>
        <p:txBody>
          <a:bodyPr/>
          <a:lstStyle/>
          <a:p>
            <a:fld id="{055062E0-4EFC-2649-A4AC-B36BE2647225}" type="slidenum">
              <a:rPr lang="en-TW" smtClean="0"/>
              <a:t>7</a:t>
            </a:fld>
            <a:endParaRPr lang="en-TW"/>
          </a:p>
        </p:txBody>
      </p:sp>
    </p:spTree>
    <p:extLst>
      <p:ext uri="{BB962C8B-B14F-4D97-AF65-F5344CB8AC3E}">
        <p14:creationId xmlns:p14="http://schemas.microsoft.com/office/powerpoint/2010/main" val="127579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2">
            <a:extLst>
              <a:ext uri="{FF2B5EF4-FFF2-40B4-BE49-F238E27FC236}">
                <a16:creationId xmlns:a16="http://schemas.microsoft.com/office/drawing/2014/main" id="{0D537390-8766-C64A-983B-A472F734D6D8}"/>
              </a:ext>
            </a:extLst>
          </p:cNvPr>
          <p:cNvPicPr>
            <a:picLocks noGrp="1" noChangeAspect="1"/>
          </p:cNvPicPr>
          <p:nvPr>
            <p:ph idx="1"/>
          </p:nvPr>
        </p:nvPicPr>
        <p:blipFill>
          <a:blip r:embed="rId3"/>
          <a:srcRect/>
          <a:stretch/>
        </p:blipFill>
        <p:spPr>
          <a:xfrm>
            <a:off x="3261852" y="270000"/>
            <a:ext cx="8930148" cy="6318000"/>
          </a:xfrm>
        </p:spPr>
      </p:pic>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6D5A513-6396-D546-B09E-E0493067EB1F}"/>
              </a:ext>
            </a:extLst>
          </p:cNvPr>
          <p:cNvSpPr>
            <a:spLocks noGrp="1"/>
          </p:cNvSpPr>
          <p:nvPr>
            <p:ph type="title"/>
          </p:nvPr>
        </p:nvSpPr>
        <p:spPr>
          <a:xfrm>
            <a:off x="686834" y="1153572"/>
            <a:ext cx="3200400" cy="4461163"/>
          </a:xfrm>
        </p:spPr>
        <p:txBody>
          <a:bodyPr>
            <a:normAutofit/>
          </a:bodyPr>
          <a:lstStyle/>
          <a:p>
            <a:r>
              <a:rPr lang="en-TW">
                <a:solidFill>
                  <a:srgbClr val="FFFFFF"/>
                </a:solidFill>
              </a:rPr>
              <a:t>Full Network</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E5EBBCE8-F5B0-B94B-92D3-AD12732C6950}"/>
              </a:ext>
            </a:extLst>
          </p:cNvPr>
          <p:cNvSpPr>
            <a:spLocks noGrp="1"/>
          </p:cNvSpPr>
          <p:nvPr>
            <p:ph type="sldNum" sz="quarter" idx="12"/>
          </p:nvPr>
        </p:nvSpPr>
        <p:spPr>
          <a:xfrm>
            <a:off x="9541564" y="6356350"/>
            <a:ext cx="1812235" cy="365125"/>
          </a:xfrm>
        </p:spPr>
        <p:txBody>
          <a:bodyPr>
            <a:normAutofit/>
          </a:bodyPr>
          <a:lstStyle/>
          <a:p>
            <a:pPr>
              <a:spcAft>
                <a:spcPts val="600"/>
              </a:spcAft>
            </a:pPr>
            <a:fld id="{055062E0-4EFC-2649-A4AC-B36BE2647225}" type="slidenum">
              <a:rPr lang="en-TW" smtClean="0"/>
              <a:pPr>
                <a:spcAft>
                  <a:spcPts val="600"/>
                </a:spcAft>
              </a:pPr>
              <a:t>8</a:t>
            </a:fld>
            <a:endParaRPr lang="en-TW"/>
          </a:p>
        </p:txBody>
      </p:sp>
    </p:spTree>
    <p:extLst>
      <p:ext uri="{BB962C8B-B14F-4D97-AF65-F5344CB8AC3E}">
        <p14:creationId xmlns:p14="http://schemas.microsoft.com/office/powerpoint/2010/main" val="8414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3" name="Arc 4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C2F69A-C178-BD47-B859-55EE9ECF059F}"/>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kern="1200" dirty="0">
                <a:solidFill>
                  <a:schemeClr val="bg1">
                    <a:lumMod val="50000"/>
                  </a:schemeClr>
                </a:solidFill>
                <a:latin typeface="+mj-lt"/>
                <a:ea typeface="+mj-ea"/>
                <a:cs typeface="+mj-cs"/>
              </a:rPr>
              <a:t>Simplified Network</a:t>
            </a:r>
          </a:p>
        </p:txBody>
      </p:sp>
      <p:pic>
        <p:nvPicPr>
          <p:cNvPr id="10" name="Content Placeholder 9">
            <a:extLst>
              <a:ext uri="{FF2B5EF4-FFF2-40B4-BE49-F238E27FC236}">
                <a16:creationId xmlns:a16="http://schemas.microsoft.com/office/drawing/2014/main" id="{4DCBB1EB-60AA-2B4C-AD60-240972D664CB}"/>
              </a:ext>
            </a:extLst>
          </p:cNvPr>
          <p:cNvPicPr>
            <a:picLocks noGrp="1" noChangeAspect="1"/>
          </p:cNvPicPr>
          <p:nvPr>
            <p:ph idx="1"/>
          </p:nvPr>
        </p:nvPicPr>
        <p:blipFill rotWithShape="1">
          <a:blip r:embed="rId3"/>
          <a:srcRect l="10381" r="20158" b="13319"/>
          <a:stretch/>
        </p:blipFill>
        <p:spPr>
          <a:xfrm>
            <a:off x="5166449" y="535847"/>
            <a:ext cx="6556641" cy="5786306"/>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5" name="Rectangle 44">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43F26A35-BB69-7941-B42F-6A0EE7EDB094}"/>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055062E0-4EFC-2649-A4AC-B36BE2647225}" type="slidenum">
              <a:rPr lang="en-US"/>
              <a:pPr>
                <a:spcAft>
                  <a:spcPts val="600"/>
                </a:spcAft>
              </a:pPr>
              <a:t>9</a:t>
            </a:fld>
            <a:endParaRPr lang="en-US" dirty="0"/>
          </a:p>
        </p:txBody>
      </p:sp>
    </p:spTree>
    <p:extLst>
      <p:ext uri="{BB962C8B-B14F-4D97-AF65-F5344CB8AC3E}">
        <p14:creationId xmlns:p14="http://schemas.microsoft.com/office/powerpoint/2010/main" val="77852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3155</Words>
  <Application>Microsoft Macintosh PowerPoint</Application>
  <PresentationFormat>Widescreen</PresentationFormat>
  <Paragraphs>379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Garamond</vt:lpstr>
      <vt:lpstr>Modern No. 20</vt:lpstr>
      <vt:lpstr>Wingdings</vt:lpstr>
      <vt:lpstr>Office Theme</vt:lpstr>
      <vt:lpstr>110th US Senate</vt:lpstr>
      <vt:lpstr>US Senate</vt:lpstr>
      <vt:lpstr>Goal</vt:lpstr>
      <vt:lpstr>Data</vt:lpstr>
      <vt:lpstr>Attributes</vt:lpstr>
      <vt:lpstr>US Census Regions</vt:lpstr>
      <vt:lpstr>Descriptive Statistics</vt:lpstr>
      <vt:lpstr>Full Network</vt:lpstr>
      <vt:lpstr>Simplified Network</vt:lpstr>
      <vt:lpstr>Network Statistics</vt:lpstr>
      <vt:lpstr>Who was the most influential senator?</vt:lpstr>
      <vt:lpstr>Centrality Measures</vt:lpstr>
      <vt:lpstr>Does party membership influence bill co-sponsorship? </vt:lpstr>
      <vt:lpstr>Stochastic Blockmodelling</vt:lpstr>
      <vt:lpstr>Probability </vt:lpstr>
      <vt:lpstr>Louvain Community Detection</vt:lpstr>
      <vt:lpstr>Comparing results of the Louvain algorithm</vt:lpstr>
      <vt:lpstr>Comparing Louvain with other attributes</vt:lpstr>
      <vt:lpstr>What are the social structures of the senate?</vt:lpstr>
      <vt:lpstr>Dendrogram</vt:lpstr>
      <vt:lpstr>Structural Equivalence</vt:lpstr>
      <vt:lpstr>Equivalency classes and party membership</vt:lpstr>
      <vt:lpstr>Equivalency classes and census regions by party membership</vt:lpstr>
      <vt:lpstr>Which attributes predict bill co-sponsorship?</vt:lpstr>
      <vt:lpstr>ERGM output</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110th US Senate</dc:title>
  <dc:creator>Wei Tse  Hung</dc:creator>
  <cp:lastModifiedBy>Wei Tse  Hung</cp:lastModifiedBy>
  <cp:revision>28</cp:revision>
  <cp:lastPrinted>2022-05-12T15:36:29Z</cp:lastPrinted>
  <dcterms:created xsi:type="dcterms:W3CDTF">2020-04-06T01:10:18Z</dcterms:created>
  <dcterms:modified xsi:type="dcterms:W3CDTF">2022-05-12T15:36:34Z</dcterms:modified>
</cp:coreProperties>
</file>