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2" r:id="rId1"/>
  </p:sldMasterIdLst>
  <p:notesMasterIdLst>
    <p:notesMasterId r:id="rId31"/>
  </p:notesMasterIdLst>
  <p:handoutMasterIdLst>
    <p:handoutMasterId r:id="rId32"/>
  </p:handoutMasterIdLst>
  <p:sldIdLst>
    <p:sldId id="256" r:id="rId2"/>
    <p:sldId id="314" r:id="rId3"/>
    <p:sldId id="386" r:id="rId4"/>
    <p:sldId id="387" r:id="rId5"/>
    <p:sldId id="388" r:id="rId6"/>
    <p:sldId id="408" r:id="rId7"/>
    <p:sldId id="328" r:id="rId8"/>
    <p:sldId id="389" r:id="rId9"/>
    <p:sldId id="390" r:id="rId10"/>
    <p:sldId id="391" r:id="rId11"/>
    <p:sldId id="392" r:id="rId12"/>
    <p:sldId id="393" r:id="rId13"/>
    <p:sldId id="406" r:id="rId14"/>
    <p:sldId id="394" r:id="rId15"/>
    <p:sldId id="395" r:id="rId16"/>
    <p:sldId id="370" r:id="rId17"/>
    <p:sldId id="371" r:id="rId18"/>
    <p:sldId id="402" r:id="rId19"/>
    <p:sldId id="374" r:id="rId20"/>
    <p:sldId id="398" r:id="rId21"/>
    <p:sldId id="397" r:id="rId22"/>
    <p:sldId id="383" r:id="rId23"/>
    <p:sldId id="407" r:id="rId24"/>
    <p:sldId id="399" r:id="rId25"/>
    <p:sldId id="400" r:id="rId26"/>
    <p:sldId id="401" r:id="rId27"/>
    <p:sldId id="403" r:id="rId28"/>
    <p:sldId id="411" r:id="rId29"/>
    <p:sldId id="412" r:id="rId30"/>
  </p:sldIdLst>
  <p:sldSz cx="9144000" cy="6858000" type="screen4x3"/>
  <p:notesSz cx="6669088" cy="9928225"/>
  <p:kinsoku lang="ja-JP" invalStChars="、。，．・：；？！゛゜ヽヾゝゞ々ー’”）〕］｝〉》」』】°‰′″℃￠％ぁぃぅぇぉっゃゅょゎァィゥェォッャュョヮヵヶ!%),.:;?]}｡｣､･ｧｨｩｪｫｬｭｮｯｰﾞﾟ" invalEndChars="‘“（〔［｛〈《「『【￥＄$([\{｢￡"/>
  <p:defaultTextStyle>
    <a:defPPr>
      <a:defRPr lang="en-US"/>
    </a:defPPr>
    <a:lvl1pPr algn="l" rtl="0" fontAlgn="base">
      <a:spcBef>
        <a:spcPct val="20000"/>
      </a:spcBef>
      <a:spcAft>
        <a:spcPct val="0"/>
      </a:spcAft>
      <a:buClr>
        <a:srgbClr val="F48B00"/>
      </a:buClr>
      <a:buFont typeface="Wingdings" pitchFamily="2" charset="2"/>
      <a:defRPr sz="2800" b="1" kern="1200">
        <a:solidFill>
          <a:schemeClr val="tx1"/>
        </a:solidFill>
        <a:latin typeface="Arial" charset="0"/>
        <a:ea typeface="+mn-ea"/>
        <a:cs typeface="+mn-cs"/>
      </a:defRPr>
    </a:lvl1pPr>
    <a:lvl2pPr marL="457200" algn="l" rtl="0" fontAlgn="base">
      <a:spcBef>
        <a:spcPct val="20000"/>
      </a:spcBef>
      <a:spcAft>
        <a:spcPct val="0"/>
      </a:spcAft>
      <a:buClr>
        <a:srgbClr val="F48B00"/>
      </a:buClr>
      <a:buFont typeface="Wingdings" pitchFamily="2" charset="2"/>
      <a:defRPr sz="2800" b="1" kern="1200">
        <a:solidFill>
          <a:schemeClr val="tx1"/>
        </a:solidFill>
        <a:latin typeface="Arial" charset="0"/>
        <a:ea typeface="+mn-ea"/>
        <a:cs typeface="+mn-cs"/>
      </a:defRPr>
    </a:lvl2pPr>
    <a:lvl3pPr marL="914400" algn="l" rtl="0" fontAlgn="base">
      <a:spcBef>
        <a:spcPct val="20000"/>
      </a:spcBef>
      <a:spcAft>
        <a:spcPct val="0"/>
      </a:spcAft>
      <a:buClr>
        <a:srgbClr val="F48B00"/>
      </a:buClr>
      <a:buFont typeface="Wingdings" pitchFamily="2" charset="2"/>
      <a:defRPr sz="2800" b="1" kern="1200">
        <a:solidFill>
          <a:schemeClr val="tx1"/>
        </a:solidFill>
        <a:latin typeface="Arial" charset="0"/>
        <a:ea typeface="+mn-ea"/>
        <a:cs typeface="+mn-cs"/>
      </a:defRPr>
    </a:lvl3pPr>
    <a:lvl4pPr marL="1371600" algn="l" rtl="0" fontAlgn="base">
      <a:spcBef>
        <a:spcPct val="20000"/>
      </a:spcBef>
      <a:spcAft>
        <a:spcPct val="0"/>
      </a:spcAft>
      <a:buClr>
        <a:srgbClr val="F48B00"/>
      </a:buClr>
      <a:buFont typeface="Wingdings" pitchFamily="2" charset="2"/>
      <a:defRPr sz="2800" b="1" kern="1200">
        <a:solidFill>
          <a:schemeClr val="tx1"/>
        </a:solidFill>
        <a:latin typeface="Arial" charset="0"/>
        <a:ea typeface="+mn-ea"/>
        <a:cs typeface="+mn-cs"/>
      </a:defRPr>
    </a:lvl4pPr>
    <a:lvl5pPr marL="1828800" algn="l" rtl="0" fontAlgn="base">
      <a:spcBef>
        <a:spcPct val="20000"/>
      </a:spcBef>
      <a:spcAft>
        <a:spcPct val="0"/>
      </a:spcAft>
      <a:buClr>
        <a:srgbClr val="F48B00"/>
      </a:buClr>
      <a:buFont typeface="Wingdings" pitchFamily="2" charset="2"/>
      <a:defRPr sz="2800" b="1" kern="1200">
        <a:solidFill>
          <a:schemeClr val="tx1"/>
        </a:solidFill>
        <a:latin typeface="Arial" charset="0"/>
        <a:ea typeface="+mn-ea"/>
        <a:cs typeface="+mn-cs"/>
      </a:defRPr>
    </a:lvl5pPr>
    <a:lvl6pPr marL="2286000" algn="l" defTabSz="914400" rtl="0" eaLnBrk="1" latinLnBrk="0" hangingPunct="1">
      <a:defRPr sz="2800" b="1" kern="1200">
        <a:solidFill>
          <a:schemeClr val="tx1"/>
        </a:solidFill>
        <a:latin typeface="Arial" charset="0"/>
        <a:ea typeface="+mn-ea"/>
        <a:cs typeface="+mn-cs"/>
      </a:defRPr>
    </a:lvl6pPr>
    <a:lvl7pPr marL="2743200" algn="l" defTabSz="914400" rtl="0" eaLnBrk="1" latinLnBrk="0" hangingPunct="1">
      <a:defRPr sz="2800" b="1" kern="1200">
        <a:solidFill>
          <a:schemeClr val="tx1"/>
        </a:solidFill>
        <a:latin typeface="Arial" charset="0"/>
        <a:ea typeface="+mn-ea"/>
        <a:cs typeface="+mn-cs"/>
      </a:defRPr>
    </a:lvl7pPr>
    <a:lvl8pPr marL="3200400" algn="l" defTabSz="914400" rtl="0" eaLnBrk="1" latinLnBrk="0" hangingPunct="1">
      <a:defRPr sz="2800" b="1" kern="1200">
        <a:solidFill>
          <a:schemeClr val="tx1"/>
        </a:solidFill>
        <a:latin typeface="Arial" charset="0"/>
        <a:ea typeface="+mn-ea"/>
        <a:cs typeface="+mn-cs"/>
      </a:defRPr>
    </a:lvl8pPr>
    <a:lvl9pPr marL="3657600" algn="l" defTabSz="914400" rtl="0" eaLnBrk="1" latinLnBrk="0" hangingPunct="1">
      <a:defRPr sz="2800" b="1"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1451">
          <p15:clr>
            <a:srgbClr val="A4A3A4"/>
          </p15:clr>
        </p15:guide>
        <p15:guide id="2" pos="3730">
          <p15:clr>
            <a:srgbClr val="A4A3A4"/>
          </p15:clr>
        </p15:guide>
      </p15:sldGuideLst>
    </p:ext>
    <p:ext uri="{2D200454-40CA-4A62-9FC3-DE9A4176ACB9}">
      <p15:notesGuideLst xmlns:p15="http://schemas.microsoft.com/office/powerpoint/2012/main" xmlns="">
        <p15:guide id="1" orient="horz" pos="3128">
          <p15:clr>
            <a:srgbClr val="A4A3A4"/>
          </p15:clr>
        </p15:guide>
        <p15:guide id="2" pos="210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ssilena Mladenova" initials="vm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880"/>
    <a:srgbClr val="66CCFF"/>
    <a:srgbClr val="FFFFF3"/>
    <a:srgbClr val="FCEB6A"/>
    <a:srgbClr val="F6FCD4"/>
    <a:srgbClr val="FEF9D2"/>
    <a:srgbClr val="B2E6B2"/>
    <a:srgbClr val="DBB40D"/>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018" autoAdjust="0"/>
    <p:restoredTop sz="86232" autoAdjust="0"/>
  </p:normalViewPr>
  <p:slideViewPr>
    <p:cSldViewPr>
      <p:cViewPr varScale="1">
        <p:scale>
          <a:sx n="113" d="100"/>
          <a:sy n="113" d="100"/>
        </p:scale>
        <p:origin x="-1734" y="-102"/>
      </p:cViewPr>
      <p:guideLst>
        <p:guide orient="horz" pos="1451"/>
        <p:guide pos="373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80" d="100"/>
          <a:sy n="80" d="100"/>
        </p:scale>
        <p:origin x="-2502" y="174"/>
      </p:cViewPr>
      <p:guideLst>
        <p:guide orient="horz" pos="3128"/>
        <p:guide pos="2101"/>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41" name="Rectangle 5"/>
          <p:cNvSpPr>
            <a:spLocks noGrp="1" noChangeArrowheads="1"/>
          </p:cNvSpPr>
          <p:nvPr>
            <p:ph type="sldNum" sz="quarter" idx="3"/>
          </p:nvPr>
        </p:nvSpPr>
        <p:spPr bwMode="auto">
          <a:xfrm>
            <a:off x="3777827" y="9431090"/>
            <a:ext cx="2889608" cy="495322"/>
          </a:xfrm>
          <a:prstGeom prst="rect">
            <a:avLst/>
          </a:prstGeom>
          <a:noFill/>
          <a:ln w="9525">
            <a:noFill/>
            <a:miter lim="800000"/>
            <a:headEnd/>
            <a:tailEnd/>
          </a:ln>
        </p:spPr>
        <p:txBody>
          <a:bodyPr vert="horz" wrap="square" lIns="88206" tIns="44103" rIns="88206" bIns="44103" numCol="1" anchor="b" anchorCtr="0" compatLnSpc="1">
            <a:prstTxWarp prst="textNoShape">
              <a:avLst/>
            </a:prstTxWarp>
          </a:bodyPr>
          <a:lstStyle>
            <a:lvl1pPr algn="r" defTabSz="881553" eaLnBrk="0" hangingPunct="0">
              <a:defRPr sz="1100"/>
            </a:lvl1pPr>
          </a:lstStyle>
          <a:p>
            <a:pPr>
              <a:defRPr/>
            </a:pPr>
            <a:fld id="{AD10584A-399C-4F03-ADC1-C10249FDDE3C}" type="slidenum">
              <a:rPr lang="en-US"/>
              <a:pPr>
                <a:defRPr/>
              </a:pPr>
              <a:t>‹Nr.›</a:t>
            </a:fld>
            <a:endParaRPr lang="en-US"/>
          </a:p>
        </p:txBody>
      </p:sp>
      <p:sp>
        <p:nvSpPr>
          <p:cNvPr id="39942" name="Rectangle 6"/>
          <p:cNvSpPr>
            <a:spLocks noGrp="1" noChangeArrowheads="1"/>
          </p:cNvSpPr>
          <p:nvPr>
            <p:ph type="ftr" sz="quarter" idx="2"/>
          </p:nvPr>
        </p:nvSpPr>
        <p:spPr bwMode="auto">
          <a:xfrm>
            <a:off x="2" y="9431090"/>
            <a:ext cx="2889608" cy="495322"/>
          </a:xfrm>
          <a:prstGeom prst="rect">
            <a:avLst/>
          </a:prstGeom>
          <a:noFill/>
          <a:ln w="9525">
            <a:noFill/>
            <a:miter lim="800000"/>
            <a:headEnd/>
            <a:tailEnd/>
          </a:ln>
        </p:spPr>
        <p:txBody>
          <a:bodyPr vert="horz" wrap="square" lIns="88206" tIns="44103" rIns="88206" bIns="44103" numCol="1" anchor="b" anchorCtr="0" compatLnSpc="1">
            <a:prstTxWarp prst="textNoShape">
              <a:avLst/>
            </a:prstTxWarp>
          </a:bodyPr>
          <a:lstStyle>
            <a:lvl1pPr defTabSz="881553" eaLnBrk="0" hangingPunct="0">
              <a:defRPr sz="1100"/>
            </a:lvl1pPr>
          </a:lstStyle>
          <a:p>
            <a:pPr>
              <a:defRPr/>
            </a:pPr>
            <a:r>
              <a:rPr lang="en-US" dirty="0"/>
              <a:t>© </a:t>
            </a:r>
            <a:r>
              <a:rPr lang="en-US" dirty="0" smtClean="0"/>
              <a:t>2012 </a:t>
            </a:r>
            <a:r>
              <a:rPr lang="en-US" dirty="0"/>
              <a:t>SAP AG</a:t>
            </a:r>
          </a:p>
        </p:txBody>
      </p:sp>
    </p:spTree>
    <p:extLst>
      <p:ext uri="{BB962C8B-B14F-4D97-AF65-F5344CB8AC3E}">
        <p14:creationId xmlns:p14="http://schemas.microsoft.com/office/powerpoint/2010/main" val="13376998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idx="2"/>
          </p:nvPr>
        </p:nvSpPr>
        <p:spPr bwMode="auto">
          <a:xfrm>
            <a:off x="273050" y="307975"/>
            <a:ext cx="6118225" cy="4589463"/>
          </a:xfrm>
          <a:prstGeom prst="rect">
            <a:avLst/>
          </a:prstGeom>
          <a:noFill/>
          <a:ln w="12700">
            <a:solidFill>
              <a:schemeClr val="tx1"/>
            </a:solidFill>
            <a:miter lim="800000"/>
            <a:headEnd/>
            <a:tailEnd/>
          </a:ln>
        </p:spPr>
      </p:sp>
      <p:sp>
        <p:nvSpPr>
          <p:cNvPr id="2051" name="Rectangle 3"/>
          <p:cNvSpPr>
            <a:spLocks noGrp="1" noChangeArrowheads="1"/>
          </p:cNvSpPr>
          <p:nvPr>
            <p:ph type="body" sz="quarter" idx="3"/>
          </p:nvPr>
        </p:nvSpPr>
        <p:spPr bwMode="auto">
          <a:xfrm>
            <a:off x="413512" y="5245342"/>
            <a:ext cx="5818911" cy="3655952"/>
          </a:xfrm>
          <a:prstGeom prst="rect">
            <a:avLst/>
          </a:prstGeom>
          <a:noFill/>
          <a:ln w="12700">
            <a:noFill/>
            <a:miter lim="800000"/>
            <a:headEnd/>
            <a:tailEnd/>
          </a:ln>
        </p:spPr>
        <p:txBody>
          <a:bodyPr vert="horz" wrap="square" lIns="88832" tIns="43640" rIns="88832" bIns="43640" numCol="1" anchor="t" anchorCtr="0" compatLnSpc="1">
            <a:prstTxWarp prst="textNoShape">
              <a:avLst/>
            </a:prstTxWarp>
          </a:bodyPr>
          <a:lstStyle/>
          <a:p>
            <a:pPr lvl="0"/>
            <a:endParaRPr lang="de-DE" noProof="0" smtClean="0"/>
          </a:p>
        </p:txBody>
      </p:sp>
      <p:sp>
        <p:nvSpPr>
          <p:cNvPr id="2052" name="Rectangle 4"/>
          <p:cNvSpPr>
            <a:spLocks noChangeArrowheads="1"/>
          </p:cNvSpPr>
          <p:nvPr/>
        </p:nvSpPr>
        <p:spPr bwMode="auto">
          <a:xfrm>
            <a:off x="1655" y="9637927"/>
            <a:ext cx="6652548" cy="226632"/>
          </a:xfrm>
          <a:prstGeom prst="rect">
            <a:avLst/>
          </a:prstGeom>
          <a:noFill/>
          <a:ln w="12700">
            <a:noFill/>
            <a:miter lim="800000"/>
            <a:headEnd/>
            <a:tailEnd/>
          </a:ln>
        </p:spPr>
        <p:txBody>
          <a:bodyPr lIns="88832" tIns="43640" rIns="88832" bIns="43640">
            <a:spAutoFit/>
          </a:bodyPr>
          <a:lstStyle/>
          <a:p>
            <a:pPr algn="ctr" defTabSz="897388" eaLnBrk="0" hangingPunct="0">
              <a:spcBef>
                <a:spcPct val="0"/>
              </a:spcBef>
              <a:buClrTx/>
              <a:buFontTx/>
              <a:buNone/>
              <a:defRPr/>
            </a:pPr>
            <a:r>
              <a:rPr lang="en-US" sz="900" b="0" dirty="0"/>
              <a:t> </a:t>
            </a:r>
            <a:fld id="{4F41FB59-E8DD-4A2D-83F6-5C083122791B}" type="slidenum">
              <a:rPr lang="en-US" sz="900" b="0"/>
              <a:pPr algn="ctr" defTabSz="897388" eaLnBrk="0" hangingPunct="0">
                <a:spcBef>
                  <a:spcPct val="0"/>
                </a:spcBef>
                <a:buClrTx/>
                <a:buFontTx/>
                <a:buNone/>
                <a:defRPr/>
              </a:pPr>
              <a:t>‹Nr.›</a:t>
            </a:fld>
            <a:endParaRPr lang="en-US" sz="900" dirty="0"/>
          </a:p>
        </p:txBody>
      </p:sp>
    </p:spTree>
    <p:extLst>
      <p:ext uri="{BB962C8B-B14F-4D97-AF65-F5344CB8AC3E}">
        <p14:creationId xmlns:p14="http://schemas.microsoft.com/office/powerpoint/2010/main" val="1687509214"/>
      </p:ext>
    </p:extLst>
  </p:cSld>
  <p:clrMap bg1="lt1" tx1="dk1" bg2="lt2" tx2="dk2" accent1="accent1" accent2="accent2" accent3="accent3" accent4="accent4" accent5="accent5" accent6="accent6" hlink="hlink" folHlink="folHlink"/>
  <p:notesStyle>
    <a:lvl1pPr marL="171450" indent="-171450" algn="just" rtl="0" eaLnBrk="0" fontAlgn="base" hangingPunct="0">
      <a:spcBef>
        <a:spcPct val="0"/>
      </a:spcBef>
      <a:spcAft>
        <a:spcPct val="50000"/>
      </a:spcAft>
      <a:buSzPct val="100000"/>
      <a:buFont typeface="Wingdings" pitchFamily="2" charset="2"/>
      <a:defRPr sz="1000" kern="1200">
        <a:solidFill>
          <a:schemeClr val="tx1"/>
        </a:solidFill>
        <a:latin typeface="Times New Roman" pitchFamily="18" charset="0"/>
        <a:ea typeface="+mn-ea"/>
        <a:cs typeface="+mn-cs"/>
      </a:defRPr>
    </a:lvl1pPr>
    <a:lvl2pPr marL="742950" indent="-285750" algn="l" rtl="0" eaLnBrk="0" fontAlgn="base" hangingPunct="0">
      <a:spcBef>
        <a:spcPct val="0"/>
      </a:spcBef>
      <a:spcAft>
        <a:spcPct val="50000"/>
      </a:spcAft>
      <a:buSzPct val="100000"/>
      <a:buFont typeface="Wingdings" pitchFamily="2" charset="2"/>
      <a:buChar char=""/>
      <a:defRPr sz="1000" kern="1200">
        <a:solidFill>
          <a:schemeClr val="tx1"/>
        </a:solidFill>
        <a:latin typeface="Arial" charset="0"/>
        <a:ea typeface="+mn-ea"/>
        <a:cs typeface="+mn-cs"/>
      </a:defRPr>
    </a:lvl2pPr>
    <a:lvl3pPr marL="1143000" indent="-228600" algn="l" rtl="0" eaLnBrk="0" fontAlgn="base" hangingPunct="0">
      <a:spcBef>
        <a:spcPct val="0"/>
      </a:spcBef>
      <a:spcAft>
        <a:spcPct val="50000"/>
      </a:spcAft>
      <a:buSzPct val="100000"/>
      <a:buChar char="•"/>
      <a:defRPr sz="800" kern="1200">
        <a:solidFill>
          <a:schemeClr val="tx1"/>
        </a:solidFill>
        <a:latin typeface="Arial" charset="0"/>
        <a:ea typeface="+mn-ea"/>
        <a:cs typeface="+mn-cs"/>
      </a:defRPr>
    </a:lvl3pPr>
    <a:lvl4pPr marL="1600200" indent="-228600" algn="l" rtl="0" eaLnBrk="0" fontAlgn="base" hangingPunct="0">
      <a:spcBef>
        <a:spcPct val="30000"/>
      </a:spcBef>
      <a:spcAft>
        <a:spcPct val="0"/>
      </a:spcAft>
      <a:buSzPct val="100000"/>
      <a:buChar char="•"/>
      <a:defRPr sz="1400" kern="1200">
        <a:solidFill>
          <a:schemeClr val="tx1"/>
        </a:solidFill>
        <a:latin typeface="Arial" charset="0"/>
        <a:ea typeface="+mn-ea"/>
        <a:cs typeface="+mn-cs"/>
      </a:defRPr>
    </a:lvl4pPr>
    <a:lvl5pPr marL="2057400" indent="-228600" algn="l" rtl="0" eaLnBrk="0" fontAlgn="base" hangingPunct="0">
      <a:spcBef>
        <a:spcPct val="30000"/>
      </a:spcBef>
      <a:spcAft>
        <a:spcPct val="0"/>
      </a:spcAft>
      <a:buSzPct val="100000"/>
      <a:buChar char="•"/>
      <a:defRPr sz="14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Tree>
    <p:extLst>
      <p:ext uri="{BB962C8B-B14F-4D97-AF65-F5344CB8AC3E}">
        <p14:creationId xmlns:p14="http://schemas.microsoft.com/office/powerpoint/2010/main" val="252879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noProof="0" dirty="0" smtClean="0"/>
              <a:t>Please</a:t>
            </a:r>
            <a:r>
              <a:rPr lang="en-US" baseline="0" noProof="0" dirty="0" smtClean="0"/>
              <a:t> see Chapter 4 for details on SAP HANA data modeling.</a:t>
            </a:r>
            <a:endParaRPr lang="en-US" noProof="0" dirty="0"/>
          </a:p>
        </p:txBody>
      </p:sp>
    </p:spTree>
    <p:extLst>
      <p:ext uri="{BB962C8B-B14F-4D97-AF65-F5344CB8AC3E}">
        <p14:creationId xmlns:p14="http://schemas.microsoft.com/office/powerpoint/2010/main" val="1106921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r>
              <a:rPr lang="en-US" baseline="0" dirty="0" smtClean="0"/>
              <a:t> </a:t>
            </a:r>
            <a:r>
              <a:rPr lang="en-US" dirty="0" smtClean="0"/>
              <a:t>Note the medium term plan of SAP </a:t>
            </a:r>
            <a:r>
              <a:rPr lang="en-US" dirty="0" err="1" smtClean="0"/>
              <a:t>Netweaver</a:t>
            </a:r>
            <a:r>
              <a:rPr lang="en-US" baseline="0" dirty="0" smtClean="0"/>
              <a:t> BW running on SAP HANA as well as SAP Business Suite.  SAP HANA is planned to become the DBMS for both analytics and transaction processing.  </a:t>
            </a:r>
            <a:endParaRPr lang="en-US" dirty="0"/>
          </a:p>
        </p:txBody>
      </p:sp>
    </p:spTree>
    <p:extLst>
      <p:ext uri="{BB962C8B-B14F-4D97-AF65-F5344CB8AC3E}">
        <p14:creationId xmlns:p14="http://schemas.microsoft.com/office/powerpoint/2010/main" val="2742337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“Powered</a:t>
            </a:r>
            <a:r>
              <a:rPr lang="en-US" baseline="0" dirty="0" smtClean="0"/>
              <a:t> by SAP HANA” means applications now capable of running against SAP HANA.</a:t>
            </a:r>
            <a:endParaRPr lang="en-US" dirty="0"/>
          </a:p>
        </p:txBody>
      </p:sp>
    </p:spTree>
    <p:extLst>
      <p:ext uri="{BB962C8B-B14F-4D97-AF65-F5344CB8AC3E}">
        <p14:creationId xmlns:p14="http://schemas.microsoft.com/office/powerpoint/2010/main" val="2480018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Teaching</a:t>
            </a:r>
            <a:r>
              <a:rPr lang="en-US" baseline="0" dirty="0" smtClean="0"/>
              <a:t> </a:t>
            </a:r>
            <a:r>
              <a:rPr lang="en-US" dirty="0" smtClean="0"/>
              <a:t>Suggestion:</a:t>
            </a:r>
            <a:r>
              <a:rPr lang="en-US" baseline="0" dirty="0" smtClean="0"/>
              <a:t>  Assign the reading contained in the slide hyperlinks to students prior to class.</a:t>
            </a:r>
            <a:endParaRPr lang="en-US" dirty="0"/>
          </a:p>
        </p:txBody>
      </p:sp>
    </p:spTree>
    <p:extLst>
      <p:ext uri="{BB962C8B-B14F-4D97-AF65-F5344CB8AC3E}">
        <p14:creationId xmlns:p14="http://schemas.microsoft.com/office/powerpoint/2010/main" val="4241249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Tree>
    <p:extLst>
      <p:ext uri="{BB962C8B-B14F-4D97-AF65-F5344CB8AC3E}">
        <p14:creationId xmlns:p14="http://schemas.microsoft.com/office/powerpoint/2010/main" val="4064471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w="9525"/>
        </p:spPr>
        <p:txBody>
          <a:bodyPr/>
          <a:lstStyle/>
          <a:p>
            <a:pPr>
              <a:lnSpc>
                <a:spcPct val="90000"/>
              </a:lnSpc>
              <a:buFont typeface="Wingdings" pitchFamily="2" charset="2"/>
              <a:buNone/>
            </a:pPr>
            <a:endParaRPr lang="de-DE" sz="500" dirty="0"/>
          </a:p>
        </p:txBody>
      </p:sp>
    </p:spTree>
    <p:extLst>
      <p:ext uri="{BB962C8B-B14F-4D97-AF65-F5344CB8AC3E}">
        <p14:creationId xmlns:p14="http://schemas.microsoft.com/office/powerpoint/2010/main" val="1224713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w="9525"/>
        </p:spPr>
        <p:txBody>
          <a:bodyPr/>
          <a:lstStyle/>
          <a:p>
            <a:pPr>
              <a:lnSpc>
                <a:spcPct val="90000"/>
              </a:lnSpc>
              <a:buFont typeface="Wingdings" pitchFamily="2" charset="2"/>
              <a:buNone/>
            </a:pPr>
            <a:r>
              <a:rPr lang="de-DE" sz="500" dirty="0" smtClean="0"/>
              <a:t>    A</a:t>
            </a:r>
            <a:r>
              <a:rPr lang="de-DE" sz="500" baseline="0" dirty="0" smtClean="0"/>
              <a:t> number of strategies exist for maximizing the read performance of InfoCubes in SAP Netweaver BW.  These include performance-focused design, aggregates (persistent aggregated subsets of InfoCube data), InfoCube compression and partitioning (both logical and database).  In addition to InfoCube performance improvements, OLAP cache is leveraged to speed up the return of query results.  Finally, MultiProviders are unions of InfoProviders that allow parallel query processing.</a:t>
            </a:r>
          </a:p>
          <a:p>
            <a:pPr>
              <a:lnSpc>
                <a:spcPct val="90000"/>
              </a:lnSpc>
              <a:buFont typeface="Wingdings" pitchFamily="2" charset="2"/>
              <a:buNone/>
            </a:pPr>
            <a:endParaRPr lang="de-DE" sz="500" baseline="0" dirty="0" smtClean="0"/>
          </a:p>
          <a:p>
            <a:pPr>
              <a:lnSpc>
                <a:spcPct val="90000"/>
              </a:lnSpc>
              <a:buFont typeface="Wingdings" pitchFamily="2" charset="2"/>
              <a:buNone/>
            </a:pPr>
            <a:r>
              <a:rPr lang="de-DE" sz="500" baseline="0" dirty="0" smtClean="0"/>
              <a:t>    SAP NetWeaver BW Accelerator (BWA) was developed to further improve query performance on large-data InfoCubes.  </a:t>
            </a:r>
            <a:endParaRPr lang="de-DE" sz="500" dirty="0"/>
          </a:p>
        </p:txBody>
      </p:sp>
    </p:spTree>
    <p:extLst>
      <p:ext uri="{BB962C8B-B14F-4D97-AF65-F5344CB8AC3E}">
        <p14:creationId xmlns:p14="http://schemas.microsoft.com/office/powerpoint/2010/main" val="2980323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t>
            </a:r>
            <a:endParaRPr lang="en-US" dirty="0"/>
          </a:p>
        </p:txBody>
      </p:sp>
    </p:spTree>
    <p:extLst>
      <p:ext uri="{BB962C8B-B14F-4D97-AF65-F5344CB8AC3E}">
        <p14:creationId xmlns:p14="http://schemas.microsoft.com/office/powerpoint/2010/main" val="2171519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InfoCube</a:t>
            </a:r>
            <a:r>
              <a:rPr lang="en-US" baseline="0" dirty="0" smtClean="0"/>
              <a:t> data are replicated to SAP </a:t>
            </a:r>
            <a:r>
              <a:rPr lang="en-US" baseline="0" dirty="0" err="1" smtClean="0"/>
              <a:t>NetWeaver</a:t>
            </a:r>
            <a:r>
              <a:rPr lang="en-US" baseline="0" dirty="0" smtClean="0"/>
              <a:t> BWA into columnar stores that are indexed and compressed, then loaded into memory to enhance read speed.</a:t>
            </a:r>
            <a:endParaRPr lang="en-US" dirty="0"/>
          </a:p>
        </p:txBody>
      </p:sp>
    </p:spTree>
    <p:extLst>
      <p:ext uri="{BB962C8B-B14F-4D97-AF65-F5344CB8AC3E}">
        <p14:creationId xmlns:p14="http://schemas.microsoft.com/office/powerpoint/2010/main" val="3061459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52525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Tree>
    <p:extLst>
      <p:ext uri="{BB962C8B-B14F-4D97-AF65-F5344CB8AC3E}">
        <p14:creationId xmlns:p14="http://schemas.microsoft.com/office/powerpoint/2010/main" val="8692573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53319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Tree>
    <p:extLst>
      <p:ext uri="{BB962C8B-B14F-4D97-AF65-F5344CB8AC3E}">
        <p14:creationId xmlns:p14="http://schemas.microsoft.com/office/powerpoint/2010/main" val="1762292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Analytics on SAP HANA views is the focus of SAP HANA first course.</a:t>
            </a:r>
          </a:p>
          <a:p>
            <a:endParaRPr lang="en-US" baseline="0" dirty="0" smtClean="0"/>
          </a:p>
          <a:p>
            <a:r>
              <a:rPr lang="en-US" baseline="0" dirty="0" smtClean="0"/>
              <a:t>Note:  Analytics typically work against SAP HANA views but are not restricted to views as a source.</a:t>
            </a:r>
            <a:endParaRPr lang="en-US" dirty="0"/>
          </a:p>
        </p:txBody>
      </p:sp>
    </p:spTree>
    <p:extLst>
      <p:ext uri="{BB962C8B-B14F-4D97-AF65-F5344CB8AC3E}">
        <p14:creationId xmlns:p14="http://schemas.microsoft.com/office/powerpoint/2010/main" val="4034384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noProof="0" dirty="0" smtClean="0"/>
              <a:t>   </a:t>
            </a:r>
            <a:r>
              <a:rPr lang="en-US" baseline="0" noProof="0" dirty="0" smtClean="0"/>
              <a:t> </a:t>
            </a:r>
            <a:r>
              <a:rPr lang="en-US" noProof="0" dirty="0" smtClean="0"/>
              <a:t>Any</a:t>
            </a:r>
            <a:r>
              <a:rPr lang="en-US" baseline="0" noProof="0" dirty="0" smtClean="0"/>
              <a:t> of the SAP </a:t>
            </a:r>
            <a:r>
              <a:rPr lang="en-US" baseline="0" noProof="0" dirty="0" err="1" smtClean="0"/>
              <a:t>BusinessObjects</a:t>
            </a:r>
            <a:r>
              <a:rPr lang="en-US" baseline="0" noProof="0" dirty="0" smtClean="0"/>
              <a:t> analytic applications as well as Excel can be used against data on HANA.  The data are typically stored in column-based tables, although row-based storage is also available.  Analytic applications access data via views designed to support analysis and reporting that do not physically store data. </a:t>
            </a:r>
            <a:endParaRPr lang="en-US" noProof="0" dirty="0"/>
          </a:p>
        </p:txBody>
      </p:sp>
    </p:spTree>
    <p:extLst>
      <p:ext uri="{BB962C8B-B14F-4D97-AF65-F5344CB8AC3E}">
        <p14:creationId xmlns:p14="http://schemas.microsoft.com/office/powerpoint/2010/main" val="3380616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All views are logical models and do not physically contain data.  See</a:t>
            </a:r>
            <a:r>
              <a:rPr lang="en-US" baseline="0" dirty="0" smtClean="0"/>
              <a:t> HANA Course 1 – Chapter 4 for more detail on attribute, analytic and calculation views.  </a:t>
            </a:r>
            <a:endParaRPr lang="en-US" dirty="0"/>
          </a:p>
        </p:txBody>
      </p:sp>
    </p:spTree>
    <p:extLst>
      <p:ext uri="{BB962C8B-B14F-4D97-AF65-F5344CB8AC3E}">
        <p14:creationId xmlns:p14="http://schemas.microsoft.com/office/powerpoint/2010/main" val="12731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In-memory</a:t>
            </a:r>
            <a:r>
              <a:rPr lang="en-US" baseline="0" dirty="0" smtClean="0"/>
              <a:t> appliances have been developed to enable organizations to leverage information extracted from increasing volumes of data, often in near real time.  Recent hardware technology innovations are being utilized to create highly scalable in-memory appliances.  </a:t>
            </a:r>
          </a:p>
          <a:p>
            <a:endParaRPr lang="en-US" baseline="0" dirty="0" smtClean="0"/>
          </a:p>
          <a:p>
            <a:r>
              <a:rPr lang="en-US" baseline="0" dirty="0" smtClean="0"/>
              <a:t>Additional background references:</a:t>
            </a:r>
          </a:p>
          <a:p>
            <a:pPr algn="l"/>
            <a:r>
              <a:rPr lang="en-US" baseline="0" dirty="0" smtClean="0"/>
              <a:t>Bernard, A. (September 20, 2012). How big data brings BI, predictive analytics together.  </a:t>
            </a:r>
            <a:r>
              <a:rPr lang="en-US" i="1" baseline="0" dirty="0" smtClean="0"/>
              <a:t>CIO</a:t>
            </a:r>
            <a:r>
              <a:rPr lang="en-US" i="0" baseline="0" dirty="0" smtClean="0"/>
              <a:t>.  Retrieved from http://www.cio.com/article/716726/How_Big_Data_Brings_BI_Predictive_Analytics_Together?page=1&amp;taxonomyId=3002</a:t>
            </a:r>
          </a:p>
          <a:p>
            <a:endParaRPr lang="en-US" baseline="0" dirty="0" smtClean="0"/>
          </a:p>
          <a:p>
            <a:pPr algn="l"/>
            <a:r>
              <a:rPr lang="en-US" u="none" baseline="0" dirty="0" err="1" smtClean="0"/>
              <a:t>Kulkarni</a:t>
            </a:r>
            <a:r>
              <a:rPr lang="en-US" u="none" baseline="0" dirty="0" smtClean="0"/>
              <a:t>, N. (July 17, 2012).  Embrace the future of BI: Self service. </a:t>
            </a:r>
            <a:r>
              <a:rPr lang="en-US" i="1" u="none" baseline="0" dirty="0" smtClean="0"/>
              <a:t>Information Management. </a:t>
            </a:r>
            <a:r>
              <a:rPr lang="en-US" i="0" u="none" baseline="0" dirty="0" smtClean="0"/>
              <a:t> Retrieved from http://www.information-management.com/newsletters/self-service-business-intelligence-bi-tdwi-kulkarni-10022855-1.html</a:t>
            </a:r>
          </a:p>
          <a:p>
            <a:pPr algn="l"/>
            <a:endParaRPr lang="en-US" u="none" baseline="0" dirty="0" smtClean="0"/>
          </a:p>
          <a:p>
            <a:pPr algn="l"/>
            <a:r>
              <a:rPr lang="en-US" u="none" baseline="0" dirty="0" err="1" smtClean="0"/>
              <a:t>Kwang</a:t>
            </a:r>
            <a:r>
              <a:rPr lang="en-US" u="none" baseline="0" dirty="0" smtClean="0"/>
              <a:t>, K. (May 12, 2011). In-memory analytics plugs real-time need. </a:t>
            </a:r>
            <a:r>
              <a:rPr lang="en-US" i="1" u="none" baseline="0" dirty="0" smtClean="0"/>
              <a:t>ZDNet. </a:t>
            </a:r>
            <a:r>
              <a:rPr lang="en-US" i="0" u="none" baseline="0" dirty="0" smtClean="0"/>
              <a:t>Retrieved from http://www.zdnet.com/in-memory-analytics-plugs-real-time-need-2062300307/</a:t>
            </a:r>
            <a:r>
              <a:rPr lang="en-US" u="none" baseline="0" dirty="0" smtClean="0"/>
              <a:t/>
            </a:r>
            <a:br>
              <a:rPr lang="en-US" u="none" baseline="0" dirty="0" smtClean="0"/>
            </a:br>
            <a:endParaRPr lang="en-US" u="none" baseline="0" dirty="0" smtClean="0"/>
          </a:p>
          <a:p>
            <a:pPr algn="l"/>
            <a:r>
              <a:rPr lang="en-US" u="none" baseline="0" dirty="0" err="1" smtClean="0"/>
              <a:t>Manyika</a:t>
            </a:r>
            <a:r>
              <a:rPr lang="en-US" u="none" baseline="0" dirty="0" smtClean="0"/>
              <a:t>, J., Chui, M., Brown, B., </a:t>
            </a:r>
            <a:r>
              <a:rPr lang="en-US" u="none" baseline="0" dirty="0" err="1" smtClean="0"/>
              <a:t>Bughin</a:t>
            </a:r>
            <a:r>
              <a:rPr lang="en-US" u="none" baseline="0" dirty="0" smtClean="0"/>
              <a:t>, J., Dobbs, R., </a:t>
            </a:r>
            <a:r>
              <a:rPr lang="en-US" u="none" baseline="0" dirty="0" err="1" smtClean="0"/>
              <a:t>Roxburgh</a:t>
            </a:r>
            <a:r>
              <a:rPr lang="en-US" u="none" baseline="0" dirty="0" smtClean="0"/>
              <a:t>, C., &amp; Byers, A. H. (May 2011).  Big data: The next frontier for innovation, competition and productivity.  </a:t>
            </a:r>
            <a:r>
              <a:rPr lang="en-US" i="1" u="none" baseline="0" dirty="0" smtClean="0"/>
              <a:t>McKinsey Global Institute</a:t>
            </a:r>
            <a:r>
              <a:rPr lang="en-US" i="0" u="none" baseline="0" dirty="0" smtClean="0"/>
              <a:t>. Retrieved from http://www.mckinsey.com/insights/mgi/research/technology_and_innovation/big_data_the_next_frontier_for_innovation</a:t>
            </a:r>
          </a:p>
          <a:p>
            <a:pPr algn="l"/>
            <a:endParaRPr lang="en-US" u="none" baseline="0" dirty="0" smtClean="0"/>
          </a:p>
          <a:p>
            <a:pPr algn="l"/>
            <a:r>
              <a:rPr lang="en-US" u="none" baseline="0" dirty="0" smtClean="0"/>
              <a:t>Mitchell, R. L. (June 27, 2012).  Putting predictive analytics to work.  </a:t>
            </a:r>
            <a:r>
              <a:rPr lang="en-US" i="1" u="none" baseline="0" dirty="0" smtClean="0"/>
              <a:t>Computerworld</a:t>
            </a:r>
            <a:r>
              <a:rPr lang="en-US" i="0" u="none" baseline="0" dirty="0" smtClean="0"/>
              <a:t>.  Retrieved from http://www.computerworld.com/s/article/9228230/Putting_predictive_analytics_to_work?taxonomyId=9&amp;pageNumber=2</a:t>
            </a:r>
          </a:p>
          <a:p>
            <a:pPr algn="l"/>
            <a:endParaRPr lang="en-US" i="0" u="none" baseline="0" dirty="0" smtClean="0"/>
          </a:p>
          <a:p>
            <a:pPr algn="l"/>
            <a:r>
              <a:rPr lang="en-US" i="0" u="none" baseline="0" dirty="0" err="1" smtClean="0"/>
              <a:t>Mitra</a:t>
            </a:r>
            <a:r>
              <a:rPr lang="en-US" i="0" u="none" baseline="0" dirty="0" smtClean="0"/>
              <a:t>, S. (April 13, 2012). SAP HANA – An introduction for the beginners.  </a:t>
            </a:r>
            <a:r>
              <a:rPr lang="en-US" i="1" u="none" baseline="0" dirty="0" smtClean="0"/>
              <a:t>DWBI Concepts</a:t>
            </a:r>
            <a:r>
              <a:rPr lang="en-US" i="0" u="none" baseline="0" dirty="0" smtClean="0"/>
              <a:t>.  Retrieved from http://www.dwbiconcepts.com/database/28-hana/98-sap-hana-basics.html</a:t>
            </a:r>
          </a:p>
          <a:p>
            <a:pPr algn="l"/>
            <a:endParaRPr lang="en-US" i="0" u="none" baseline="0" dirty="0" smtClean="0"/>
          </a:p>
          <a:p>
            <a:pPr algn="l"/>
            <a:r>
              <a:rPr lang="en-US" sz="1000" kern="1200" dirty="0" err="1" smtClean="0">
                <a:solidFill>
                  <a:schemeClr val="tx1"/>
                </a:solidFill>
                <a:latin typeface="Times New Roman" pitchFamily="18" charset="0"/>
                <a:ea typeface="+mn-ea"/>
                <a:cs typeface="+mn-cs"/>
              </a:rPr>
              <a:t>Swoyer</a:t>
            </a:r>
            <a:r>
              <a:rPr lang="en-US" sz="1000" kern="1200" dirty="0" smtClean="0">
                <a:solidFill>
                  <a:schemeClr val="tx1"/>
                </a:solidFill>
                <a:latin typeface="Times New Roman" pitchFamily="18" charset="0"/>
                <a:ea typeface="+mn-ea"/>
                <a:cs typeface="+mn-cs"/>
              </a:rPr>
              <a:t>, S. (June 5, 2012).  Tech talk: Big data meets big density. </a:t>
            </a:r>
            <a:r>
              <a:rPr lang="en-US" sz="1000" i="1" kern="1200" dirty="0" smtClean="0">
                <a:solidFill>
                  <a:schemeClr val="tx1"/>
                </a:solidFill>
                <a:latin typeface="Times New Roman" pitchFamily="18" charset="0"/>
                <a:ea typeface="+mn-ea"/>
                <a:cs typeface="+mn-cs"/>
              </a:rPr>
              <a:t>TDWI</a:t>
            </a:r>
            <a:r>
              <a:rPr lang="en-US" sz="1000" kern="1200" dirty="0" smtClean="0">
                <a:solidFill>
                  <a:schemeClr val="tx1"/>
                </a:solidFill>
                <a:latin typeface="Times New Roman" pitchFamily="18" charset="0"/>
                <a:ea typeface="+mn-ea"/>
                <a:cs typeface="+mn-cs"/>
              </a:rPr>
              <a:t>.  Retrieved from http://tdwi.org/Articles/2012/06/05/Big-Data-Meets-Big-Density.aspx?Page=4&amp;p=1</a:t>
            </a:r>
          </a:p>
          <a:p>
            <a:pPr algn="l"/>
            <a:endParaRPr lang="en-US" i="0" u="none" baseline="0" dirty="0" smtClean="0"/>
          </a:p>
          <a:p>
            <a:pPr algn="l"/>
            <a:r>
              <a:rPr lang="en-US" i="0" u="none" baseline="0" dirty="0" smtClean="0"/>
              <a:t>World Economic Forum (2012).  </a:t>
            </a:r>
            <a:r>
              <a:rPr lang="en-US" i="1" u="none" baseline="0" dirty="0" smtClean="0"/>
              <a:t>The Global Information Technology Report 2012</a:t>
            </a:r>
            <a:r>
              <a:rPr lang="en-US" i="0" u="none" baseline="0" dirty="0" smtClean="0"/>
              <a:t>, Chapter 1.7, 89-96.  Retrieved from http://www3.weforum.org/docs/GITR/2012/GITR_Chapter1.7_2012.pdf</a:t>
            </a:r>
            <a:r>
              <a:rPr lang="en-US" u="sng" baseline="0" dirty="0" smtClean="0"/>
              <a:t/>
            </a:r>
            <a:br>
              <a:rPr lang="en-US" u="sng" baseline="0" dirty="0" smtClean="0"/>
            </a:br>
            <a:endParaRPr lang="en-US" u="sng" baseline="0" dirty="0" smtClean="0"/>
          </a:p>
          <a:p>
            <a:r>
              <a:rPr lang="en-US" baseline="0" dirty="0" smtClean="0"/>
              <a:t>    </a:t>
            </a:r>
          </a:p>
        </p:txBody>
      </p:sp>
    </p:spTree>
    <p:extLst>
      <p:ext uri="{BB962C8B-B14F-4D97-AF65-F5344CB8AC3E}">
        <p14:creationId xmlns:p14="http://schemas.microsoft.com/office/powerpoint/2010/main" val="3657966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BI applications have always faced</a:t>
            </a:r>
            <a:r>
              <a:rPr lang="en-US" baseline="0" dirty="0" smtClean="0"/>
              <a:t> the challenge of satisfactory performance in the face of growing data volumes.  In-memory computing reduces latency by removing the bottleneck between disk storage and RAM.  The new bottleneck to be optimized is between CPU and RAM.  This results in response times that are orders of magnitude faster. </a:t>
            </a:r>
            <a:endParaRPr lang="en-US" dirty="0"/>
          </a:p>
        </p:txBody>
      </p:sp>
    </p:spTree>
    <p:extLst>
      <p:ext uri="{BB962C8B-B14F-4D97-AF65-F5344CB8AC3E}">
        <p14:creationId xmlns:p14="http://schemas.microsoft.com/office/powerpoint/2010/main" val="1145160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 </a:t>
            </a:r>
            <a:r>
              <a:rPr lang="en-US" baseline="0" dirty="0" smtClean="0"/>
              <a:t>In-memory appliances deploy software strategies that leverage recent hardware innovations to maximize performance improvements.  Primary strategies include  compression, columnar database stores and partitioning.</a:t>
            </a:r>
          </a:p>
          <a:p>
            <a:endParaRPr lang="en-US" baseline="0" dirty="0" smtClean="0"/>
          </a:p>
          <a:p>
            <a:r>
              <a:rPr lang="en-US" baseline="0" dirty="0" smtClean="0"/>
              <a:t>The following references provide clear summaries of how the software strategies facilitate performance improvements.</a:t>
            </a:r>
          </a:p>
          <a:p>
            <a:endParaRPr lang="en-US" baseline="0" dirty="0" smtClean="0"/>
          </a:p>
          <a:p>
            <a:pPr marL="171450" marR="0" indent="-171450" algn="just" defTabSz="914400" rtl="0" eaLnBrk="0" fontAlgn="base" latinLnBrk="0" hangingPunct="0">
              <a:lnSpc>
                <a:spcPct val="100000"/>
              </a:lnSpc>
              <a:spcBef>
                <a:spcPct val="0"/>
              </a:spcBef>
              <a:spcAft>
                <a:spcPct val="50000"/>
              </a:spcAft>
              <a:buClrTx/>
              <a:buSzPct val="100000"/>
              <a:buFont typeface="Wingdings" pitchFamily="2" charset="2"/>
              <a:buNone/>
              <a:tabLst/>
              <a:defRPr/>
            </a:pPr>
            <a:r>
              <a:rPr lang="en-US" sz="1000" kern="1200" dirty="0" err="1" smtClean="0">
                <a:solidFill>
                  <a:schemeClr val="tx1"/>
                </a:solidFill>
                <a:latin typeface="Times New Roman" pitchFamily="18" charset="0"/>
                <a:ea typeface="+mn-ea"/>
                <a:cs typeface="+mn-cs"/>
              </a:rPr>
              <a:t>Mitra</a:t>
            </a:r>
            <a:r>
              <a:rPr lang="en-US" sz="1000" kern="1200" dirty="0" smtClean="0">
                <a:solidFill>
                  <a:schemeClr val="tx1"/>
                </a:solidFill>
                <a:latin typeface="Times New Roman" pitchFamily="18" charset="0"/>
                <a:ea typeface="+mn-ea"/>
                <a:cs typeface="+mn-cs"/>
              </a:rPr>
              <a:t>, S. (April 13, 2012). SAP HANA – An introduction for the beginners.  </a:t>
            </a:r>
            <a:r>
              <a:rPr lang="en-US" sz="1000" i="1" kern="1200" dirty="0" smtClean="0">
                <a:solidFill>
                  <a:schemeClr val="tx1"/>
                </a:solidFill>
                <a:latin typeface="Times New Roman" pitchFamily="18" charset="0"/>
                <a:ea typeface="+mn-ea"/>
                <a:cs typeface="+mn-cs"/>
              </a:rPr>
              <a:t>DWBI Concepts</a:t>
            </a:r>
            <a:r>
              <a:rPr lang="en-US" sz="1000" kern="1200" dirty="0" smtClean="0">
                <a:solidFill>
                  <a:schemeClr val="tx1"/>
                </a:solidFill>
                <a:latin typeface="Times New Roman" pitchFamily="18" charset="0"/>
                <a:ea typeface="+mn-ea"/>
                <a:cs typeface="+mn-cs"/>
              </a:rPr>
              <a:t>.  Retrieved from http://www.dwbiconcepts.com/database/28-hana/98-sap-hana-basics.html</a:t>
            </a:r>
          </a:p>
          <a:p>
            <a:pPr marL="171450" marR="0" indent="-171450" algn="just" defTabSz="914400" rtl="0" eaLnBrk="0" fontAlgn="base" latinLnBrk="0" hangingPunct="0">
              <a:lnSpc>
                <a:spcPct val="100000"/>
              </a:lnSpc>
              <a:spcBef>
                <a:spcPct val="0"/>
              </a:spcBef>
              <a:spcAft>
                <a:spcPct val="50000"/>
              </a:spcAft>
              <a:buClrTx/>
              <a:buSzPct val="100000"/>
              <a:buFont typeface="Wingdings" pitchFamily="2" charset="2"/>
              <a:buNone/>
              <a:tabLst/>
              <a:defRPr/>
            </a:pPr>
            <a:endParaRPr lang="en-US" sz="1000" kern="1200" dirty="0" smtClean="0">
              <a:solidFill>
                <a:schemeClr val="tx1"/>
              </a:solidFill>
              <a:latin typeface="Times New Roman" pitchFamily="18" charset="0"/>
              <a:ea typeface="+mn-ea"/>
              <a:cs typeface="+mn-cs"/>
            </a:endParaRPr>
          </a:p>
          <a:p>
            <a:pPr marL="171450" marR="0" indent="-171450" algn="just" defTabSz="914400" rtl="0" eaLnBrk="0" fontAlgn="base" latinLnBrk="0" hangingPunct="0">
              <a:lnSpc>
                <a:spcPct val="100000"/>
              </a:lnSpc>
              <a:spcBef>
                <a:spcPct val="0"/>
              </a:spcBef>
              <a:spcAft>
                <a:spcPct val="50000"/>
              </a:spcAft>
              <a:buClrTx/>
              <a:buSzPct val="100000"/>
              <a:buFont typeface="Wingdings" pitchFamily="2" charset="2"/>
              <a:buNone/>
              <a:tabLst/>
              <a:defRPr/>
            </a:pPr>
            <a:r>
              <a:rPr lang="en-US" sz="1000" kern="1200" dirty="0" smtClean="0">
                <a:solidFill>
                  <a:schemeClr val="tx1"/>
                </a:solidFill>
                <a:latin typeface="Times New Roman" pitchFamily="18" charset="0"/>
                <a:ea typeface="+mn-ea"/>
                <a:cs typeface="+mn-cs"/>
              </a:rPr>
              <a:t>Morrison, A. (2012).  The art and science of new analytics technology. PwC Technology Forecast, 1, 31-43. Retrieved from http://www.pwc.com/en_US/us/technology-forecast/2012/issue1/features/feature-art-science-analytics-technology.jhtml</a:t>
            </a:r>
          </a:p>
          <a:p>
            <a:pPr marL="171450" marR="0" indent="-171450" algn="just" defTabSz="914400" rtl="0" eaLnBrk="0" fontAlgn="base" latinLnBrk="0" hangingPunct="0">
              <a:lnSpc>
                <a:spcPct val="100000"/>
              </a:lnSpc>
              <a:spcBef>
                <a:spcPct val="0"/>
              </a:spcBef>
              <a:spcAft>
                <a:spcPct val="50000"/>
              </a:spcAft>
              <a:buClrTx/>
              <a:buSzPct val="100000"/>
              <a:buFont typeface="Wingdings" pitchFamily="2" charset="2"/>
              <a:buNone/>
              <a:tabLst/>
              <a:defRPr/>
            </a:pPr>
            <a:endParaRPr lang="en-US" sz="1000" kern="1200" dirty="0" smtClean="0">
              <a:solidFill>
                <a:schemeClr val="tx1"/>
              </a:solidFill>
              <a:latin typeface="Times New Roman" pitchFamily="18" charset="0"/>
              <a:ea typeface="+mn-ea"/>
              <a:cs typeface="+mn-cs"/>
            </a:endParaRPr>
          </a:p>
          <a:p>
            <a:r>
              <a:rPr lang="en-US" baseline="0" dirty="0" smtClean="0"/>
              <a:t>   </a:t>
            </a:r>
          </a:p>
          <a:p>
            <a:r>
              <a:rPr lang="en-US" baseline="0" dirty="0" smtClean="0"/>
              <a:t>Note:  In theory, the resulting response time reductions eliminate the need for aggregate tables.  According to HANA consultants attending the first Train the Trainer session in Dresden (September 2012), best practice in HANA data modeling includes the use of extra physical tables in the database to hold data resulting from complex joins instead of views.</a:t>
            </a:r>
          </a:p>
        </p:txBody>
      </p:sp>
    </p:spTree>
    <p:extLst>
      <p:ext uri="{BB962C8B-B14F-4D97-AF65-F5344CB8AC3E}">
        <p14:creationId xmlns:p14="http://schemas.microsoft.com/office/powerpoint/2010/main" val="1800264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Columnar data storage</a:t>
            </a:r>
            <a:r>
              <a:rPr lang="en-US" baseline="0" dirty="0" smtClean="0"/>
              <a:t> is particularly helpful for analytic applications due to larger amount of relevant data returned for each I/O trip as well as its higher compression rate and ease of partitioning for parallel processing.</a:t>
            </a:r>
          </a:p>
          <a:p>
            <a:endParaRPr lang="en-US" baseline="0" dirty="0" smtClean="0"/>
          </a:p>
          <a:p>
            <a:pPr algn="l"/>
            <a:r>
              <a:rPr lang="en-US" baseline="0" dirty="0" smtClean="0"/>
              <a:t>    </a:t>
            </a:r>
          </a:p>
          <a:p>
            <a:pPr algn="l"/>
            <a:r>
              <a:rPr lang="en-US" baseline="0" dirty="0" smtClean="0"/>
              <a:t>Related References:</a:t>
            </a:r>
            <a:br>
              <a:rPr lang="en-US" baseline="0" dirty="0" smtClean="0"/>
            </a:br>
            <a:r>
              <a:rPr lang="en-US" baseline="0" dirty="0" smtClean="0"/>
              <a:t/>
            </a:r>
            <a:br>
              <a:rPr lang="en-US" baseline="0" dirty="0" smtClean="0"/>
            </a:br>
            <a:endParaRPr lang="en-US" baseline="0" dirty="0" smtClean="0"/>
          </a:p>
          <a:p>
            <a:pPr algn="l"/>
            <a:r>
              <a:rPr lang="en-US" sz="1000" kern="1200" dirty="0" smtClean="0">
                <a:solidFill>
                  <a:schemeClr val="tx1"/>
                </a:solidFill>
                <a:latin typeface="Times New Roman" pitchFamily="18" charset="0"/>
                <a:ea typeface="+mn-ea"/>
                <a:cs typeface="+mn-cs"/>
              </a:rPr>
              <a:t>Foley, J. (2009).  Comparison of data warehousing DBMS platforms.  </a:t>
            </a:r>
            <a:r>
              <a:rPr lang="en-US" sz="1000" i="1" kern="1200" dirty="0" smtClean="0">
                <a:solidFill>
                  <a:schemeClr val="tx1"/>
                </a:solidFill>
                <a:latin typeface="Times New Roman" pitchFamily="18" charset="0"/>
                <a:ea typeface="+mn-ea"/>
                <a:cs typeface="+mn-cs"/>
              </a:rPr>
              <a:t>Illuminate</a:t>
            </a:r>
            <a:r>
              <a:rPr lang="en-US" sz="1000" kern="1200" dirty="0" smtClean="0">
                <a:solidFill>
                  <a:schemeClr val="tx1"/>
                </a:solidFill>
                <a:latin typeface="Times New Roman" pitchFamily="18" charset="0"/>
                <a:ea typeface="+mn-ea"/>
                <a:cs typeface="+mn-cs"/>
              </a:rPr>
              <a:t>.  Retrieved from http://www.odbms.org/download/illuminate%20Comparison.pdf</a:t>
            </a:r>
            <a:endParaRPr lang="en-US" baseline="0" dirty="0" smtClean="0"/>
          </a:p>
          <a:p>
            <a:pPr algn="l"/>
            <a:endParaRPr lang="en-US" baseline="0" dirty="0" smtClean="0"/>
          </a:p>
          <a:p>
            <a:pPr marL="171450" marR="0" indent="-171450" algn="l" defTabSz="914400" rtl="0" eaLnBrk="0" fontAlgn="base" latinLnBrk="0" hangingPunct="0">
              <a:lnSpc>
                <a:spcPct val="100000"/>
              </a:lnSpc>
              <a:spcBef>
                <a:spcPct val="0"/>
              </a:spcBef>
              <a:spcAft>
                <a:spcPct val="50000"/>
              </a:spcAft>
              <a:buClrTx/>
              <a:buSzPct val="100000"/>
              <a:buFont typeface="Wingdings" pitchFamily="2" charset="2"/>
              <a:buNone/>
              <a:tabLst/>
              <a:defRPr/>
            </a:pPr>
            <a:r>
              <a:rPr lang="en-US" sz="1000" kern="1200" dirty="0" smtClean="0">
                <a:solidFill>
                  <a:schemeClr val="tx1"/>
                </a:solidFill>
                <a:latin typeface="Times New Roman" pitchFamily="18" charset="0"/>
                <a:ea typeface="+mn-ea"/>
                <a:cs typeface="+mn-cs"/>
              </a:rPr>
              <a:t>Newland, J. (2008).  Data warehouse appliances: Understanding appliance architecture.  </a:t>
            </a:r>
            <a:r>
              <a:rPr lang="en-US" sz="1000" i="1" kern="1200" dirty="0" err="1" smtClean="0">
                <a:solidFill>
                  <a:schemeClr val="tx1"/>
                </a:solidFill>
                <a:latin typeface="Times New Roman" pitchFamily="18" charset="0"/>
                <a:ea typeface="+mn-ea"/>
                <a:cs typeface="+mn-cs"/>
              </a:rPr>
              <a:t>Datric</a:t>
            </a:r>
            <a:r>
              <a:rPr lang="en-US" sz="1000" kern="1200" dirty="0" smtClean="0">
                <a:solidFill>
                  <a:schemeClr val="tx1"/>
                </a:solidFill>
                <a:latin typeface="Times New Roman" pitchFamily="18" charset="0"/>
                <a:ea typeface="+mn-ea"/>
                <a:cs typeface="+mn-cs"/>
              </a:rPr>
              <a:t>.  Retrieved from http://www.datric.com/docs/DW%20Appliances%20pt1%20-%20Architecture.pdf  </a:t>
            </a:r>
          </a:p>
          <a:p>
            <a:pPr algn="l"/>
            <a:r>
              <a:rPr lang="en-US" baseline="0" dirty="0" smtClean="0"/>
              <a:t>    </a:t>
            </a:r>
          </a:p>
          <a:p>
            <a:pPr algn="l"/>
            <a:endParaRPr lang="en-US" baseline="0" dirty="0" smtClean="0"/>
          </a:p>
          <a:p>
            <a:pPr algn="l"/>
            <a:r>
              <a:rPr lang="en-US" baseline="0" dirty="0" smtClean="0"/>
              <a:t>    </a:t>
            </a:r>
            <a:br>
              <a:rPr lang="en-US" baseline="0" dirty="0" smtClean="0"/>
            </a:br>
            <a:endParaRPr lang="en-US" dirty="0"/>
          </a:p>
        </p:txBody>
      </p:sp>
    </p:spTree>
    <p:extLst>
      <p:ext uri="{BB962C8B-B14F-4D97-AF65-F5344CB8AC3E}">
        <p14:creationId xmlns:p14="http://schemas.microsoft.com/office/powerpoint/2010/main" val="344535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None/>
            </a:pPr>
            <a:r>
              <a:rPr lang="en-US" noProof="0" dirty="0" smtClean="0"/>
              <a:t>This example is from taken</a:t>
            </a:r>
            <a:r>
              <a:rPr lang="en-US" baseline="0" noProof="0" dirty="0" smtClean="0"/>
              <a:t> from </a:t>
            </a:r>
            <a:r>
              <a:rPr lang="en-US" noProof="0" dirty="0" smtClean="0"/>
              <a:t>SAP</a:t>
            </a:r>
            <a:r>
              <a:rPr lang="en-US" baseline="0" noProof="0" dirty="0" smtClean="0"/>
              <a:t> HANA Course 1 Chapter 4 (slide 31).  The data are from GBI 2.0, an international bike company that serves as the base for a variety of SAP University Alliances curriculum (e.g., SAP ERP, BI).</a:t>
            </a:r>
          </a:p>
          <a:p>
            <a:endParaRPr lang="en-US" sz="1100" noProof="0" dirty="0" smtClean="0">
              <a:solidFill>
                <a:srgbClr val="000000"/>
              </a:solidFill>
            </a:endParaRPr>
          </a:p>
          <a:p>
            <a:pPr>
              <a:buFontTx/>
              <a:buChar char="-"/>
            </a:pPr>
            <a:endParaRPr lang="en-US" noProof="0" dirty="0" smtClean="0"/>
          </a:p>
        </p:txBody>
      </p:sp>
    </p:spTree>
    <p:extLst>
      <p:ext uri="{BB962C8B-B14F-4D97-AF65-F5344CB8AC3E}">
        <p14:creationId xmlns:p14="http://schemas.microsoft.com/office/powerpoint/2010/main" val="4055923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Tree>
    <p:extLst>
      <p:ext uri="{BB962C8B-B14F-4D97-AF65-F5344CB8AC3E}">
        <p14:creationId xmlns:p14="http://schemas.microsoft.com/office/powerpoint/2010/main" val="888849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   *BICS:</a:t>
            </a:r>
            <a:r>
              <a:rPr lang="de-DE" baseline="0" dirty="0" smtClean="0"/>
              <a:t>  Business Intelligence Consumer Services</a:t>
            </a:r>
          </a:p>
          <a:p>
            <a:r>
              <a:rPr lang="de-DE" baseline="0" dirty="0" smtClean="0"/>
              <a:t>  ** SQL: </a:t>
            </a:r>
            <a:r>
              <a:rPr lang="en-US" b="0" dirty="0" smtClean="0"/>
              <a:t>Structured Query Language</a:t>
            </a:r>
          </a:p>
          <a:p>
            <a:r>
              <a:rPr lang="en-US" b="0" baseline="0" dirty="0" smtClean="0"/>
              <a:t>***MDX:  </a:t>
            </a:r>
            <a:r>
              <a:rPr lang="en-US" sz="1000" b="0" kern="1200" dirty="0" smtClean="0">
                <a:solidFill>
                  <a:schemeClr val="tx1"/>
                </a:solidFill>
                <a:latin typeface="Times New Roman" pitchFamily="18" charset="0"/>
                <a:ea typeface="+mn-ea"/>
                <a:cs typeface="+mn-cs"/>
              </a:rPr>
              <a:t>Multidimensional Expressions </a:t>
            </a:r>
            <a:endParaRPr lang="de-DE" b="0" baseline="0" dirty="0" smtClean="0"/>
          </a:p>
          <a:p>
            <a:endParaRPr lang="de-DE" baseline="0" dirty="0" smtClean="0"/>
          </a:p>
          <a:p>
            <a:r>
              <a:rPr lang="de-DE" baseline="0" dirty="0" smtClean="0"/>
              <a:t>Note that the persistency Layer is ONLY needed for disaster recovery so that after a power outage the last version can be restored by utilizing the persistency data (last full backup plus deltas from the log files).</a:t>
            </a:r>
          </a:p>
          <a:p>
            <a:endParaRPr lang="de-DE" baseline="0" dirty="0" smtClean="0"/>
          </a:p>
          <a:p>
            <a:endParaRPr lang="de-DE" baseline="0" dirty="0" smtClean="0"/>
          </a:p>
          <a:p>
            <a:endParaRPr lang="de-DE" dirty="0"/>
          </a:p>
        </p:txBody>
      </p:sp>
    </p:spTree>
    <p:extLst>
      <p:ext uri="{BB962C8B-B14F-4D97-AF65-F5344CB8AC3E}">
        <p14:creationId xmlns:p14="http://schemas.microsoft.com/office/powerpoint/2010/main" val="19056870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ounded Rectangle 6"/>
          <p:cNvSpPr>
            <a:spLocks noChangeArrowheads="1"/>
          </p:cNvSpPr>
          <p:nvPr userDrawn="1"/>
        </p:nvSpPr>
        <p:spPr bwMode="auto">
          <a:xfrm>
            <a:off x="457200" y="1143000"/>
            <a:ext cx="8229600" cy="1981200"/>
          </a:xfrm>
          <a:prstGeom prst="roundRect">
            <a:avLst>
              <a:gd name="adj" fmla="val 13782"/>
            </a:avLst>
          </a:prstGeom>
          <a:solidFill>
            <a:srgbClr val="D9D9D9"/>
          </a:solidFill>
          <a:ln w="25400" algn="ctr">
            <a:noFill/>
            <a:round/>
            <a:headEnd/>
            <a:tailEnd/>
          </a:ln>
        </p:spPr>
        <p:txBody>
          <a:bodyPr anchor="ctr"/>
          <a:lstStyle/>
          <a:p>
            <a:pPr algn="ctr" fontAlgn="auto">
              <a:spcBef>
                <a:spcPts val="0"/>
              </a:spcBef>
              <a:spcAft>
                <a:spcPts val="0"/>
              </a:spcAft>
              <a:buClrTx/>
              <a:buFontTx/>
              <a:buNone/>
              <a:defRPr/>
            </a:pPr>
            <a:endParaRPr lang="de-DE" sz="1800" b="0">
              <a:solidFill>
                <a:schemeClr val="lt1"/>
              </a:solidFill>
              <a:latin typeface="+mn-lt"/>
            </a:endParaRPr>
          </a:p>
        </p:txBody>
      </p:sp>
      <p:sp>
        <p:nvSpPr>
          <p:cNvPr id="5" name="Round Diagonal Corner Rectangle 8"/>
          <p:cNvSpPr>
            <a:spLocks noChangeArrowheads="1"/>
          </p:cNvSpPr>
          <p:nvPr userDrawn="1"/>
        </p:nvSpPr>
        <p:spPr bwMode="auto">
          <a:xfrm rot="16200000">
            <a:off x="1460500" y="666750"/>
            <a:ext cx="1447800" cy="3467100"/>
          </a:xfrm>
          <a:custGeom>
            <a:avLst/>
            <a:gdLst>
              <a:gd name="T0" fmla="*/ 1447800 w 1447800"/>
              <a:gd name="T1" fmla="*/ 1733550 h 2743200"/>
              <a:gd name="T2" fmla="*/ 723900 w 1447800"/>
              <a:gd name="T3" fmla="*/ 3467100 h 2743200"/>
              <a:gd name="T4" fmla="*/ 0 w 1447800"/>
              <a:gd name="T5" fmla="*/ 1733550 h 2743200"/>
              <a:gd name="T6" fmla="*/ 723900 w 1447800"/>
              <a:gd name="T7" fmla="*/ 0 h 2743200"/>
              <a:gd name="T8" fmla="*/ 0 60000 65536"/>
              <a:gd name="T9" fmla="*/ 5898240 60000 65536"/>
              <a:gd name="T10" fmla="*/ 11796480 60000 65536"/>
              <a:gd name="T11" fmla="*/ 17694720 60000 65536"/>
              <a:gd name="T12" fmla="*/ 70676 w 1447800"/>
              <a:gd name="T13" fmla="*/ 70676 h 2743200"/>
              <a:gd name="T14" fmla="*/ 1377124 w 1447800"/>
              <a:gd name="T15" fmla="*/ 2672524 h 2743200"/>
            </a:gdLst>
            <a:ahLst/>
            <a:cxnLst>
              <a:cxn ang="T8">
                <a:pos x="T0" y="T1"/>
              </a:cxn>
              <a:cxn ang="T9">
                <a:pos x="T2" y="T3"/>
              </a:cxn>
              <a:cxn ang="T10">
                <a:pos x="T4" y="T5"/>
              </a:cxn>
              <a:cxn ang="T11">
                <a:pos x="T6" y="T7"/>
              </a:cxn>
            </a:cxnLst>
            <a:rect l="T12" t="T13" r="T14" b="T15"/>
            <a:pathLst>
              <a:path w="1447800" h="2743200">
                <a:moveTo>
                  <a:pt x="241305" y="0"/>
                </a:moveTo>
                <a:lnTo>
                  <a:pt x="1447800" y="0"/>
                </a:lnTo>
                <a:lnTo>
                  <a:pt x="1447800" y="2501895"/>
                </a:lnTo>
                <a:cubicBezTo>
                  <a:pt x="1447800" y="2635164"/>
                  <a:pt x="1339764" y="2743199"/>
                  <a:pt x="1206495" y="2743200"/>
                </a:cubicBezTo>
                <a:lnTo>
                  <a:pt x="0" y="2743200"/>
                </a:lnTo>
                <a:lnTo>
                  <a:pt x="0" y="241305"/>
                </a:lnTo>
                <a:cubicBezTo>
                  <a:pt x="0" y="108035"/>
                  <a:pt x="108035" y="0"/>
                  <a:pt x="241304" y="0"/>
                </a:cubicBezTo>
                <a:close/>
              </a:path>
            </a:pathLst>
          </a:custGeom>
          <a:solidFill>
            <a:srgbClr val="81352D"/>
          </a:solidFill>
          <a:ln w="25400" algn="ctr">
            <a:noFill/>
            <a:miter lim="800000"/>
            <a:headEnd/>
            <a:tailEnd/>
          </a:ln>
        </p:spPr>
        <p:txBody>
          <a:bodyPr rot="10800000" vert="vert270" anchor="ctr"/>
          <a:lstStyle/>
          <a:p>
            <a:pPr>
              <a:spcBef>
                <a:spcPct val="0"/>
              </a:spcBef>
              <a:buClrTx/>
              <a:buFontTx/>
              <a:buNone/>
              <a:defRPr/>
            </a:pPr>
            <a:endParaRPr lang="de-DE" sz="1800" b="0" dirty="0">
              <a:solidFill>
                <a:srgbClr val="FFFFFF"/>
              </a:solidFill>
              <a:latin typeface="Calibri" pitchFamily="34" charset="0"/>
            </a:endParaRPr>
          </a:p>
        </p:txBody>
      </p:sp>
      <p:sp>
        <p:nvSpPr>
          <p:cNvPr id="6" name="Fußzeilenplatzhalter 3"/>
          <p:cNvSpPr txBox="1">
            <a:spLocks noGrp="1"/>
          </p:cNvSpPr>
          <p:nvPr userDrawn="1"/>
        </p:nvSpPr>
        <p:spPr bwMode="auto">
          <a:xfrm>
            <a:off x="468313" y="6381750"/>
            <a:ext cx="8207375" cy="365125"/>
          </a:xfrm>
          <a:prstGeom prst="rect">
            <a:avLst/>
          </a:prstGeom>
          <a:noFill/>
          <a:ln w="9525">
            <a:noFill/>
            <a:miter lim="800000"/>
            <a:headEnd/>
            <a:tailEnd/>
          </a:ln>
        </p:spPr>
        <p:txBody>
          <a:bodyPr anchor="ctr"/>
          <a:lstStyle/>
          <a:p>
            <a:pPr algn="r">
              <a:spcBef>
                <a:spcPct val="0"/>
              </a:spcBef>
              <a:buClrTx/>
              <a:buFontTx/>
              <a:buNone/>
              <a:defRPr/>
            </a:pPr>
            <a:r>
              <a:rPr lang="en-US" sz="1000" b="0">
                <a:solidFill>
                  <a:srgbClr val="898989"/>
                </a:solidFill>
              </a:rPr>
              <a:t>© SAP AG</a:t>
            </a:r>
          </a:p>
        </p:txBody>
      </p:sp>
      <p:sp>
        <p:nvSpPr>
          <p:cNvPr id="58377" name="Title Placeholder 1"/>
          <p:cNvSpPr>
            <a:spLocks noGrp="1"/>
          </p:cNvSpPr>
          <p:nvPr>
            <p:ph type="ctrTitle" hasCustomPrompt="1"/>
          </p:nvPr>
        </p:nvSpPr>
        <p:spPr>
          <a:xfrm>
            <a:off x="4213225" y="1844675"/>
            <a:ext cx="4319588" cy="1223963"/>
          </a:xfrm>
        </p:spPr>
        <p:txBody>
          <a:bodyPr/>
          <a:lstStyle>
            <a:lvl1pPr>
              <a:defRPr b="1" baseline="0" smtClean="0"/>
            </a:lvl1pPr>
          </a:lstStyle>
          <a:p>
            <a:r>
              <a:rPr lang="en-US" dirty="0" smtClean="0"/>
              <a:t>&lt;Course Title&gt;</a:t>
            </a:r>
          </a:p>
        </p:txBody>
      </p:sp>
      <p:sp>
        <p:nvSpPr>
          <p:cNvPr id="3" name="Text Placeholder 2"/>
          <p:cNvSpPr>
            <a:spLocks noGrp="1"/>
          </p:cNvSpPr>
          <p:nvPr>
            <p:ph type="subTitle" idx="1"/>
          </p:nvPr>
        </p:nvSpPr>
        <p:spPr>
          <a:xfrm>
            <a:off x="4211638" y="3427413"/>
            <a:ext cx="4321175" cy="2378075"/>
          </a:xfrm>
        </p:spPr>
        <p:txBody>
          <a:bodyPr/>
          <a:lstStyle>
            <a:lvl1pPr marL="0" indent="0">
              <a:buFont typeface="Wingdings" pitchFamily="2" charset="2"/>
              <a:buNone/>
              <a:defRPr sz="1100" smtClean="0"/>
            </a:lvl1pPr>
          </a:lstStyle>
          <a:p>
            <a:r>
              <a:rPr lang="en-US" dirty="0" err="1" smtClean="0"/>
              <a:t>Formatvorlage</a:t>
            </a:r>
            <a:r>
              <a:rPr lang="en-US" dirty="0" smtClean="0"/>
              <a:t> des </a:t>
            </a:r>
            <a:r>
              <a:rPr lang="en-US" dirty="0" err="1" smtClean="0"/>
              <a:t>Untertitelmasters</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bearbeiten</a:t>
            </a:r>
            <a:endParaRPr lang="en-US" dirty="0" smtClean="0"/>
          </a:p>
        </p:txBody>
      </p:sp>
      <p:sp>
        <p:nvSpPr>
          <p:cNvPr id="8" name="Rectangle 3"/>
          <p:cNvSpPr>
            <a:spLocks/>
          </p:cNvSpPr>
          <p:nvPr userDrawn="1"/>
        </p:nvSpPr>
        <p:spPr bwMode="auto">
          <a:xfrm>
            <a:off x="1042988" y="1772816"/>
            <a:ext cx="2233612" cy="1296143"/>
          </a:xfrm>
          <a:prstGeom prst="rect">
            <a:avLst/>
          </a:prstGeom>
          <a:noFill/>
          <a:ln w="9525">
            <a:noFill/>
            <a:miter lim="800000"/>
            <a:headEnd/>
            <a:tailEnd/>
          </a:ln>
        </p:spPr>
        <p:txBody>
          <a:bodyPr/>
          <a:lstStyle/>
          <a:p>
            <a:pPr>
              <a:spcBef>
                <a:spcPct val="50000"/>
              </a:spcBef>
              <a:buClrTx/>
              <a:tabLst>
                <a:tab pos="714375" algn="l"/>
              </a:tabLst>
            </a:pPr>
            <a:endParaRPr lang="de-DE" sz="1200" b="0" dirty="0">
              <a:solidFill>
                <a:schemeClr val="bg1"/>
              </a:solidFill>
              <a:cs typeface="Arial" charset="0"/>
            </a:endParaRPr>
          </a:p>
        </p:txBody>
      </p:sp>
      <p:sp>
        <p:nvSpPr>
          <p:cNvPr id="15" name="Picture Placeholder 14"/>
          <p:cNvSpPr>
            <a:spLocks noGrp="1"/>
          </p:cNvSpPr>
          <p:nvPr>
            <p:ph type="pic" sz="quarter" idx="10"/>
          </p:nvPr>
        </p:nvSpPr>
        <p:spPr>
          <a:xfrm>
            <a:off x="4211960" y="1196975"/>
            <a:ext cx="4247740" cy="648000"/>
          </a:xfrm>
        </p:spPr>
        <p:txBody>
          <a:bodyPr/>
          <a:lstStyle/>
          <a:p>
            <a:endParaRPr lang="de-DE" dirty="0"/>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4186" y="5732377"/>
            <a:ext cx="1697524" cy="845630"/>
          </a:xfrm>
          <a:prstGeom prst="rect">
            <a:avLst/>
          </a:prstGeom>
        </p:spPr>
      </p:pic>
    </p:spTree>
  </p:cSld>
  <p:clrMapOvr>
    <a:masterClrMapping/>
  </p:clrMapOvr>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6862763" y="6127750"/>
            <a:ext cx="2035175" cy="436563"/>
            <a:chOff x="4323" y="3860"/>
            <a:chExt cx="1282" cy="275"/>
          </a:xfrm>
        </p:grpSpPr>
        <p:sp>
          <p:nvSpPr>
            <p:cNvPr id="5" name="AutoShape 10"/>
            <p:cNvSpPr>
              <a:spLocks noChangeArrowheads="1"/>
            </p:cNvSpPr>
            <p:nvPr userDrawn="1"/>
          </p:nvSpPr>
          <p:spPr bwMode="auto">
            <a:xfrm>
              <a:off x="4392" y="3907"/>
              <a:ext cx="1074" cy="228"/>
            </a:xfrm>
            <a:prstGeom prst="roundRect">
              <a:avLst>
                <a:gd name="adj" fmla="val 36463"/>
              </a:avLst>
            </a:prstGeom>
            <a:solidFill>
              <a:srgbClr val="F1FABE"/>
            </a:solidFill>
            <a:ln w="12700">
              <a:noFill/>
              <a:round/>
              <a:headEnd/>
              <a:tailEnd/>
            </a:ln>
          </p:spPr>
          <p:txBody>
            <a:bodyPr wrap="none" lIns="0" tIns="0" rIns="0" bIns="0" anchor="ctr"/>
            <a:lstStyle/>
            <a:p>
              <a:pPr>
                <a:defRPr/>
              </a:pPr>
              <a:endParaRPr lang="de-DE"/>
            </a:p>
          </p:txBody>
        </p:sp>
        <p:sp>
          <p:nvSpPr>
            <p:cNvPr id="6" name="Rectangle 11"/>
            <p:cNvSpPr>
              <a:spLocks noChangeArrowheads="1"/>
            </p:cNvSpPr>
            <p:nvPr userDrawn="1"/>
          </p:nvSpPr>
          <p:spPr bwMode="auto">
            <a:xfrm>
              <a:off x="4323" y="3860"/>
              <a:ext cx="1282" cy="138"/>
            </a:xfrm>
            <a:prstGeom prst="rect">
              <a:avLst/>
            </a:prstGeom>
            <a:solidFill>
              <a:schemeClr val="bg1"/>
            </a:solidFill>
            <a:ln w="12700">
              <a:noFill/>
              <a:miter lim="800000"/>
              <a:headEnd/>
              <a:tailEnd/>
            </a:ln>
            <a:effectLst/>
          </p:spPr>
          <p:txBody>
            <a:bodyPr wrap="none" lIns="0" tIns="0" rIns="0" bIns="0" anchor="ctr"/>
            <a:lstStyle/>
            <a:p>
              <a:pPr>
                <a:defRPr/>
              </a:pPr>
              <a:endParaRPr lang="de-DE"/>
            </a:p>
          </p:txBody>
        </p:sp>
      </p:grpSp>
      <p:sp>
        <p:nvSpPr>
          <p:cNvPr id="7" name="Rectangle 14"/>
          <p:cNvSpPr>
            <a:spLocks noChangeArrowheads="1"/>
          </p:cNvSpPr>
          <p:nvPr userDrawn="1"/>
        </p:nvSpPr>
        <p:spPr bwMode="auto">
          <a:xfrm>
            <a:off x="468313" y="1196975"/>
            <a:ext cx="8207375" cy="5111750"/>
          </a:xfrm>
          <a:prstGeom prst="rect">
            <a:avLst/>
          </a:prstGeom>
          <a:solidFill>
            <a:srgbClr val="F2F2F2"/>
          </a:solidFill>
          <a:ln w="12700">
            <a:noFill/>
            <a:miter lim="800000"/>
            <a:headEnd/>
            <a:tailEnd/>
          </a:ln>
          <a:effectLst/>
        </p:spPr>
        <p:txBody>
          <a:bodyPr wrap="none" lIns="0" tIns="0" rIns="0" bIns="0" anchor="ctr"/>
          <a:lstStyle/>
          <a:p>
            <a:pPr>
              <a:defRPr/>
            </a:pPr>
            <a:endParaRPr lang="en-US"/>
          </a:p>
        </p:txBody>
      </p:sp>
      <p:sp>
        <p:nvSpPr>
          <p:cNvPr id="8" name="Round Same Side Corner Rectangle 6"/>
          <p:cNvSpPr>
            <a:spLocks noChangeArrowheads="1"/>
          </p:cNvSpPr>
          <p:nvPr userDrawn="1"/>
        </p:nvSpPr>
        <p:spPr bwMode="auto">
          <a:xfrm rot="16200000">
            <a:off x="1112044" y="-178594"/>
            <a:ext cx="612775" cy="1922463"/>
          </a:xfrm>
          <a:custGeom>
            <a:avLst/>
            <a:gdLst>
              <a:gd name="T0" fmla="*/ 612775 w 612775"/>
              <a:gd name="T1" fmla="*/ 952500 h 1905000"/>
              <a:gd name="T2" fmla="*/ 306388 w 612775"/>
              <a:gd name="T3" fmla="*/ 1905000 h 1905000"/>
              <a:gd name="T4" fmla="*/ 0 w 612775"/>
              <a:gd name="T5" fmla="*/ 952500 h 1905000"/>
              <a:gd name="T6" fmla="*/ 306388 w 612775"/>
              <a:gd name="T7" fmla="*/ 0 h 1905000"/>
              <a:gd name="T8" fmla="*/ 0 60000 65536"/>
              <a:gd name="T9" fmla="*/ 5898240 60000 65536"/>
              <a:gd name="T10" fmla="*/ 11796480 60000 65536"/>
              <a:gd name="T11" fmla="*/ 17694720 60000 65536"/>
              <a:gd name="T12" fmla="*/ 29913 w 612775"/>
              <a:gd name="T13" fmla="*/ 29913 h 1905000"/>
              <a:gd name="T14" fmla="*/ 582862 w 612775"/>
              <a:gd name="T15" fmla="*/ 1905000 h 1905000"/>
            </a:gdLst>
            <a:ahLst/>
            <a:cxnLst>
              <a:cxn ang="T8">
                <a:pos x="T0" y="T1"/>
              </a:cxn>
              <a:cxn ang="T9">
                <a:pos x="T2" y="T3"/>
              </a:cxn>
              <a:cxn ang="T10">
                <a:pos x="T4" y="T5"/>
              </a:cxn>
              <a:cxn ang="T11">
                <a:pos x="T6" y="T7"/>
              </a:cxn>
            </a:cxnLst>
            <a:rect l="T12" t="T13" r="T14" b="T15"/>
            <a:pathLst>
              <a:path w="612775" h="1905000">
                <a:moveTo>
                  <a:pt x="102131" y="0"/>
                </a:moveTo>
                <a:lnTo>
                  <a:pt x="510644" y="0"/>
                </a:lnTo>
                <a:lnTo>
                  <a:pt x="510643" y="0"/>
                </a:lnTo>
                <a:cubicBezTo>
                  <a:pt x="567049" y="0"/>
                  <a:pt x="612775" y="45725"/>
                  <a:pt x="612775" y="102131"/>
                </a:cubicBezTo>
                <a:lnTo>
                  <a:pt x="612775" y="1905000"/>
                </a:lnTo>
                <a:lnTo>
                  <a:pt x="0" y="1905000"/>
                </a:lnTo>
                <a:lnTo>
                  <a:pt x="0" y="102131"/>
                </a:lnTo>
                <a:cubicBezTo>
                  <a:pt x="0" y="45725"/>
                  <a:pt x="45725" y="0"/>
                  <a:pt x="102130" y="0"/>
                </a:cubicBezTo>
                <a:close/>
              </a:path>
            </a:pathLst>
          </a:custGeom>
          <a:solidFill>
            <a:srgbClr val="004880"/>
          </a:solidFill>
          <a:ln w="25400" algn="ctr">
            <a:noFill/>
            <a:miter lim="800000"/>
            <a:headEnd/>
            <a:tailEnd/>
          </a:ln>
        </p:spPr>
        <p:txBody>
          <a:bodyPr vert="eaVert" anchor="ctr"/>
          <a:lstStyle/>
          <a:p>
            <a:pPr algn="ctr">
              <a:spcBef>
                <a:spcPct val="0"/>
              </a:spcBef>
              <a:buClrTx/>
              <a:buFontTx/>
              <a:buNone/>
              <a:defRPr/>
            </a:pPr>
            <a:endParaRPr lang="en-US" sz="1800" b="0" dirty="0">
              <a:solidFill>
                <a:srgbClr val="FFFFFF"/>
              </a:solidFill>
            </a:endParaRPr>
          </a:p>
        </p:txBody>
      </p:sp>
      <p:sp>
        <p:nvSpPr>
          <p:cNvPr id="9" name="Round Same Side Corner Rectangle 7"/>
          <p:cNvSpPr>
            <a:spLocks noChangeArrowheads="1"/>
          </p:cNvSpPr>
          <p:nvPr userDrawn="1"/>
        </p:nvSpPr>
        <p:spPr bwMode="auto">
          <a:xfrm rot="5400000">
            <a:off x="5233194" y="-2353469"/>
            <a:ext cx="612775" cy="6272213"/>
          </a:xfrm>
          <a:custGeom>
            <a:avLst/>
            <a:gdLst>
              <a:gd name="T0" fmla="*/ 612775 w 612775"/>
              <a:gd name="T1" fmla="*/ 3152775 h 6248400"/>
              <a:gd name="T2" fmla="*/ 306388 w 612775"/>
              <a:gd name="T3" fmla="*/ 6305550 h 6248400"/>
              <a:gd name="T4" fmla="*/ 0 w 612775"/>
              <a:gd name="T5" fmla="*/ 3152775 h 6248400"/>
              <a:gd name="T6" fmla="*/ 306388 w 612775"/>
              <a:gd name="T7" fmla="*/ 0 h 6248400"/>
              <a:gd name="T8" fmla="*/ 0 60000 65536"/>
              <a:gd name="T9" fmla="*/ 5898240 60000 65536"/>
              <a:gd name="T10" fmla="*/ 11796480 60000 65536"/>
              <a:gd name="T11" fmla="*/ 17694720 60000 65536"/>
              <a:gd name="T12" fmla="*/ 29913 w 612775"/>
              <a:gd name="T13" fmla="*/ 29913 h 6248400"/>
              <a:gd name="T14" fmla="*/ 582862 w 612775"/>
              <a:gd name="T15" fmla="*/ 6248400 h 6248400"/>
            </a:gdLst>
            <a:ahLst/>
            <a:cxnLst>
              <a:cxn ang="T8">
                <a:pos x="T0" y="T1"/>
              </a:cxn>
              <a:cxn ang="T9">
                <a:pos x="T2" y="T3"/>
              </a:cxn>
              <a:cxn ang="T10">
                <a:pos x="T4" y="T5"/>
              </a:cxn>
              <a:cxn ang="T11">
                <a:pos x="T6" y="T7"/>
              </a:cxn>
            </a:cxnLst>
            <a:rect l="T12" t="T13" r="T14" b="T15"/>
            <a:pathLst>
              <a:path w="612775" h="6248400">
                <a:moveTo>
                  <a:pt x="102131" y="0"/>
                </a:moveTo>
                <a:lnTo>
                  <a:pt x="510644" y="0"/>
                </a:lnTo>
                <a:lnTo>
                  <a:pt x="510643" y="0"/>
                </a:lnTo>
                <a:cubicBezTo>
                  <a:pt x="567049" y="0"/>
                  <a:pt x="612775" y="45725"/>
                  <a:pt x="612775" y="102131"/>
                </a:cubicBezTo>
                <a:lnTo>
                  <a:pt x="612775" y="6248400"/>
                </a:lnTo>
                <a:lnTo>
                  <a:pt x="0" y="6248400"/>
                </a:lnTo>
                <a:lnTo>
                  <a:pt x="0" y="102131"/>
                </a:lnTo>
                <a:cubicBezTo>
                  <a:pt x="0" y="45725"/>
                  <a:pt x="45725" y="0"/>
                  <a:pt x="102130" y="0"/>
                </a:cubicBezTo>
                <a:close/>
              </a:path>
            </a:pathLst>
          </a:custGeom>
          <a:solidFill>
            <a:srgbClr val="D9D9D9"/>
          </a:solidFill>
          <a:ln w="25400" algn="ctr">
            <a:noFill/>
            <a:miter lim="800000"/>
            <a:headEnd/>
            <a:tailEnd/>
          </a:ln>
        </p:spPr>
        <p:txBody>
          <a:bodyPr anchor="ctr"/>
          <a:lstStyle/>
          <a:p>
            <a:pPr algn="ctr" fontAlgn="auto">
              <a:spcBef>
                <a:spcPts val="0"/>
              </a:spcBef>
              <a:spcAft>
                <a:spcPts val="0"/>
              </a:spcAft>
              <a:buClrTx/>
              <a:buFontTx/>
              <a:buNone/>
              <a:defRPr/>
            </a:pPr>
            <a:endParaRPr lang="de-DE" sz="1800" b="0" dirty="0">
              <a:latin typeface="Futura Std Light" pitchFamily="34" charset="0"/>
            </a:endParaRPr>
          </a:p>
        </p:txBody>
      </p:sp>
      <p:sp>
        <p:nvSpPr>
          <p:cNvPr id="10" name="Slide Number Placeholder 5"/>
          <p:cNvSpPr txBox="1">
            <a:spLocks/>
          </p:cNvSpPr>
          <p:nvPr userDrawn="1"/>
        </p:nvSpPr>
        <p:spPr>
          <a:xfrm>
            <a:off x="7019925" y="6270625"/>
            <a:ext cx="1652588" cy="365125"/>
          </a:xfrm>
          <a:prstGeom prst="rect">
            <a:avLst/>
          </a:prstGeom>
        </p:spPr>
        <p:txBody>
          <a:bodyPr anchor="ctr"/>
          <a:lstStyle/>
          <a:p>
            <a:pPr algn="ctr">
              <a:spcBef>
                <a:spcPct val="0"/>
              </a:spcBef>
              <a:buClrTx/>
              <a:buFontTx/>
              <a:buNone/>
              <a:defRPr/>
            </a:pPr>
            <a:r>
              <a:rPr lang="de-DE" sz="1100" b="0" dirty="0" smtClean="0">
                <a:solidFill>
                  <a:srgbClr val="898989"/>
                </a:solidFill>
              </a:rPr>
              <a:t>Page </a:t>
            </a:r>
            <a:fld id="{4D1FC65C-AA06-485A-8BC8-C307B45F0022}" type="slidenum">
              <a:rPr lang="de-DE" sz="1100" b="0" smtClean="0">
                <a:solidFill>
                  <a:srgbClr val="898989"/>
                </a:solidFill>
              </a:rPr>
              <a:pPr algn="ctr">
                <a:spcBef>
                  <a:spcPct val="0"/>
                </a:spcBef>
                <a:buClrTx/>
                <a:buFontTx/>
                <a:buNone/>
                <a:defRPr/>
              </a:pPr>
              <a:t>‹Nr.›</a:t>
            </a:fld>
            <a:endParaRPr lang="de-DE" sz="1100" b="0" dirty="0">
              <a:solidFill>
                <a:srgbClr val="898989"/>
              </a:solidFill>
            </a:endParaRPr>
          </a:p>
        </p:txBody>
      </p:sp>
      <p:sp>
        <p:nvSpPr>
          <p:cNvPr id="11" name="Fußzeilenplatzhalter 3"/>
          <p:cNvSpPr txBox="1">
            <a:spLocks noGrp="1"/>
          </p:cNvSpPr>
          <p:nvPr userDrawn="1"/>
        </p:nvSpPr>
        <p:spPr bwMode="auto">
          <a:xfrm>
            <a:off x="395288" y="6308725"/>
            <a:ext cx="4119562" cy="365125"/>
          </a:xfrm>
          <a:prstGeom prst="rect">
            <a:avLst/>
          </a:prstGeom>
          <a:noFill/>
          <a:ln w="9525">
            <a:noFill/>
            <a:miter lim="800000"/>
            <a:headEnd/>
            <a:tailEnd/>
          </a:ln>
        </p:spPr>
        <p:txBody>
          <a:bodyPr anchor="ctr"/>
          <a:lstStyle/>
          <a:p>
            <a:pPr>
              <a:spcBef>
                <a:spcPct val="0"/>
              </a:spcBef>
              <a:buClrTx/>
              <a:buFontTx/>
              <a:buNone/>
              <a:defRPr/>
            </a:pPr>
            <a:r>
              <a:rPr lang="en-US" sz="1100" b="0">
                <a:solidFill>
                  <a:srgbClr val="898989"/>
                </a:solidFill>
              </a:rPr>
              <a:t>© SAP AG</a:t>
            </a:r>
          </a:p>
        </p:txBody>
      </p:sp>
      <p:sp>
        <p:nvSpPr>
          <p:cNvPr id="2" name="Titel 1"/>
          <p:cNvSpPr>
            <a:spLocks noGrp="1"/>
          </p:cNvSpPr>
          <p:nvPr>
            <p:ph type="title"/>
          </p:nvPr>
        </p:nvSpPr>
        <p:spPr/>
        <p:txBody>
          <a:bodyPr/>
          <a:lstStyle/>
          <a:p>
            <a:r>
              <a:rPr lang="de-DE" dirty="0" smtClean="0"/>
              <a:t>Titelmasterformat durch Klicken bearbeiten</a:t>
            </a:r>
            <a:endParaRPr lang="de-DE" dirty="0"/>
          </a:p>
        </p:txBody>
      </p:sp>
      <p:sp>
        <p:nvSpPr>
          <p:cNvPr id="16" name="Content Placeholder 15"/>
          <p:cNvSpPr>
            <a:spLocks noGrp="1"/>
          </p:cNvSpPr>
          <p:nvPr>
            <p:ph sz="quarter" idx="10"/>
          </p:nvPr>
        </p:nvSpPr>
        <p:spPr>
          <a:xfrm>
            <a:off x="539552" y="1268759"/>
            <a:ext cx="8064896" cy="496855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pic>
        <p:nvPicPr>
          <p:cNvPr id="13" name="Grafik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2380" y="98630"/>
            <a:ext cx="594886" cy="322967"/>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6862763" y="6127750"/>
            <a:ext cx="2035175" cy="436563"/>
            <a:chOff x="4323" y="3860"/>
            <a:chExt cx="1282" cy="275"/>
          </a:xfrm>
        </p:grpSpPr>
        <p:sp>
          <p:nvSpPr>
            <p:cNvPr id="5" name="AutoShape 10"/>
            <p:cNvSpPr>
              <a:spLocks noChangeArrowheads="1"/>
            </p:cNvSpPr>
            <p:nvPr userDrawn="1"/>
          </p:nvSpPr>
          <p:spPr bwMode="auto">
            <a:xfrm>
              <a:off x="4392" y="3907"/>
              <a:ext cx="1074" cy="228"/>
            </a:xfrm>
            <a:prstGeom prst="roundRect">
              <a:avLst>
                <a:gd name="adj" fmla="val 36463"/>
              </a:avLst>
            </a:prstGeom>
            <a:solidFill>
              <a:srgbClr val="F1FABE"/>
            </a:solidFill>
            <a:ln w="12700">
              <a:noFill/>
              <a:round/>
              <a:headEnd/>
              <a:tailEnd/>
            </a:ln>
          </p:spPr>
          <p:txBody>
            <a:bodyPr wrap="none" lIns="0" tIns="0" rIns="0" bIns="0" anchor="ctr"/>
            <a:lstStyle/>
            <a:p>
              <a:pPr>
                <a:defRPr/>
              </a:pPr>
              <a:endParaRPr lang="de-DE"/>
            </a:p>
          </p:txBody>
        </p:sp>
        <p:sp>
          <p:nvSpPr>
            <p:cNvPr id="6" name="Rectangle 11"/>
            <p:cNvSpPr>
              <a:spLocks noChangeArrowheads="1"/>
            </p:cNvSpPr>
            <p:nvPr userDrawn="1"/>
          </p:nvSpPr>
          <p:spPr bwMode="auto">
            <a:xfrm>
              <a:off x="4323" y="3860"/>
              <a:ext cx="1282" cy="138"/>
            </a:xfrm>
            <a:prstGeom prst="rect">
              <a:avLst/>
            </a:prstGeom>
            <a:solidFill>
              <a:schemeClr val="bg1"/>
            </a:solidFill>
            <a:ln w="12700">
              <a:noFill/>
              <a:miter lim="800000"/>
              <a:headEnd/>
              <a:tailEnd/>
            </a:ln>
            <a:effectLst/>
          </p:spPr>
          <p:txBody>
            <a:bodyPr wrap="none" lIns="0" tIns="0" rIns="0" bIns="0" anchor="ctr"/>
            <a:lstStyle/>
            <a:p>
              <a:pPr>
                <a:defRPr/>
              </a:pPr>
              <a:endParaRPr lang="de-DE"/>
            </a:p>
          </p:txBody>
        </p:sp>
      </p:grpSp>
      <p:sp>
        <p:nvSpPr>
          <p:cNvPr id="7" name="Rectangle 14"/>
          <p:cNvSpPr>
            <a:spLocks noChangeArrowheads="1"/>
          </p:cNvSpPr>
          <p:nvPr userDrawn="1"/>
        </p:nvSpPr>
        <p:spPr bwMode="auto">
          <a:xfrm>
            <a:off x="468313" y="1196975"/>
            <a:ext cx="8207375" cy="5111750"/>
          </a:xfrm>
          <a:prstGeom prst="rect">
            <a:avLst/>
          </a:prstGeom>
          <a:solidFill>
            <a:srgbClr val="F2F2F2"/>
          </a:solidFill>
          <a:ln w="12700">
            <a:noFill/>
            <a:miter lim="800000"/>
            <a:headEnd/>
            <a:tailEnd/>
          </a:ln>
          <a:effectLst/>
        </p:spPr>
        <p:txBody>
          <a:bodyPr wrap="none" lIns="0" tIns="0" rIns="0" bIns="0" anchor="ctr"/>
          <a:lstStyle/>
          <a:p>
            <a:pPr>
              <a:defRPr/>
            </a:pPr>
            <a:endParaRPr lang="en-US"/>
          </a:p>
        </p:txBody>
      </p:sp>
      <p:sp>
        <p:nvSpPr>
          <p:cNvPr id="8" name="Round Same Side Corner Rectangle 6"/>
          <p:cNvSpPr>
            <a:spLocks noChangeArrowheads="1"/>
          </p:cNvSpPr>
          <p:nvPr userDrawn="1"/>
        </p:nvSpPr>
        <p:spPr bwMode="auto">
          <a:xfrm rot="16200000">
            <a:off x="1112044" y="-178594"/>
            <a:ext cx="612775" cy="1922463"/>
          </a:xfrm>
          <a:custGeom>
            <a:avLst/>
            <a:gdLst>
              <a:gd name="T0" fmla="*/ 612775 w 612775"/>
              <a:gd name="T1" fmla="*/ 952500 h 1905000"/>
              <a:gd name="T2" fmla="*/ 306388 w 612775"/>
              <a:gd name="T3" fmla="*/ 1905000 h 1905000"/>
              <a:gd name="T4" fmla="*/ 0 w 612775"/>
              <a:gd name="T5" fmla="*/ 952500 h 1905000"/>
              <a:gd name="T6" fmla="*/ 306388 w 612775"/>
              <a:gd name="T7" fmla="*/ 0 h 1905000"/>
              <a:gd name="T8" fmla="*/ 0 60000 65536"/>
              <a:gd name="T9" fmla="*/ 5898240 60000 65536"/>
              <a:gd name="T10" fmla="*/ 11796480 60000 65536"/>
              <a:gd name="T11" fmla="*/ 17694720 60000 65536"/>
              <a:gd name="T12" fmla="*/ 29913 w 612775"/>
              <a:gd name="T13" fmla="*/ 29913 h 1905000"/>
              <a:gd name="T14" fmla="*/ 582862 w 612775"/>
              <a:gd name="T15" fmla="*/ 1905000 h 1905000"/>
            </a:gdLst>
            <a:ahLst/>
            <a:cxnLst>
              <a:cxn ang="T8">
                <a:pos x="T0" y="T1"/>
              </a:cxn>
              <a:cxn ang="T9">
                <a:pos x="T2" y="T3"/>
              </a:cxn>
              <a:cxn ang="T10">
                <a:pos x="T4" y="T5"/>
              </a:cxn>
              <a:cxn ang="T11">
                <a:pos x="T6" y="T7"/>
              </a:cxn>
            </a:cxnLst>
            <a:rect l="T12" t="T13" r="T14" b="T15"/>
            <a:pathLst>
              <a:path w="612775" h="1905000">
                <a:moveTo>
                  <a:pt x="102131" y="0"/>
                </a:moveTo>
                <a:lnTo>
                  <a:pt x="510644" y="0"/>
                </a:lnTo>
                <a:lnTo>
                  <a:pt x="510643" y="0"/>
                </a:lnTo>
                <a:cubicBezTo>
                  <a:pt x="567049" y="0"/>
                  <a:pt x="612775" y="45725"/>
                  <a:pt x="612775" y="102131"/>
                </a:cubicBezTo>
                <a:lnTo>
                  <a:pt x="612775" y="1905000"/>
                </a:lnTo>
                <a:lnTo>
                  <a:pt x="0" y="1905000"/>
                </a:lnTo>
                <a:lnTo>
                  <a:pt x="0" y="102131"/>
                </a:lnTo>
                <a:cubicBezTo>
                  <a:pt x="0" y="45725"/>
                  <a:pt x="45725" y="0"/>
                  <a:pt x="102130" y="0"/>
                </a:cubicBezTo>
                <a:close/>
              </a:path>
            </a:pathLst>
          </a:custGeom>
          <a:solidFill>
            <a:srgbClr val="004880"/>
          </a:solidFill>
          <a:ln w="25400" algn="ctr">
            <a:noFill/>
            <a:miter lim="800000"/>
            <a:headEnd/>
            <a:tailEnd/>
          </a:ln>
        </p:spPr>
        <p:txBody>
          <a:bodyPr vert="eaVert" anchor="ctr"/>
          <a:lstStyle/>
          <a:p>
            <a:pPr algn="ctr">
              <a:spcBef>
                <a:spcPct val="0"/>
              </a:spcBef>
              <a:buClrTx/>
              <a:buFontTx/>
              <a:buNone/>
              <a:defRPr/>
            </a:pPr>
            <a:endParaRPr lang="en-US" sz="1800" b="0" dirty="0">
              <a:solidFill>
                <a:srgbClr val="FFFFFF"/>
              </a:solidFill>
            </a:endParaRPr>
          </a:p>
        </p:txBody>
      </p:sp>
      <p:sp>
        <p:nvSpPr>
          <p:cNvPr id="9" name="Round Same Side Corner Rectangle 7"/>
          <p:cNvSpPr>
            <a:spLocks noChangeArrowheads="1"/>
          </p:cNvSpPr>
          <p:nvPr userDrawn="1"/>
        </p:nvSpPr>
        <p:spPr bwMode="auto">
          <a:xfrm rot="5400000">
            <a:off x="5233194" y="-2353469"/>
            <a:ext cx="612775" cy="6272213"/>
          </a:xfrm>
          <a:custGeom>
            <a:avLst/>
            <a:gdLst>
              <a:gd name="T0" fmla="*/ 612775 w 612775"/>
              <a:gd name="T1" fmla="*/ 3152775 h 6248400"/>
              <a:gd name="T2" fmla="*/ 306388 w 612775"/>
              <a:gd name="T3" fmla="*/ 6305550 h 6248400"/>
              <a:gd name="T4" fmla="*/ 0 w 612775"/>
              <a:gd name="T5" fmla="*/ 3152775 h 6248400"/>
              <a:gd name="T6" fmla="*/ 306388 w 612775"/>
              <a:gd name="T7" fmla="*/ 0 h 6248400"/>
              <a:gd name="T8" fmla="*/ 0 60000 65536"/>
              <a:gd name="T9" fmla="*/ 5898240 60000 65536"/>
              <a:gd name="T10" fmla="*/ 11796480 60000 65536"/>
              <a:gd name="T11" fmla="*/ 17694720 60000 65536"/>
              <a:gd name="T12" fmla="*/ 29913 w 612775"/>
              <a:gd name="T13" fmla="*/ 29913 h 6248400"/>
              <a:gd name="T14" fmla="*/ 582862 w 612775"/>
              <a:gd name="T15" fmla="*/ 6248400 h 6248400"/>
            </a:gdLst>
            <a:ahLst/>
            <a:cxnLst>
              <a:cxn ang="T8">
                <a:pos x="T0" y="T1"/>
              </a:cxn>
              <a:cxn ang="T9">
                <a:pos x="T2" y="T3"/>
              </a:cxn>
              <a:cxn ang="T10">
                <a:pos x="T4" y="T5"/>
              </a:cxn>
              <a:cxn ang="T11">
                <a:pos x="T6" y="T7"/>
              </a:cxn>
            </a:cxnLst>
            <a:rect l="T12" t="T13" r="T14" b="T15"/>
            <a:pathLst>
              <a:path w="612775" h="6248400">
                <a:moveTo>
                  <a:pt x="102131" y="0"/>
                </a:moveTo>
                <a:lnTo>
                  <a:pt x="510644" y="0"/>
                </a:lnTo>
                <a:lnTo>
                  <a:pt x="510643" y="0"/>
                </a:lnTo>
                <a:cubicBezTo>
                  <a:pt x="567049" y="0"/>
                  <a:pt x="612775" y="45725"/>
                  <a:pt x="612775" y="102131"/>
                </a:cubicBezTo>
                <a:lnTo>
                  <a:pt x="612775" y="6248400"/>
                </a:lnTo>
                <a:lnTo>
                  <a:pt x="0" y="6248400"/>
                </a:lnTo>
                <a:lnTo>
                  <a:pt x="0" y="102131"/>
                </a:lnTo>
                <a:cubicBezTo>
                  <a:pt x="0" y="45725"/>
                  <a:pt x="45725" y="0"/>
                  <a:pt x="102130" y="0"/>
                </a:cubicBezTo>
                <a:close/>
              </a:path>
            </a:pathLst>
          </a:custGeom>
          <a:solidFill>
            <a:srgbClr val="D9D9D9"/>
          </a:solidFill>
          <a:ln w="25400" algn="ctr">
            <a:noFill/>
            <a:miter lim="800000"/>
            <a:headEnd/>
            <a:tailEnd/>
          </a:ln>
        </p:spPr>
        <p:txBody>
          <a:bodyPr anchor="ctr"/>
          <a:lstStyle/>
          <a:p>
            <a:pPr algn="ctr" fontAlgn="auto">
              <a:spcBef>
                <a:spcPts val="0"/>
              </a:spcBef>
              <a:spcAft>
                <a:spcPts val="0"/>
              </a:spcAft>
              <a:buClrTx/>
              <a:buFontTx/>
              <a:buNone/>
              <a:defRPr/>
            </a:pPr>
            <a:endParaRPr lang="de-DE" sz="1800" b="0" dirty="0">
              <a:latin typeface="Futura Std Light" pitchFamily="34" charset="0"/>
            </a:endParaRPr>
          </a:p>
        </p:txBody>
      </p:sp>
      <p:sp>
        <p:nvSpPr>
          <p:cNvPr id="10" name="Slide Number Placeholder 5"/>
          <p:cNvSpPr txBox="1">
            <a:spLocks/>
          </p:cNvSpPr>
          <p:nvPr userDrawn="1"/>
        </p:nvSpPr>
        <p:spPr>
          <a:xfrm>
            <a:off x="7019925" y="6270625"/>
            <a:ext cx="1652588" cy="365125"/>
          </a:xfrm>
          <a:prstGeom prst="rect">
            <a:avLst/>
          </a:prstGeom>
        </p:spPr>
        <p:txBody>
          <a:bodyPr anchor="ctr"/>
          <a:lstStyle/>
          <a:p>
            <a:pPr algn="ctr">
              <a:spcBef>
                <a:spcPct val="0"/>
              </a:spcBef>
              <a:buClrTx/>
              <a:buFontTx/>
              <a:buNone/>
              <a:defRPr/>
            </a:pPr>
            <a:r>
              <a:rPr lang="de-DE" sz="1100" b="0" dirty="0" smtClean="0">
                <a:solidFill>
                  <a:srgbClr val="898989"/>
                </a:solidFill>
              </a:rPr>
              <a:t>Page </a:t>
            </a:r>
            <a:fld id="{4D1FC65C-AA06-485A-8BC8-C307B45F0022}" type="slidenum">
              <a:rPr lang="de-DE" sz="1100" b="0" smtClean="0">
                <a:solidFill>
                  <a:srgbClr val="898989"/>
                </a:solidFill>
              </a:rPr>
              <a:pPr algn="ctr">
                <a:spcBef>
                  <a:spcPct val="0"/>
                </a:spcBef>
                <a:buClrTx/>
                <a:buFontTx/>
                <a:buNone/>
                <a:defRPr/>
              </a:pPr>
              <a:t>‹Nr.›</a:t>
            </a:fld>
            <a:endParaRPr lang="de-DE" sz="1100" b="0" dirty="0">
              <a:solidFill>
                <a:srgbClr val="898989"/>
              </a:solidFill>
            </a:endParaRPr>
          </a:p>
        </p:txBody>
      </p:sp>
      <p:sp>
        <p:nvSpPr>
          <p:cNvPr id="11" name="Fußzeilenplatzhalter 3"/>
          <p:cNvSpPr txBox="1">
            <a:spLocks noGrp="1"/>
          </p:cNvSpPr>
          <p:nvPr userDrawn="1"/>
        </p:nvSpPr>
        <p:spPr bwMode="auto">
          <a:xfrm>
            <a:off x="395288" y="6308725"/>
            <a:ext cx="4119562" cy="365125"/>
          </a:xfrm>
          <a:prstGeom prst="rect">
            <a:avLst/>
          </a:prstGeom>
          <a:noFill/>
          <a:ln w="9525">
            <a:noFill/>
            <a:miter lim="800000"/>
            <a:headEnd/>
            <a:tailEnd/>
          </a:ln>
        </p:spPr>
        <p:txBody>
          <a:bodyPr anchor="ctr"/>
          <a:lstStyle/>
          <a:p>
            <a:pPr>
              <a:spcBef>
                <a:spcPct val="0"/>
              </a:spcBef>
              <a:buClrTx/>
              <a:buFontTx/>
              <a:buNone/>
              <a:defRPr/>
            </a:pPr>
            <a:r>
              <a:rPr lang="en-US" sz="1100" b="0">
                <a:solidFill>
                  <a:srgbClr val="898989"/>
                </a:solidFill>
              </a:rPr>
              <a:t>© SAP AG</a:t>
            </a:r>
          </a:p>
        </p:txBody>
      </p:sp>
      <p:sp>
        <p:nvSpPr>
          <p:cNvPr id="2" name="Titel 1"/>
          <p:cNvSpPr>
            <a:spLocks noGrp="1"/>
          </p:cNvSpPr>
          <p:nvPr>
            <p:ph type="title"/>
          </p:nvPr>
        </p:nvSpPr>
        <p:spPr/>
        <p:txBody>
          <a:bodyPr/>
          <a:lstStyle/>
          <a:p>
            <a:r>
              <a:rPr lang="de-DE" smtClean="0"/>
              <a:t>Titelmasterformat durch Klicken bearbeiten</a:t>
            </a:r>
            <a:endParaRPr lang="de-DE"/>
          </a:p>
        </p:txBody>
      </p:sp>
      <p:sp>
        <p:nvSpPr>
          <p:cNvPr id="14" name="Table Placeholder 13"/>
          <p:cNvSpPr>
            <a:spLocks noGrp="1"/>
          </p:cNvSpPr>
          <p:nvPr>
            <p:ph type="tbl" sz="quarter" idx="10"/>
          </p:nvPr>
        </p:nvSpPr>
        <p:spPr>
          <a:xfrm>
            <a:off x="539750" y="1268413"/>
            <a:ext cx="8064500" cy="4968875"/>
          </a:xfrm>
        </p:spPr>
        <p:txBody>
          <a:bodyPr/>
          <a:lstStyle/>
          <a:p>
            <a:endParaRPr lang="de-DE"/>
          </a:p>
        </p:txBody>
      </p:sp>
      <p:pic>
        <p:nvPicPr>
          <p:cNvPr id="13" name="Grafik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2380" y="98630"/>
            <a:ext cx="594886" cy="322967"/>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a:xfrm>
            <a:off x="468313" y="1196975"/>
            <a:ext cx="8207375" cy="5111750"/>
          </a:xfrm>
        </p:spPr>
        <p:txBody>
          <a:bodyPr/>
          <a:lstStyle/>
          <a:p>
            <a:endParaRPr lang="de-DE"/>
          </a:p>
        </p:txBody>
      </p:sp>
      <p:grpSp>
        <p:nvGrpSpPr>
          <p:cNvPr id="4" name="Group 19"/>
          <p:cNvGrpSpPr>
            <a:grpSpLocks/>
          </p:cNvGrpSpPr>
          <p:nvPr userDrawn="1"/>
        </p:nvGrpSpPr>
        <p:grpSpPr bwMode="auto">
          <a:xfrm>
            <a:off x="6862763" y="6127750"/>
            <a:ext cx="2035175" cy="436563"/>
            <a:chOff x="4323" y="3860"/>
            <a:chExt cx="1282" cy="275"/>
          </a:xfrm>
        </p:grpSpPr>
        <p:sp>
          <p:nvSpPr>
            <p:cNvPr id="5" name="AutoShape 10"/>
            <p:cNvSpPr>
              <a:spLocks noChangeArrowheads="1"/>
            </p:cNvSpPr>
            <p:nvPr userDrawn="1"/>
          </p:nvSpPr>
          <p:spPr bwMode="auto">
            <a:xfrm>
              <a:off x="4392" y="3907"/>
              <a:ext cx="1074" cy="228"/>
            </a:xfrm>
            <a:prstGeom prst="roundRect">
              <a:avLst>
                <a:gd name="adj" fmla="val 36463"/>
              </a:avLst>
            </a:prstGeom>
            <a:solidFill>
              <a:srgbClr val="F1FABE"/>
            </a:solidFill>
            <a:ln w="12700">
              <a:noFill/>
              <a:round/>
              <a:headEnd/>
              <a:tailEnd/>
            </a:ln>
          </p:spPr>
          <p:txBody>
            <a:bodyPr wrap="none" lIns="0" tIns="0" rIns="0" bIns="0" anchor="ctr"/>
            <a:lstStyle/>
            <a:p>
              <a:pPr>
                <a:defRPr/>
              </a:pPr>
              <a:endParaRPr lang="de-DE"/>
            </a:p>
          </p:txBody>
        </p:sp>
        <p:sp>
          <p:nvSpPr>
            <p:cNvPr id="6" name="Rectangle 11"/>
            <p:cNvSpPr>
              <a:spLocks noChangeArrowheads="1"/>
            </p:cNvSpPr>
            <p:nvPr userDrawn="1"/>
          </p:nvSpPr>
          <p:spPr bwMode="auto">
            <a:xfrm>
              <a:off x="4323" y="3860"/>
              <a:ext cx="1282" cy="138"/>
            </a:xfrm>
            <a:prstGeom prst="rect">
              <a:avLst/>
            </a:prstGeom>
            <a:solidFill>
              <a:schemeClr val="bg1"/>
            </a:solidFill>
            <a:ln w="12700">
              <a:noFill/>
              <a:miter lim="800000"/>
              <a:headEnd/>
              <a:tailEnd/>
            </a:ln>
            <a:effectLst/>
          </p:spPr>
          <p:txBody>
            <a:bodyPr wrap="none" lIns="0" tIns="0" rIns="0" bIns="0" anchor="ctr"/>
            <a:lstStyle/>
            <a:p>
              <a:pPr>
                <a:defRPr/>
              </a:pPr>
              <a:endParaRPr lang="de-DE"/>
            </a:p>
          </p:txBody>
        </p:sp>
      </p:grpSp>
      <p:sp>
        <p:nvSpPr>
          <p:cNvPr id="8" name="Round Same Side Corner Rectangle 6"/>
          <p:cNvSpPr>
            <a:spLocks noChangeArrowheads="1"/>
          </p:cNvSpPr>
          <p:nvPr userDrawn="1"/>
        </p:nvSpPr>
        <p:spPr bwMode="auto">
          <a:xfrm rot="16200000">
            <a:off x="1112044" y="-178594"/>
            <a:ext cx="612775" cy="1922463"/>
          </a:xfrm>
          <a:custGeom>
            <a:avLst/>
            <a:gdLst>
              <a:gd name="T0" fmla="*/ 612775 w 612775"/>
              <a:gd name="T1" fmla="*/ 952500 h 1905000"/>
              <a:gd name="T2" fmla="*/ 306388 w 612775"/>
              <a:gd name="T3" fmla="*/ 1905000 h 1905000"/>
              <a:gd name="T4" fmla="*/ 0 w 612775"/>
              <a:gd name="T5" fmla="*/ 952500 h 1905000"/>
              <a:gd name="T6" fmla="*/ 306388 w 612775"/>
              <a:gd name="T7" fmla="*/ 0 h 1905000"/>
              <a:gd name="T8" fmla="*/ 0 60000 65536"/>
              <a:gd name="T9" fmla="*/ 5898240 60000 65536"/>
              <a:gd name="T10" fmla="*/ 11796480 60000 65536"/>
              <a:gd name="T11" fmla="*/ 17694720 60000 65536"/>
              <a:gd name="T12" fmla="*/ 29913 w 612775"/>
              <a:gd name="T13" fmla="*/ 29913 h 1905000"/>
              <a:gd name="T14" fmla="*/ 582862 w 612775"/>
              <a:gd name="T15" fmla="*/ 1905000 h 1905000"/>
            </a:gdLst>
            <a:ahLst/>
            <a:cxnLst>
              <a:cxn ang="T8">
                <a:pos x="T0" y="T1"/>
              </a:cxn>
              <a:cxn ang="T9">
                <a:pos x="T2" y="T3"/>
              </a:cxn>
              <a:cxn ang="T10">
                <a:pos x="T4" y="T5"/>
              </a:cxn>
              <a:cxn ang="T11">
                <a:pos x="T6" y="T7"/>
              </a:cxn>
            </a:cxnLst>
            <a:rect l="T12" t="T13" r="T14" b="T15"/>
            <a:pathLst>
              <a:path w="612775" h="1905000">
                <a:moveTo>
                  <a:pt x="102131" y="0"/>
                </a:moveTo>
                <a:lnTo>
                  <a:pt x="510644" y="0"/>
                </a:lnTo>
                <a:lnTo>
                  <a:pt x="510643" y="0"/>
                </a:lnTo>
                <a:cubicBezTo>
                  <a:pt x="567049" y="0"/>
                  <a:pt x="612775" y="45725"/>
                  <a:pt x="612775" y="102131"/>
                </a:cubicBezTo>
                <a:lnTo>
                  <a:pt x="612775" y="1905000"/>
                </a:lnTo>
                <a:lnTo>
                  <a:pt x="0" y="1905000"/>
                </a:lnTo>
                <a:lnTo>
                  <a:pt x="0" y="102131"/>
                </a:lnTo>
                <a:cubicBezTo>
                  <a:pt x="0" y="45725"/>
                  <a:pt x="45725" y="0"/>
                  <a:pt x="102130" y="0"/>
                </a:cubicBezTo>
                <a:close/>
              </a:path>
            </a:pathLst>
          </a:custGeom>
          <a:solidFill>
            <a:srgbClr val="004880"/>
          </a:solidFill>
          <a:ln w="25400" algn="ctr">
            <a:noFill/>
            <a:miter lim="800000"/>
            <a:headEnd/>
            <a:tailEnd/>
          </a:ln>
        </p:spPr>
        <p:txBody>
          <a:bodyPr vert="eaVert" anchor="ctr"/>
          <a:lstStyle/>
          <a:p>
            <a:pPr algn="ctr">
              <a:spcBef>
                <a:spcPct val="0"/>
              </a:spcBef>
              <a:buClrTx/>
              <a:buFontTx/>
              <a:buNone/>
              <a:defRPr/>
            </a:pPr>
            <a:endParaRPr lang="en-US" sz="1800" b="0" dirty="0">
              <a:solidFill>
                <a:srgbClr val="FFFFFF"/>
              </a:solidFill>
            </a:endParaRPr>
          </a:p>
        </p:txBody>
      </p:sp>
      <p:sp>
        <p:nvSpPr>
          <p:cNvPr id="9" name="Round Same Side Corner Rectangle 7"/>
          <p:cNvSpPr>
            <a:spLocks noChangeArrowheads="1"/>
          </p:cNvSpPr>
          <p:nvPr userDrawn="1"/>
        </p:nvSpPr>
        <p:spPr bwMode="auto">
          <a:xfrm rot="5400000">
            <a:off x="5233194" y="-2353469"/>
            <a:ext cx="612775" cy="6272213"/>
          </a:xfrm>
          <a:custGeom>
            <a:avLst/>
            <a:gdLst>
              <a:gd name="T0" fmla="*/ 612775 w 612775"/>
              <a:gd name="T1" fmla="*/ 3152775 h 6248400"/>
              <a:gd name="T2" fmla="*/ 306388 w 612775"/>
              <a:gd name="T3" fmla="*/ 6305550 h 6248400"/>
              <a:gd name="T4" fmla="*/ 0 w 612775"/>
              <a:gd name="T5" fmla="*/ 3152775 h 6248400"/>
              <a:gd name="T6" fmla="*/ 306388 w 612775"/>
              <a:gd name="T7" fmla="*/ 0 h 6248400"/>
              <a:gd name="T8" fmla="*/ 0 60000 65536"/>
              <a:gd name="T9" fmla="*/ 5898240 60000 65536"/>
              <a:gd name="T10" fmla="*/ 11796480 60000 65536"/>
              <a:gd name="T11" fmla="*/ 17694720 60000 65536"/>
              <a:gd name="T12" fmla="*/ 29913 w 612775"/>
              <a:gd name="T13" fmla="*/ 29913 h 6248400"/>
              <a:gd name="T14" fmla="*/ 582862 w 612775"/>
              <a:gd name="T15" fmla="*/ 6248400 h 6248400"/>
            </a:gdLst>
            <a:ahLst/>
            <a:cxnLst>
              <a:cxn ang="T8">
                <a:pos x="T0" y="T1"/>
              </a:cxn>
              <a:cxn ang="T9">
                <a:pos x="T2" y="T3"/>
              </a:cxn>
              <a:cxn ang="T10">
                <a:pos x="T4" y="T5"/>
              </a:cxn>
              <a:cxn ang="T11">
                <a:pos x="T6" y="T7"/>
              </a:cxn>
            </a:cxnLst>
            <a:rect l="T12" t="T13" r="T14" b="T15"/>
            <a:pathLst>
              <a:path w="612775" h="6248400">
                <a:moveTo>
                  <a:pt x="102131" y="0"/>
                </a:moveTo>
                <a:lnTo>
                  <a:pt x="510644" y="0"/>
                </a:lnTo>
                <a:lnTo>
                  <a:pt x="510643" y="0"/>
                </a:lnTo>
                <a:cubicBezTo>
                  <a:pt x="567049" y="0"/>
                  <a:pt x="612775" y="45725"/>
                  <a:pt x="612775" y="102131"/>
                </a:cubicBezTo>
                <a:lnTo>
                  <a:pt x="612775" y="6248400"/>
                </a:lnTo>
                <a:lnTo>
                  <a:pt x="0" y="6248400"/>
                </a:lnTo>
                <a:lnTo>
                  <a:pt x="0" y="102131"/>
                </a:lnTo>
                <a:cubicBezTo>
                  <a:pt x="0" y="45725"/>
                  <a:pt x="45725" y="0"/>
                  <a:pt x="102130" y="0"/>
                </a:cubicBezTo>
                <a:close/>
              </a:path>
            </a:pathLst>
          </a:custGeom>
          <a:solidFill>
            <a:srgbClr val="D9D9D9"/>
          </a:solidFill>
          <a:ln w="25400" algn="ctr">
            <a:noFill/>
            <a:miter lim="800000"/>
            <a:headEnd/>
            <a:tailEnd/>
          </a:ln>
        </p:spPr>
        <p:txBody>
          <a:bodyPr anchor="ctr"/>
          <a:lstStyle/>
          <a:p>
            <a:pPr algn="ctr" fontAlgn="auto">
              <a:spcBef>
                <a:spcPts val="0"/>
              </a:spcBef>
              <a:spcAft>
                <a:spcPts val="0"/>
              </a:spcAft>
              <a:buClrTx/>
              <a:buFontTx/>
              <a:buNone/>
              <a:defRPr/>
            </a:pPr>
            <a:endParaRPr lang="de-DE" sz="1800" b="0" dirty="0">
              <a:latin typeface="Futura Std Light" pitchFamily="34" charset="0"/>
            </a:endParaRPr>
          </a:p>
        </p:txBody>
      </p:sp>
      <p:sp>
        <p:nvSpPr>
          <p:cNvPr id="10" name="Slide Number Placeholder 5"/>
          <p:cNvSpPr txBox="1">
            <a:spLocks/>
          </p:cNvSpPr>
          <p:nvPr userDrawn="1"/>
        </p:nvSpPr>
        <p:spPr>
          <a:xfrm>
            <a:off x="7019925" y="6270625"/>
            <a:ext cx="1652588" cy="365125"/>
          </a:xfrm>
          <a:prstGeom prst="rect">
            <a:avLst/>
          </a:prstGeom>
        </p:spPr>
        <p:txBody>
          <a:bodyPr anchor="ctr"/>
          <a:lstStyle/>
          <a:p>
            <a:pPr algn="ctr">
              <a:spcBef>
                <a:spcPct val="0"/>
              </a:spcBef>
              <a:buClrTx/>
              <a:buFontTx/>
              <a:buNone/>
              <a:defRPr/>
            </a:pPr>
            <a:r>
              <a:rPr lang="de-DE" sz="1100" b="0" dirty="0" smtClean="0">
                <a:solidFill>
                  <a:srgbClr val="898989"/>
                </a:solidFill>
              </a:rPr>
              <a:t>Page </a:t>
            </a:r>
            <a:fld id="{4D1FC65C-AA06-485A-8BC8-C307B45F0022}" type="slidenum">
              <a:rPr lang="de-DE" sz="1100" b="0" smtClean="0">
                <a:solidFill>
                  <a:srgbClr val="898989"/>
                </a:solidFill>
              </a:rPr>
              <a:pPr algn="ctr">
                <a:spcBef>
                  <a:spcPct val="0"/>
                </a:spcBef>
                <a:buClrTx/>
                <a:buFontTx/>
                <a:buNone/>
                <a:defRPr/>
              </a:pPr>
              <a:t>‹Nr.›</a:t>
            </a:fld>
            <a:endParaRPr lang="de-DE" sz="1100" b="0" dirty="0">
              <a:solidFill>
                <a:srgbClr val="898989"/>
              </a:solidFill>
            </a:endParaRPr>
          </a:p>
        </p:txBody>
      </p:sp>
      <p:sp>
        <p:nvSpPr>
          <p:cNvPr id="11" name="Fußzeilenplatzhalter 3"/>
          <p:cNvSpPr txBox="1">
            <a:spLocks noGrp="1"/>
          </p:cNvSpPr>
          <p:nvPr userDrawn="1"/>
        </p:nvSpPr>
        <p:spPr bwMode="auto">
          <a:xfrm>
            <a:off x="395288" y="6308725"/>
            <a:ext cx="4119562" cy="365125"/>
          </a:xfrm>
          <a:prstGeom prst="rect">
            <a:avLst/>
          </a:prstGeom>
          <a:noFill/>
          <a:ln w="9525">
            <a:noFill/>
            <a:miter lim="800000"/>
            <a:headEnd/>
            <a:tailEnd/>
          </a:ln>
        </p:spPr>
        <p:txBody>
          <a:bodyPr anchor="ctr"/>
          <a:lstStyle/>
          <a:p>
            <a:pPr>
              <a:spcBef>
                <a:spcPct val="0"/>
              </a:spcBef>
              <a:buClrTx/>
              <a:buFontTx/>
              <a:buNone/>
              <a:defRPr/>
            </a:pPr>
            <a:r>
              <a:rPr lang="en-US" sz="1100" b="0">
                <a:solidFill>
                  <a:srgbClr val="898989"/>
                </a:solidFill>
              </a:rPr>
              <a:t>© SAP AG</a:t>
            </a:r>
          </a:p>
        </p:txBody>
      </p:sp>
      <p:sp>
        <p:nvSpPr>
          <p:cNvPr id="2" name="Titel 1"/>
          <p:cNvSpPr>
            <a:spLocks noGrp="1"/>
          </p:cNvSpPr>
          <p:nvPr>
            <p:ph type="title"/>
          </p:nvPr>
        </p:nvSpPr>
        <p:spPr/>
        <p:txBody>
          <a:bodyPr/>
          <a:lstStyle/>
          <a:p>
            <a:r>
              <a:rPr lang="de-DE" smtClean="0"/>
              <a:t>Titelmasterformat durch Klicken bearbeiten</a:t>
            </a:r>
            <a:endParaRPr lang="de-DE"/>
          </a:p>
        </p:txBody>
      </p:sp>
      <p:pic>
        <p:nvPicPr>
          <p:cNvPr id="13" name="Grafik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2380" y="98630"/>
            <a:ext cx="594886" cy="322967"/>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Picture (vertical)">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6862763" y="6127750"/>
            <a:ext cx="2035175" cy="436563"/>
            <a:chOff x="4323" y="3860"/>
            <a:chExt cx="1282" cy="275"/>
          </a:xfrm>
        </p:grpSpPr>
        <p:sp>
          <p:nvSpPr>
            <p:cNvPr id="5" name="AutoShape 10"/>
            <p:cNvSpPr>
              <a:spLocks noChangeArrowheads="1"/>
            </p:cNvSpPr>
            <p:nvPr userDrawn="1"/>
          </p:nvSpPr>
          <p:spPr bwMode="auto">
            <a:xfrm>
              <a:off x="4392" y="3907"/>
              <a:ext cx="1074" cy="228"/>
            </a:xfrm>
            <a:prstGeom prst="roundRect">
              <a:avLst>
                <a:gd name="adj" fmla="val 36463"/>
              </a:avLst>
            </a:prstGeom>
            <a:solidFill>
              <a:srgbClr val="F1FABE"/>
            </a:solidFill>
            <a:ln w="12700">
              <a:noFill/>
              <a:round/>
              <a:headEnd/>
              <a:tailEnd/>
            </a:ln>
          </p:spPr>
          <p:txBody>
            <a:bodyPr wrap="none" lIns="0" tIns="0" rIns="0" bIns="0" anchor="ctr"/>
            <a:lstStyle/>
            <a:p>
              <a:pPr>
                <a:defRPr/>
              </a:pPr>
              <a:endParaRPr lang="de-DE"/>
            </a:p>
          </p:txBody>
        </p:sp>
        <p:sp>
          <p:nvSpPr>
            <p:cNvPr id="6" name="Rectangle 11"/>
            <p:cNvSpPr>
              <a:spLocks noChangeArrowheads="1"/>
            </p:cNvSpPr>
            <p:nvPr userDrawn="1"/>
          </p:nvSpPr>
          <p:spPr bwMode="auto">
            <a:xfrm>
              <a:off x="4323" y="3860"/>
              <a:ext cx="1282" cy="138"/>
            </a:xfrm>
            <a:prstGeom prst="rect">
              <a:avLst/>
            </a:prstGeom>
            <a:solidFill>
              <a:schemeClr val="bg1"/>
            </a:solidFill>
            <a:ln w="12700">
              <a:noFill/>
              <a:miter lim="800000"/>
              <a:headEnd/>
              <a:tailEnd/>
            </a:ln>
            <a:effectLst/>
          </p:spPr>
          <p:txBody>
            <a:bodyPr wrap="none" lIns="0" tIns="0" rIns="0" bIns="0" anchor="ctr"/>
            <a:lstStyle/>
            <a:p>
              <a:pPr>
                <a:defRPr/>
              </a:pPr>
              <a:endParaRPr lang="de-DE"/>
            </a:p>
          </p:txBody>
        </p:sp>
      </p:grpSp>
      <p:sp>
        <p:nvSpPr>
          <p:cNvPr id="7" name="Rectangle 14"/>
          <p:cNvSpPr>
            <a:spLocks noChangeArrowheads="1"/>
          </p:cNvSpPr>
          <p:nvPr userDrawn="1"/>
        </p:nvSpPr>
        <p:spPr bwMode="auto">
          <a:xfrm>
            <a:off x="468313" y="1196975"/>
            <a:ext cx="4175695" cy="5111750"/>
          </a:xfrm>
          <a:prstGeom prst="rect">
            <a:avLst/>
          </a:prstGeom>
          <a:solidFill>
            <a:srgbClr val="F2F2F2"/>
          </a:solidFill>
          <a:ln w="12700">
            <a:noFill/>
            <a:miter lim="800000"/>
            <a:headEnd/>
            <a:tailEnd/>
          </a:ln>
          <a:effectLst/>
        </p:spPr>
        <p:txBody>
          <a:bodyPr wrap="none" lIns="0" tIns="0" rIns="0" bIns="0" anchor="ctr"/>
          <a:lstStyle/>
          <a:p>
            <a:pPr>
              <a:defRPr/>
            </a:pPr>
            <a:endParaRPr lang="en-US"/>
          </a:p>
        </p:txBody>
      </p:sp>
      <p:sp>
        <p:nvSpPr>
          <p:cNvPr id="8" name="Round Same Side Corner Rectangle 6"/>
          <p:cNvSpPr>
            <a:spLocks noChangeArrowheads="1"/>
          </p:cNvSpPr>
          <p:nvPr userDrawn="1"/>
        </p:nvSpPr>
        <p:spPr bwMode="auto">
          <a:xfrm rot="16200000">
            <a:off x="1112044" y="-178594"/>
            <a:ext cx="612775" cy="1922463"/>
          </a:xfrm>
          <a:custGeom>
            <a:avLst/>
            <a:gdLst>
              <a:gd name="T0" fmla="*/ 612775 w 612775"/>
              <a:gd name="T1" fmla="*/ 952500 h 1905000"/>
              <a:gd name="T2" fmla="*/ 306388 w 612775"/>
              <a:gd name="T3" fmla="*/ 1905000 h 1905000"/>
              <a:gd name="T4" fmla="*/ 0 w 612775"/>
              <a:gd name="T5" fmla="*/ 952500 h 1905000"/>
              <a:gd name="T6" fmla="*/ 306388 w 612775"/>
              <a:gd name="T7" fmla="*/ 0 h 1905000"/>
              <a:gd name="T8" fmla="*/ 0 60000 65536"/>
              <a:gd name="T9" fmla="*/ 5898240 60000 65536"/>
              <a:gd name="T10" fmla="*/ 11796480 60000 65536"/>
              <a:gd name="T11" fmla="*/ 17694720 60000 65536"/>
              <a:gd name="T12" fmla="*/ 29913 w 612775"/>
              <a:gd name="T13" fmla="*/ 29913 h 1905000"/>
              <a:gd name="T14" fmla="*/ 582862 w 612775"/>
              <a:gd name="T15" fmla="*/ 1905000 h 1905000"/>
            </a:gdLst>
            <a:ahLst/>
            <a:cxnLst>
              <a:cxn ang="T8">
                <a:pos x="T0" y="T1"/>
              </a:cxn>
              <a:cxn ang="T9">
                <a:pos x="T2" y="T3"/>
              </a:cxn>
              <a:cxn ang="T10">
                <a:pos x="T4" y="T5"/>
              </a:cxn>
              <a:cxn ang="T11">
                <a:pos x="T6" y="T7"/>
              </a:cxn>
            </a:cxnLst>
            <a:rect l="T12" t="T13" r="T14" b="T15"/>
            <a:pathLst>
              <a:path w="612775" h="1905000">
                <a:moveTo>
                  <a:pt x="102131" y="0"/>
                </a:moveTo>
                <a:lnTo>
                  <a:pt x="510644" y="0"/>
                </a:lnTo>
                <a:lnTo>
                  <a:pt x="510643" y="0"/>
                </a:lnTo>
                <a:cubicBezTo>
                  <a:pt x="567049" y="0"/>
                  <a:pt x="612775" y="45725"/>
                  <a:pt x="612775" y="102131"/>
                </a:cubicBezTo>
                <a:lnTo>
                  <a:pt x="612775" y="1905000"/>
                </a:lnTo>
                <a:lnTo>
                  <a:pt x="0" y="1905000"/>
                </a:lnTo>
                <a:lnTo>
                  <a:pt x="0" y="102131"/>
                </a:lnTo>
                <a:cubicBezTo>
                  <a:pt x="0" y="45725"/>
                  <a:pt x="45725" y="0"/>
                  <a:pt x="102130" y="0"/>
                </a:cubicBezTo>
                <a:close/>
              </a:path>
            </a:pathLst>
          </a:custGeom>
          <a:solidFill>
            <a:srgbClr val="004880"/>
          </a:solidFill>
          <a:ln w="25400" algn="ctr">
            <a:noFill/>
            <a:miter lim="800000"/>
            <a:headEnd/>
            <a:tailEnd/>
          </a:ln>
        </p:spPr>
        <p:txBody>
          <a:bodyPr vert="eaVert" anchor="ctr"/>
          <a:lstStyle/>
          <a:p>
            <a:pPr algn="ctr">
              <a:spcBef>
                <a:spcPct val="0"/>
              </a:spcBef>
              <a:buClrTx/>
              <a:buFontTx/>
              <a:buNone/>
              <a:defRPr/>
            </a:pPr>
            <a:endParaRPr lang="en-US" sz="1800" b="0" dirty="0">
              <a:solidFill>
                <a:srgbClr val="FFFFFF"/>
              </a:solidFill>
            </a:endParaRPr>
          </a:p>
        </p:txBody>
      </p:sp>
      <p:sp>
        <p:nvSpPr>
          <p:cNvPr id="9" name="Round Same Side Corner Rectangle 7"/>
          <p:cNvSpPr>
            <a:spLocks noChangeArrowheads="1"/>
          </p:cNvSpPr>
          <p:nvPr userDrawn="1"/>
        </p:nvSpPr>
        <p:spPr bwMode="auto">
          <a:xfrm rot="5400000">
            <a:off x="5233194" y="-2353469"/>
            <a:ext cx="612775" cy="6272213"/>
          </a:xfrm>
          <a:custGeom>
            <a:avLst/>
            <a:gdLst>
              <a:gd name="T0" fmla="*/ 612775 w 612775"/>
              <a:gd name="T1" fmla="*/ 3152775 h 6248400"/>
              <a:gd name="T2" fmla="*/ 306388 w 612775"/>
              <a:gd name="T3" fmla="*/ 6305550 h 6248400"/>
              <a:gd name="T4" fmla="*/ 0 w 612775"/>
              <a:gd name="T5" fmla="*/ 3152775 h 6248400"/>
              <a:gd name="T6" fmla="*/ 306388 w 612775"/>
              <a:gd name="T7" fmla="*/ 0 h 6248400"/>
              <a:gd name="T8" fmla="*/ 0 60000 65536"/>
              <a:gd name="T9" fmla="*/ 5898240 60000 65536"/>
              <a:gd name="T10" fmla="*/ 11796480 60000 65536"/>
              <a:gd name="T11" fmla="*/ 17694720 60000 65536"/>
              <a:gd name="T12" fmla="*/ 29913 w 612775"/>
              <a:gd name="T13" fmla="*/ 29913 h 6248400"/>
              <a:gd name="T14" fmla="*/ 582862 w 612775"/>
              <a:gd name="T15" fmla="*/ 6248400 h 6248400"/>
            </a:gdLst>
            <a:ahLst/>
            <a:cxnLst>
              <a:cxn ang="T8">
                <a:pos x="T0" y="T1"/>
              </a:cxn>
              <a:cxn ang="T9">
                <a:pos x="T2" y="T3"/>
              </a:cxn>
              <a:cxn ang="T10">
                <a:pos x="T4" y="T5"/>
              </a:cxn>
              <a:cxn ang="T11">
                <a:pos x="T6" y="T7"/>
              </a:cxn>
            </a:cxnLst>
            <a:rect l="T12" t="T13" r="T14" b="T15"/>
            <a:pathLst>
              <a:path w="612775" h="6248400">
                <a:moveTo>
                  <a:pt x="102131" y="0"/>
                </a:moveTo>
                <a:lnTo>
                  <a:pt x="510644" y="0"/>
                </a:lnTo>
                <a:lnTo>
                  <a:pt x="510643" y="0"/>
                </a:lnTo>
                <a:cubicBezTo>
                  <a:pt x="567049" y="0"/>
                  <a:pt x="612775" y="45725"/>
                  <a:pt x="612775" y="102131"/>
                </a:cubicBezTo>
                <a:lnTo>
                  <a:pt x="612775" y="6248400"/>
                </a:lnTo>
                <a:lnTo>
                  <a:pt x="0" y="6248400"/>
                </a:lnTo>
                <a:lnTo>
                  <a:pt x="0" y="102131"/>
                </a:lnTo>
                <a:cubicBezTo>
                  <a:pt x="0" y="45725"/>
                  <a:pt x="45725" y="0"/>
                  <a:pt x="102130" y="0"/>
                </a:cubicBezTo>
                <a:close/>
              </a:path>
            </a:pathLst>
          </a:custGeom>
          <a:solidFill>
            <a:srgbClr val="D9D9D9"/>
          </a:solidFill>
          <a:ln w="25400" algn="ctr">
            <a:noFill/>
            <a:miter lim="800000"/>
            <a:headEnd/>
            <a:tailEnd/>
          </a:ln>
        </p:spPr>
        <p:txBody>
          <a:bodyPr anchor="ctr"/>
          <a:lstStyle/>
          <a:p>
            <a:pPr algn="ctr" fontAlgn="auto">
              <a:spcBef>
                <a:spcPts val="0"/>
              </a:spcBef>
              <a:spcAft>
                <a:spcPts val="0"/>
              </a:spcAft>
              <a:buClrTx/>
              <a:buFontTx/>
              <a:buNone/>
              <a:defRPr/>
            </a:pPr>
            <a:endParaRPr lang="de-DE" sz="1800" b="0" dirty="0">
              <a:latin typeface="Futura Std Light" pitchFamily="34" charset="0"/>
            </a:endParaRPr>
          </a:p>
        </p:txBody>
      </p:sp>
      <p:sp>
        <p:nvSpPr>
          <p:cNvPr id="10" name="Slide Number Placeholder 5"/>
          <p:cNvSpPr txBox="1">
            <a:spLocks/>
          </p:cNvSpPr>
          <p:nvPr userDrawn="1"/>
        </p:nvSpPr>
        <p:spPr>
          <a:xfrm>
            <a:off x="7019925" y="6270625"/>
            <a:ext cx="1652588" cy="365125"/>
          </a:xfrm>
          <a:prstGeom prst="rect">
            <a:avLst/>
          </a:prstGeom>
        </p:spPr>
        <p:txBody>
          <a:bodyPr anchor="ctr"/>
          <a:lstStyle/>
          <a:p>
            <a:pPr algn="ctr">
              <a:spcBef>
                <a:spcPct val="0"/>
              </a:spcBef>
              <a:buClrTx/>
              <a:buFontTx/>
              <a:buNone/>
              <a:defRPr/>
            </a:pPr>
            <a:r>
              <a:rPr lang="de-DE" sz="1100" b="0" dirty="0" smtClean="0">
                <a:solidFill>
                  <a:srgbClr val="898989"/>
                </a:solidFill>
              </a:rPr>
              <a:t>Page </a:t>
            </a:r>
            <a:fld id="{4D1FC65C-AA06-485A-8BC8-C307B45F0022}" type="slidenum">
              <a:rPr lang="de-DE" sz="1100" b="0" smtClean="0">
                <a:solidFill>
                  <a:srgbClr val="898989"/>
                </a:solidFill>
              </a:rPr>
              <a:pPr algn="ctr">
                <a:spcBef>
                  <a:spcPct val="0"/>
                </a:spcBef>
                <a:buClrTx/>
                <a:buFontTx/>
                <a:buNone/>
                <a:defRPr/>
              </a:pPr>
              <a:t>‹Nr.›</a:t>
            </a:fld>
            <a:endParaRPr lang="de-DE" sz="1100" b="0" dirty="0">
              <a:solidFill>
                <a:srgbClr val="898989"/>
              </a:solidFill>
            </a:endParaRPr>
          </a:p>
        </p:txBody>
      </p:sp>
      <p:sp>
        <p:nvSpPr>
          <p:cNvPr id="11" name="Fußzeilenplatzhalter 3"/>
          <p:cNvSpPr txBox="1">
            <a:spLocks noGrp="1"/>
          </p:cNvSpPr>
          <p:nvPr userDrawn="1"/>
        </p:nvSpPr>
        <p:spPr bwMode="auto">
          <a:xfrm>
            <a:off x="395288" y="6308725"/>
            <a:ext cx="4119562" cy="365125"/>
          </a:xfrm>
          <a:prstGeom prst="rect">
            <a:avLst/>
          </a:prstGeom>
          <a:noFill/>
          <a:ln w="9525">
            <a:noFill/>
            <a:miter lim="800000"/>
            <a:headEnd/>
            <a:tailEnd/>
          </a:ln>
        </p:spPr>
        <p:txBody>
          <a:bodyPr anchor="ctr"/>
          <a:lstStyle/>
          <a:p>
            <a:pPr>
              <a:spcBef>
                <a:spcPct val="0"/>
              </a:spcBef>
              <a:buClrTx/>
              <a:buFontTx/>
              <a:buNone/>
              <a:defRPr/>
            </a:pPr>
            <a:r>
              <a:rPr lang="en-US" sz="1100" b="0">
                <a:solidFill>
                  <a:srgbClr val="898989"/>
                </a:solidFill>
              </a:rPr>
              <a:t>© SAP AG</a:t>
            </a:r>
          </a:p>
        </p:txBody>
      </p:sp>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a:xfrm>
            <a:off x="539750" y="1268413"/>
            <a:ext cx="4032250" cy="4857750"/>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4" name="Picture Placeholder 13"/>
          <p:cNvSpPr>
            <a:spLocks noGrp="1"/>
          </p:cNvSpPr>
          <p:nvPr>
            <p:ph type="pic" sz="quarter" idx="10"/>
          </p:nvPr>
        </p:nvSpPr>
        <p:spPr>
          <a:xfrm>
            <a:off x="4643438" y="1196975"/>
            <a:ext cx="4032250" cy="5111750"/>
          </a:xfrm>
        </p:spPr>
        <p:txBody>
          <a:bodyPr/>
          <a:lstStyle/>
          <a:p>
            <a:endParaRPr lang="de-DE"/>
          </a:p>
        </p:txBody>
      </p:sp>
      <p:pic>
        <p:nvPicPr>
          <p:cNvPr id="15" name="Grafik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2380" y="98630"/>
            <a:ext cx="594886" cy="322967"/>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and Picture (honrizontal)">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6862763" y="6127750"/>
            <a:ext cx="2035175" cy="436563"/>
            <a:chOff x="4323" y="3860"/>
            <a:chExt cx="1282" cy="275"/>
          </a:xfrm>
        </p:grpSpPr>
        <p:sp>
          <p:nvSpPr>
            <p:cNvPr id="5" name="AutoShape 10"/>
            <p:cNvSpPr>
              <a:spLocks noChangeArrowheads="1"/>
            </p:cNvSpPr>
            <p:nvPr userDrawn="1"/>
          </p:nvSpPr>
          <p:spPr bwMode="auto">
            <a:xfrm>
              <a:off x="4392" y="3907"/>
              <a:ext cx="1074" cy="228"/>
            </a:xfrm>
            <a:prstGeom prst="roundRect">
              <a:avLst>
                <a:gd name="adj" fmla="val 36463"/>
              </a:avLst>
            </a:prstGeom>
            <a:solidFill>
              <a:srgbClr val="F1FABE"/>
            </a:solidFill>
            <a:ln w="12700">
              <a:noFill/>
              <a:round/>
              <a:headEnd/>
              <a:tailEnd/>
            </a:ln>
          </p:spPr>
          <p:txBody>
            <a:bodyPr wrap="none" lIns="0" tIns="0" rIns="0" bIns="0" anchor="ctr"/>
            <a:lstStyle/>
            <a:p>
              <a:pPr>
                <a:defRPr/>
              </a:pPr>
              <a:endParaRPr lang="de-DE"/>
            </a:p>
          </p:txBody>
        </p:sp>
        <p:sp>
          <p:nvSpPr>
            <p:cNvPr id="6" name="Rectangle 11"/>
            <p:cNvSpPr>
              <a:spLocks noChangeArrowheads="1"/>
            </p:cNvSpPr>
            <p:nvPr userDrawn="1"/>
          </p:nvSpPr>
          <p:spPr bwMode="auto">
            <a:xfrm>
              <a:off x="4323" y="3860"/>
              <a:ext cx="1282" cy="138"/>
            </a:xfrm>
            <a:prstGeom prst="rect">
              <a:avLst/>
            </a:prstGeom>
            <a:solidFill>
              <a:schemeClr val="bg1"/>
            </a:solidFill>
            <a:ln w="12700">
              <a:noFill/>
              <a:miter lim="800000"/>
              <a:headEnd/>
              <a:tailEnd/>
            </a:ln>
            <a:effectLst/>
          </p:spPr>
          <p:txBody>
            <a:bodyPr wrap="none" lIns="0" tIns="0" rIns="0" bIns="0" anchor="ctr"/>
            <a:lstStyle/>
            <a:p>
              <a:pPr>
                <a:defRPr/>
              </a:pPr>
              <a:endParaRPr lang="de-DE"/>
            </a:p>
          </p:txBody>
        </p:sp>
      </p:grpSp>
      <p:sp>
        <p:nvSpPr>
          <p:cNvPr id="7" name="Rectangle 14"/>
          <p:cNvSpPr>
            <a:spLocks noChangeArrowheads="1"/>
          </p:cNvSpPr>
          <p:nvPr userDrawn="1"/>
        </p:nvSpPr>
        <p:spPr bwMode="auto">
          <a:xfrm>
            <a:off x="468313" y="4581128"/>
            <a:ext cx="8207375" cy="1727596"/>
          </a:xfrm>
          <a:prstGeom prst="rect">
            <a:avLst/>
          </a:prstGeom>
          <a:solidFill>
            <a:srgbClr val="F2F2F2"/>
          </a:solidFill>
          <a:ln w="12700">
            <a:noFill/>
            <a:miter lim="800000"/>
            <a:headEnd/>
            <a:tailEnd/>
          </a:ln>
          <a:effectLst/>
        </p:spPr>
        <p:txBody>
          <a:bodyPr wrap="none" lIns="0" tIns="0" rIns="0" bIns="0" anchor="ctr"/>
          <a:lstStyle/>
          <a:p>
            <a:pPr>
              <a:defRPr/>
            </a:pPr>
            <a:endParaRPr lang="en-US"/>
          </a:p>
        </p:txBody>
      </p:sp>
      <p:sp>
        <p:nvSpPr>
          <p:cNvPr id="8" name="Round Same Side Corner Rectangle 6"/>
          <p:cNvSpPr>
            <a:spLocks noChangeArrowheads="1"/>
          </p:cNvSpPr>
          <p:nvPr userDrawn="1"/>
        </p:nvSpPr>
        <p:spPr bwMode="auto">
          <a:xfrm rot="16200000">
            <a:off x="1112044" y="-178594"/>
            <a:ext cx="612775" cy="1922463"/>
          </a:xfrm>
          <a:custGeom>
            <a:avLst/>
            <a:gdLst>
              <a:gd name="T0" fmla="*/ 612775 w 612775"/>
              <a:gd name="T1" fmla="*/ 952500 h 1905000"/>
              <a:gd name="T2" fmla="*/ 306388 w 612775"/>
              <a:gd name="T3" fmla="*/ 1905000 h 1905000"/>
              <a:gd name="T4" fmla="*/ 0 w 612775"/>
              <a:gd name="T5" fmla="*/ 952500 h 1905000"/>
              <a:gd name="T6" fmla="*/ 306388 w 612775"/>
              <a:gd name="T7" fmla="*/ 0 h 1905000"/>
              <a:gd name="T8" fmla="*/ 0 60000 65536"/>
              <a:gd name="T9" fmla="*/ 5898240 60000 65536"/>
              <a:gd name="T10" fmla="*/ 11796480 60000 65536"/>
              <a:gd name="T11" fmla="*/ 17694720 60000 65536"/>
              <a:gd name="T12" fmla="*/ 29913 w 612775"/>
              <a:gd name="T13" fmla="*/ 29913 h 1905000"/>
              <a:gd name="T14" fmla="*/ 582862 w 612775"/>
              <a:gd name="T15" fmla="*/ 1905000 h 1905000"/>
            </a:gdLst>
            <a:ahLst/>
            <a:cxnLst>
              <a:cxn ang="T8">
                <a:pos x="T0" y="T1"/>
              </a:cxn>
              <a:cxn ang="T9">
                <a:pos x="T2" y="T3"/>
              </a:cxn>
              <a:cxn ang="T10">
                <a:pos x="T4" y="T5"/>
              </a:cxn>
              <a:cxn ang="T11">
                <a:pos x="T6" y="T7"/>
              </a:cxn>
            </a:cxnLst>
            <a:rect l="T12" t="T13" r="T14" b="T15"/>
            <a:pathLst>
              <a:path w="612775" h="1905000">
                <a:moveTo>
                  <a:pt x="102131" y="0"/>
                </a:moveTo>
                <a:lnTo>
                  <a:pt x="510644" y="0"/>
                </a:lnTo>
                <a:lnTo>
                  <a:pt x="510643" y="0"/>
                </a:lnTo>
                <a:cubicBezTo>
                  <a:pt x="567049" y="0"/>
                  <a:pt x="612775" y="45725"/>
                  <a:pt x="612775" y="102131"/>
                </a:cubicBezTo>
                <a:lnTo>
                  <a:pt x="612775" y="1905000"/>
                </a:lnTo>
                <a:lnTo>
                  <a:pt x="0" y="1905000"/>
                </a:lnTo>
                <a:lnTo>
                  <a:pt x="0" y="102131"/>
                </a:lnTo>
                <a:cubicBezTo>
                  <a:pt x="0" y="45725"/>
                  <a:pt x="45725" y="0"/>
                  <a:pt x="102130" y="0"/>
                </a:cubicBezTo>
                <a:close/>
              </a:path>
            </a:pathLst>
          </a:custGeom>
          <a:solidFill>
            <a:srgbClr val="004880"/>
          </a:solidFill>
          <a:ln w="25400" algn="ctr">
            <a:noFill/>
            <a:miter lim="800000"/>
            <a:headEnd/>
            <a:tailEnd/>
          </a:ln>
        </p:spPr>
        <p:txBody>
          <a:bodyPr vert="eaVert" anchor="ctr"/>
          <a:lstStyle/>
          <a:p>
            <a:pPr algn="ctr">
              <a:spcBef>
                <a:spcPct val="0"/>
              </a:spcBef>
              <a:buClrTx/>
              <a:buFontTx/>
              <a:buNone/>
              <a:defRPr/>
            </a:pPr>
            <a:endParaRPr lang="en-US" sz="1800" b="0" dirty="0">
              <a:solidFill>
                <a:srgbClr val="FFFFFF"/>
              </a:solidFill>
            </a:endParaRPr>
          </a:p>
        </p:txBody>
      </p:sp>
      <p:sp>
        <p:nvSpPr>
          <p:cNvPr id="9" name="Round Same Side Corner Rectangle 7"/>
          <p:cNvSpPr>
            <a:spLocks noChangeArrowheads="1"/>
          </p:cNvSpPr>
          <p:nvPr userDrawn="1"/>
        </p:nvSpPr>
        <p:spPr bwMode="auto">
          <a:xfrm rot="5400000">
            <a:off x="5233194" y="-2353469"/>
            <a:ext cx="612775" cy="6272213"/>
          </a:xfrm>
          <a:custGeom>
            <a:avLst/>
            <a:gdLst>
              <a:gd name="T0" fmla="*/ 612775 w 612775"/>
              <a:gd name="T1" fmla="*/ 3152775 h 6248400"/>
              <a:gd name="T2" fmla="*/ 306388 w 612775"/>
              <a:gd name="T3" fmla="*/ 6305550 h 6248400"/>
              <a:gd name="T4" fmla="*/ 0 w 612775"/>
              <a:gd name="T5" fmla="*/ 3152775 h 6248400"/>
              <a:gd name="T6" fmla="*/ 306388 w 612775"/>
              <a:gd name="T7" fmla="*/ 0 h 6248400"/>
              <a:gd name="T8" fmla="*/ 0 60000 65536"/>
              <a:gd name="T9" fmla="*/ 5898240 60000 65536"/>
              <a:gd name="T10" fmla="*/ 11796480 60000 65536"/>
              <a:gd name="T11" fmla="*/ 17694720 60000 65536"/>
              <a:gd name="T12" fmla="*/ 29913 w 612775"/>
              <a:gd name="T13" fmla="*/ 29913 h 6248400"/>
              <a:gd name="T14" fmla="*/ 582862 w 612775"/>
              <a:gd name="T15" fmla="*/ 6248400 h 6248400"/>
            </a:gdLst>
            <a:ahLst/>
            <a:cxnLst>
              <a:cxn ang="T8">
                <a:pos x="T0" y="T1"/>
              </a:cxn>
              <a:cxn ang="T9">
                <a:pos x="T2" y="T3"/>
              </a:cxn>
              <a:cxn ang="T10">
                <a:pos x="T4" y="T5"/>
              </a:cxn>
              <a:cxn ang="T11">
                <a:pos x="T6" y="T7"/>
              </a:cxn>
            </a:cxnLst>
            <a:rect l="T12" t="T13" r="T14" b="T15"/>
            <a:pathLst>
              <a:path w="612775" h="6248400">
                <a:moveTo>
                  <a:pt x="102131" y="0"/>
                </a:moveTo>
                <a:lnTo>
                  <a:pt x="510644" y="0"/>
                </a:lnTo>
                <a:lnTo>
                  <a:pt x="510643" y="0"/>
                </a:lnTo>
                <a:cubicBezTo>
                  <a:pt x="567049" y="0"/>
                  <a:pt x="612775" y="45725"/>
                  <a:pt x="612775" y="102131"/>
                </a:cubicBezTo>
                <a:lnTo>
                  <a:pt x="612775" y="6248400"/>
                </a:lnTo>
                <a:lnTo>
                  <a:pt x="0" y="6248400"/>
                </a:lnTo>
                <a:lnTo>
                  <a:pt x="0" y="102131"/>
                </a:lnTo>
                <a:cubicBezTo>
                  <a:pt x="0" y="45725"/>
                  <a:pt x="45725" y="0"/>
                  <a:pt x="102130" y="0"/>
                </a:cubicBezTo>
                <a:close/>
              </a:path>
            </a:pathLst>
          </a:custGeom>
          <a:solidFill>
            <a:srgbClr val="D9D9D9"/>
          </a:solidFill>
          <a:ln w="25400" algn="ctr">
            <a:noFill/>
            <a:miter lim="800000"/>
            <a:headEnd/>
            <a:tailEnd/>
          </a:ln>
        </p:spPr>
        <p:txBody>
          <a:bodyPr anchor="ctr"/>
          <a:lstStyle/>
          <a:p>
            <a:pPr algn="ctr" fontAlgn="auto">
              <a:spcBef>
                <a:spcPts val="0"/>
              </a:spcBef>
              <a:spcAft>
                <a:spcPts val="0"/>
              </a:spcAft>
              <a:buClrTx/>
              <a:buFontTx/>
              <a:buNone/>
              <a:defRPr/>
            </a:pPr>
            <a:endParaRPr lang="de-DE" sz="1800" b="0" dirty="0">
              <a:latin typeface="Futura Std Light" pitchFamily="34" charset="0"/>
            </a:endParaRPr>
          </a:p>
        </p:txBody>
      </p:sp>
      <p:sp>
        <p:nvSpPr>
          <p:cNvPr id="10" name="Slide Number Placeholder 5"/>
          <p:cNvSpPr txBox="1">
            <a:spLocks/>
          </p:cNvSpPr>
          <p:nvPr userDrawn="1"/>
        </p:nvSpPr>
        <p:spPr>
          <a:xfrm>
            <a:off x="7019925" y="6270625"/>
            <a:ext cx="1652588" cy="365125"/>
          </a:xfrm>
          <a:prstGeom prst="rect">
            <a:avLst/>
          </a:prstGeom>
        </p:spPr>
        <p:txBody>
          <a:bodyPr anchor="ctr"/>
          <a:lstStyle/>
          <a:p>
            <a:pPr algn="ctr">
              <a:spcBef>
                <a:spcPct val="0"/>
              </a:spcBef>
              <a:buClrTx/>
              <a:buFontTx/>
              <a:buNone/>
              <a:defRPr/>
            </a:pPr>
            <a:r>
              <a:rPr lang="de-DE" sz="1100" b="0" dirty="0" smtClean="0">
                <a:solidFill>
                  <a:srgbClr val="898989"/>
                </a:solidFill>
              </a:rPr>
              <a:t>Page </a:t>
            </a:r>
            <a:fld id="{4D1FC65C-AA06-485A-8BC8-C307B45F0022}" type="slidenum">
              <a:rPr lang="de-DE" sz="1100" b="0" smtClean="0">
                <a:solidFill>
                  <a:srgbClr val="898989"/>
                </a:solidFill>
              </a:rPr>
              <a:pPr algn="ctr">
                <a:spcBef>
                  <a:spcPct val="0"/>
                </a:spcBef>
                <a:buClrTx/>
                <a:buFontTx/>
                <a:buNone/>
                <a:defRPr/>
              </a:pPr>
              <a:t>‹Nr.›</a:t>
            </a:fld>
            <a:endParaRPr lang="de-DE" sz="1100" b="0" dirty="0">
              <a:solidFill>
                <a:srgbClr val="898989"/>
              </a:solidFill>
            </a:endParaRPr>
          </a:p>
        </p:txBody>
      </p:sp>
      <p:sp>
        <p:nvSpPr>
          <p:cNvPr id="11" name="Fußzeilenplatzhalter 3"/>
          <p:cNvSpPr txBox="1">
            <a:spLocks noGrp="1"/>
          </p:cNvSpPr>
          <p:nvPr userDrawn="1"/>
        </p:nvSpPr>
        <p:spPr bwMode="auto">
          <a:xfrm>
            <a:off x="395288" y="6308725"/>
            <a:ext cx="4119562" cy="365125"/>
          </a:xfrm>
          <a:prstGeom prst="rect">
            <a:avLst/>
          </a:prstGeom>
          <a:noFill/>
          <a:ln w="9525">
            <a:noFill/>
            <a:miter lim="800000"/>
            <a:headEnd/>
            <a:tailEnd/>
          </a:ln>
        </p:spPr>
        <p:txBody>
          <a:bodyPr anchor="ctr"/>
          <a:lstStyle/>
          <a:p>
            <a:pPr>
              <a:spcBef>
                <a:spcPct val="0"/>
              </a:spcBef>
              <a:buClrTx/>
              <a:buFontTx/>
              <a:buNone/>
              <a:defRPr/>
            </a:pPr>
            <a:r>
              <a:rPr lang="en-US" sz="1100" b="0">
                <a:solidFill>
                  <a:srgbClr val="898989"/>
                </a:solidFill>
              </a:rPr>
              <a:t>© SAP AG</a:t>
            </a:r>
          </a:p>
        </p:txBody>
      </p:sp>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a:xfrm>
            <a:off x="467544" y="4581128"/>
            <a:ext cx="8208912" cy="1728192"/>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4" name="Picture Placeholder 13"/>
          <p:cNvSpPr>
            <a:spLocks noGrp="1"/>
          </p:cNvSpPr>
          <p:nvPr>
            <p:ph type="pic" sz="quarter" idx="10"/>
          </p:nvPr>
        </p:nvSpPr>
        <p:spPr>
          <a:xfrm>
            <a:off x="468313" y="1196752"/>
            <a:ext cx="8207375" cy="3384773"/>
          </a:xfrm>
        </p:spPr>
        <p:txBody>
          <a:bodyPr/>
          <a:lstStyle/>
          <a:p>
            <a:endParaRPr lang="de-DE"/>
          </a:p>
        </p:txBody>
      </p:sp>
      <p:pic>
        <p:nvPicPr>
          <p:cNvPr id="15" name="Grafik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2380" y="98630"/>
            <a:ext cx="594886" cy="322967"/>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6862763" y="6127750"/>
            <a:ext cx="2035175" cy="436563"/>
            <a:chOff x="4323" y="3860"/>
            <a:chExt cx="1282" cy="275"/>
          </a:xfrm>
        </p:grpSpPr>
        <p:sp>
          <p:nvSpPr>
            <p:cNvPr id="5" name="AutoShape 10"/>
            <p:cNvSpPr>
              <a:spLocks noChangeArrowheads="1"/>
            </p:cNvSpPr>
            <p:nvPr userDrawn="1"/>
          </p:nvSpPr>
          <p:spPr bwMode="auto">
            <a:xfrm>
              <a:off x="4392" y="3907"/>
              <a:ext cx="1074" cy="228"/>
            </a:xfrm>
            <a:prstGeom prst="roundRect">
              <a:avLst>
                <a:gd name="adj" fmla="val 36463"/>
              </a:avLst>
            </a:prstGeom>
            <a:solidFill>
              <a:srgbClr val="F1FABE"/>
            </a:solidFill>
            <a:ln w="12700">
              <a:noFill/>
              <a:round/>
              <a:headEnd/>
              <a:tailEnd/>
            </a:ln>
          </p:spPr>
          <p:txBody>
            <a:bodyPr wrap="none" lIns="0" tIns="0" rIns="0" bIns="0" anchor="ctr"/>
            <a:lstStyle/>
            <a:p>
              <a:pPr>
                <a:defRPr/>
              </a:pPr>
              <a:endParaRPr lang="de-DE"/>
            </a:p>
          </p:txBody>
        </p:sp>
        <p:sp>
          <p:nvSpPr>
            <p:cNvPr id="6" name="Rectangle 11"/>
            <p:cNvSpPr>
              <a:spLocks noChangeArrowheads="1"/>
            </p:cNvSpPr>
            <p:nvPr userDrawn="1"/>
          </p:nvSpPr>
          <p:spPr bwMode="auto">
            <a:xfrm>
              <a:off x="4323" y="3860"/>
              <a:ext cx="1282" cy="138"/>
            </a:xfrm>
            <a:prstGeom prst="rect">
              <a:avLst/>
            </a:prstGeom>
            <a:solidFill>
              <a:schemeClr val="bg1"/>
            </a:solidFill>
            <a:ln w="12700">
              <a:noFill/>
              <a:miter lim="800000"/>
              <a:headEnd/>
              <a:tailEnd/>
            </a:ln>
            <a:effectLst/>
          </p:spPr>
          <p:txBody>
            <a:bodyPr wrap="none" lIns="0" tIns="0" rIns="0" bIns="0" anchor="ctr"/>
            <a:lstStyle/>
            <a:p>
              <a:pPr>
                <a:defRPr/>
              </a:pPr>
              <a:endParaRPr lang="de-DE"/>
            </a:p>
          </p:txBody>
        </p:sp>
      </p:grpSp>
      <p:sp>
        <p:nvSpPr>
          <p:cNvPr id="10" name="Slide Number Placeholder 5"/>
          <p:cNvSpPr txBox="1">
            <a:spLocks/>
          </p:cNvSpPr>
          <p:nvPr userDrawn="1"/>
        </p:nvSpPr>
        <p:spPr>
          <a:xfrm>
            <a:off x="7019925" y="6270625"/>
            <a:ext cx="1652588" cy="365125"/>
          </a:xfrm>
          <a:prstGeom prst="rect">
            <a:avLst/>
          </a:prstGeom>
        </p:spPr>
        <p:txBody>
          <a:bodyPr anchor="ctr"/>
          <a:lstStyle/>
          <a:p>
            <a:pPr algn="ctr">
              <a:spcBef>
                <a:spcPct val="0"/>
              </a:spcBef>
              <a:buClrTx/>
              <a:buFontTx/>
              <a:buNone/>
              <a:defRPr/>
            </a:pPr>
            <a:r>
              <a:rPr lang="de-DE" sz="1100" b="0" dirty="0" smtClean="0">
                <a:solidFill>
                  <a:srgbClr val="898989"/>
                </a:solidFill>
              </a:rPr>
              <a:t>Page </a:t>
            </a:r>
            <a:fld id="{4D1FC65C-AA06-485A-8BC8-C307B45F0022}" type="slidenum">
              <a:rPr lang="de-DE" sz="1100" b="0" smtClean="0">
                <a:solidFill>
                  <a:srgbClr val="898989"/>
                </a:solidFill>
              </a:rPr>
              <a:pPr algn="ctr">
                <a:spcBef>
                  <a:spcPct val="0"/>
                </a:spcBef>
                <a:buClrTx/>
                <a:buFontTx/>
                <a:buNone/>
                <a:defRPr/>
              </a:pPr>
              <a:t>‹Nr.›</a:t>
            </a:fld>
            <a:endParaRPr lang="de-DE" sz="1100" b="0" dirty="0">
              <a:solidFill>
                <a:srgbClr val="898989"/>
              </a:solidFill>
            </a:endParaRPr>
          </a:p>
        </p:txBody>
      </p:sp>
      <p:sp>
        <p:nvSpPr>
          <p:cNvPr id="11" name="Fußzeilenplatzhalter 3"/>
          <p:cNvSpPr txBox="1">
            <a:spLocks noGrp="1"/>
          </p:cNvSpPr>
          <p:nvPr userDrawn="1"/>
        </p:nvSpPr>
        <p:spPr bwMode="auto">
          <a:xfrm>
            <a:off x="395288" y="6308725"/>
            <a:ext cx="4119562" cy="365125"/>
          </a:xfrm>
          <a:prstGeom prst="rect">
            <a:avLst/>
          </a:prstGeom>
          <a:noFill/>
          <a:ln w="9525">
            <a:noFill/>
            <a:miter lim="800000"/>
            <a:headEnd/>
            <a:tailEnd/>
          </a:ln>
        </p:spPr>
        <p:txBody>
          <a:bodyPr anchor="ctr"/>
          <a:lstStyle/>
          <a:p>
            <a:pPr>
              <a:spcBef>
                <a:spcPct val="0"/>
              </a:spcBef>
              <a:buClrTx/>
              <a:buFontTx/>
              <a:buNone/>
              <a:defRPr/>
            </a:pPr>
            <a:r>
              <a:rPr lang="en-US" sz="1100" b="0">
                <a:solidFill>
                  <a:srgbClr val="898989"/>
                </a:solidFill>
              </a:rPr>
              <a:t>© SAP AG</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2380" y="98630"/>
            <a:ext cx="594886" cy="322967"/>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3882133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411413" y="490538"/>
            <a:ext cx="6096000" cy="5984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smtClean="0"/>
              <a:t>Click to edit Master title style</a:t>
            </a:r>
          </a:p>
        </p:txBody>
      </p:sp>
      <p:sp>
        <p:nvSpPr>
          <p:cNvPr id="1027" name="Rectangle 16"/>
          <p:cNvSpPr>
            <a:spLocks noGrp="1" noChangeArrowheads="1"/>
          </p:cNvSpPr>
          <p:nvPr>
            <p:ph type="body" idx="1"/>
          </p:nvPr>
        </p:nvSpPr>
        <p:spPr bwMode="auto">
          <a:xfrm>
            <a:off x="539750" y="1268413"/>
            <a:ext cx="8064500" cy="4857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34" r:id="rId3"/>
    <p:sldLayoutId id="2147483831" r:id="rId4"/>
    <p:sldLayoutId id="2147483833" r:id="rId5"/>
    <p:sldLayoutId id="2147483832" r:id="rId6"/>
    <p:sldLayoutId id="2147483835" r:id="rId7"/>
    <p:sldLayoutId id="2147483837" r:id="rId8"/>
    <p:sldLayoutId id="2147483839" r:id="rId9"/>
  </p:sldLayoutIdLst>
  <p:hf hdr="0" dt="0"/>
  <p:txStyles>
    <p:titleStyle>
      <a:lvl1pPr algn="l" rtl="0" eaLnBrk="0" fontAlgn="base" hangingPunct="0">
        <a:spcBef>
          <a:spcPct val="0"/>
        </a:spcBef>
        <a:spcAft>
          <a:spcPct val="0"/>
        </a:spcAft>
        <a:defRPr sz="2000">
          <a:solidFill>
            <a:schemeClr val="tx1"/>
          </a:solidFill>
          <a:latin typeface="Arial" charset="0"/>
          <a:ea typeface="+mj-ea"/>
          <a:cs typeface="+mj-cs"/>
        </a:defRPr>
      </a:lvl1pPr>
      <a:lvl2pPr algn="l" rtl="0" eaLnBrk="0" fontAlgn="base" hangingPunct="0">
        <a:spcBef>
          <a:spcPct val="0"/>
        </a:spcBef>
        <a:spcAft>
          <a:spcPct val="0"/>
        </a:spcAft>
        <a:defRPr sz="2000">
          <a:solidFill>
            <a:schemeClr val="tx1"/>
          </a:solidFill>
          <a:latin typeface="Arial" charset="0"/>
        </a:defRPr>
      </a:lvl2pPr>
      <a:lvl3pPr algn="l" rtl="0" eaLnBrk="0" fontAlgn="base" hangingPunct="0">
        <a:spcBef>
          <a:spcPct val="0"/>
        </a:spcBef>
        <a:spcAft>
          <a:spcPct val="0"/>
        </a:spcAft>
        <a:defRPr sz="2000">
          <a:solidFill>
            <a:schemeClr val="tx1"/>
          </a:solidFill>
          <a:latin typeface="Arial" charset="0"/>
        </a:defRPr>
      </a:lvl3pPr>
      <a:lvl4pPr algn="l" rtl="0" eaLnBrk="0" fontAlgn="base" hangingPunct="0">
        <a:spcBef>
          <a:spcPct val="0"/>
        </a:spcBef>
        <a:spcAft>
          <a:spcPct val="0"/>
        </a:spcAft>
        <a:defRPr sz="2000">
          <a:solidFill>
            <a:schemeClr val="tx1"/>
          </a:solidFill>
          <a:latin typeface="Arial" charset="0"/>
        </a:defRPr>
      </a:lvl4pPr>
      <a:lvl5pPr algn="l" rtl="0" eaLnBrk="0" fontAlgn="base" hangingPunct="0">
        <a:spcBef>
          <a:spcPct val="0"/>
        </a:spcBef>
        <a:spcAft>
          <a:spcPct val="0"/>
        </a:spcAft>
        <a:defRPr sz="2000">
          <a:solidFill>
            <a:schemeClr val="tx1"/>
          </a:solidFill>
          <a:latin typeface="Arial" charset="0"/>
        </a:defRPr>
      </a:lvl5pPr>
      <a:lvl6pPr marL="457200" algn="l" rtl="0" fontAlgn="base">
        <a:spcBef>
          <a:spcPct val="0"/>
        </a:spcBef>
        <a:spcAft>
          <a:spcPct val="0"/>
        </a:spcAft>
        <a:defRPr sz="2400">
          <a:solidFill>
            <a:schemeClr val="tx1"/>
          </a:solidFill>
          <a:latin typeface="Calibri" pitchFamily="34" charset="0"/>
        </a:defRPr>
      </a:lvl6pPr>
      <a:lvl7pPr marL="914400" algn="l" rtl="0" fontAlgn="base">
        <a:spcBef>
          <a:spcPct val="0"/>
        </a:spcBef>
        <a:spcAft>
          <a:spcPct val="0"/>
        </a:spcAft>
        <a:defRPr sz="2400">
          <a:solidFill>
            <a:schemeClr val="tx1"/>
          </a:solidFill>
          <a:latin typeface="Calibri" pitchFamily="34" charset="0"/>
        </a:defRPr>
      </a:lvl7pPr>
      <a:lvl8pPr marL="1371600" algn="l" rtl="0" fontAlgn="base">
        <a:spcBef>
          <a:spcPct val="0"/>
        </a:spcBef>
        <a:spcAft>
          <a:spcPct val="0"/>
        </a:spcAft>
        <a:defRPr sz="2400">
          <a:solidFill>
            <a:schemeClr val="tx1"/>
          </a:solidFill>
          <a:latin typeface="Calibri" pitchFamily="34" charset="0"/>
        </a:defRPr>
      </a:lvl8pPr>
      <a:lvl9pPr marL="1828800" algn="l" rtl="0" fontAlgn="base">
        <a:spcBef>
          <a:spcPct val="0"/>
        </a:spcBef>
        <a:spcAft>
          <a:spcPct val="0"/>
        </a:spcAft>
        <a:defRPr sz="2400">
          <a:solidFill>
            <a:schemeClr val="tx1"/>
          </a:solidFill>
          <a:latin typeface="Calibri" pitchFamily="34" charset="0"/>
        </a:defRPr>
      </a:lvl9pPr>
    </p:titleStyle>
    <p:bodyStyle>
      <a:lvl1pPr marL="342900" indent="-342900" algn="l" rtl="0" eaLnBrk="0" fontAlgn="base" hangingPunct="0">
        <a:spcBef>
          <a:spcPct val="50000"/>
        </a:spcBef>
        <a:spcAft>
          <a:spcPct val="0"/>
        </a:spcAft>
        <a:buFont typeface="Wingdings" pitchFamily="2" charset="2"/>
        <a:buChar char="§"/>
        <a:defRPr sz="2000">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a:solidFill>
            <a:schemeClr val="tx1"/>
          </a:solidFill>
          <a:latin typeface="Arial" charset="0"/>
        </a:defRPr>
      </a:lvl2pPr>
      <a:lvl3pPr marL="1143000" indent="-228600" algn="l" rtl="0" eaLnBrk="0" fontAlgn="base" hangingPunct="0">
        <a:spcBef>
          <a:spcPct val="20000"/>
        </a:spcBef>
        <a:spcAft>
          <a:spcPct val="0"/>
        </a:spcAft>
        <a:buFont typeface="Arial" charset="0"/>
        <a:buChar char="•"/>
        <a:defRPr sz="1600">
          <a:solidFill>
            <a:schemeClr val="tx1"/>
          </a:solidFill>
          <a:latin typeface="Arial" charset="0"/>
        </a:defRPr>
      </a:lvl3pPr>
      <a:lvl4pPr marL="1600200" indent="-228600" algn="l" rtl="0" eaLnBrk="0" fontAlgn="base" hangingPunct="0">
        <a:spcBef>
          <a:spcPct val="20000"/>
        </a:spcBef>
        <a:spcAft>
          <a:spcPct val="0"/>
        </a:spcAft>
        <a:buFont typeface="Arial" charset="0"/>
        <a:buChar char="–"/>
        <a:defRPr sz="1400">
          <a:solidFill>
            <a:schemeClr val="tx1"/>
          </a:solidFill>
          <a:latin typeface="Arial" charset="0"/>
        </a:defRPr>
      </a:lvl4pPr>
      <a:lvl5pPr marL="2057400" indent="-228600" algn="l" rtl="0" eaLnBrk="0" fontAlgn="base" hangingPunct="0">
        <a:spcBef>
          <a:spcPct val="20000"/>
        </a:spcBef>
        <a:spcAft>
          <a:spcPct val="0"/>
        </a:spcAft>
        <a:buFont typeface="Arial" charset="0"/>
        <a:buChar char="»"/>
        <a:defRPr sz="1400">
          <a:solidFill>
            <a:schemeClr val="tx1"/>
          </a:solidFill>
          <a:latin typeface="Arial" charset="0"/>
        </a:defRPr>
      </a:lvl5pPr>
      <a:lvl6pPr marL="2514600" indent="-228600" algn="l" rtl="0" fontAlgn="base">
        <a:spcBef>
          <a:spcPct val="20000"/>
        </a:spcBef>
        <a:spcAft>
          <a:spcPct val="0"/>
        </a:spcAft>
        <a:buFont typeface="Arial" charset="0"/>
        <a:buChar char="»"/>
        <a:defRPr sz="2000">
          <a:solidFill>
            <a:schemeClr val="tx1"/>
          </a:solidFill>
          <a:latin typeface="+mn-lt"/>
        </a:defRPr>
      </a:lvl6pPr>
      <a:lvl7pPr marL="2971800" indent="-228600" algn="l" rtl="0" fontAlgn="base">
        <a:spcBef>
          <a:spcPct val="20000"/>
        </a:spcBef>
        <a:spcAft>
          <a:spcPct val="0"/>
        </a:spcAft>
        <a:buFont typeface="Arial" charset="0"/>
        <a:buChar char="»"/>
        <a:defRPr sz="2000">
          <a:solidFill>
            <a:schemeClr val="tx1"/>
          </a:solidFill>
          <a:latin typeface="+mn-lt"/>
        </a:defRPr>
      </a:lvl7pPr>
      <a:lvl8pPr marL="3429000" indent="-228600" algn="l" rtl="0" fontAlgn="base">
        <a:spcBef>
          <a:spcPct val="20000"/>
        </a:spcBef>
        <a:spcAft>
          <a:spcPct val="0"/>
        </a:spcAft>
        <a:buFont typeface="Arial" charset="0"/>
        <a:buChar char="»"/>
        <a:defRPr sz="2000">
          <a:solidFill>
            <a:schemeClr val="tx1"/>
          </a:solidFill>
          <a:latin typeface="+mn-lt"/>
        </a:defRPr>
      </a:lvl8pPr>
      <a:lvl9pPr marL="3886200" indent="-228600" algn="l" rtl="0" fontAlgn="base">
        <a:spcBef>
          <a:spcPct val="20000"/>
        </a:spcBef>
        <a:spcAft>
          <a:spcPct val="0"/>
        </a:spcAft>
        <a:buFont typeface="Arial" charset="0"/>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www.saphana.com/community/blogs/blog/2013/07/17/here-is-the-sap-hana-roadmap--your-wish-is-our-command"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hyperlink" Target="http://www.sap.com/solutions/technology/in-memory-computing-platform/hana/overview/index.epx"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experiencesaphana.com/docs/DOC-1522" TargetMode="Externa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hyperlink" Target="http://reshaping-datacenter.de.ts.fujitsu.com/fileadmin/user_upload/documents/Downloads_DE/ps-hana-case-study-Red-Bull-em-en.pdf" TargetMode="External"/><Relationship Id="rId3" Type="http://schemas.openxmlformats.org/officeDocument/2006/relationships/hyperlink" Target="http://scn.sap.com/community/hana-in-memory/blog/2012/04/04/hana-speeds-cancer-research-and-results" TargetMode="External"/><Relationship Id="rId7" Type="http://schemas.openxmlformats.org/officeDocument/2006/relationships/hyperlink" Target="http://insiderprofiles.wispubs.com/article.aspx?iArticleId=643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www.sapvirtualevents.com/sapphirenow/sessiondetails.aspx?sid=2332" TargetMode="External"/><Relationship Id="rId5" Type="http://schemas.openxmlformats.org/officeDocument/2006/relationships/hyperlink" Target="http://www.youtube.com/watch?v=2N58-WzWQNs" TargetMode="External"/><Relationship Id="rId4" Type="http://schemas.openxmlformats.org/officeDocument/2006/relationships/hyperlink" Target="http://www.computerworlduk.com/news/applications/3359792/burberry-points-to-benefits-of-tech-in-strong-annual-result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www.sdn.sap.com/irj/scn/go/portal/prtroot/docs/library/uuid/3604c604-0901-0010-f0aa-b37378495537"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hyperlink" Target="http://www.experiencesaphana.com/docs/DOC-1522" TargetMode="Externa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experiencesaphana.com/docs/DOC-1522"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9.jpeg"/><Relationship Id="rId4" Type="http://schemas.openxmlformats.org/officeDocument/2006/relationships/image" Target="../media/image18.wmf"/></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jpeg"/></Relationships>
</file>

<file path=ppt/slides/_rels/slide28.xml.rels><?xml version="1.0" encoding="UTF-8" standalone="yes"?>
<Relationships xmlns="http://schemas.openxmlformats.org/package/2006/relationships"><Relationship Id="rId8" Type="http://schemas.openxmlformats.org/officeDocument/2006/relationships/hyperlink" Target="http://www.zdnet.com/in-memory-analytics-plugs-real-time-need-2062300307/" TargetMode="External"/><Relationship Id="rId3" Type="http://schemas.openxmlformats.org/officeDocument/2006/relationships/hyperlink" Target="http://www.sdn.sap.com/irj/scn/go/portal/prtroot/docs/library/uuid/6015ec1d-7f7d-2e10-06b8-edfa52a4c981?QuickLink=index&amp;overridelayout=true&amp;51342039412472" TargetMode="External"/><Relationship Id="rId7" Type="http://schemas.openxmlformats.org/officeDocument/2006/relationships/hyperlink" Target="http://www.information-management.com/newsletters/self-service-business-intelligence-bi-tdwi-kulkarni-10022855-1.html" TargetMode="External"/><Relationship Id="rId2" Type="http://schemas.openxmlformats.org/officeDocument/2006/relationships/hyperlink" Target="http://www.cio.com/article/716726/" TargetMode="External"/><Relationship Id="rId1" Type="http://schemas.openxmlformats.org/officeDocument/2006/relationships/slideLayout" Target="../slideLayouts/slideLayout2.xml"/><Relationship Id="rId6" Type="http://schemas.openxmlformats.org/officeDocument/2006/relationships/hyperlink" Target="http://practicalanalytics.wordpress.com/2011/05/15/new-tools-for-new-times-a-primer-on-big-data/" TargetMode="External"/><Relationship Id="rId5" Type="http://schemas.openxmlformats.org/officeDocument/2006/relationships/hyperlink" Target="http://www.experiencesaphana.com/docs/DOC-1522" TargetMode="External"/><Relationship Id="rId10" Type="http://schemas.openxmlformats.org/officeDocument/2006/relationships/hyperlink" Target="http://www.computerworld.com/s/article/9228230/Putting_predictive_analytics_to_work?taxonomyId=9&amp;pageNumber=2" TargetMode="External"/><Relationship Id="rId4" Type="http://schemas.openxmlformats.org/officeDocument/2006/relationships/hyperlink" Target="http://www.odbms.org/download/illuminate%20Comparison.pdf" TargetMode="External"/><Relationship Id="rId9" Type="http://schemas.openxmlformats.org/officeDocument/2006/relationships/hyperlink" Target="http://www.mckinsey.com/insights/mgi/research/technology_and_innovation/big_data_the_next_frontier_for_innovation"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www3.weforum.org/docs/GITR/2012/GITR_Chapter1.7_2012.pdf" TargetMode="External"/><Relationship Id="rId3" Type="http://schemas.openxmlformats.org/officeDocument/2006/relationships/hyperlink" Target="http://www.dwbiconcepts.com/database/28-hana/105-sap-hana-architecture.html" TargetMode="External"/><Relationship Id="rId7" Type="http://schemas.openxmlformats.org/officeDocument/2006/relationships/hyperlink" Target="http://tdwi.org/Articles/2012/06/05/Big-Data-Meets-Big-Density.aspx?Page=4&amp;p=1" TargetMode="External"/><Relationship Id="rId2" Type="http://schemas.openxmlformats.org/officeDocument/2006/relationships/hyperlink" Target="http://www.dwbiconcepts.com/database/28-hana/98-sap-hana-basics.html" TargetMode="External"/><Relationship Id="rId1" Type="http://schemas.openxmlformats.org/officeDocument/2006/relationships/slideLayout" Target="../slideLayouts/slideLayout2.xml"/><Relationship Id="rId6" Type="http://schemas.openxmlformats.org/officeDocument/2006/relationships/hyperlink" Target="http://www.sdn.sap.com/irj/scn/go/portal/prtroot/docs/library/uuid/3604c604-0901-0010-f0aa-b37378495537" TargetMode="External"/><Relationship Id="rId5" Type="http://schemas.openxmlformats.org/officeDocument/2006/relationships/hyperlink" Target="http://www.datric.com/docs/DW%20Appliances%20pt1%20-%20Architecture.pdf" TargetMode="External"/><Relationship Id="rId4" Type="http://schemas.openxmlformats.org/officeDocument/2006/relationships/hyperlink" Target="http://www.pwc.com/en_US/us/technology-forecast/2012/issue1/features/feature-art-science-analytics-technology.j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practicalanalytics.wordpress.com/2011/05/15/new-tools-for-new-times-a-primer-on-big-dat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hyperlink" Target="http://www.pwc.com/en_US/us/technology-forecast/2012/issue1/features/feature-art-science-analytics-technology.jhtml"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www3.weforum.org/docs/GITR/2012/GITR_Chapter1.7_2012.pd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a:t>
            </a:r>
            <a:r>
              <a:rPr lang="en-US" dirty="0"/>
              <a:t>to </a:t>
            </a:r>
            <a:r>
              <a:rPr lang="en-US" dirty="0" smtClean="0"/>
              <a:t>In-Memory Databases </a:t>
            </a:r>
            <a:r>
              <a:rPr lang="en-US" dirty="0"/>
              <a:t>for </a:t>
            </a:r>
            <a:r>
              <a:rPr lang="en-US" dirty="0" smtClean="0"/>
              <a:t>Analytic Applications</a:t>
            </a:r>
            <a:endParaRPr lang="de-DE" dirty="0"/>
          </a:p>
        </p:txBody>
      </p:sp>
      <p:sp>
        <p:nvSpPr>
          <p:cNvPr id="3" name="Subtitle 2"/>
          <p:cNvSpPr>
            <a:spLocks noGrp="1"/>
          </p:cNvSpPr>
          <p:nvPr>
            <p:ph type="subTitle" idx="1"/>
          </p:nvPr>
        </p:nvSpPr>
        <p:spPr/>
        <p:txBody>
          <a:bodyPr/>
          <a:lstStyle/>
          <a:p>
            <a:r>
              <a:rPr lang="en-US" dirty="0"/>
              <a:t>This module provides an introduction </a:t>
            </a:r>
            <a:r>
              <a:rPr lang="en-US" dirty="0" smtClean="0"/>
              <a:t>to the basics of in-memory databases  as well as SAP HANA and its use in analytic applications</a:t>
            </a:r>
            <a:r>
              <a:rPr lang="en-US" dirty="0"/>
              <a:t> </a:t>
            </a:r>
            <a:r>
              <a:rPr lang="en-US" dirty="0" smtClean="0"/>
              <a:t> </a:t>
            </a:r>
            <a:endParaRPr lang="en-US" dirty="0"/>
          </a:p>
          <a:p>
            <a:endParaRPr lang="de-DE" dirty="0"/>
          </a:p>
        </p:txBody>
      </p:sp>
      <p:sp>
        <p:nvSpPr>
          <p:cNvPr id="5" name="Rectangle 3"/>
          <p:cNvSpPr>
            <a:spLocks/>
          </p:cNvSpPr>
          <p:nvPr/>
        </p:nvSpPr>
        <p:spPr bwMode="auto">
          <a:xfrm>
            <a:off x="755576" y="1772816"/>
            <a:ext cx="2952328" cy="1224136"/>
          </a:xfrm>
          <a:prstGeom prst="rect">
            <a:avLst/>
          </a:prstGeom>
          <a:noFill/>
          <a:ln w="9525">
            <a:noFill/>
            <a:miter lim="800000"/>
            <a:headEnd/>
            <a:tailEnd/>
          </a:ln>
        </p:spPr>
        <p:txBody>
          <a:bodyPr/>
          <a:lstStyle/>
          <a:p>
            <a:pPr>
              <a:spcBef>
                <a:spcPct val="50000"/>
              </a:spcBef>
              <a:buClrTx/>
              <a:tabLst>
                <a:tab pos="714375" algn="l"/>
              </a:tabLst>
            </a:pPr>
            <a:r>
              <a:rPr lang="de-DE" sz="1200" dirty="0">
                <a:solidFill>
                  <a:schemeClr val="bg1"/>
                </a:solidFill>
                <a:cs typeface="Arial" charset="0"/>
              </a:rPr>
              <a:t>SAP University Alliances</a:t>
            </a:r>
          </a:p>
          <a:p>
            <a:pPr>
              <a:spcBef>
                <a:spcPct val="50000"/>
              </a:spcBef>
              <a:buClrTx/>
              <a:tabLst>
                <a:tab pos="714375" algn="l"/>
              </a:tabLst>
            </a:pPr>
            <a:r>
              <a:rPr lang="de-DE" sz="1200" dirty="0">
                <a:solidFill>
                  <a:schemeClr val="bg1"/>
                </a:solidFill>
                <a:cs typeface="Arial" charset="0"/>
              </a:rPr>
              <a:t>Version</a:t>
            </a:r>
            <a:r>
              <a:rPr lang="de-DE" sz="1200" b="0" dirty="0">
                <a:solidFill>
                  <a:schemeClr val="bg1"/>
                </a:solidFill>
                <a:cs typeface="Arial" charset="0"/>
              </a:rPr>
              <a:t> 	</a:t>
            </a:r>
            <a:r>
              <a:rPr lang="de-DE" sz="1200" b="0" dirty="0" smtClean="0">
                <a:solidFill>
                  <a:schemeClr val="bg1"/>
                </a:solidFill>
                <a:cs typeface="Arial" charset="0"/>
              </a:rPr>
              <a:t>SP7</a:t>
            </a:r>
            <a:endParaRPr lang="de-DE" sz="1200" b="0" dirty="0">
              <a:solidFill>
                <a:schemeClr val="bg1"/>
              </a:solidFill>
              <a:cs typeface="Arial" charset="0"/>
            </a:endParaRPr>
          </a:p>
          <a:p>
            <a:pPr>
              <a:spcBef>
                <a:spcPct val="50000"/>
              </a:spcBef>
              <a:buClrTx/>
              <a:tabLst>
                <a:tab pos="714375" algn="l"/>
              </a:tabLst>
            </a:pPr>
            <a:r>
              <a:rPr lang="de-DE" sz="1200" dirty="0" smtClean="0">
                <a:solidFill>
                  <a:schemeClr val="bg1"/>
                </a:solidFill>
                <a:cs typeface="Arial" charset="0"/>
              </a:rPr>
              <a:t>Author	</a:t>
            </a:r>
            <a:r>
              <a:rPr lang="de-DE" sz="1200" b="0" dirty="0" smtClean="0">
                <a:solidFill>
                  <a:schemeClr val="bg1"/>
                </a:solidFill>
                <a:cs typeface="Arial" charset="0"/>
              </a:rPr>
              <a:t>Lorraine R. Gardiner, California State University, Chico</a:t>
            </a:r>
            <a:r>
              <a:rPr lang="de-DE" sz="1200" b="0" dirty="0">
                <a:solidFill>
                  <a:schemeClr val="bg1"/>
                </a:solidFill>
                <a:cs typeface="Arial" charset="0"/>
              </a:rPr>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HANA Data Modeling Overview</a:t>
            </a:r>
            <a:endParaRPr lang="de-DE" dirty="0"/>
          </a:p>
        </p:txBody>
      </p:sp>
      <p:sp>
        <p:nvSpPr>
          <p:cNvPr id="40" name="Rechteck 39"/>
          <p:cNvSpPr/>
          <p:nvPr/>
        </p:nvSpPr>
        <p:spPr bwMode="gray">
          <a:xfrm>
            <a:off x="539552" y="4509120"/>
            <a:ext cx="8064896" cy="1008112"/>
          </a:xfrm>
          <a:prstGeom prst="rect">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1" name="Rechteck 40"/>
          <p:cNvSpPr/>
          <p:nvPr/>
        </p:nvSpPr>
        <p:spPr bwMode="gray">
          <a:xfrm>
            <a:off x="539552" y="1268760"/>
            <a:ext cx="8064896" cy="1224136"/>
          </a:xfrm>
          <a:prstGeom prst="rect">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Rechteck 41"/>
          <p:cNvSpPr/>
          <p:nvPr/>
        </p:nvSpPr>
        <p:spPr bwMode="gray">
          <a:xfrm>
            <a:off x="827584" y="1628800"/>
            <a:ext cx="3600120" cy="792000"/>
          </a:xfrm>
          <a:prstGeom prst="rect">
            <a:avLst/>
          </a:prstGeom>
          <a:solidFill>
            <a:schemeClr val="tx2">
              <a:lumMod val="20000"/>
              <a:lumOff val="80000"/>
            </a:schemeClr>
          </a:solidFill>
          <a:ln w="19050" algn="ctr">
            <a:noFill/>
            <a:miter lim="800000"/>
            <a:headEnd/>
            <a:tailEnd/>
          </a:ln>
        </p:spPr>
        <p:txBody>
          <a:bodyPr lIns="90000" tIns="72000" rIns="90000" bIns="72000" rtlCol="0" anchor="ctr"/>
          <a:lstStyle/>
          <a:p>
            <a:pPr algn="ctr">
              <a:spcBef>
                <a:spcPct val="50000"/>
              </a:spcBef>
              <a:buClr>
                <a:srgbClr val="F0AB00"/>
              </a:buClr>
              <a:buSzPct val="80000"/>
            </a:pPr>
            <a:r>
              <a:rPr lang="de-DE" sz="1400" kern="0" dirty="0" smtClean="0">
                <a:ea typeface="Arial Unicode MS" pitchFamily="34" charset="-128"/>
                <a:cs typeface="Arial Unicode MS" pitchFamily="34" charset="-128"/>
              </a:rPr>
              <a:t>Administration &amp; Data Modeling</a:t>
            </a:r>
          </a:p>
          <a:p>
            <a:pPr algn="ctr">
              <a:spcBef>
                <a:spcPct val="50000"/>
              </a:spcBef>
              <a:buClr>
                <a:srgbClr val="F0AB00"/>
              </a:buClr>
              <a:buSzPct val="80000"/>
            </a:pPr>
            <a:r>
              <a:rPr lang="de-DE" sz="1400" b="0" kern="0" dirty="0" smtClean="0">
                <a:ea typeface="Arial Unicode MS" pitchFamily="34" charset="-128"/>
                <a:cs typeface="Arial Unicode MS" pitchFamily="34" charset="-128"/>
              </a:rPr>
              <a:t>SAP HANA Studio</a:t>
            </a:r>
          </a:p>
        </p:txBody>
      </p:sp>
      <p:sp>
        <p:nvSpPr>
          <p:cNvPr id="43" name="Rechteck 42"/>
          <p:cNvSpPr/>
          <p:nvPr/>
        </p:nvSpPr>
        <p:spPr bwMode="gray">
          <a:xfrm>
            <a:off x="4500376" y="1628800"/>
            <a:ext cx="3960056" cy="792000"/>
          </a:xfrm>
          <a:prstGeom prst="rect">
            <a:avLst/>
          </a:prstGeom>
          <a:solidFill>
            <a:schemeClr val="tx2">
              <a:lumMod val="20000"/>
              <a:lumOff val="80000"/>
            </a:schemeClr>
          </a:solidFill>
          <a:ln w="6350" algn="ctr">
            <a:noFill/>
            <a:miter lim="800000"/>
            <a:headEnd/>
            <a:tailEnd/>
          </a:ln>
        </p:spPr>
        <p:txBody>
          <a:bodyPr lIns="90000" tIns="72000" rIns="90000" bIns="72000" rtlCol="0" anchor="ctr"/>
          <a:lstStyle/>
          <a:p>
            <a:pPr marR="0" algn="ctr" fontAlgn="base">
              <a:lnSpc>
                <a:spcPct val="100000"/>
              </a:lnSpc>
              <a:spcBef>
                <a:spcPct val="50000"/>
              </a:spcBef>
              <a:spcAft>
                <a:spcPct val="0"/>
              </a:spcAft>
              <a:buClr>
                <a:srgbClr val="F0AB00"/>
              </a:buClr>
              <a:buSzPct val="80000"/>
              <a:tabLst/>
            </a:pPr>
            <a:r>
              <a:rPr lang="de-DE" sz="1400" b="1" kern="0" dirty="0" smtClean="0">
                <a:ea typeface="Arial Unicode MS" pitchFamily="34" charset="-128"/>
                <a:cs typeface="Arial Unicode MS" pitchFamily="34" charset="-128"/>
              </a:rPr>
              <a:t>Reporting &amp; Analysis</a:t>
            </a:r>
          </a:p>
          <a:p>
            <a:pPr algn="ctr">
              <a:spcBef>
                <a:spcPct val="50000"/>
              </a:spcBef>
              <a:buClr>
                <a:srgbClr val="F0AB00"/>
              </a:buClr>
              <a:buSzPct val="80000"/>
            </a:pPr>
            <a:r>
              <a:rPr lang="de-DE" sz="1400" b="0" kern="0" dirty="0" smtClean="0">
                <a:ea typeface="Arial Unicode MS" pitchFamily="34" charset="-128"/>
                <a:cs typeface="Arial Unicode MS" pitchFamily="34" charset="-128"/>
              </a:rPr>
              <a:t>SAP BusinessObjects Explorer, Crystal Dashboard Design, Crystal Reports, etc...</a:t>
            </a:r>
          </a:p>
        </p:txBody>
      </p:sp>
      <p:sp>
        <p:nvSpPr>
          <p:cNvPr id="44" name="Rechteck 43"/>
          <p:cNvSpPr/>
          <p:nvPr/>
        </p:nvSpPr>
        <p:spPr bwMode="gray">
          <a:xfrm>
            <a:off x="539552" y="2528900"/>
            <a:ext cx="8064896" cy="1944216"/>
          </a:xfrm>
          <a:prstGeom prst="rect">
            <a:avLst/>
          </a:prstGeom>
          <a:solidFill>
            <a:schemeClr val="bg1"/>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5" name="Textfeld 44"/>
          <p:cNvSpPr txBox="1"/>
          <p:nvPr/>
        </p:nvSpPr>
        <p:spPr>
          <a:xfrm>
            <a:off x="611560" y="2600908"/>
            <a:ext cx="2376264"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b="1" kern="0" dirty="0" smtClean="0">
                <a:ea typeface="Arial Unicode MS" pitchFamily="34" charset="-128"/>
                <a:cs typeface="Arial Unicode MS" pitchFamily="34" charset="-128"/>
              </a:rPr>
              <a:t>SAP HANA Database</a:t>
            </a:r>
          </a:p>
        </p:txBody>
      </p:sp>
      <p:sp>
        <p:nvSpPr>
          <p:cNvPr id="46" name="Rechteck 45"/>
          <p:cNvSpPr/>
          <p:nvPr/>
        </p:nvSpPr>
        <p:spPr bwMode="gray">
          <a:xfrm>
            <a:off x="755576" y="2888940"/>
            <a:ext cx="7776864" cy="1512168"/>
          </a:xfrm>
          <a:prstGeom prst="rect">
            <a:avLst/>
          </a:prstGeom>
          <a:solidFill>
            <a:srgbClr val="FFFFCC"/>
          </a:solidFill>
          <a:ln w="6350" algn="ctr">
            <a:noFill/>
            <a:miter lim="800000"/>
            <a:headEnd/>
            <a:tailEnd/>
          </a:ln>
        </p:spPr>
        <p:txBody>
          <a:bodyPr lIns="90000" tIns="72000" rIns="90000" bIns="72000" rtlCol="0" anchor="ctr"/>
          <a:lstStyle/>
          <a:p>
            <a:pPr marR="0" algn="ctr" fontAlgn="base">
              <a:lnSpc>
                <a:spcPct val="100000"/>
              </a:lnSpc>
              <a:spcBef>
                <a:spcPct val="50000"/>
              </a:spcBef>
              <a:spcAft>
                <a:spcPct val="0"/>
              </a:spcAft>
              <a:buClr>
                <a:srgbClr val="F0AB00"/>
              </a:buClr>
              <a:buSzPct val="80000"/>
              <a:tabLst/>
            </a:pPr>
            <a:endParaRPr lang="de-DE" sz="1400" b="1" kern="0" dirty="0" smtClean="0">
              <a:ea typeface="Arial Unicode MS" pitchFamily="34" charset="-128"/>
              <a:cs typeface="Arial Unicode MS" pitchFamily="34" charset="-128"/>
            </a:endParaRPr>
          </a:p>
        </p:txBody>
      </p:sp>
      <p:sp>
        <p:nvSpPr>
          <p:cNvPr id="47" name="Textfeld 46"/>
          <p:cNvSpPr txBox="1"/>
          <p:nvPr/>
        </p:nvSpPr>
        <p:spPr>
          <a:xfrm>
            <a:off x="1403648" y="3897052"/>
            <a:ext cx="1080120"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err="1" smtClean="0">
                <a:ea typeface="Arial Unicode MS" pitchFamily="34" charset="-128"/>
                <a:cs typeface="Arial Unicode MS" pitchFamily="34" charset="-128"/>
              </a:rPr>
              <a:t>Tables</a:t>
            </a:r>
            <a:endParaRPr lang="de-DE" sz="1400" kern="0" dirty="0" smtClean="0">
              <a:ea typeface="Arial Unicode MS" pitchFamily="34" charset="-128"/>
              <a:cs typeface="Arial Unicode MS" pitchFamily="34" charset="-128"/>
            </a:endParaRPr>
          </a:p>
        </p:txBody>
      </p:sp>
      <p:sp>
        <p:nvSpPr>
          <p:cNvPr id="48" name="Textfeld 47"/>
          <p:cNvSpPr txBox="1"/>
          <p:nvPr/>
        </p:nvSpPr>
        <p:spPr>
          <a:xfrm>
            <a:off x="1403648" y="3104964"/>
            <a:ext cx="1080120"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smtClean="0">
                <a:ea typeface="Arial Unicode MS" pitchFamily="34" charset="-128"/>
                <a:cs typeface="Arial Unicode MS" pitchFamily="34" charset="-128"/>
              </a:rPr>
              <a:t>Views</a:t>
            </a:r>
          </a:p>
        </p:txBody>
      </p:sp>
      <p:pic>
        <p:nvPicPr>
          <p:cNvPr id="49" name="Picture 2"/>
          <p:cNvPicPr>
            <a:picLocks noChangeAspect="1" noChangeArrowheads="1"/>
          </p:cNvPicPr>
          <p:nvPr/>
        </p:nvPicPr>
        <p:blipFill>
          <a:blip r:embed="rId3" cstate="print"/>
          <a:srcRect b="28572"/>
          <a:stretch>
            <a:fillRect/>
          </a:stretch>
        </p:blipFill>
        <p:spPr bwMode="auto">
          <a:xfrm>
            <a:off x="5652120" y="3032956"/>
            <a:ext cx="737688" cy="360039"/>
          </a:xfrm>
          <a:prstGeom prst="rect">
            <a:avLst/>
          </a:prstGeom>
          <a:noFill/>
          <a:ln w="3175">
            <a:solidFill>
              <a:schemeClr val="tx1"/>
            </a:solidFill>
            <a:miter lim="800000"/>
            <a:headEnd/>
            <a:tailEnd/>
          </a:ln>
        </p:spPr>
      </p:pic>
      <p:pic>
        <p:nvPicPr>
          <p:cNvPr id="50" name="Picture 2"/>
          <p:cNvPicPr>
            <a:picLocks noChangeAspect="1" noChangeArrowheads="1"/>
          </p:cNvPicPr>
          <p:nvPr/>
        </p:nvPicPr>
        <p:blipFill>
          <a:blip r:embed="rId4" cstate="print"/>
          <a:srcRect/>
          <a:stretch>
            <a:fillRect/>
          </a:stretch>
        </p:blipFill>
        <p:spPr bwMode="auto">
          <a:xfrm>
            <a:off x="4572000" y="3032956"/>
            <a:ext cx="668572" cy="360000"/>
          </a:xfrm>
          <a:prstGeom prst="rect">
            <a:avLst/>
          </a:prstGeom>
          <a:noFill/>
          <a:ln w="3175">
            <a:solidFill>
              <a:schemeClr val="tx1"/>
            </a:solidFill>
            <a:miter lim="800000"/>
            <a:headEnd/>
            <a:tailEnd/>
          </a:ln>
        </p:spPr>
      </p:pic>
      <p:pic>
        <p:nvPicPr>
          <p:cNvPr id="51" name="Picture 2"/>
          <p:cNvPicPr>
            <a:picLocks noChangeAspect="1" noChangeArrowheads="1"/>
          </p:cNvPicPr>
          <p:nvPr/>
        </p:nvPicPr>
        <p:blipFill>
          <a:blip r:embed="rId3" cstate="print"/>
          <a:srcRect b="28572"/>
          <a:stretch>
            <a:fillRect/>
          </a:stretch>
        </p:blipFill>
        <p:spPr bwMode="auto">
          <a:xfrm>
            <a:off x="6714632" y="3032956"/>
            <a:ext cx="737688" cy="360039"/>
          </a:xfrm>
          <a:prstGeom prst="rect">
            <a:avLst/>
          </a:prstGeom>
          <a:noFill/>
          <a:ln w="3175">
            <a:solidFill>
              <a:schemeClr val="tx1"/>
            </a:solidFill>
            <a:miter lim="800000"/>
            <a:headEnd/>
            <a:tailEnd/>
          </a:ln>
        </p:spPr>
      </p:pic>
      <p:pic>
        <p:nvPicPr>
          <p:cNvPr id="52" name="Picture 2"/>
          <p:cNvPicPr>
            <a:picLocks noChangeAspect="1" noChangeArrowheads="1"/>
          </p:cNvPicPr>
          <p:nvPr/>
        </p:nvPicPr>
        <p:blipFill>
          <a:blip r:embed="rId3" cstate="print"/>
          <a:srcRect b="28572"/>
          <a:stretch>
            <a:fillRect/>
          </a:stretch>
        </p:blipFill>
        <p:spPr bwMode="auto">
          <a:xfrm>
            <a:off x="6858648" y="2960948"/>
            <a:ext cx="737688" cy="360039"/>
          </a:xfrm>
          <a:prstGeom prst="rect">
            <a:avLst/>
          </a:prstGeom>
          <a:noFill/>
          <a:ln w="9525">
            <a:solidFill>
              <a:schemeClr val="tx1"/>
            </a:solidFill>
            <a:miter lim="800000"/>
            <a:headEnd/>
            <a:tailEnd/>
          </a:ln>
        </p:spPr>
      </p:pic>
      <p:pic>
        <p:nvPicPr>
          <p:cNvPr id="53" name="Picture 3"/>
          <p:cNvPicPr>
            <a:picLocks noChangeAspect="1" noChangeArrowheads="1"/>
          </p:cNvPicPr>
          <p:nvPr/>
        </p:nvPicPr>
        <p:blipFill>
          <a:blip r:embed="rId5" cstate="print"/>
          <a:srcRect/>
          <a:stretch>
            <a:fillRect/>
          </a:stretch>
        </p:blipFill>
        <p:spPr bwMode="auto">
          <a:xfrm>
            <a:off x="4196057" y="3753036"/>
            <a:ext cx="879999" cy="540000"/>
          </a:xfrm>
          <a:prstGeom prst="rect">
            <a:avLst/>
          </a:prstGeom>
          <a:noFill/>
          <a:ln w="9525">
            <a:noFill/>
            <a:miter lim="800000"/>
            <a:headEnd/>
            <a:tailEnd/>
          </a:ln>
        </p:spPr>
      </p:pic>
      <p:pic>
        <p:nvPicPr>
          <p:cNvPr id="54" name="Picture 3"/>
          <p:cNvPicPr>
            <a:picLocks noChangeAspect="1" noChangeArrowheads="1"/>
          </p:cNvPicPr>
          <p:nvPr/>
        </p:nvPicPr>
        <p:blipFill>
          <a:blip r:embed="rId5" cstate="print"/>
          <a:srcRect/>
          <a:stretch>
            <a:fillRect/>
          </a:stretch>
        </p:blipFill>
        <p:spPr bwMode="auto">
          <a:xfrm>
            <a:off x="5204169" y="3753036"/>
            <a:ext cx="879999" cy="540000"/>
          </a:xfrm>
          <a:prstGeom prst="rect">
            <a:avLst/>
          </a:prstGeom>
          <a:noFill/>
          <a:ln w="9525">
            <a:noFill/>
            <a:miter lim="800000"/>
            <a:headEnd/>
            <a:tailEnd/>
          </a:ln>
        </p:spPr>
      </p:pic>
      <p:pic>
        <p:nvPicPr>
          <p:cNvPr id="55" name="Picture 3"/>
          <p:cNvPicPr>
            <a:picLocks noChangeAspect="1" noChangeArrowheads="1"/>
          </p:cNvPicPr>
          <p:nvPr/>
        </p:nvPicPr>
        <p:blipFill>
          <a:blip r:embed="rId5" cstate="print"/>
          <a:srcRect/>
          <a:stretch>
            <a:fillRect/>
          </a:stretch>
        </p:blipFill>
        <p:spPr bwMode="auto">
          <a:xfrm>
            <a:off x="6212281" y="3753036"/>
            <a:ext cx="879999" cy="540000"/>
          </a:xfrm>
          <a:prstGeom prst="rect">
            <a:avLst/>
          </a:prstGeom>
          <a:noFill/>
          <a:ln w="9525">
            <a:noFill/>
            <a:miter lim="800000"/>
            <a:headEnd/>
            <a:tailEnd/>
          </a:ln>
        </p:spPr>
      </p:pic>
      <p:pic>
        <p:nvPicPr>
          <p:cNvPr id="56" name="Picture 3"/>
          <p:cNvPicPr>
            <a:picLocks noChangeAspect="1" noChangeArrowheads="1"/>
          </p:cNvPicPr>
          <p:nvPr/>
        </p:nvPicPr>
        <p:blipFill>
          <a:blip r:embed="rId5" cstate="print"/>
          <a:srcRect/>
          <a:stretch>
            <a:fillRect/>
          </a:stretch>
        </p:blipFill>
        <p:spPr bwMode="auto">
          <a:xfrm>
            <a:off x="7220393" y="3753036"/>
            <a:ext cx="879999" cy="540000"/>
          </a:xfrm>
          <a:prstGeom prst="rect">
            <a:avLst/>
          </a:prstGeom>
          <a:noFill/>
          <a:ln w="9525">
            <a:noFill/>
            <a:miter lim="800000"/>
            <a:headEnd/>
            <a:tailEnd/>
          </a:ln>
        </p:spPr>
      </p:pic>
      <p:sp>
        <p:nvSpPr>
          <p:cNvPr id="57" name="Textfeld 56"/>
          <p:cNvSpPr txBox="1"/>
          <p:nvPr/>
        </p:nvSpPr>
        <p:spPr>
          <a:xfrm>
            <a:off x="611560" y="1340768"/>
            <a:ext cx="2376264"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b="1" kern="0" dirty="0" smtClean="0">
                <a:ea typeface="Arial Unicode MS" pitchFamily="34" charset="-128"/>
                <a:cs typeface="Arial Unicode MS" pitchFamily="34" charset="-128"/>
              </a:rPr>
              <a:t>Front-End</a:t>
            </a:r>
          </a:p>
        </p:txBody>
      </p:sp>
      <p:sp>
        <p:nvSpPr>
          <p:cNvPr id="58" name="Rechteck 57"/>
          <p:cNvSpPr/>
          <p:nvPr/>
        </p:nvSpPr>
        <p:spPr bwMode="gray">
          <a:xfrm>
            <a:off x="1979712" y="4581128"/>
            <a:ext cx="3096344" cy="792088"/>
          </a:xfrm>
          <a:prstGeom prst="rect">
            <a:avLst/>
          </a:prstGeom>
          <a:solidFill>
            <a:schemeClr val="accent4">
              <a:lumMod val="20000"/>
              <a:lumOff val="80000"/>
            </a:schemeClr>
          </a:solidFill>
          <a:ln w="6350" algn="ctr">
            <a:noFill/>
            <a:miter lim="800000"/>
            <a:headEnd/>
            <a:tailEnd/>
          </a:ln>
        </p:spPr>
        <p:txBody>
          <a:bodyPr lIns="90000" tIns="72000" rIns="90000" bIns="72000" rtlCol="0" anchor="ctr"/>
          <a:lstStyle/>
          <a:p>
            <a:pPr marR="0" algn="ctr" fontAlgn="base">
              <a:lnSpc>
                <a:spcPct val="100000"/>
              </a:lnSpc>
              <a:spcBef>
                <a:spcPct val="50000"/>
              </a:spcBef>
              <a:spcAft>
                <a:spcPct val="0"/>
              </a:spcAft>
              <a:buClr>
                <a:srgbClr val="F0AB00"/>
              </a:buClr>
              <a:buSzPct val="80000"/>
              <a:tabLst/>
            </a:pPr>
            <a:r>
              <a:rPr lang="de-DE" sz="1400" b="1" kern="0" dirty="0" smtClean="0">
                <a:ea typeface="Arial Unicode MS" pitchFamily="34" charset="-128"/>
                <a:cs typeface="Arial Unicode MS" pitchFamily="34" charset="-128"/>
              </a:rPr>
              <a:t>Trigger-</a:t>
            </a:r>
            <a:r>
              <a:rPr lang="de-DE" sz="1400" b="1" kern="0" dirty="0" err="1" smtClean="0">
                <a:ea typeface="Arial Unicode MS" pitchFamily="34" charset="-128"/>
                <a:cs typeface="Arial Unicode MS" pitchFamily="34" charset="-128"/>
              </a:rPr>
              <a:t>Based</a:t>
            </a:r>
            <a:r>
              <a:rPr lang="de-DE" sz="1400" b="1" kern="0" dirty="0" smtClean="0">
                <a:ea typeface="Arial Unicode MS" pitchFamily="34" charset="-128"/>
                <a:cs typeface="Arial Unicode MS" pitchFamily="34" charset="-128"/>
              </a:rPr>
              <a:t> Replication</a:t>
            </a:r>
          </a:p>
          <a:p>
            <a:pPr marR="0" algn="ctr" fontAlgn="base">
              <a:lnSpc>
                <a:spcPct val="100000"/>
              </a:lnSpc>
              <a:spcBef>
                <a:spcPct val="50000"/>
              </a:spcBef>
              <a:spcAft>
                <a:spcPct val="0"/>
              </a:spcAft>
              <a:buClr>
                <a:srgbClr val="F0AB00"/>
              </a:buClr>
              <a:buSzPct val="80000"/>
              <a:tabLst/>
            </a:pPr>
            <a:r>
              <a:rPr lang="de-DE" sz="1400" b="0" kern="0" dirty="0" smtClean="0">
                <a:ea typeface="Arial Unicode MS" pitchFamily="34" charset="-128"/>
                <a:cs typeface="Arial Unicode MS" pitchFamily="34" charset="-128"/>
              </a:rPr>
              <a:t>SAP LT Replication Server</a:t>
            </a:r>
          </a:p>
        </p:txBody>
      </p:sp>
      <p:sp>
        <p:nvSpPr>
          <p:cNvPr id="59" name="Textfeld 58"/>
          <p:cNvSpPr txBox="1"/>
          <p:nvPr/>
        </p:nvSpPr>
        <p:spPr>
          <a:xfrm>
            <a:off x="611560" y="4509120"/>
            <a:ext cx="2376264"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b="1" kern="0" dirty="0" smtClean="0">
                <a:ea typeface="Arial Unicode MS" pitchFamily="34" charset="-128"/>
                <a:cs typeface="Arial Unicode MS" pitchFamily="34" charset="-128"/>
              </a:rPr>
              <a:t>Data </a:t>
            </a:r>
            <a:r>
              <a:rPr lang="de-DE" sz="1400" kern="0" dirty="0" smtClean="0">
                <a:ea typeface="Arial Unicode MS" pitchFamily="34" charset="-128"/>
                <a:cs typeface="Arial Unicode MS" pitchFamily="34" charset="-128"/>
              </a:rPr>
              <a:t/>
            </a:r>
            <a:br>
              <a:rPr lang="de-DE" sz="1400" kern="0" dirty="0" smtClean="0">
                <a:ea typeface="Arial Unicode MS" pitchFamily="34" charset="-128"/>
                <a:cs typeface="Arial Unicode MS" pitchFamily="34" charset="-128"/>
              </a:rPr>
            </a:br>
            <a:r>
              <a:rPr lang="de-DE" sz="1400" b="1" kern="0" dirty="0" err="1" smtClean="0">
                <a:ea typeface="Arial Unicode MS" pitchFamily="34" charset="-128"/>
                <a:cs typeface="Arial Unicode MS" pitchFamily="34" charset="-128"/>
              </a:rPr>
              <a:t>Provisioning</a:t>
            </a:r>
            <a:endParaRPr lang="de-DE" sz="1400" b="1" kern="0" dirty="0" smtClean="0">
              <a:ea typeface="Arial Unicode MS" pitchFamily="34" charset="-128"/>
              <a:cs typeface="Arial Unicode MS" pitchFamily="34" charset="-128"/>
            </a:endParaRPr>
          </a:p>
        </p:txBody>
      </p:sp>
      <p:sp>
        <p:nvSpPr>
          <p:cNvPr id="60" name="Rechteck 59"/>
          <p:cNvSpPr/>
          <p:nvPr/>
        </p:nvSpPr>
        <p:spPr bwMode="gray">
          <a:xfrm>
            <a:off x="539552" y="5544235"/>
            <a:ext cx="8064896" cy="648072"/>
          </a:xfrm>
          <a:prstGeom prst="rect">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1" name="Textfeld 60"/>
          <p:cNvSpPr txBox="1"/>
          <p:nvPr/>
        </p:nvSpPr>
        <p:spPr>
          <a:xfrm>
            <a:off x="539552" y="5642864"/>
            <a:ext cx="2376264"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b="1" kern="0" dirty="0" smtClean="0">
                <a:ea typeface="Arial Unicode MS" pitchFamily="34" charset="-128"/>
                <a:cs typeface="Arial Unicode MS" pitchFamily="34" charset="-128"/>
              </a:rPr>
              <a:t>Source Systems</a:t>
            </a:r>
          </a:p>
        </p:txBody>
      </p:sp>
      <p:sp>
        <p:nvSpPr>
          <p:cNvPr id="62" name="Zylinder 61"/>
          <p:cNvSpPr/>
          <p:nvPr/>
        </p:nvSpPr>
        <p:spPr bwMode="gray">
          <a:xfrm>
            <a:off x="2483768" y="5688251"/>
            <a:ext cx="864096" cy="432048"/>
          </a:xfrm>
          <a:prstGeom prst="can">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smtClean="0">
                <a:ln>
                  <a:noFill/>
                </a:ln>
                <a:effectLst/>
                <a:uLnTx/>
                <a:uFillTx/>
                <a:ea typeface="Arial Unicode MS" pitchFamily="34" charset="-128"/>
                <a:cs typeface="Arial Unicode MS" pitchFamily="34" charset="-128"/>
              </a:rPr>
              <a:t>ERP</a:t>
            </a:r>
          </a:p>
        </p:txBody>
      </p:sp>
      <p:sp>
        <p:nvSpPr>
          <p:cNvPr id="63" name="Zylinder 62"/>
          <p:cNvSpPr/>
          <p:nvPr/>
        </p:nvSpPr>
        <p:spPr bwMode="gray">
          <a:xfrm>
            <a:off x="5940425" y="5688251"/>
            <a:ext cx="1007839" cy="432048"/>
          </a:xfrm>
          <a:prstGeom prst="can">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b="0" kern="0" dirty="0" smtClean="0">
                <a:ea typeface="Arial Unicode MS" pitchFamily="34" charset="-128"/>
                <a:cs typeface="Arial Unicode MS" pitchFamily="34" charset="-128"/>
              </a:rPr>
              <a:t>DWH</a:t>
            </a:r>
            <a:endParaRPr kumimoji="0" lang="de-DE"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4" name="Zylinder 63"/>
          <p:cNvSpPr/>
          <p:nvPr/>
        </p:nvSpPr>
        <p:spPr bwMode="gray">
          <a:xfrm>
            <a:off x="3563888" y="5688251"/>
            <a:ext cx="864096" cy="432048"/>
          </a:xfrm>
          <a:prstGeom prst="can">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smtClean="0">
                <a:ln>
                  <a:noFill/>
                </a:ln>
                <a:effectLst/>
                <a:uLnTx/>
                <a:uFillTx/>
                <a:ea typeface="Arial Unicode MS" pitchFamily="34" charset="-128"/>
                <a:cs typeface="Arial Unicode MS" pitchFamily="34" charset="-128"/>
              </a:rPr>
              <a:t>SCM</a:t>
            </a:r>
          </a:p>
        </p:txBody>
      </p:sp>
      <p:sp>
        <p:nvSpPr>
          <p:cNvPr id="65" name="Zylinder 64"/>
          <p:cNvSpPr/>
          <p:nvPr/>
        </p:nvSpPr>
        <p:spPr bwMode="gray">
          <a:xfrm>
            <a:off x="7182290" y="5688251"/>
            <a:ext cx="864096" cy="432048"/>
          </a:xfrm>
          <a:prstGeom prst="can">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smtClean="0">
                <a:ln>
                  <a:noFill/>
                </a:ln>
                <a:effectLst/>
                <a:uLnTx/>
                <a:uFillTx/>
                <a:ea typeface="Arial Unicode MS" pitchFamily="34" charset="-128"/>
                <a:cs typeface="Arial Unicode MS" pitchFamily="34" charset="-128"/>
              </a:rPr>
              <a:t>3rd Party</a:t>
            </a:r>
          </a:p>
        </p:txBody>
      </p:sp>
      <p:sp>
        <p:nvSpPr>
          <p:cNvPr id="29" name="Rechteck 28"/>
          <p:cNvSpPr/>
          <p:nvPr/>
        </p:nvSpPr>
        <p:spPr bwMode="gray">
          <a:xfrm>
            <a:off x="5247075" y="4581128"/>
            <a:ext cx="3149733" cy="792088"/>
          </a:xfrm>
          <a:prstGeom prst="rect">
            <a:avLst/>
          </a:prstGeom>
          <a:solidFill>
            <a:schemeClr val="accent4">
              <a:lumMod val="20000"/>
              <a:lumOff val="80000"/>
            </a:schemeClr>
          </a:solidFill>
          <a:ln w="6350" algn="ctr">
            <a:noFill/>
            <a:miter lim="800000"/>
            <a:headEnd/>
            <a:tailEnd/>
          </a:ln>
        </p:spPr>
        <p:txBody>
          <a:bodyPr lIns="90000" tIns="72000" rIns="90000" bIns="72000" rtlCol="0" anchor="ctr"/>
          <a:lstStyle/>
          <a:p>
            <a:pPr marR="0" algn="ctr" fontAlgn="base">
              <a:lnSpc>
                <a:spcPct val="100000"/>
              </a:lnSpc>
              <a:spcBef>
                <a:spcPct val="50000"/>
              </a:spcBef>
              <a:spcAft>
                <a:spcPct val="0"/>
              </a:spcAft>
              <a:buClr>
                <a:srgbClr val="F0AB00"/>
              </a:buClr>
              <a:buSzPct val="80000"/>
              <a:tabLst/>
            </a:pPr>
            <a:r>
              <a:rPr lang="de-DE" sz="1400" b="1" kern="0" dirty="0" smtClean="0">
                <a:ea typeface="Arial Unicode MS" pitchFamily="34" charset="-128"/>
                <a:cs typeface="Arial Unicode MS" pitchFamily="34" charset="-128"/>
              </a:rPr>
              <a:t>ETL-</a:t>
            </a:r>
            <a:r>
              <a:rPr lang="de-DE" sz="1400" b="1" kern="0" dirty="0" err="1" smtClean="0">
                <a:ea typeface="Arial Unicode MS" pitchFamily="34" charset="-128"/>
                <a:cs typeface="Arial Unicode MS" pitchFamily="34" charset="-128"/>
              </a:rPr>
              <a:t>Based</a:t>
            </a:r>
            <a:r>
              <a:rPr lang="de-DE" sz="1400" b="1" kern="0" dirty="0" smtClean="0">
                <a:ea typeface="Arial Unicode MS" pitchFamily="34" charset="-128"/>
                <a:cs typeface="Arial Unicode MS" pitchFamily="34" charset="-128"/>
              </a:rPr>
              <a:t> Replication</a:t>
            </a:r>
          </a:p>
          <a:p>
            <a:pPr marR="0" algn="ctr" fontAlgn="base">
              <a:lnSpc>
                <a:spcPct val="100000"/>
              </a:lnSpc>
              <a:spcBef>
                <a:spcPct val="50000"/>
              </a:spcBef>
              <a:spcAft>
                <a:spcPct val="0"/>
              </a:spcAft>
              <a:buClr>
                <a:srgbClr val="F0AB00"/>
              </a:buClr>
              <a:buSzPct val="80000"/>
              <a:tabLst/>
            </a:pPr>
            <a:r>
              <a:rPr lang="de-DE" sz="1400" b="0" kern="0" dirty="0" smtClean="0">
                <a:ea typeface="Arial Unicode MS" pitchFamily="34" charset="-128"/>
                <a:cs typeface="Arial Unicode MS" pitchFamily="34" charset="-128"/>
              </a:rPr>
              <a:t>SAP BusinessObjects Data Services</a:t>
            </a:r>
          </a:p>
        </p:txBody>
      </p:sp>
      <p:sp>
        <p:nvSpPr>
          <p:cNvPr id="30" name="Zylinder 29"/>
          <p:cNvSpPr/>
          <p:nvPr/>
        </p:nvSpPr>
        <p:spPr bwMode="gray">
          <a:xfrm>
            <a:off x="4788024" y="5688251"/>
            <a:ext cx="864096" cy="432048"/>
          </a:xfrm>
          <a:prstGeom prst="can">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smtClean="0">
                <a:ln>
                  <a:noFill/>
                </a:ln>
                <a:effectLst/>
                <a:uLnTx/>
                <a:uFillTx/>
                <a:ea typeface="Arial Unicode MS" pitchFamily="34" charset="-128"/>
                <a:cs typeface="Arial Unicode MS" pitchFamily="34" charset="-128"/>
              </a:rPr>
              <a:t>Flatfile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SAP HANA Roadmap</a:t>
            </a:r>
            <a:endParaRPr lang="en-US" dirty="0"/>
          </a:p>
        </p:txBody>
      </p:sp>
      <p:sp>
        <p:nvSpPr>
          <p:cNvPr id="7" name="Text Box 6"/>
          <p:cNvSpPr txBox="1">
            <a:spLocks noChangeArrowheads="1"/>
          </p:cNvSpPr>
          <p:nvPr/>
        </p:nvSpPr>
        <p:spPr bwMode="auto">
          <a:xfrm>
            <a:off x="296525" y="5904275"/>
            <a:ext cx="8640960" cy="400110"/>
          </a:xfrm>
          <a:prstGeom prst="rect">
            <a:avLst/>
          </a:prstGeom>
          <a:noFill/>
          <a:ln w="9525">
            <a:noFill/>
            <a:miter lim="800000"/>
            <a:headEnd/>
            <a:tailEnd/>
          </a:ln>
          <a:effectLst/>
        </p:spPr>
        <p:txBody>
          <a:bodyPr wrap="square">
            <a:spAutoFit/>
          </a:bodyPr>
          <a:lstStyle/>
          <a:p>
            <a:pPr>
              <a:spcBef>
                <a:spcPct val="50000"/>
              </a:spcBef>
            </a:pPr>
            <a:r>
              <a:rPr lang="en-US" sz="1000" dirty="0">
                <a:latin typeface="+mn-lt"/>
                <a:ea typeface="Verdana" pitchFamily="34" charset="0"/>
                <a:cs typeface="Verdana" pitchFamily="34" charset="0"/>
              </a:rPr>
              <a:t>Source</a:t>
            </a:r>
            <a:r>
              <a:rPr lang="en-US" sz="1000" dirty="0" smtClean="0">
                <a:latin typeface="+mn-lt"/>
                <a:ea typeface="Verdana" pitchFamily="34" charset="0"/>
                <a:cs typeface="Verdana" pitchFamily="34" charset="0"/>
              </a:rPr>
              <a:t>:  </a:t>
            </a:r>
            <a:r>
              <a:rPr lang="en-US" sz="1000" dirty="0">
                <a:latin typeface="+mn-lt"/>
                <a:ea typeface="Verdana" pitchFamily="34" charset="0"/>
                <a:cs typeface="Verdana" pitchFamily="34" charset="0"/>
                <a:hlinkClick r:id="rId3"/>
              </a:rPr>
              <a:t>Retrieved </a:t>
            </a:r>
            <a:r>
              <a:rPr lang="en-US" sz="1000" dirty="0" smtClean="0">
                <a:latin typeface="+mn-lt"/>
                <a:ea typeface="Verdana" pitchFamily="34" charset="0"/>
                <a:cs typeface="Verdana" pitchFamily="34" charset="0"/>
                <a:hlinkClick r:id="rId3"/>
              </a:rPr>
              <a:t>from http</a:t>
            </a:r>
            <a:r>
              <a:rPr lang="en-US" sz="1000" dirty="0">
                <a:latin typeface="+mn-lt"/>
                <a:ea typeface="Verdana" pitchFamily="34" charset="0"/>
                <a:cs typeface="Verdana" pitchFamily="34" charset="0"/>
                <a:hlinkClick r:id="rId3"/>
              </a:rPr>
              <a:t>://www.saphana.com/community/blogs/blog/2013/07/17/here-is-the-sap-hana-roadmap--your-wish-is-our-command</a:t>
            </a:r>
            <a:endParaRPr lang="en-US" sz="1000" dirty="0">
              <a:latin typeface="+mn-lt"/>
              <a:ea typeface="Verdana" pitchFamily="34" charset="0"/>
              <a:cs typeface="Verdana"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540" y="1133745"/>
            <a:ext cx="6688001" cy="4759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Solutions Powered by SAP HANA</a:t>
            </a:r>
            <a:endParaRPr lang="en-US" dirty="0"/>
          </a:p>
        </p:txBody>
      </p:sp>
      <p:sp>
        <p:nvSpPr>
          <p:cNvPr id="5" name="Content Placeholder 4"/>
          <p:cNvSpPr>
            <a:spLocks noGrp="1"/>
          </p:cNvSpPr>
          <p:nvPr>
            <p:ph sz="quarter" idx="10"/>
          </p:nvPr>
        </p:nvSpPr>
        <p:spPr/>
        <p:txBody>
          <a:bodyPr/>
          <a:lstStyle/>
          <a:p>
            <a:r>
              <a:rPr lang="en-US" dirty="0" smtClean="0"/>
              <a:t>SAP </a:t>
            </a:r>
            <a:r>
              <a:rPr lang="en-US" dirty="0" err="1" smtClean="0"/>
              <a:t>NetWeaver</a:t>
            </a:r>
            <a:r>
              <a:rPr lang="en-US" dirty="0" smtClean="0"/>
              <a:t> BW</a:t>
            </a:r>
          </a:p>
          <a:p>
            <a:r>
              <a:rPr lang="en-US" dirty="0" smtClean="0"/>
              <a:t>SAP ERP RDS for Operational Reporting</a:t>
            </a:r>
          </a:p>
          <a:p>
            <a:r>
              <a:rPr lang="en-US" dirty="0" smtClean="0"/>
              <a:t>SAP CO-PA Accelerator</a:t>
            </a:r>
          </a:p>
          <a:p>
            <a:r>
              <a:rPr lang="en-US" dirty="0" smtClean="0"/>
              <a:t>SAP Finance and Controlling Accelerator</a:t>
            </a:r>
          </a:p>
          <a:p>
            <a:r>
              <a:rPr lang="en-US" dirty="0" smtClean="0"/>
              <a:t>SAP Customer Segmentation Accelerator</a:t>
            </a:r>
          </a:p>
          <a:p>
            <a:r>
              <a:rPr lang="en-US" dirty="0" smtClean="0"/>
              <a:t>SAP Sales Pipeline Analysis</a:t>
            </a:r>
          </a:p>
          <a:p>
            <a:r>
              <a:rPr lang="en-US" dirty="0" smtClean="0"/>
              <a:t>SAP Smart Meter Analytics</a:t>
            </a:r>
          </a:p>
          <a:p>
            <a:r>
              <a:rPr lang="en-US" dirty="0" smtClean="0"/>
              <a:t>Charity Transformation (</a:t>
            </a:r>
            <a:r>
              <a:rPr lang="en-US" dirty="0" err="1" smtClean="0"/>
              <a:t>Charitra</a:t>
            </a:r>
            <a:r>
              <a:rPr lang="en-US" dirty="0" smtClean="0"/>
              <a:t>)</a:t>
            </a:r>
            <a:endParaRPr lang="en-US" dirty="0"/>
          </a:p>
        </p:txBody>
      </p:sp>
      <p:sp>
        <p:nvSpPr>
          <p:cNvPr id="6" name="Text Box 6"/>
          <p:cNvSpPr txBox="1">
            <a:spLocks noChangeArrowheads="1"/>
          </p:cNvSpPr>
          <p:nvPr/>
        </p:nvSpPr>
        <p:spPr bwMode="auto">
          <a:xfrm>
            <a:off x="420470" y="5859270"/>
            <a:ext cx="8382000" cy="246221"/>
          </a:xfrm>
          <a:prstGeom prst="rect">
            <a:avLst/>
          </a:prstGeom>
          <a:noFill/>
          <a:ln w="9525">
            <a:noFill/>
            <a:miter lim="800000"/>
            <a:headEnd/>
            <a:tailEnd/>
          </a:ln>
          <a:effectLst/>
        </p:spPr>
        <p:txBody>
          <a:bodyPr wrap="square">
            <a:spAutoFit/>
          </a:bodyPr>
          <a:lstStyle/>
          <a:p>
            <a:pPr>
              <a:spcBef>
                <a:spcPct val="50000"/>
              </a:spcBef>
            </a:pPr>
            <a:r>
              <a:rPr lang="en-US" sz="1000" dirty="0" smtClean="0">
                <a:latin typeface="+mn-lt"/>
                <a:ea typeface="Verdana" pitchFamily="34" charset="0"/>
                <a:cs typeface="Verdana" pitchFamily="34" charset="0"/>
              </a:rPr>
              <a:t>Source: </a:t>
            </a:r>
            <a:r>
              <a:rPr lang="en-US" sz="1000" dirty="0" smtClean="0">
                <a:latin typeface="+mn-lt"/>
                <a:ea typeface="Verdana" pitchFamily="34" charset="0"/>
                <a:cs typeface="Verdana" pitchFamily="34" charset="0"/>
                <a:hlinkClick r:id="rId3"/>
              </a:rPr>
              <a:t>http://www.sap.com/solutions/technology/in-memory-computing-platform/hana/overview/index.epx</a:t>
            </a:r>
            <a:endParaRPr lang="en-US" sz="1000" dirty="0">
              <a:latin typeface="+mn-lt"/>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HANA Innovations Overview</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431540" y="1448781"/>
            <a:ext cx="8622450" cy="2822406"/>
          </a:xfrm>
          <a:prstGeom prst="rect">
            <a:avLst/>
          </a:prstGeom>
          <a:noFill/>
          <a:ln w="9525">
            <a:noFill/>
            <a:miter lim="800000"/>
            <a:headEnd/>
            <a:tailEnd/>
          </a:ln>
        </p:spPr>
      </p:pic>
      <p:sp>
        <p:nvSpPr>
          <p:cNvPr id="7" name="Text Box 6"/>
          <p:cNvSpPr txBox="1">
            <a:spLocks noChangeArrowheads="1"/>
          </p:cNvSpPr>
          <p:nvPr/>
        </p:nvSpPr>
        <p:spPr bwMode="auto">
          <a:xfrm>
            <a:off x="296525" y="5904275"/>
            <a:ext cx="8640960" cy="400110"/>
          </a:xfrm>
          <a:prstGeom prst="rect">
            <a:avLst/>
          </a:prstGeom>
          <a:noFill/>
          <a:ln w="9525">
            <a:noFill/>
            <a:miter lim="800000"/>
            <a:headEnd/>
            <a:tailEnd/>
          </a:ln>
          <a:effectLst/>
        </p:spPr>
        <p:txBody>
          <a:bodyPr wrap="square">
            <a:spAutoFit/>
          </a:bodyPr>
          <a:lstStyle/>
          <a:p>
            <a:pPr>
              <a:spcBef>
                <a:spcPct val="50000"/>
              </a:spcBef>
            </a:pPr>
            <a:r>
              <a:rPr lang="en-US" sz="1000" dirty="0">
                <a:latin typeface="+mn-lt"/>
                <a:ea typeface="Verdana" pitchFamily="34" charset="0"/>
                <a:cs typeface="Verdana" pitchFamily="34" charset="0"/>
              </a:rPr>
              <a:t>Source</a:t>
            </a:r>
            <a:r>
              <a:rPr lang="en-US" sz="1000" dirty="0" smtClean="0">
                <a:latin typeface="+mn-lt"/>
                <a:ea typeface="Verdana" pitchFamily="34" charset="0"/>
                <a:cs typeface="Verdana" pitchFamily="34" charset="0"/>
              </a:rPr>
              <a:t>:  </a:t>
            </a:r>
            <a:r>
              <a:rPr lang="en-US" sz="1000" dirty="0" err="1" smtClean="0">
                <a:latin typeface="+mn-lt"/>
                <a:ea typeface="Verdana" pitchFamily="34" charset="0"/>
                <a:cs typeface="Verdana" pitchFamily="34" charset="0"/>
                <a:hlinkClick r:id="rId3"/>
              </a:rPr>
              <a:t>Henkes</a:t>
            </a:r>
            <a:r>
              <a:rPr lang="en-US" sz="1000" dirty="0" smtClean="0">
                <a:latin typeface="+mn-lt"/>
                <a:ea typeface="Verdana" pitchFamily="34" charset="0"/>
                <a:cs typeface="Verdana" pitchFamily="34" charset="0"/>
                <a:hlinkClick r:id="rId3"/>
              </a:rPr>
              <a:t>, L. (2012).  Increase the speed and efficiency of data processing and analysis with SAP </a:t>
            </a:r>
            <a:r>
              <a:rPr lang="en-US" sz="1000" dirty="0" err="1" smtClean="0">
                <a:latin typeface="+mn-lt"/>
                <a:ea typeface="Verdana" pitchFamily="34" charset="0"/>
                <a:cs typeface="Verdana" pitchFamily="34" charset="0"/>
                <a:hlinkClick r:id="rId3"/>
              </a:rPr>
              <a:t>Netweaver</a:t>
            </a:r>
            <a:r>
              <a:rPr lang="en-US" sz="1000" dirty="0" smtClean="0">
                <a:latin typeface="+mn-lt"/>
                <a:ea typeface="Verdana" pitchFamily="34" charset="0"/>
                <a:cs typeface="Verdana" pitchFamily="34" charset="0"/>
                <a:hlinkClick r:id="rId3"/>
              </a:rPr>
              <a:t> BW 7.3 powered by HANA - Overview and roadmap.  Retrieved from http://www.experiencesaphana.com/docs/DOC-1522</a:t>
            </a:r>
            <a:endParaRPr lang="en-US" sz="1000" dirty="0">
              <a:latin typeface="+mn-lt"/>
              <a:ea typeface="Verdana" pitchFamily="34" charset="0"/>
              <a:cs typeface="Verdana"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SAP HANA Success Stories</a:t>
            </a:r>
            <a:endParaRPr lang="en-US" dirty="0"/>
          </a:p>
        </p:txBody>
      </p:sp>
      <p:sp>
        <p:nvSpPr>
          <p:cNvPr id="5" name="Content Placeholder 4"/>
          <p:cNvSpPr>
            <a:spLocks noGrp="1"/>
          </p:cNvSpPr>
          <p:nvPr>
            <p:ph sz="quarter" idx="10"/>
          </p:nvPr>
        </p:nvSpPr>
        <p:spPr/>
        <p:txBody>
          <a:bodyPr/>
          <a:lstStyle/>
          <a:p>
            <a:r>
              <a:rPr lang="en-US" dirty="0" smtClean="0">
                <a:hlinkClick r:id="rId3"/>
              </a:rPr>
              <a:t>Berlin </a:t>
            </a:r>
            <a:r>
              <a:rPr lang="en-US" dirty="0" err="1" smtClean="0">
                <a:hlinkClick r:id="rId3"/>
              </a:rPr>
              <a:t>Charité</a:t>
            </a:r>
            <a:r>
              <a:rPr lang="en-US" dirty="0" smtClean="0"/>
              <a:t> – SAP HANA </a:t>
            </a:r>
            <a:r>
              <a:rPr lang="en-US" dirty="0" err="1" smtClean="0"/>
              <a:t>Oncolyzer</a:t>
            </a:r>
            <a:r>
              <a:rPr lang="en-US" dirty="0" smtClean="0"/>
              <a:t> </a:t>
            </a:r>
            <a:br>
              <a:rPr lang="en-US" dirty="0" smtClean="0"/>
            </a:br>
            <a:endParaRPr lang="en-US" dirty="0" smtClean="0"/>
          </a:p>
          <a:p>
            <a:r>
              <a:rPr lang="en-US" dirty="0" smtClean="0">
                <a:hlinkClick r:id="rId4"/>
              </a:rPr>
              <a:t>Burberry</a:t>
            </a:r>
            <a:r>
              <a:rPr lang="en-US" dirty="0" smtClean="0"/>
              <a:t> – Customer Analytics on HANA</a:t>
            </a:r>
            <a:br>
              <a:rPr lang="en-US" dirty="0" smtClean="0"/>
            </a:br>
            <a:endParaRPr lang="en-US" dirty="0" smtClean="0"/>
          </a:p>
          <a:p>
            <a:r>
              <a:rPr lang="en-US" dirty="0" smtClean="0">
                <a:hlinkClick r:id="rId5"/>
              </a:rPr>
              <a:t>ConAgra Foods</a:t>
            </a:r>
            <a:r>
              <a:rPr lang="en-US" dirty="0" smtClean="0"/>
              <a:t> – Business Planning and Consolidation on HANA</a:t>
            </a:r>
            <a:br>
              <a:rPr lang="en-US" dirty="0" smtClean="0"/>
            </a:br>
            <a:endParaRPr lang="en-US" dirty="0" smtClean="0">
              <a:hlinkClick r:id="rId6"/>
            </a:endParaRPr>
          </a:p>
          <a:p>
            <a:r>
              <a:rPr lang="en-US" dirty="0" smtClean="0">
                <a:hlinkClick r:id="rId6"/>
              </a:rPr>
              <a:t>John Deere</a:t>
            </a:r>
            <a:r>
              <a:rPr lang="en-US" dirty="0" smtClean="0"/>
              <a:t> – Real-Time Project Management Reporting</a:t>
            </a:r>
            <a:br>
              <a:rPr lang="en-US" dirty="0" smtClean="0"/>
            </a:br>
            <a:endParaRPr lang="en-US" dirty="0" smtClean="0"/>
          </a:p>
          <a:p>
            <a:r>
              <a:rPr lang="en-US" dirty="0" smtClean="0">
                <a:hlinkClick r:id="rId7"/>
              </a:rPr>
              <a:t>Kraft Foods </a:t>
            </a:r>
            <a:r>
              <a:rPr lang="en-US" dirty="0" smtClean="0"/>
              <a:t>– SAP </a:t>
            </a:r>
            <a:r>
              <a:rPr lang="en-US" dirty="0" err="1" smtClean="0"/>
              <a:t>BusinessObjects</a:t>
            </a:r>
            <a:r>
              <a:rPr lang="en-US" dirty="0" smtClean="0"/>
              <a:t> BI 4.0 and SAP HANA</a:t>
            </a:r>
            <a:br>
              <a:rPr lang="en-US" dirty="0" smtClean="0"/>
            </a:br>
            <a:endParaRPr lang="en-US" dirty="0" smtClean="0"/>
          </a:p>
          <a:p>
            <a:r>
              <a:rPr lang="en-US" dirty="0" smtClean="0">
                <a:hlinkClick r:id="rId8"/>
              </a:rPr>
              <a:t>Red Bull</a:t>
            </a:r>
            <a:r>
              <a:rPr lang="en-US" dirty="0" smtClean="0"/>
              <a:t> – Migration to SAP </a:t>
            </a:r>
            <a:r>
              <a:rPr lang="en-US" dirty="0" err="1" smtClean="0"/>
              <a:t>NetWeaver</a:t>
            </a:r>
            <a:r>
              <a:rPr lang="en-US" dirty="0" smtClean="0"/>
              <a:t> BW 7.3 </a:t>
            </a:r>
            <a:br>
              <a:rPr lang="en-US" dirty="0" smtClean="0"/>
            </a:br>
            <a:r>
              <a:rPr lang="en-US" dirty="0" smtClean="0"/>
              <a:t>                  on SAP HANA</a:t>
            </a:r>
          </a:p>
          <a:p>
            <a:pPr>
              <a:buNone/>
            </a:pP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Agenda</a:t>
            </a:r>
            <a:endParaRPr lang="de-DE" dirty="0"/>
          </a:p>
        </p:txBody>
      </p:sp>
      <p:sp>
        <p:nvSpPr>
          <p:cNvPr id="3" name="Content Placeholder 2"/>
          <p:cNvSpPr>
            <a:spLocks noGrp="1"/>
          </p:cNvSpPr>
          <p:nvPr>
            <p:ph sz="quarter" idx="10"/>
          </p:nvPr>
        </p:nvSpPr>
        <p:spPr/>
        <p:txBody>
          <a:bodyPr/>
          <a:lstStyle/>
          <a:p>
            <a:pPr marL="338138" lvl="3" indent="-338138">
              <a:buClr>
                <a:srgbClr val="000000"/>
              </a:buClr>
              <a:buFont typeface="Arial" charset="0"/>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a:pPr>
            <a:r>
              <a:rPr lang="en-US" sz="2000" kern="1200" dirty="0" smtClean="0">
                <a:latin typeface="Arial Narrow" pitchFamily="34" charset="0"/>
                <a:cs typeface="Lucida Sans Unicode" pitchFamily="34" charset="0"/>
              </a:rPr>
              <a:t>Basic concepts of in-memory databases</a:t>
            </a:r>
          </a:p>
          <a:p>
            <a:pPr marL="338138" lvl="3" indent="-338138">
              <a:buClr>
                <a:srgbClr val="000000"/>
              </a:buClr>
              <a:buFont typeface="Arial" charset="0"/>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a:pPr>
            <a:r>
              <a:rPr lang="en-US" sz="2000" kern="1200" dirty="0" smtClean="0">
                <a:latin typeface="Arial Narrow" pitchFamily="34" charset="0"/>
                <a:cs typeface="Lucida Sans Unicode" pitchFamily="34" charset="0"/>
              </a:rPr>
              <a:t>SAP HANA overview</a:t>
            </a:r>
          </a:p>
          <a:p>
            <a:pPr marL="338138" lvl="3" indent="-338138">
              <a:buClr>
                <a:srgbClr val="000000"/>
              </a:buClr>
              <a:buFont typeface="Arial" charset="0"/>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a:pPr>
            <a:r>
              <a:rPr lang="en-US" sz="2000" b="1" kern="1200" dirty="0" smtClean="0">
                <a:latin typeface="Arial Narrow" pitchFamily="34" charset="0"/>
                <a:cs typeface="Lucida Sans Unicode" pitchFamily="34" charset="0"/>
              </a:rPr>
              <a:t>SAP </a:t>
            </a:r>
            <a:r>
              <a:rPr lang="en-US" sz="2000" b="1" kern="1200" dirty="0" err="1" smtClean="0">
                <a:latin typeface="Arial Narrow" pitchFamily="34" charset="0"/>
                <a:cs typeface="Lucida Sans Unicode" pitchFamily="34" charset="0"/>
              </a:rPr>
              <a:t>NetWeaver</a:t>
            </a:r>
            <a:r>
              <a:rPr lang="en-US" sz="2000" b="1" kern="1200" dirty="0" smtClean="0">
                <a:latin typeface="Arial Narrow" pitchFamily="34" charset="0"/>
                <a:cs typeface="Lucida Sans Unicode" pitchFamily="34" charset="0"/>
              </a:rPr>
              <a:t> BW, SAP </a:t>
            </a:r>
            <a:r>
              <a:rPr lang="en-US" sz="2000" b="1" kern="1200" dirty="0" err="1" smtClean="0">
                <a:latin typeface="Arial Narrow" pitchFamily="34" charset="0"/>
                <a:cs typeface="Lucida Sans Unicode" pitchFamily="34" charset="0"/>
              </a:rPr>
              <a:t>NetWeaver</a:t>
            </a:r>
            <a:r>
              <a:rPr lang="en-US" sz="2000" b="1" kern="1200" dirty="0" smtClean="0">
                <a:latin typeface="Arial Narrow" pitchFamily="34" charset="0"/>
                <a:cs typeface="Lucida Sans Unicode" pitchFamily="34" charset="0"/>
              </a:rPr>
              <a:t> BWA and SAP HANA</a:t>
            </a:r>
          </a:p>
          <a:p>
            <a:pPr marL="338138" lvl="3" indent="-338138">
              <a:buClr>
                <a:srgbClr val="000000"/>
              </a:buClr>
              <a:buFont typeface="Arial" charset="0"/>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a:pPr>
            <a:r>
              <a:rPr lang="en-US" sz="2000" kern="1200" dirty="0" smtClean="0">
                <a:latin typeface="Arial Narrow" pitchFamily="34" charset="0"/>
                <a:cs typeface="Lucida Sans Unicode" pitchFamily="34" charset="0"/>
              </a:rPr>
              <a:t>Analytics on SAP HANA</a:t>
            </a:r>
          </a:p>
          <a:p>
            <a:pPr marL="338138" lvl="3" indent="-338138">
              <a:buClr>
                <a:srgbClr val="000000"/>
              </a:buClr>
              <a:buNone/>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a:pPr>
            <a:endParaRPr lang="en-US" sz="2000" kern="1200" dirty="0" smtClean="0">
              <a:latin typeface="Arial Narrow" pitchFamily="34" charset="0"/>
              <a:cs typeface="Lucida Sans Unicode"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p:txBody>
          <a:bodyPr/>
          <a:lstStyle/>
          <a:p>
            <a:r>
              <a:rPr lang="en-US" dirty="0" smtClean="0"/>
              <a:t>Slow Analytic Application Performance</a:t>
            </a:r>
          </a:p>
        </p:txBody>
      </p:sp>
      <p:sp>
        <p:nvSpPr>
          <p:cNvPr id="22" name="Content Placeholder 21"/>
          <p:cNvSpPr>
            <a:spLocks noGrp="1"/>
          </p:cNvSpPr>
          <p:nvPr>
            <p:ph sz="quarter" idx="10"/>
          </p:nvPr>
        </p:nvSpPr>
        <p:spPr/>
        <p:txBody>
          <a:bodyPr/>
          <a:lstStyle/>
          <a:p>
            <a:pPr>
              <a:buFont typeface="Arial" pitchFamily="34" charset="0"/>
              <a:buChar char="•"/>
            </a:pPr>
            <a:r>
              <a:rPr lang="en-US" dirty="0" smtClean="0"/>
              <a:t>Users expect quick response times</a:t>
            </a:r>
          </a:p>
          <a:p>
            <a:pPr>
              <a:buFont typeface="Arial" pitchFamily="34" charset="0"/>
              <a:buChar char="•"/>
            </a:pPr>
            <a:r>
              <a:rPr lang="en-US" dirty="0" smtClean="0"/>
              <a:t>More data -&gt; slower response</a:t>
            </a:r>
          </a:p>
          <a:p>
            <a:pPr>
              <a:buFont typeface="Arial" pitchFamily="34" charset="0"/>
              <a:buChar char="•"/>
            </a:pPr>
            <a:r>
              <a:rPr lang="en-US" dirty="0" smtClean="0"/>
              <a:t>Business value of analytics decreases</a:t>
            </a:r>
          </a:p>
          <a:p>
            <a:pPr>
              <a:buNone/>
            </a:pPr>
            <a:endParaRPr lang="en-US" dirty="0" smtClean="0"/>
          </a:p>
          <a:p>
            <a:pPr>
              <a:buNone/>
            </a:pPr>
            <a:endParaRPr lang="en-US" dirty="0" smtClean="0"/>
          </a:p>
        </p:txBody>
      </p:sp>
      <p:pic>
        <p:nvPicPr>
          <p:cNvPr id="1028" name="Picture 4" descr="C:\Users\LORRAINE\AppData\Local\Microsoft\Windows\Temporary Internet Files\Content.IE5\TA5DO65E\MC900078718[1].wmf"/>
          <p:cNvPicPr>
            <a:picLocks noChangeAspect="1" noChangeArrowheads="1"/>
          </p:cNvPicPr>
          <p:nvPr/>
        </p:nvPicPr>
        <p:blipFill>
          <a:blip r:embed="rId3" cstate="print"/>
          <a:srcRect/>
          <a:stretch>
            <a:fillRect/>
          </a:stretch>
        </p:blipFill>
        <p:spPr bwMode="auto">
          <a:xfrm>
            <a:off x="4940372" y="2672220"/>
            <a:ext cx="3203528" cy="3471424"/>
          </a:xfrm>
          <a:prstGeom prst="rect">
            <a:avLst/>
          </a:prstGeom>
          <a:noFill/>
        </p:spPr>
      </p:pic>
    </p:spTree>
    <p:extLst>
      <p:ext uri="{BB962C8B-B14F-4D97-AF65-F5344CB8AC3E}">
        <p14:creationId xmlns:p14="http://schemas.microsoft.com/office/powerpoint/2010/main" val="1901197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p:txBody>
          <a:bodyPr/>
          <a:lstStyle/>
          <a:p>
            <a:r>
              <a:rPr lang="en-US" dirty="0" smtClean="0"/>
              <a:t>Performance Improvement Strategies</a:t>
            </a:r>
          </a:p>
        </p:txBody>
      </p:sp>
      <p:sp>
        <p:nvSpPr>
          <p:cNvPr id="22" name="Content Placeholder 21"/>
          <p:cNvSpPr>
            <a:spLocks noGrp="1"/>
          </p:cNvSpPr>
          <p:nvPr>
            <p:ph sz="quarter" idx="10"/>
          </p:nvPr>
        </p:nvSpPr>
        <p:spPr/>
        <p:txBody>
          <a:bodyPr/>
          <a:lstStyle/>
          <a:p>
            <a:r>
              <a:rPr lang="en-US" dirty="0" smtClean="0"/>
              <a:t>SAP </a:t>
            </a:r>
            <a:r>
              <a:rPr lang="en-US" dirty="0" err="1" smtClean="0"/>
              <a:t>NetWeaver</a:t>
            </a:r>
            <a:r>
              <a:rPr lang="en-US" dirty="0" smtClean="0"/>
              <a:t> BW</a:t>
            </a:r>
          </a:p>
          <a:p>
            <a:pPr lvl="1"/>
            <a:r>
              <a:rPr lang="en-US" dirty="0" err="1" smtClean="0"/>
              <a:t>InfoCube</a:t>
            </a:r>
            <a:endParaRPr lang="en-US" dirty="0" smtClean="0"/>
          </a:p>
          <a:p>
            <a:pPr lvl="2"/>
            <a:r>
              <a:rPr lang="en-US" dirty="0" smtClean="0"/>
              <a:t>Design</a:t>
            </a:r>
          </a:p>
          <a:p>
            <a:pPr lvl="2"/>
            <a:r>
              <a:rPr lang="en-US" dirty="0" smtClean="0"/>
              <a:t>Aggregates</a:t>
            </a:r>
          </a:p>
          <a:p>
            <a:pPr lvl="2"/>
            <a:r>
              <a:rPr lang="en-US" dirty="0" smtClean="0"/>
              <a:t>Compression</a:t>
            </a:r>
          </a:p>
          <a:p>
            <a:pPr lvl="2"/>
            <a:r>
              <a:rPr lang="en-US" dirty="0" smtClean="0"/>
              <a:t>Partitioning</a:t>
            </a:r>
          </a:p>
          <a:p>
            <a:pPr lvl="1"/>
            <a:r>
              <a:rPr lang="en-US" dirty="0" smtClean="0"/>
              <a:t>OLAP Cache</a:t>
            </a:r>
          </a:p>
          <a:p>
            <a:pPr lvl="1"/>
            <a:r>
              <a:rPr lang="en-US" dirty="0" err="1" smtClean="0"/>
              <a:t>MultiProviders</a:t>
            </a:r>
            <a:endParaRPr lang="en-US" dirty="0" smtClean="0"/>
          </a:p>
          <a:p>
            <a:r>
              <a:rPr lang="en-US" dirty="0" smtClean="0"/>
              <a:t>In-Memory Appliances</a:t>
            </a:r>
          </a:p>
          <a:p>
            <a:pPr lvl="1"/>
            <a:r>
              <a:rPr lang="en-US" dirty="0" smtClean="0"/>
              <a:t>SAP </a:t>
            </a:r>
            <a:r>
              <a:rPr lang="en-US" dirty="0" err="1" smtClean="0"/>
              <a:t>NetWeaver</a:t>
            </a:r>
            <a:r>
              <a:rPr lang="en-US" dirty="0" smtClean="0"/>
              <a:t> BW Accelerator (BWA)</a:t>
            </a:r>
          </a:p>
          <a:p>
            <a:pPr lvl="1"/>
            <a:r>
              <a:rPr lang="en-US" dirty="0" smtClean="0"/>
              <a:t>SAP HANA</a:t>
            </a:r>
          </a:p>
          <a:p>
            <a:pPr>
              <a:buNone/>
            </a:pPr>
            <a:endParaRPr lang="en-US" dirty="0" smtClean="0"/>
          </a:p>
          <a:p>
            <a:pPr>
              <a:buNone/>
            </a:pPr>
            <a:endParaRPr lang="en-US" dirty="0" smtClean="0"/>
          </a:p>
          <a:p>
            <a:endParaRPr lang="en-US" dirty="0" smtClean="0"/>
          </a:p>
        </p:txBody>
      </p:sp>
    </p:spTree>
    <p:extLst>
      <p:ext uri="{BB962C8B-B14F-4D97-AF65-F5344CB8AC3E}">
        <p14:creationId xmlns:p14="http://schemas.microsoft.com/office/powerpoint/2010/main" val="1006723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Improvement Strategies</a:t>
            </a:r>
            <a:endParaRPr lang="en-US" dirty="0"/>
          </a:p>
        </p:txBody>
      </p:sp>
      <p:sp>
        <p:nvSpPr>
          <p:cNvPr id="3" name="Content Placeholder 2"/>
          <p:cNvSpPr>
            <a:spLocks noGrp="1"/>
          </p:cNvSpPr>
          <p:nvPr>
            <p:ph idx="1"/>
          </p:nvPr>
        </p:nvSpPr>
        <p:spPr/>
        <p:txBody>
          <a:bodyPr/>
          <a:lstStyle/>
          <a:p>
            <a:pPr>
              <a:buNone/>
            </a:pPr>
            <a:r>
              <a:rPr lang="en-US" b="1" u="sng" dirty="0" smtClean="0"/>
              <a:t>SAP </a:t>
            </a:r>
            <a:r>
              <a:rPr lang="en-US" b="1" u="sng" dirty="0" err="1" smtClean="0"/>
              <a:t>NetWeaver</a:t>
            </a:r>
            <a:r>
              <a:rPr lang="en-US" b="1" u="sng" dirty="0" smtClean="0"/>
              <a:t> BW</a:t>
            </a:r>
          </a:p>
          <a:p>
            <a:r>
              <a:rPr lang="en-US" dirty="0" err="1" smtClean="0"/>
              <a:t>InfoCube</a:t>
            </a:r>
            <a:endParaRPr lang="en-US" dirty="0" smtClean="0"/>
          </a:p>
          <a:p>
            <a:pPr lvl="1"/>
            <a:r>
              <a:rPr lang="en-US" dirty="0" smtClean="0"/>
              <a:t>Design</a:t>
            </a:r>
          </a:p>
          <a:p>
            <a:pPr lvl="1"/>
            <a:r>
              <a:rPr lang="en-US" dirty="0" smtClean="0"/>
              <a:t>Aggregates</a:t>
            </a:r>
          </a:p>
          <a:p>
            <a:pPr lvl="1"/>
            <a:r>
              <a:rPr lang="en-US" dirty="0" smtClean="0"/>
              <a:t>Compression</a:t>
            </a:r>
          </a:p>
          <a:p>
            <a:pPr lvl="1"/>
            <a:r>
              <a:rPr lang="en-US" dirty="0" smtClean="0"/>
              <a:t>Partitioning</a:t>
            </a:r>
          </a:p>
          <a:p>
            <a:r>
              <a:rPr lang="en-US" dirty="0" smtClean="0"/>
              <a:t>OLAP Cache</a:t>
            </a:r>
          </a:p>
          <a:p>
            <a:r>
              <a:rPr lang="en-US" dirty="0" err="1" smtClean="0"/>
              <a:t>MultiProviders</a:t>
            </a:r>
            <a:endParaRPr lang="en-US" dirty="0" smtClean="0"/>
          </a:p>
        </p:txBody>
      </p:sp>
      <p:sp>
        <p:nvSpPr>
          <p:cNvPr id="7" name="Rectangle 14"/>
          <p:cNvSpPr>
            <a:spLocks noChangeArrowheads="1"/>
          </p:cNvSpPr>
          <p:nvPr/>
        </p:nvSpPr>
        <p:spPr bwMode="auto">
          <a:xfrm>
            <a:off x="4716786" y="1178750"/>
            <a:ext cx="3995674" cy="5111750"/>
          </a:xfrm>
          <a:prstGeom prst="rect">
            <a:avLst/>
          </a:prstGeom>
          <a:solidFill>
            <a:srgbClr val="F2F2F2"/>
          </a:solidFill>
          <a:ln w="12700">
            <a:noFill/>
            <a:miter lim="800000"/>
            <a:headEnd/>
            <a:tailEnd/>
          </a:ln>
          <a:effectLst/>
        </p:spPr>
        <p:txBody>
          <a:bodyPr wrap="none" lIns="0" tIns="0" rIns="0" bIns="0" anchor="ctr"/>
          <a:lstStyle/>
          <a:p>
            <a:pPr>
              <a:defRPr/>
            </a:pPr>
            <a:endParaRPr lang="en-US" dirty="0"/>
          </a:p>
        </p:txBody>
      </p:sp>
      <p:sp>
        <p:nvSpPr>
          <p:cNvPr id="6" name="Content Placeholder 2"/>
          <p:cNvSpPr txBox="1">
            <a:spLocks/>
          </p:cNvSpPr>
          <p:nvPr/>
        </p:nvSpPr>
        <p:spPr bwMode="auto">
          <a:xfrm>
            <a:off x="4707015" y="1268760"/>
            <a:ext cx="4032250" cy="4857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50000"/>
              </a:spcBef>
              <a:spcAft>
                <a:spcPct val="0"/>
              </a:spcAft>
              <a:buClrTx/>
              <a:buSzTx/>
              <a:buFont typeface="Wingdings" pitchFamily="2" charset="2"/>
              <a:buNone/>
              <a:tabLst/>
              <a:defRPr/>
            </a:pPr>
            <a:r>
              <a:rPr lang="en-US" sz="2000" u="sng" kern="0" dirty="0" smtClean="0"/>
              <a:t>I</a:t>
            </a:r>
            <a:r>
              <a:rPr kumimoji="0" lang="en-US" sz="2000" b="1" i="0" u="sng" strike="noStrike" kern="0" cap="none" spc="0" normalizeH="0" baseline="0" noProof="0" dirty="0" smtClean="0">
                <a:ln>
                  <a:noFill/>
                </a:ln>
                <a:solidFill>
                  <a:schemeClr val="tx1"/>
                </a:solidFill>
                <a:effectLst/>
                <a:uLnTx/>
                <a:uFillTx/>
                <a:latin typeface="Arial" charset="0"/>
                <a:ea typeface="+mn-ea"/>
                <a:cs typeface="+mn-cs"/>
              </a:rPr>
              <a:t>n-Memory Appliances</a:t>
            </a:r>
          </a:p>
          <a:p>
            <a:pPr lvl="0" eaLnBrk="0" hangingPunct="0">
              <a:spcBef>
                <a:spcPct val="50000"/>
              </a:spcBef>
              <a:buClrTx/>
            </a:pPr>
            <a:r>
              <a:rPr lang="en-US" sz="2000" b="0" kern="0" dirty="0" smtClean="0"/>
              <a:t>(SAP </a:t>
            </a:r>
            <a:r>
              <a:rPr lang="en-US" sz="2000" b="0" kern="0" dirty="0" err="1" smtClean="0"/>
              <a:t>NetWeaver</a:t>
            </a:r>
            <a:r>
              <a:rPr lang="en-US" sz="2000" b="0" kern="0" dirty="0" smtClean="0"/>
              <a:t> BWA</a:t>
            </a:r>
            <a:br>
              <a:rPr lang="en-US" sz="2000" b="0" kern="0" dirty="0" smtClean="0"/>
            </a:br>
            <a:r>
              <a:rPr lang="en-US" sz="2000" b="0" kern="0" dirty="0" smtClean="0"/>
              <a:t>&amp; SAP HANA)</a:t>
            </a:r>
            <a:endParaRPr kumimoji="0" lang="en-US" sz="2000" b="0" i="0" u="none" strike="noStrike" kern="0" cap="none" spc="0" normalizeH="0" baseline="0" noProof="0" dirty="0" smtClean="0">
              <a:ln>
                <a:noFill/>
              </a:ln>
              <a:solidFill>
                <a:schemeClr val="tx1"/>
              </a:solidFill>
              <a:effectLst/>
              <a:uLnTx/>
              <a:uFillTx/>
              <a:latin typeface="Arial" charset="0"/>
              <a:ea typeface="+mn-ea"/>
              <a:cs typeface="+mn-cs"/>
            </a:endParaRPr>
          </a:p>
          <a:p>
            <a:pPr marL="285750" indent="-285750" eaLnBrk="0" hangingPunct="0">
              <a:buClrTx/>
              <a:buFont typeface="Arial" pitchFamily="34" charset="0"/>
              <a:buChar char="•"/>
            </a:pPr>
            <a:r>
              <a:rPr lang="en-US" sz="1800" b="0" kern="0" dirty="0" smtClean="0"/>
              <a:t>Columnar storage</a:t>
            </a:r>
          </a:p>
          <a:p>
            <a:pPr marL="285750" indent="-285750" eaLnBrk="0" hangingPunct="0">
              <a:buClrTx/>
              <a:buFont typeface="Arial" pitchFamily="34" charset="0"/>
              <a:buChar char="•"/>
            </a:pPr>
            <a:r>
              <a:rPr lang="en-US" sz="1800" b="0" kern="0" dirty="0" smtClean="0"/>
              <a:t>In-memory processing</a:t>
            </a:r>
          </a:p>
          <a:p>
            <a:pPr marL="285750" indent="-285750" eaLnBrk="0" hangingPunct="0">
              <a:buClrTx/>
              <a:buFont typeface="Arial" pitchFamily="34" charset="0"/>
              <a:buChar char="•"/>
            </a:pPr>
            <a:r>
              <a:rPr lang="en-US" sz="1800" b="0" kern="0" dirty="0" smtClean="0"/>
              <a:t>Distributed computing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4"/>
          <p:cNvSpPr>
            <a:spLocks noGrp="1"/>
          </p:cNvSpPr>
          <p:nvPr>
            <p:ph type="title"/>
          </p:nvPr>
        </p:nvSpPr>
        <p:spPr/>
        <p:txBody>
          <a:bodyPr>
            <a:normAutofit/>
          </a:bodyPr>
          <a:lstStyle/>
          <a:p>
            <a:pPr eaLnBrk="1" hangingPunct="1"/>
            <a:r>
              <a:rPr lang="en-US" dirty="0" smtClean="0"/>
              <a:t>SAP </a:t>
            </a:r>
            <a:r>
              <a:rPr lang="en-US" dirty="0" err="1" smtClean="0"/>
              <a:t>NetWeaver</a:t>
            </a:r>
            <a:r>
              <a:rPr lang="en-US" dirty="0" smtClean="0"/>
              <a:t> BWA</a:t>
            </a:r>
          </a:p>
        </p:txBody>
      </p:sp>
      <p:sp>
        <p:nvSpPr>
          <p:cNvPr id="10" name="Text Box 6"/>
          <p:cNvSpPr txBox="1">
            <a:spLocks noChangeArrowheads="1"/>
          </p:cNvSpPr>
          <p:nvPr/>
        </p:nvSpPr>
        <p:spPr bwMode="auto">
          <a:xfrm>
            <a:off x="881590" y="5859270"/>
            <a:ext cx="7315200" cy="400110"/>
          </a:xfrm>
          <a:prstGeom prst="rect">
            <a:avLst/>
          </a:prstGeom>
          <a:noFill/>
          <a:ln w="9525">
            <a:noFill/>
            <a:miter lim="800000"/>
            <a:headEnd/>
            <a:tailEnd/>
          </a:ln>
          <a:effectLst/>
        </p:spPr>
        <p:txBody>
          <a:bodyPr wrap="square">
            <a:spAutoFit/>
          </a:bodyPr>
          <a:lstStyle/>
          <a:p>
            <a:pPr>
              <a:spcBef>
                <a:spcPct val="50000"/>
              </a:spcBef>
            </a:pPr>
            <a:r>
              <a:rPr lang="en-US" sz="1000" dirty="0"/>
              <a:t>Source:  </a:t>
            </a:r>
            <a:r>
              <a:rPr lang="en-US" sz="1000" dirty="0" smtClean="0">
                <a:hlinkClick r:id="rId3"/>
              </a:rPr>
              <a:t>Peter, A. (November 2009). SAP </a:t>
            </a:r>
            <a:r>
              <a:rPr lang="en-US" sz="1000" dirty="0" err="1" smtClean="0">
                <a:hlinkClick r:id="rId3"/>
              </a:rPr>
              <a:t>NetWeaver</a:t>
            </a:r>
            <a:r>
              <a:rPr lang="en-US" sz="1000" dirty="0" smtClean="0">
                <a:hlinkClick r:id="rId3"/>
              </a:rPr>
              <a:t> BW Accelerator &amp; SAP </a:t>
            </a:r>
            <a:r>
              <a:rPr lang="en-US" sz="1000" dirty="0" err="1" smtClean="0">
                <a:hlinkClick r:id="rId3"/>
              </a:rPr>
              <a:t>BusinessObjects</a:t>
            </a:r>
            <a:r>
              <a:rPr lang="en-US" sz="1000" dirty="0" smtClean="0">
                <a:hlinkClick r:id="rId3"/>
              </a:rPr>
              <a:t> Explorer. Retrieved from http://www.sdn.sap.com/irj/scn/go/portal/prtroot/docs/library/uuid/3604c604-0901-0010-f0aa-b37378495537</a:t>
            </a:r>
            <a:endParaRPr lang="en-US" sz="1000" dirty="0"/>
          </a:p>
        </p:txBody>
      </p:sp>
      <p:pic>
        <p:nvPicPr>
          <p:cNvPr id="3074" name="Picture 2"/>
          <p:cNvPicPr>
            <a:picLocks noChangeAspect="1" noChangeArrowheads="1"/>
          </p:cNvPicPr>
          <p:nvPr/>
        </p:nvPicPr>
        <p:blipFill>
          <a:blip r:embed="rId4" cstate="print"/>
          <a:srcRect/>
          <a:stretch>
            <a:fillRect/>
          </a:stretch>
        </p:blipFill>
        <p:spPr bwMode="auto">
          <a:xfrm>
            <a:off x="290230" y="1184635"/>
            <a:ext cx="7477125" cy="4314595"/>
          </a:xfrm>
          <a:prstGeom prst="rect">
            <a:avLst/>
          </a:prstGeom>
          <a:noFill/>
          <a:ln w="9525">
            <a:noFill/>
            <a:miter lim="800000"/>
            <a:headEnd/>
            <a:tailEnd/>
          </a:ln>
        </p:spPr>
      </p:pic>
      <p:sp>
        <p:nvSpPr>
          <p:cNvPr id="8" name="Rounded Rectangular Callout 7"/>
          <p:cNvSpPr/>
          <p:nvPr/>
        </p:nvSpPr>
        <p:spPr>
          <a:xfrm>
            <a:off x="7167500" y="2843935"/>
            <a:ext cx="1905000" cy="533400"/>
          </a:xfrm>
          <a:prstGeom prst="wedgeRoundRectCallout">
            <a:avLst>
              <a:gd name="adj1" fmla="val -63545"/>
              <a:gd name="adj2" fmla="val 95915"/>
              <a:gd name="adj3" fmla="val 16667"/>
            </a:avLst>
          </a:prstGeom>
          <a:solidFill>
            <a:schemeClr val="bg1"/>
          </a:solidFill>
          <a:ln w="1905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Indexing, colum</a:t>
            </a:r>
            <a:r>
              <a:rPr lang="en-US" sz="1200" dirty="0" smtClean="0">
                <a:solidFill>
                  <a:schemeClr val="tx1"/>
                </a:solidFill>
              </a:rPr>
              <a:t>nar </a:t>
            </a:r>
            <a:r>
              <a:rPr lang="en-US" sz="1200" b="1" dirty="0" smtClean="0">
                <a:solidFill>
                  <a:schemeClr val="tx1"/>
                </a:solidFill>
              </a:rPr>
              <a:t>storage &amp; compression</a:t>
            </a:r>
            <a:endParaRPr lang="en-US" sz="1200" b="1" dirty="0">
              <a:solidFill>
                <a:schemeClr val="tx1"/>
              </a:solidFill>
            </a:endParaRPr>
          </a:p>
        </p:txBody>
      </p:sp>
      <p:sp>
        <p:nvSpPr>
          <p:cNvPr id="9" name="Rounded Rectangular Callout 8"/>
          <p:cNvSpPr/>
          <p:nvPr/>
        </p:nvSpPr>
        <p:spPr>
          <a:xfrm>
            <a:off x="7407315" y="1178750"/>
            <a:ext cx="1676400" cy="578405"/>
          </a:xfrm>
          <a:prstGeom prst="wedgeRoundRectCallout">
            <a:avLst>
              <a:gd name="adj1" fmla="val -111712"/>
              <a:gd name="adj2" fmla="val 309716"/>
              <a:gd name="adj3" fmla="val 16667"/>
            </a:avLst>
          </a:prstGeom>
          <a:solidFill>
            <a:schemeClr val="bg1"/>
          </a:solidFill>
          <a:ln w="1905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a:t>
            </a:r>
            <a:r>
              <a:rPr lang="en-US" sz="1200" b="1" dirty="0" smtClean="0">
                <a:solidFill>
                  <a:schemeClr val="tx1"/>
                </a:solidFill>
              </a:rPr>
              <a:t>oaded for in-memory processing</a:t>
            </a:r>
            <a:endParaRPr lang="en-US" sz="1200" b="1" dirty="0">
              <a:solidFill>
                <a:schemeClr val="tx1"/>
              </a:solidFill>
            </a:endParaRPr>
          </a:p>
        </p:txBody>
      </p:sp>
    </p:spTree>
    <p:extLst>
      <p:ext uri="{BB962C8B-B14F-4D97-AF65-F5344CB8AC3E}">
        <p14:creationId xmlns:p14="http://schemas.microsoft.com/office/powerpoint/2010/main" val="327065299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Agenda</a:t>
            </a:r>
            <a:endParaRPr lang="de-DE" dirty="0"/>
          </a:p>
        </p:txBody>
      </p:sp>
      <p:sp>
        <p:nvSpPr>
          <p:cNvPr id="3" name="Content Placeholder 2"/>
          <p:cNvSpPr>
            <a:spLocks noGrp="1"/>
          </p:cNvSpPr>
          <p:nvPr>
            <p:ph sz="quarter" idx="10"/>
          </p:nvPr>
        </p:nvSpPr>
        <p:spPr/>
        <p:txBody>
          <a:bodyPr/>
          <a:lstStyle/>
          <a:p>
            <a:pPr marL="338138" lvl="3" indent="-338138">
              <a:buClr>
                <a:srgbClr val="000000"/>
              </a:buClr>
              <a:buFont typeface="Arial" charset="0"/>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a:pPr>
            <a:r>
              <a:rPr lang="en-US" sz="2000" b="1" kern="1200" dirty="0" smtClean="0">
                <a:latin typeface="Arial Narrow" pitchFamily="34" charset="0"/>
                <a:cs typeface="Lucida Sans Unicode" pitchFamily="34" charset="0"/>
              </a:rPr>
              <a:t>Basic concepts of in-memory databases</a:t>
            </a:r>
          </a:p>
          <a:p>
            <a:pPr marL="338138" lvl="3" indent="-338138">
              <a:buClr>
                <a:srgbClr val="000000"/>
              </a:buClr>
              <a:buFont typeface="Arial" charset="0"/>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a:pPr>
            <a:r>
              <a:rPr lang="en-US" sz="2000" kern="1200" dirty="0" smtClean="0">
                <a:latin typeface="Arial Narrow" pitchFamily="34" charset="0"/>
                <a:cs typeface="Lucida Sans Unicode" pitchFamily="34" charset="0"/>
              </a:rPr>
              <a:t>SAP HANA overview</a:t>
            </a:r>
          </a:p>
          <a:p>
            <a:pPr marL="338138" lvl="3" indent="-338138">
              <a:buClr>
                <a:srgbClr val="000000"/>
              </a:buClr>
              <a:buFont typeface="Arial" charset="0"/>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a:pPr>
            <a:r>
              <a:rPr lang="en-US" sz="2000" kern="1200" dirty="0" smtClean="0">
                <a:latin typeface="Arial Narrow" pitchFamily="34" charset="0"/>
                <a:cs typeface="Lucida Sans Unicode" pitchFamily="34" charset="0"/>
              </a:rPr>
              <a:t>SAP </a:t>
            </a:r>
            <a:r>
              <a:rPr lang="en-US" sz="2000" kern="1200" dirty="0" err="1" smtClean="0">
                <a:latin typeface="Arial Narrow" pitchFamily="34" charset="0"/>
                <a:cs typeface="Lucida Sans Unicode" pitchFamily="34" charset="0"/>
              </a:rPr>
              <a:t>NetWeaver</a:t>
            </a:r>
            <a:r>
              <a:rPr lang="en-US" sz="2000" kern="1200" dirty="0" smtClean="0">
                <a:latin typeface="Arial Narrow" pitchFamily="34" charset="0"/>
                <a:cs typeface="Lucida Sans Unicode" pitchFamily="34" charset="0"/>
              </a:rPr>
              <a:t> BW, SAP </a:t>
            </a:r>
            <a:r>
              <a:rPr lang="en-US" sz="2000" kern="1200" dirty="0" err="1" smtClean="0">
                <a:latin typeface="Arial Narrow" pitchFamily="34" charset="0"/>
                <a:cs typeface="Lucida Sans Unicode" pitchFamily="34" charset="0"/>
              </a:rPr>
              <a:t>NetWeaver</a:t>
            </a:r>
            <a:r>
              <a:rPr lang="en-US" sz="2000" kern="1200" dirty="0" smtClean="0">
                <a:latin typeface="Arial Narrow" pitchFamily="34" charset="0"/>
                <a:cs typeface="Lucida Sans Unicode" pitchFamily="34" charset="0"/>
              </a:rPr>
              <a:t> BWA and SAP HANA</a:t>
            </a:r>
          </a:p>
          <a:p>
            <a:pPr marL="338138" lvl="3" indent="-338138">
              <a:buClr>
                <a:srgbClr val="000000"/>
              </a:buClr>
              <a:buFont typeface="Arial" charset="0"/>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a:pPr>
            <a:r>
              <a:rPr lang="en-US" sz="2000" kern="1200" dirty="0" smtClean="0">
                <a:latin typeface="Arial Narrow" pitchFamily="34" charset="0"/>
                <a:cs typeface="Lucida Sans Unicode" pitchFamily="34" charset="0"/>
              </a:rPr>
              <a:t>Analytics on SAP HANA</a:t>
            </a:r>
          </a:p>
          <a:p>
            <a:pPr marL="338138" lvl="3" indent="-338138">
              <a:buClr>
                <a:srgbClr val="000000"/>
              </a:buClr>
              <a:buNone/>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a:pPr>
            <a:endParaRPr lang="en-US" sz="2000" kern="1200" dirty="0" smtClean="0">
              <a:latin typeface="Arial Narrow" pitchFamily="34" charset="0"/>
              <a:cs typeface="Lucida Sans Unicode"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4"/>
          <p:cNvSpPr>
            <a:spLocks noGrp="1"/>
          </p:cNvSpPr>
          <p:nvPr>
            <p:ph type="title"/>
          </p:nvPr>
        </p:nvSpPr>
        <p:spPr/>
        <p:txBody>
          <a:bodyPr>
            <a:normAutofit/>
          </a:bodyPr>
          <a:lstStyle/>
          <a:p>
            <a:pPr eaLnBrk="1" hangingPunct="1"/>
            <a:r>
              <a:rPr lang="en-US" dirty="0" smtClean="0"/>
              <a:t>SAP </a:t>
            </a:r>
            <a:r>
              <a:rPr lang="en-US" dirty="0" err="1" smtClean="0"/>
              <a:t>NetWeaver</a:t>
            </a:r>
            <a:r>
              <a:rPr lang="en-US" dirty="0" smtClean="0"/>
              <a:t> BWA &amp; SAP HANA </a:t>
            </a:r>
            <a:r>
              <a:rPr lang="en-US" b="1" i="1" dirty="0" smtClean="0"/>
              <a:t>Similarities</a:t>
            </a:r>
          </a:p>
        </p:txBody>
      </p:sp>
      <p:pic>
        <p:nvPicPr>
          <p:cNvPr id="3074" name="Picture 2"/>
          <p:cNvPicPr>
            <a:picLocks noChangeAspect="1" noChangeArrowheads="1"/>
          </p:cNvPicPr>
          <p:nvPr/>
        </p:nvPicPr>
        <p:blipFill>
          <a:blip r:embed="rId3" cstate="print"/>
          <a:srcRect/>
          <a:stretch>
            <a:fillRect/>
          </a:stretch>
        </p:blipFill>
        <p:spPr bwMode="auto">
          <a:xfrm>
            <a:off x="476545" y="1223754"/>
            <a:ext cx="3821656" cy="2205246"/>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b="7926"/>
          <a:stretch>
            <a:fillRect/>
          </a:stretch>
        </p:blipFill>
        <p:spPr bwMode="auto">
          <a:xfrm>
            <a:off x="4149738" y="3519010"/>
            <a:ext cx="4625715" cy="2385265"/>
          </a:xfrm>
          <a:prstGeom prst="rect">
            <a:avLst/>
          </a:prstGeom>
          <a:noFill/>
          <a:ln w="9525">
            <a:noFill/>
            <a:miter lim="800000"/>
            <a:headEnd/>
            <a:tailEnd/>
          </a:ln>
        </p:spPr>
      </p:pic>
      <p:sp>
        <p:nvSpPr>
          <p:cNvPr id="6" name="TextBox 5"/>
          <p:cNvSpPr txBox="1"/>
          <p:nvPr/>
        </p:nvSpPr>
        <p:spPr>
          <a:xfrm>
            <a:off x="4617005" y="1403775"/>
            <a:ext cx="3960440" cy="1508105"/>
          </a:xfrm>
          <a:prstGeom prst="rect">
            <a:avLst/>
          </a:prstGeom>
          <a:noFill/>
        </p:spPr>
        <p:txBody>
          <a:bodyPr wrap="square" rtlCol="0">
            <a:spAutoFit/>
          </a:bodyPr>
          <a:lstStyle/>
          <a:p>
            <a:pPr>
              <a:buFont typeface="Arial" pitchFamily="34" charset="0"/>
              <a:buChar char="•"/>
            </a:pPr>
            <a:r>
              <a:rPr lang="en-US" sz="2000" dirty="0" smtClean="0"/>
              <a:t> </a:t>
            </a:r>
            <a:r>
              <a:rPr lang="en-US" sz="2000" b="0" dirty="0" smtClean="0"/>
              <a:t>Columnar storage</a:t>
            </a:r>
          </a:p>
          <a:p>
            <a:pPr>
              <a:buFont typeface="Arial" pitchFamily="34" charset="0"/>
              <a:buChar char="•"/>
            </a:pPr>
            <a:r>
              <a:rPr lang="en-US" sz="2000" b="0" dirty="0" smtClean="0"/>
              <a:t> In-memory processing</a:t>
            </a:r>
          </a:p>
          <a:p>
            <a:pPr>
              <a:buFont typeface="Arial" pitchFamily="34" charset="0"/>
              <a:buChar char="•"/>
            </a:pPr>
            <a:r>
              <a:rPr lang="en-US" sz="2000" b="0" dirty="0" smtClean="0"/>
              <a:t> Distributed computing</a:t>
            </a:r>
          </a:p>
          <a:p>
            <a:pPr>
              <a:buFont typeface="Arial" pitchFamily="34" charset="0"/>
              <a:buChar char="•"/>
            </a:pPr>
            <a:r>
              <a:rPr lang="en-US" sz="2000" b="0" dirty="0" smtClean="0"/>
              <a:t> Calculation engine</a:t>
            </a:r>
            <a:endParaRPr lang="en-US" sz="2000" dirty="0"/>
          </a:p>
        </p:txBody>
      </p:sp>
    </p:spTree>
    <p:extLst>
      <p:ext uri="{BB962C8B-B14F-4D97-AF65-F5344CB8AC3E}">
        <p14:creationId xmlns:p14="http://schemas.microsoft.com/office/powerpoint/2010/main" val="327065299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4"/>
          <p:cNvSpPr>
            <a:spLocks noGrp="1"/>
          </p:cNvSpPr>
          <p:nvPr>
            <p:ph type="title"/>
          </p:nvPr>
        </p:nvSpPr>
        <p:spPr/>
        <p:txBody>
          <a:bodyPr>
            <a:normAutofit/>
          </a:bodyPr>
          <a:lstStyle/>
          <a:p>
            <a:pPr eaLnBrk="1" hangingPunct="1"/>
            <a:r>
              <a:rPr lang="en-US" dirty="0" smtClean="0"/>
              <a:t>SAP </a:t>
            </a:r>
            <a:r>
              <a:rPr lang="en-US" dirty="0" err="1" smtClean="0"/>
              <a:t>NetWeaver</a:t>
            </a:r>
            <a:r>
              <a:rPr lang="en-US" dirty="0" smtClean="0"/>
              <a:t> BWA &amp; SAP HANA </a:t>
            </a:r>
            <a:r>
              <a:rPr lang="en-US" b="1" i="1" dirty="0" smtClean="0"/>
              <a:t>Differences</a:t>
            </a:r>
          </a:p>
        </p:txBody>
      </p:sp>
      <p:pic>
        <p:nvPicPr>
          <p:cNvPr id="3074" name="Picture 2"/>
          <p:cNvPicPr>
            <a:picLocks noChangeAspect="1" noChangeArrowheads="1"/>
          </p:cNvPicPr>
          <p:nvPr/>
        </p:nvPicPr>
        <p:blipFill>
          <a:blip r:embed="rId3" cstate="print"/>
          <a:srcRect/>
          <a:stretch>
            <a:fillRect/>
          </a:stretch>
        </p:blipFill>
        <p:spPr bwMode="auto">
          <a:xfrm>
            <a:off x="476545" y="1223754"/>
            <a:ext cx="3821656" cy="2205246"/>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b="7926"/>
          <a:stretch>
            <a:fillRect/>
          </a:stretch>
        </p:blipFill>
        <p:spPr bwMode="auto">
          <a:xfrm>
            <a:off x="4062460" y="3519010"/>
            <a:ext cx="4712993" cy="2430270"/>
          </a:xfrm>
          <a:prstGeom prst="rect">
            <a:avLst/>
          </a:prstGeom>
          <a:noFill/>
          <a:ln w="9525">
            <a:noFill/>
            <a:miter lim="800000"/>
            <a:headEnd/>
            <a:tailEnd/>
          </a:ln>
        </p:spPr>
      </p:pic>
      <p:sp>
        <p:nvSpPr>
          <p:cNvPr id="12" name="TextBox 11"/>
          <p:cNvSpPr txBox="1"/>
          <p:nvPr/>
        </p:nvSpPr>
        <p:spPr>
          <a:xfrm>
            <a:off x="4617005" y="1223755"/>
            <a:ext cx="3960440" cy="1077218"/>
          </a:xfrm>
          <a:prstGeom prst="rect">
            <a:avLst/>
          </a:prstGeom>
          <a:noFill/>
        </p:spPr>
        <p:txBody>
          <a:bodyPr wrap="square" rtlCol="0">
            <a:spAutoFit/>
          </a:bodyPr>
          <a:lstStyle/>
          <a:p>
            <a:r>
              <a:rPr lang="en-US" sz="2000" dirty="0" smtClean="0"/>
              <a:t> </a:t>
            </a:r>
            <a:r>
              <a:rPr lang="en-US" sz="2000" i="1" dirty="0" smtClean="0"/>
              <a:t>SAP </a:t>
            </a:r>
            <a:r>
              <a:rPr lang="en-US" sz="2000" i="1" dirty="0" err="1" smtClean="0"/>
              <a:t>NetWeaver</a:t>
            </a:r>
            <a:r>
              <a:rPr lang="en-US" sz="2000" i="1" dirty="0" smtClean="0"/>
              <a:t> BWA</a:t>
            </a:r>
          </a:p>
          <a:p>
            <a:pPr marL="296863" lvl="1">
              <a:buFont typeface="Arial" pitchFamily="34" charset="0"/>
              <a:buChar char="•"/>
            </a:pPr>
            <a:r>
              <a:rPr lang="en-US" sz="2000" b="0" dirty="0" smtClean="0"/>
              <a:t> Dedicated to replication of </a:t>
            </a:r>
            <a:br>
              <a:rPr lang="en-US" sz="2000" b="0" dirty="0" smtClean="0"/>
            </a:br>
            <a:r>
              <a:rPr lang="en-US" sz="2000" b="0" dirty="0" smtClean="0"/>
              <a:t>   </a:t>
            </a:r>
            <a:r>
              <a:rPr lang="en-US" sz="2000" b="0" dirty="0" err="1" smtClean="0"/>
              <a:t>InfoCube</a:t>
            </a:r>
            <a:r>
              <a:rPr lang="en-US" sz="2000" b="0" dirty="0" smtClean="0"/>
              <a:t> data</a:t>
            </a:r>
            <a:endParaRPr lang="en-US" sz="2000" dirty="0"/>
          </a:p>
        </p:txBody>
      </p:sp>
      <p:sp>
        <p:nvSpPr>
          <p:cNvPr id="13" name="TextBox 12"/>
          <p:cNvSpPr txBox="1"/>
          <p:nvPr/>
        </p:nvSpPr>
        <p:spPr>
          <a:xfrm>
            <a:off x="476545" y="3492003"/>
            <a:ext cx="3420380" cy="2554545"/>
          </a:xfrm>
          <a:prstGeom prst="rect">
            <a:avLst/>
          </a:prstGeom>
          <a:noFill/>
        </p:spPr>
        <p:txBody>
          <a:bodyPr wrap="square" rtlCol="0">
            <a:spAutoFit/>
          </a:bodyPr>
          <a:lstStyle/>
          <a:p>
            <a:r>
              <a:rPr lang="en-US" sz="2000" dirty="0" smtClean="0"/>
              <a:t> </a:t>
            </a:r>
            <a:r>
              <a:rPr lang="en-US" sz="2000" i="1" dirty="0" smtClean="0"/>
              <a:t>SAP HANA</a:t>
            </a:r>
          </a:p>
          <a:p>
            <a:pPr marL="296863" lvl="1">
              <a:buFont typeface="Arial" pitchFamily="34" charset="0"/>
              <a:buChar char="•"/>
            </a:pPr>
            <a:r>
              <a:rPr lang="en-US" sz="2000" b="0" dirty="0" smtClean="0"/>
              <a:t> Robust data replication</a:t>
            </a:r>
          </a:p>
          <a:p>
            <a:pPr marL="296863" lvl="1">
              <a:buFont typeface="Arial" pitchFamily="34" charset="0"/>
              <a:buChar char="•"/>
            </a:pPr>
            <a:r>
              <a:rPr lang="en-US" sz="2000" b="0" dirty="0" smtClean="0"/>
              <a:t> Standard interfaces</a:t>
            </a:r>
          </a:p>
          <a:p>
            <a:pPr marL="296863" lvl="1">
              <a:buFont typeface="Arial" pitchFamily="34" charset="0"/>
              <a:buChar char="•"/>
            </a:pPr>
            <a:r>
              <a:rPr lang="en-US" sz="2000" b="0" dirty="0" smtClean="0"/>
              <a:t> Column and row storage</a:t>
            </a:r>
          </a:p>
          <a:p>
            <a:pPr marL="296863" lvl="1">
              <a:buFont typeface="Arial" pitchFamily="34" charset="0"/>
              <a:buChar char="•"/>
            </a:pPr>
            <a:r>
              <a:rPr lang="en-US" sz="2000" b="0" dirty="0" smtClean="0"/>
              <a:t> Persistence layer</a:t>
            </a:r>
          </a:p>
          <a:p>
            <a:pPr marL="296863" lvl="1">
              <a:buFont typeface="Arial" pitchFamily="34" charset="0"/>
              <a:buChar char="•"/>
            </a:pPr>
            <a:r>
              <a:rPr lang="en-US" sz="2000" b="0" dirty="0" smtClean="0"/>
              <a:t> Analytic plus application</a:t>
            </a:r>
            <a:br>
              <a:rPr lang="en-US" sz="2000" b="0" dirty="0" smtClean="0"/>
            </a:br>
            <a:r>
              <a:rPr lang="en-US" sz="2000" b="0" dirty="0" smtClean="0"/>
              <a:t>  database</a:t>
            </a:r>
            <a:endParaRPr lang="en-US" sz="2000" dirty="0"/>
          </a:p>
        </p:txBody>
      </p:sp>
    </p:spTree>
    <p:extLst>
      <p:ext uri="{BB962C8B-B14F-4D97-AF65-F5344CB8AC3E}">
        <p14:creationId xmlns:p14="http://schemas.microsoft.com/office/powerpoint/2010/main" val="327065299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SAP </a:t>
            </a:r>
            <a:r>
              <a:rPr lang="en-US" dirty="0" err="1" smtClean="0"/>
              <a:t>NetWeaver</a:t>
            </a:r>
            <a:r>
              <a:rPr lang="en-US" dirty="0" smtClean="0"/>
              <a:t> BW on SAP HANA Overview</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521550" y="1493784"/>
            <a:ext cx="8163111" cy="1845205"/>
          </a:xfrm>
          <a:prstGeom prst="rect">
            <a:avLst/>
          </a:prstGeom>
          <a:noFill/>
          <a:ln w="9525">
            <a:noFill/>
            <a:miter lim="800000"/>
            <a:headEnd/>
            <a:tailEnd/>
          </a:ln>
        </p:spPr>
      </p:pic>
      <p:sp>
        <p:nvSpPr>
          <p:cNvPr id="6" name="Text Box 6"/>
          <p:cNvSpPr txBox="1">
            <a:spLocks noChangeArrowheads="1"/>
          </p:cNvSpPr>
          <p:nvPr/>
        </p:nvSpPr>
        <p:spPr bwMode="auto">
          <a:xfrm>
            <a:off x="296525" y="5904275"/>
            <a:ext cx="8640960" cy="400110"/>
          </a:xfrm>
          <a:prstGeom prst="rect">
            <a:avLst/>
          </a:prstGeom>
          <a:noFill/>
          <a:ln w="9525">
            <a:noFill/>
            <a:miter lim="800000"/>
            <a:headEnd/>
            <a:tailEnd/>
          </a:ln>
          <a:effectLst/>
        </p:spPr>
        <p:txBody>
          <a:bodyPr wrap="square">
            <a:spAutoFit/>
          </a:bodyPr>
          <a:lstStyle/>
          <a:p>
            <a:pPr>
              <a:spcBef>
                <a:spcPct val="50000"/>
              </a:spcBef>
            </a:pPr>
            <a:r>
              <a:rPr lang="en-US" sz="1000" dirty="0">
                <a:latin typeface="+mn-lt"/>
                <a:ea typeface="Verdana" pitchFamily="34" charset="0"/>
                <a:cs typeface="Verdana" pitchFamily="34" charset="0"/>
              </a:rPr>
              <a:t>Source</a:t>
            </a:r>
            <a:r>
              <a:rPr lang="en-US" sz="1000" dirty="0" smtClean="0">
                <a:latin typeface="+mn-lt"/>
                <a:ea typeface="Verdana" pitchFamily="34" charset="0"/>
                <a:cs typeface="Verdana" pitchFamily="34" charset="0"/>
              </a:rPr>
              <a:t>:  </a:t>
            </a:r>
            <a:r>
              <a:rPr lang="en-US" sz="1000" dirty="0" err="1" smtClean="0">
                <a:latin typeface="+mn-lt"/>
                <a:ea typeface="Verdana" pitchFamily="34" charset="0"/>
                <a:cs typeface="Verdana" pitchFamily="34" charset="0"/>
                <a:hlinkClick r:id="rId3"/>
              </a:rPr>
              <a:t>Henkes</a:t>
            </a:r>
            <a:r>
              <a:rPr lang="en-US" sz="1000" dirty="0" smtClean="0">
                <a:latin typeface="+mn-lt"/>
                <a:ea typeface="Verdana" pitchFamily="34" charset="0"/>
                <a:cs typeface="Verdana" pitchFamily="34" charset="0"/>
                <a:hlinkClick r:id="rId3"/>
              </a:rPr>
              <a:t>, L. (2012).  Increase the speed and efficiency of data processing and analysis with SAP </a:t>
            </a:r>
            <a:r>
              <a:rPr lang="en-US" sz="1000" dirty="0" err="1" smtClean="0">
                <a:latin typeface="+mn-lt"/>
                <a:ea typeface="Verdana" pitchFamily="34" charset="0"/>
                <a:cs typeface="Verdana" pitchFamily="34" charset="0"/>
                <a:hlinkClick r:id="rId3"/>
              </a:rPr>
              <a:t>Netweaver</a:t>
            </a:r>
            <a:r>
              <a:rPr lang="en-US" sz="1000" dirty="0" smtClean="0">
                <a:latin typeface="+mn-lt"/>
                <a:ea typeface="Verdana" pitchFamily="34" charset="0"/>
                <a:cs typeface="Verdana" pitchFamily="34" charset="0"/>
                <a:hlinkClick r:id="rId3"/>
              </a:rPr>
              <a:t> BW 7.3 powered by HANA - Overview and roadmap.  Retrieved from http://www.experiencesaphana.com/docs/DOC-1522</a:t>
            </a:r>
            <a:endParaRPr lang="en-US" sz="1000" dirty="0">
              <a:latin typeface="+mn-lt"/>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Evolution to SAP </a:t>
            </a:r>
            <a:r>
              <a:rPr lang="en-US" dirty="0" err="1" smtClean="0"/>
              <a:t>NetWeaver</a:t>
            </a:r>
            <a:r>
              <a:rPr lang="en-US" dirty="0" smtClean="0"/>
              <a:t> BW 7.3 on SAP HANA</a:t>
            </a:r>
            <a:endParaRPr lang="en-US" dirty="0"/>
          </a:p>
        </p:txBody>
      </p:sp>
      <p:sp>
        <p:nvSpPr>
          <p:cNvPr id="6" name="Text Box 6"/>
          <p:cNvSpPr txBox="1">
            <a:spLocks noChangeArrowheads="1"/>
          </p:cNvSpPr>
          <p:nvPr/>
        </p:nvSpPr>
        <p:spPr bwMode="auto">
          <a:xfrm>
            <a:off x="296525" y="5904275"/>
            <a:ext cx="8640960" cy="400110"/>
          </a:xfrm>
          <a:prstGeom prst="rect">
            <a:avLst/>
          </a:prstGeom>
          <a:noFill/>
          <a:ln w="9525">
            <a:noFill/>
            <a:miter lim="800000"/>
            <a:headEnd/>
            <a:tailEnd/>
          </a:ln>
          <a:effectLst/>
        </p:spPr>
        <p:txBody>
          <a:bodyPr wrap="square">
            <a:spAutoFit/>
          </a:bodyPr>
          <a:lstStyle/>
          <a:p>
            <a:pPr>
              <a:spcBef>
                <a:spcPct val="50000"/>
              </a:spcBef>
            </a:pPr>
            <a:r>
              <a:rPr lang="en-US" sz="1000" dirty="0">
                <a:latin typeface="+mn-lt"/>
                <a:ea typeface="Verdana" pitchFamily="34" charset="0"/>
                <a:cs typeface="Verdana" pitchFamily="34" charset="0"/>
              </a:rPr>
              <a:t>Source</a:t>
            </a:r>
            <a:r>
              <a:rPr lang="en-US" sz="1000" dirty="0" smtClean="0">
                <a:latin typeface="+mn-lt"/>
                <a:ea typeface="Verdana" pitchFamily="34" charset="0"/>
                <a:cs typeface="Verdana" pitchFamily="34" charset="0"/>
              </a:rPr>
              <a:t>:  </a:t>
            </a:r>
            <a:r>
              <a:rPr lang="en-US" sz="1000" dirty="0" err="1" smtClean="0">
                <a:latin typeface="+mn-lt"/>
                <a:ea typeface="Verdana" pitchFamily="34" charset="0"/>
                <a:cs typeface="Verdana" pitchFamily="34" charset="0"/>
                <a:hlinkClick r:id="rId2"/>
              </a:rPr>
              <a:t>Henkes</a:t>
            </a:r>
            <a:r>
              <a:rPr lang="en-US" sz="1000" dirty="0" smtClean="0">
                <a:latin typeface="+mn-lt"/>
                <a:ea typeface="Verdana" pitchFamily="34" charset="0"/>
                <a:cs typeface="Verdana" pitchFamily="34" charset="0"/>
                <a:hlinkClick r:id="rId2"/>
              </a:rPr>
              <a:t>, L. (2012).  Increase the speed and efficiency of data processing and analysis with SAP </a:t>
            </a:r>
            <a:r>
              <a:rPr lang="en-US" sz="1000" dirty="0" err="1" smtClean="0">
                <a:latin typeface="+mn-lt"/>
                <a:ea typeface="Verdana" pitchFamily="34" charset="0"/>
                <a:cs typeface="Verdana" pitchFamily="34" charset="0"/>
                <a:hlinkClick r:id="rId2"/>
              </a:rPr>
              <a:t>Netweaver</a:t>
            </a:r>
            <a:r>
              <a:rPr lang="en-US" sz="1000" dirty="0" smtClean="0">
                <a:latin typeface="+mn-lt"/>
                <a:ea typeface="Verdana" pitchFamily="34" charset="0"/>
                <a:cs typeface="Verdana" pitchFamily="34" charset="0"/>
                <a:hlinkClick r:id="rId2"/>
              </a:rPr>
              <a:t> BW 7.3 powered by HANA - Overview and roadmap.  Retrieved from http://www.experiencesaphana.com/docs/DOC-1522</a:t>
            </a:r>
            <a:endParaRPr lang="en-US" sz="1000" dirty="0">
              <a:latin typeface="+mn-lt"/>
              <a:ea typeface="Verdana" pitchFamily="34" charset="0"/>
              <a:cs typeface="Verdana"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491692" y="1229435"/>
            <a:ext cx="8490798" cy="37297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Agenda</a:t>
            </a:r>
            <a:endParaRPr lang="de-DE" dirty="0"/>
          </a:p>
        </p:txBody>
      </p:sp>
      <p:sp>
        <p:nvSpPr>
          <p:cNvPr id="3" name="Content Placeholder 2"/>
          <p:cNvSpPr>
            <a:spLocks noGrp="1"/>
          </p:cNvSpPr>
          <p:nvPr>
            <p:ph sz="quarter" idx="10"/>
          </p:nvPr>
        </p:nvSpPr>
        <p:spPr/>
        <p:txBody>
          <a:bodyPr/>
          <a:lstStyle/>
          <a:p>
            <a:pPr marL="338138" lvl="3" indent="-338138">
              <a:buClr>
                <a:srgbClr val="000000"/>
              </a:buClr>
              <a:buFont typeface="Arial" charset="0"/>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a:pPr>
            <a:r>
              <a:rPr lang="en-US" sz="2000" kern="1200" dirty="0" smtClean="0">
                <a:latin typeface="Arial Narrow" pitchFamily="34" charset="0"/>
                <a:cs typeface="Lucida Sans Unicode" pitchFamily="34" charset="0"/>
              </a:rPr>
              <a:t>Basic concepts of in-memory databases</a:t>
            </a:r>
          </a:p>
          <a:p>
            <a:pPr marL="338138" lvl="3" indent="-338138">
              <a:buClr>
                <a:srgbClr val="000000"/>
              </a:buClr>
              <a:buFont typeface="Arial" charset="0"/>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a:pPr>
            <a:r>
              <a:rPr lang="en-US" sz="2000" kern="1200" dirty="0" smtClean="0">
                <a:latin typeface="Arial Narrow" pitchFamily="34" charset="0"/>
                <a:cs typeface="Lucida Sans Unicode" pitchFamily="34" charset="0"/>
              </a:rPr>
              <a:t>SAP HANA overview</a:t>
            </a:r>
          </a:p>
          <a:p>
            <a:pPr marL="338138" lvl="3" indent="-338138">
              <a:buClr>
                <a:srgbClr val="000000"/>
              </a:buClr>
              <a:buFont typeface="Arial" charset="0"/>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a:pPr>
            <a:r>
              <a:rPr lang="en-US" sz="2000" kern="1200" dirty="0" smtClean="0">
                <a:latin typeface="Arial Narrow" pitchFamily="34" charset="0"/>
                <a:cs typeface="Lucida Sans Unicode" pitchFamily="34" charset="0"/>
              </a:rPr>
              <a:t>SAP </a:t>
            </a:r>
            <a:r>
              <a:rPr lang="en-US" sz="2000" kern="1200" dirty="0" err="1" smtClean="0">
                <a:latin typeface="Arial Narrow" pitchFamily="34" charset="0"/>
                <a:cs typeface="Lucida Sans Unicode" pitchFamily="34" charset="0"/>
              </a:rPr>
              <a:t>NetWeaver</a:t>
            </a:r>
            <a:r>
              <a:rPr lang="en-US" sz="2000" kern="1200" dirty="0" smtClean="0">
                <a:latin typeface="Arial Narrow" pitchFamily="34" charset="0"/>
                <a:cs typeface="Lucida Sans Unicode" pitchFamily="34" charset="0"/>
              </a:rPr>
              <a:t> BW, SAP </a:t>
            </a:r>
            <a:r>
              <a:rPr lang="en-US" sz="2000" kern="1200" dirty="0" err="1" smtClean="0">
                <a:latin typeface="Arial Narrow" pitchFamily="34" charset="0"/>
                <a:cs typeface="Lucida Sans Unicode" pitchFamily="34" charset="0"/>
              </a:rPr>
              <a:t>NetWeaver</a:t>
            </a:r>
            <a:r>
              <a:rPr lang="en-US" sz="2000" kern="1200" dirty="0" smtClean="0">
                <a:latin typeface="Arial Narrow" pitchFamily="34" charset="0"/>
                <a:cs typeface="Lucida Sans Unicode" pitchFamily="34" charset="0"/>
              </a:rPr>
              <a:t> BWA and SAP HANA</a:t>
            </a:r>
          </a:p>
          <a:p>
            <a:pPr marL="338138" lvl="3" indent="-338138">
              <a:buClr>
                <a:srgbClr val="000000"/>
              </a:buClr>
              <a:buFont typeface="Arial" charset="0"/>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a:pPr>
            <a:r>
              <a:rPr lang="en-US" sz="2000" b="1" kern="1200" dirty="0" smtClean="0">
                <a:latin typeface="Arial Narrow" pitchFamily="34" charset="0"/>
                <a:cs typeface="Lucida Sans Unicode" pitchFamily="34" charset="0"/>
              </a:rPr>
              <a:t>Analytics on SAP HANA</a:t>
            </a:r>
          </a:p>
          <a:p>
            <a:pPr marL="338138" lvl="3" indent="-338138">
              <a:buClr>
                <a:srgbClr val="000000"/>
              </a:buClr>
              <a:buNone/>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a:pPr>
            <a:endParaRPr lang="en-US" sz="2000" kern="1200" dirty="0" smtClean="0">
              <a:latin typeface="Arial Narrow" pitchFamily="34" charset="0"/>
              <a:cs typeface="Lucida Sans Unicode"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Application Options</a:t>
            </a:r>
            <a:endParaRPr lang="en-US" dirty="0"/>
          </a:p>
        </p:txBody>
      </p:sp>
      <p:sp>
        <p:nvSpPr>
          <p:cNvPr id="3" name="Content Placeholder 2"/>
          <p:cNvSpPr>
            <a:spLocks noGrp="1"/>
          </p:cNvSpPr>
          <p:nvPr>
            <p:ph sz="quarter" idx="10"/>
          </p:nvPr>
        </p:nvSpPr>
        <p:spPr/>
        <p:txBody>
          <a:bodyPr/>
          <a:lstStyle/>
          <a:p>
            <a:pPr>
              <a:buFont typeface="Arial" pitchFamily="34" charset="0"/>
              <a:buChar char="•"/>
            </a:pPr>
            <a:r>
              <a:rPr lang="en-US" dirty="0" smtClean="0"/>
              <a:t>Analytic Applications against</a:t>
            </a:r>
            <a:br>
              <a:rPr lang="en-US" dirty="0" smtClean="0"/>
            </a:br>
            <a:endParaRPr lang="en-US" dirty="0" smtClean="0"/>
          </a:p>
          <a:p>
            <a:pPr lvl="1">
              <a:buFont typeface="Arial" pitchFamily="34" charset="0"/>
              <a:buChar char="•"/>
            </a:pPr>
            <a:r>
              <a:rPr lang="en-US" dirty="0" smtClean="0"/>
              <a:t>SAP </a:t>
            </a:r>
            <a:r>
              <a:rPr lang="en-US" dirty="0" err="1" smtClean="0"/>
              <a:t>NetWeaver</a:t>
            </a:r>
            <a:r>
              <a:rPr lang="en-US" dirty="0" smtClean="0"/>
              <a:t> BW </a:t>
            </a:r>
            <a:r>
              <a:rPr lang="en-US" dirty="0" err="1" smtClean="0"/>
              <a:t>InfoProviders</a:t>
            </a: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lvl="1">
              <a:buFont typeface="Arial" pitchFamily="34" charset="0"/>
              <a:buChar char="•"/>
            </a:pPr>
            <a:r>
              <a:rPr lang="en-US" dirty="0" smtClean="0"/>
              <a:t>SAP </a:t>
            </a:r>
            <a:r>
              <a:rPr lang="en-US" dirty="0" err="1" smtClean="0"/>
              <a:t>BusinessObjects</a:t>
            </a:r>
            <a:r>
              <a:rPr lang="en-US" dirty="0" smtClean="0"/>
              <a:t> Universes</a:t>
            </a:r>
            <a:br>
              <a:rPr lang="en-US" dirty="0" smtClean="0"/>
            </a:br>
            <a:r>
              <a:rPr lang="en-US" dirty="0" smtClean="0"/>
              <a:t/>
            </a:r>
            <a:br>
              <a:rPr lang="en-US" dirty="0" smtClean="0"/>
            </a:br>
            <a:r>
              <a:rPr lang="en-US" dirty="0" smtClean="0"/>
              <a:t/>
            </a:r>
            <a:br>
              <a:rPr lang="en-US" dirty="0" smtClean="0"/>
            </a:br>
            <a:endParaRPr lang="en-US" dirty="0" smtClean="0"/>
          </a:p>
          <a:p>
            <a:pPr lvl="1">
              <a:buFont typeface="Arial" pitchFamily="34" charset="0"/>
              <a:buChar char="•"/>
            </a:pPr>
            <a:r>
              <a:rPr lang="en-US" dirty="0" smtClean="0"/>
              <a:t>SAP HANA Views</a:t>
            </a:r>
          </a:p>
        </p:txBody>
      </p:sp>
      <p:pic>
        <p:nvPicPr>
          <p:cNvPr id="4" name="Picture 2"/>
          <p:cNvPicPr>
            <a:picLocks noChangeAspect="1" noChangeArrowheads="1"/>
          </p:cNvPicPr>
          <p:nvPr/>
        </p:nvPicPr>
        <p:blipFill>
          <a:blip r:embed="rId3" cstate="print"/>
          <a:srcRect/>
          <a:stretch>
            <a:fillRect/>
          </a:stretch>
        </p:blipFill>
        <p:spPr bwMode="auto">
          <a:xfrm>
            <a:off x="5067055" y="1943875"/>
            <a:ext cx="542925" cy="419100"/>
          </a:xfrm>
          <a:prstGeom prst="rect">
            <a:avLst/>
          </a:prstGeom>
          <a:noFill/>
          <a:ln w="9525">
            <a:noFill/>
            <a:miter lim="800000"/>
            <a:headEnd/>
            <a:tailEnd/>
          </a:ln>
        </p:spPr>
      </p:pic>
      <p:pic>
        <p:nvPicPr>
          <p:cNvPr id="5" name="Picture 4"/>
          <p:cNvPicPr>
            <a:picLocks noChangeAspect="1" noChangeArrowheads="1"/>
          </p:cNvPicPr>
          <p:nvPr/>
        </p:nvPicPr>
        <p:blipFill>
          <a:blip r:embed="rId4" cstate="print"/>
          <a:srcRect/>
          <a:stretch>
            <a:fillRect/>
          </a:stretch>
        </p:blipFill>
        <p:spPr bwMode="auto">
          <a:xfrm>
            <a:off x="5517105" y="2438930"/>
            <a:ext cx="388800" cy="360000"/>
          </a:xfrm>
          <a:prstGeom prst="rect">
            <a:avLst/>
          </a:prstGeom>
          <a:noFill/>
          <a:ln w="9525">
            <a:noFill/>
            <a:miter lim="800000"/>
            <a:headEnd/>
            <a:tailEnd/>
          </a:ln>
        </p:spPr>
      </p:pic>
      <p:pic>
        <p:nvPicPr>
          <p:cNvPr id="1026" name="Picture 2" descr="Universe designer view with object explorer view (left-hand side) and a schema diagram (in the center)"/>
          <p:cNvPicPr>
            <a:picLocks noChangeAspect="1" noChangeArrowheads="1"/>
          </p:cNvPicPr>
          <p:nvPr/>
        </p:nvPicPr>
        <p:blipFill>
          <a:blip r:embed="rId5" cstate="print"/>
          <a:srcRect r="4537" b="26815"/>
          <a:stretch>
            <a:fillRect/>
          </a:stretch>
        </p:blipFill>
        <p:spPr bwMode="auto">
          <a:xfrm>
            <a:off x="4932040" y="3023955"/>
            <a:ext cx="1800200" cy="1036479"/>
          </a:xfrm>
          <a:prstGeom prst="rect">
            <a:avLst/>
          </a:prstGeom>
          <a:noFill/>
        </p:spPr>
      </p:pic>
      <p:pic>
        <p:nvPicPr>
          <p:cNvPr id="7" name="Picture 2"/>
          <p:cNvPicPr>
            <a:picLocks noChangeAspect="1" noChangeArrowheads="1"/>
          </p:cNvPicPr>
          <p:nvPr/>
        </p:nvPicPr>
        <p:blipFill>
          <a:blip r:embed="rId6" cstate="print"/>
          <a:srcRect b="28572"/>
          <a:stretch>
            <a:fillRect/>
          </a:stretch>
        </p:blipFill>
        <p:spPr bwMode="auto">
          <a:xfrm>
            <a:off x="3446875" y="4446113"/>
            <a:ext cx="1845206" cy="900579"/>
          </a:xfrm>
          <a:prstGeom prst="rect">
            <a:avLst/>
          </a:prstGeom>
          <a:noFill/>
          <a:ln w="3175">
            <a:solidFill>
              <a:schemeClr val="tx1"/>
            </a:solidFill>
            <a:miter lim="800000"/>
            <a:headEnd/>
            <a:tailEnd/>
          </a:ln>
        </p:spPr>
      </p:pic>
      <p:pic>
        <p:nvPicPr>
          <p:cNvPr id="8" name="Picture 2"/>
          <p:cNvPicPr>
            <a:picLocks noChangeAspect="1" noChangeArrowheads="1"/>
          </p:cNvPicPr>
          <p:nvPr/>
        </p:nvPicPr>
        <p:blipFill>
          <a:blip r:embed="rId6" cstate="print"/>
          <a:srcRect b="28572"/>
          <a:stretch>
            <a:fillRect/>
          </a:stretch>
        </p:blipFill>
        <p:spPr bwMode="auto">
          <a:xfrm>
            <a:off x="3590891" y="4374105"/>
            <a:ext cx="1845206" cy="900579"/>
          </a:xfrm>
          <a:prstGeom prst="rect">
            <a:avLst/>
          </a:prstGeom>
          <a:noFill/>
          <a:ln w="9525">
            <a:solidFill>
              <a:schemeClr val="tx1"/>
            </a:solidFill>
            <a:miter lim="800000"/>
            <a:headEnd/>
            <a:tailEnd/>
          </a:ln>
        </p:spPr>
      </p:pic>
      <p:sp>
        <p:nvSpPr>
          <p:cNvPr id="10" name="Oval Callout 9"/>
          <p:cNvSpPr/>
          <p:nvPr/>
        </p:nvSpPr>
        <p:spPr bwMode="auto">
          <a:xfrm>
            <a:off x="1286635" y="5409220"/>
            <a:ext cx="1575175" cy="630070"/>
          </a:xfrm>
          <a:prstGeom prst="wedgeEllipseCallout">
            <a:avLst>
              <a:gd name="adj1" fmla="val 12021"/>
              <a:gd name="adj2" fmla="val -191242"/>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F48B00"/>
              </a:buClr>
              <a:buSzTx/>
              <a:buFont typeface="Wingdings" pitchFamily="2" charset="2"/>
              <a:buNone/>
              <a:tabLst/>
            </a:pPr>
            <a:r>
              <a:rPr lang="en-US" sz="1600" b="0" dirty="0" smtClean="0"/>
              <a:t>SAP HANA Course 1</a:t>
            </a:r>
            <a:endParaRPr kumimoji="0" lang="en-US" sz="16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HANA Data Modeling Overview</a:t>
            </a:r>
            <a:endParaRPr lang="de-DE" dirty="0"/>
          </a:p>
        </p:txBody>
      </p:sp>
      <p:sp>
        <p:nvSpPr>
          <p:cNvPr id="40" name="Rechteck 39"/>
          <p:cNvSpPr/>
          <p:nvPr/>
        </p:nvSpPr>
        <p:spPr bwMode="gray">
          <a:xfrm>
            <a:off x="539552" y="4509120"/>
            <a:ext cx="8064896" cy="1008112"/>
          </a:xfrm>
          <a:prstGeom prst="rect">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1" name="Rechteck 40"/>
          <p:cNvSpPr/>
          <p:nvPr/>
        </p:nvSpPr>
        <p:spPr bwMode="gray">
          <a:xfrm>
            <a:off x="539552" y="1268760"/>
            <a:ext cx="8064896" cy="1224136"/>
          </a:xfrm>
          <a:prstGeom prst="rect">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Rechteck 41"/>
          <p:cNvSpPr/>
          <p:nvPr/>
        </p:nvSpPr>
        <p:spPr bwMode="gray">
          <a:xfrm>
            <a:off x="827584" y="1628800"/>
            <a:ext cx="3600120" cy="792000"/>
          </a:xfrm>
          <a:prstGeom prst="rect">
            <a:avLst/>
          </a:prstGeom>
          <a:solidFill>
            <a:schemeClr val="tx2">
              <a:lumMod val="20000"/>
              <a:lumOff val="80000"/>
            </a:schemeClr>
          </a:solidFill>
          <a:ln w="19050" algn="ctr">
            <a:noFill/>
            <a:miter lim="800000"/>
            <a:headEnd/>
            <a:tailEnd/>
          </a:ln>
        </p:spPr>
        <p:txBody>
          <a:bodyPr lIns="90000" tIns="72000" rIns="90000" bIns="72000" rtlCol="0" anchor="ctr"/>
          <a:lstStyle/>
          <a:p>
            <a:pPr algn="ctr">
              <a:spcBef>
                <a:spcPct val="50000"/>
              </a:spcBef>
              <a:buClr>
                <a:srgbClr val="F0AB00"/>
              </a:buClr>
              <a:buSzPct val="80000"/>
            </a:pPr>
            <a:r>
              <a:rPr lang="de-DE" sz="1400" kern="0" dirty="0" smtClean="0">
                <a:ea typeface="Arial Unicode MS" pitchFamily="34" charset="-128"/>
                <a:cs typeface="Arial Unicode MS" pitchFamily="34" charset="-128"/>
              </a:rPr>
              <a:t>Administration &amp; Data Modeling</a:t>
            </a:r>
          </a:p>
          <a:p>
            <a:pPr algn="ctr">
              <a:spcBef>
                <a:spcPct val="50000"/>
              </a:spcBef>
              <a:buClr>
                <a:srgbClr val="F0AB00"/>
              </a:buClr>
              <a:buSzPct val="80000"/>
            </a:pPr>
            <a:r>
              <a:rPr lang="de-DE" sz="1400" b="0" kern="0" dirty="0" smtClean="0">
                <a:ea typeface="Arial Unicode MS" pitchFamily="34" charset="-128"/>
                <a:cs typeface="Arial Unicode MS" pitchFamily="34" charset="-128"/>
              </a:rPr>
              <a:t>SAP HANA Studio</a:t>
            </a:r>
          </a:p>
        </p:txBody>
      </p:sp>
      <p:sp>
        <p:nvSpPr>
          <p:cNvPr id="43" name="Rechteck 42"/>
          <p:cNvSpPr/>
          <p:nvPr/>
        </p:nvSpPr>
        <p:spPr bwMode="gray">
          <a:xfrm>
            <a:off x="4500376" y="1628800"/>
            <a:ext cx="3960056" cy="792000"/>
          </a:xfrm>
          <a:prstGeom prst="rect">
            <a:avLst/>
          </a:prstGeom>
          <a:solidFill>
            <a:schemeClr val="tx2">
              <a:lumMod val="20000"/>
              <a:lumOff val="80000"/>
            </a:schemeClr>
          </a:solidFill>
          <a:ln w="6350" algn="ctr">
            <a:solidFill>
              <a:srgbClr val="FF0000"/>
            </a:solidFill>
            <a:miter lim="800000"/>
            <a:headEnd/>
            <a:tailEnd/>
          </a:ln>
        </p:spPr>
        <p:txBody>
          <a:bodyPr lIns="90000" tIns="72000" rIns="90000" bIns="72000" rtlCol="0" anchor="ctr"/>
          <a:lstStyle/>
          <a:p>
            <a:pPr marR="0" algn="ctr" fontAlgn="base">
              <a:lnSpc>
                <a:spcPct val="100000"/>
              </a:lnSpc>
              <a:spcBef>
                <a:spcPct val="50000"/>
              </a:spcBef>
              <a:spcAft>
                <a:spcPct val="0"/>
              </a:spcAft>
              <a:buClr>
                <a:srgbClr val="F0AB00"/>
              </a:buClr>
              <a:buSzPct val="80000"/>
              <a:tabLst/>
            </a:pPr>
            <a:r>
              <a:rPr lang="de-DE" sz="1400" b="1" kern="0" dirty="0" smtClean="0">
                <a:ea typeface="Arial Unicode MS" pitchFamily="34" charset="-128"/>
                <a:cs typeface="Arial Unicode MS" pitchFamily="34" charset="-128"/>
              </a:rPr>
              <a:t>Reporting &amp; Analysis</a:t>
            </a:r>
          </a:p>
          <a:p>
            <a:pPr marR="0" algn="ctr" fontAlgn="base">
              <a:lnSpc>
                <a:spcPct val="100000"/>
              </a:lnSpc>
              <a:spcBef>
                <a:spcPct val="50000"/>
              </a:spcBef>
              <a:spcAft>
                <a:spcPct val="0"/>
              </a:spcAft>
              <a:buClr>
                <a:srgbClr val="F0AB00"/>
              </a:buClr>
              <a:buSzPct val="80000"/>
              <a:tabLst/>
            </a:pPr>
            <a:r>
              <a:rPr lang="de-DE" sz="1400" b="0" kern="0" dirty="0" smtClean="0">
                <a:ea typeface="Arial Unicode MS" pitchFamily="34" charset="-128"/>
                <a:cs typeface="Arial Unicode MS" pitchFamily="34" charset="-128"/>
              </a:rPr>
              <a:t>SAP BusinessObjects Explorer, Crystal Dashboard Design, Crystal Reports, etc.</a:t>
            </a:r>
          </a:p>
        </p:txBody>
      </p:sp>
      <p:sp>
        <p:nvSpPr>
          <p:cNvPr id="44" name="Rechteck 43"/>
          <p:cNvSpPr/>
          <p:nvPr/>
        </p:nvSpPr>
        <p:spPr bwMode="gray">
          <a:xfrm>
            <a:off x="539552" y="2528900"/>
            <a:ext cx="8064896" cy="1944216"/>
          </a:xfrm>
          <a:prstGeom prst="rect">
            <a:avLst/>
          </a:prstGeom>
          <a:solidFill>
            <a:schemeClr val="bg1"/>
          </a:solidFill>
          <a:ln w="1905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5" name="Textfeld 44"/>
          <p:cNvSpPr txBox="1"/>
          <p:nvPr/>
        </p:nvSpPr>
        <p:spPr>
          <a:xfrm>
            <a:off x="611560" y="2600908"/>
            <a:ext cx="2376264"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b="1" kern="0" dirty="0" smtClean="0">
                <a:ea typeface="Arial Unicode MS" pitchFamily="34" charset="-128"/>
                <a:cs typeface="Arial Unicode MS" pitchFamily="34" charset="-128"/>
              </a:rPr>
              <a:t>SAP HANA Database</a:t>
            </a:r>
          </a:p>
        </p:txBody>
      </p:sp>
      <p:sp>
        <p:nvSpPr>
          <p:cNvPr id="46" name="Rechteck 45"/>
          <p:cNvSpPr/>
          <p:nvPr/>
        </p:nvSpPr>
        <p:spPr bwMode="gray">
          <a:xfrm>
            <a:off x="755576" y="2888940"/>
            <a:ext cx="7776864" cy="1512168"/>
          </a:xfrm>
          <a:prstGeom prst="rect">
            <a:avLst/>
          </a:prstGeom>
          <a:solidFill>
            <a:srgbClr val="FFFFCC"/>
          </a:solidFill>
          <a:ln w="6350" algn="ctr">
            <a:noFill/>
            <a:miter lim="800000"/>
            <a:headEnd/>
            <a:tailEnd/>
          </a:ln>
        </p:spPr>
        <p:txBody>
          <a:bodyPr lIns="90000" tIns="72000" rIns="90000" bIns="72000" rtlCol="0" anchor="ctr"/>
          <a:lstStyle/>
          <a:p>
            <a:pPr marR="0" algn="ctr" fontAlgn="base">
              <a:lnSpc>
                <a:spcPct val="100000"/>
              </a:lnSpc>
              <a:spcBef>
                <a:spcPct val="50000"/>
              </a:spcBef>
              <a:spcAft>
                <a:spcPct val="0"/>
              </a:spcAft>
              <a:buClr>
                <a:srgbClr val="F0AB00"/>
              </a:buClr>
              <a:buSzPct val="80000"/>
              <a:tabLst/>
            </a:pPr>
            <a:endParaRPr lang="de-DE" sz="1400" b="1" kern="0" dirty="0" smtClean="0">
              <a:ea typeface="Arial Unicode MS" pitchFamily="34" charset="-128"/>
              <a:cs typeface="Arial Unicode MS" pitchFamily="34" charset="-128"/>
            </a:endParaRPr>
          </a:p>
        </p:txBody>
      </p:sp>
      <p:sp>
        <p:nvSpPr>
          <p:cNvPr id="47" name="Textfeld 46"/>
          <p:cNvSpPr txBox="1"/>
          <p:nvPr/>
        </p:nvSpPr>
        <p:spPr>
          <a:xfrm>
            <a:off x="1403648" y="3897052"/>
            <a:ext cx="1080120"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err="1" smtClean="0">
                <a:ea typeface="Arial Unicode MS" pitchFamily="34" charset="-128"/>
                <a:cs typeface="Arial Unicode MS" pitchFamily="34" charset="-128"/>
              </a:rPr>
              <a:t>Tables</a:t>
            </a:r>
            <a:endParaRPr lang="de-DE" sz="1400" kern="0" dirty="0" smtClean="0">
              <a:ea typeface="Arial Unicode MS" pitchFamily="34" charset="-128"/>
              <a:cs typeface="Arial Unicode MS" pitchFamily="34" charset="-128"/>
            </a:endParaRPr>
          </a:p>
        </p:txBody>
      </p:sp>
      <p:sp>
        <p:nvSpPr>
          <p:cNvPr id="48" name="Textfeld 47"/>
          <p:cNvSpPr txBox="1"/>
          <p:nvPr/>
        </p:nvSpPr>
        <p:spPr>
          <a:xfrm>
            <a:off x="1403648" y="3104964"/>
            <a:ext cx="1080120"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kern="0" dirty="0" smtClean="0">
                <a:ea typeface="Arial Unicode MS" pitchFamily="34" charset="-128"/>
                <a:cs typeface="Arial Unicode MS" pitchFamily="34" charset="-128"/>
              </a:rPr>
              <a:t>Views</a:t>
            </a:r>
          </a:p>
        </p:txBody>
      </p:sp>
      <p:pic>
        <p:nvPicPr>
          <p:cNvPr id="49" name="Picture 2"/>
          <p:cNvPicPr>
            <a:picLocks noChangeAspect="1" noChangeArrowheads="1"/>
          </p:cNvPicPr>
          <p:nvPr/>
        </p:nvPicPr>
        <p:blipFill>
          <a:blip r:embed="rId3" cstate="print"/>
          <a:srcRect b="28572"/>
          <a:stretch>
            <a:fillRect/>
          </a:stretch>
        </p:blipFill>
        <p:spPr bwMode="auto">
          <a:xfrm>
            <a:off x="5652120" y="3032956"/>
            <a:ext cx="737688" cy="360039"/>
          </a:xfrm>
          <a:prstGeom prst="rect">
            <a:avLst/>
          </a:prstGeom>
          <a:noFill/>
          <a:ln w="3175">
            <a:solidFill>
              <a:schemeClr val="tx1"/>
            </a:solidFill>
            <a:miter lim="800000"/>
            <a:headEnd/>
            <a:tailEnd/>
          </a:ln>
        </p:spPr>
      </p:pic>
      <p:pic>
        <p:nvPicPr>
          <p:cNvPr id="50" name="Picture 2"/>
          <p:cNvPicPr>
            <a:picLocks noChangeAspect="1" noChangeArrowheads="1"/>
          </p:cNvPicPr>
          <p:nvPr/>
        </p:nvPicPr>
        <p:blipFill>
          <a:blip r:embed="rId4" cstate="print"/>
          <a:srcRect/>
          <a:stretch>
            <a:fillRect/>
          </a:stretch>
        </p:blipFill>
        <p:spPr bwMode="auto">
          <a:xfrm>
            <a:off x="4572000" y="3032956"/>
            <a:ext cx="668572" cy="360000"/>
          </a:xfrm>
          <a:prstGeom prst="rect">
            <a:avLst/>
          </a:prstGeom>
          <a:noFill/>
          <a:ln w="3175">
            <a:solidFill>
              <a:schemeClr val="tx1"/>
            </a:solidFill>
            <a:miter lim="800000"/>
            <a:headEnd/>
            <a:tailEnd/>
          </a:ln>
        </p:spPr>
      </p:pic>
      <p:pic>
        <p:nvPicPr>
          <p:cNvPr id="51" name="Picture 2"/>
          <p:cNvPicPr>
            <a:picLocks noChangeAspect="1" noChangeArrowheads="1"/>
          </p:cNvPicPr>
          <p:nvPr/>
        </p:nvPicPr>
        <p:blipFill>
          <a:blip r:embed="rId3" cstate="print"/>
          <a:srcRect b="28572"/>
          <a:stretch>
            <a:fillRect/>
          </a:stretch>
        </p:blipFill>
        <p:spPr bwMode="auto">
          <a:xfrm>
            <a:off x="6714632" y="3032956"/>
            <a:ext cx="737688" cy="360039"/>
          </a:xfrm>
          <a:prstGeom prst="rect">
            <a:avLst/>
          </a:prstGeom>
          <a:noFill/>
          <a:ln w="3175">
            <a:solidFill>
              <a:schemeClr val="tx1"/>
            </a:solidFill>
            <a:miter lim="800000"/>
            <a:headEnd/>
            <a:tailEnd/>
          </a:ln>
        </p:spPr>
      </p:pic>
      <p:pic>
        <p:nvPicPr>
          <p:cNvPr id="52" name="Picture 2"/>
          <p:cNvPicPr>
            <a:picLocks noChangeAspect="1" noChangeArrowheads="1"/>
          </p:cNvPicPr>
          <p:nvPr/>
        </p:nvPicPr>
        <p:blipFill>
          <a:blip r:embed="rId3" cstate="print"/>
          <a:srcRect b="28572"/>
          <a:stretch>
            <a:fillRect/>
          </a:stretch>
        </p:blipFill>
        <p:spPr bwMode="auto">
          <a:xfrm>
            <a:off x="6858648" y="2960948"/>
            <a:ext cx="737688" cy="360039"/>
          </a:xfrm>
          <a:prstGeom prst="rect">
            <a:avLst/>
          </a:prstGeom>
          <a:noFill/>
          <a:ln w="9525">
            <a:solidFill>
              <a:schemeClr val="tx1"/>
            </a:solidFill>
            <a:miter lim="800000"/>
            <a:headEnd/>
            <a:tailEnd/>
          </a:ln>
        </p:spPr>
      </p:pic>
      <p:pic>
        <p:nvPicPr>
          <p:cNvPr id="53" name="Picture 3"/>
          <p:cNvPicPr>
            <a:picLocks noChangeAspect="1" noChangeArrowheads="1"/>
          </p:cNvPicPr>
          <p:nvPr/>
        </p:nvPicPr>
        <p:blipFill>
          <a:blip r:embed="rId5" cstate="print"/>
          <a:srcRect/>
          <a:stretch>
            <a:fillRect/>
          </a:stretch>
        </p:blipFill>
        <p:spPr bwMode="auto">
          <a:xfrm>
            <a:off x="4196057" y="3753036"/>
            <a:ext cx="879999" cy="540000"/>
          </a:xfrm>
          <a:prstGeom prst="rect">
            <a:avLst/>
          </a:prstGeom>
          <a:noFill/>
          <a:ln w="9525">
            <a:noFill/>
            <a:miter lim="800000"/>
            <a:headEnd/>
            <a:tailEnd/>
          </a:ln>
        </p:spPr>
      </p:pic>
      <p:pic>
        <p:nvPicPr>
          <p:cNvPr id="54" name="Picture 3"/>
          <p:cNvPicPr>
            <a:picLocks noChangeAspect="1" noChangeArrowheads="1"/>
          </p:cNvPicPr>
          <p:nvPr/>
        </p:nvPicPr>
        <p:blipFill>
          <a:blip r:embed="rId5" cstate="print"/>
          <a:srcRect/>
          <a:stretch>
            <a:fillRect/>
          </a:stretch>
        </p:blipFill>
        <p:spPr bwMode="auto">
          <a:xfrm>
            <a:off x="5204169" y="3753036"/>
            <a:ext cx="879999" cy="540000"/>
          </a:xfrm>
          <a:prstGeom prst="rect">
            <a:avLst/>
          </a:prstGeom>
          <a:noFill/>
          <a:ln w="9525">
            <a:noFill/>
            <a:miter lim="800000"/>
            <a:headEnd/>
            <a:tailEnd/>
          </a:ln>
        </p:spPr>
      </p:pic>
      <p:pic>
        <p:nvPicPr>
          <p:cNvPr id="55" name="Picture 3"/>
          <p:cNvPicPr>
            <a:picLocks noChangeAspect="1" noChangeArrowheads="1"/>
          </p:cNvPicPr>
          <p:nvPr/>
        </p:nvPicPr>
        <p:blipFill>
          <a:blip r:embed="rId5" cstate="print"/>
          <a:srcRect/>
          <a:stretch>
            <a:fillRect/>
          </a:stretch>
        </p:blipFill>
        <p:spPr bwMode="auto">
          <a:xfrm>
            <a:off x="6212281" y="3753036"/>
            <a:ext cx="879999" cy="540000"/>
          </a:xfrm>
          <a:prstGeom prst="rect">
            <a:avLst/>
          </a:prstGeom>
          <a:noFill/>
          <a:ln w="9525">
            <a:noFill/>
            <a:miter lim="800000"/>
            <a:headEnd/>
            <a:tailEnd/>
          </a:ln>
        </p:spPr>
      </p:pic>
      <p:pic>
        <p:nvPicPr>
          <p:cNvPr id="56" name="Picture 3"/>
          <p:cNvPicPr>
            <a:picLocks noChangeAspect="1" noChangeArrowheads="1"/>
          </p:cNvPicPr>
          <p:nvPr/>
        </p:nvPicPr>
        <p:blipFill>
          <a:blip r:embed="rId5" cstate="print"/>
          <a:srcRect/>
          <a:stretch>
            <a:fillRect/>
          </a:stretch>
        </p:blipFill>
        <p:spPr bwMode="auto">
          <a:xfrm>
            <a:off x="7220393" y="3753036"/>
            <a:ext cx="879999" cy="540000"/>
          </a:xfrm>
          <a:prstGeom prst="rect">
            <a:avLst/>
          </a:prstGeom>
          <a:noFill/>
          <a:ln w="9525">
            <a:noFill/>
            <a:miter lim="800000"/>
            <a:headEnd/>
            <a:tailEnd/>
          </a:ln>
        </p:spPr>
      </p:pic>
      <p:sp>
        <p:nvSpPr>
          <p:cNvPr id="57" name="Textfeld 56"/>
          <p:cNvSpPr txBox="1"/>
          <p:nvPr/>
        </p:nvSpPr>
        <p:spPr>
          <a:xfrm>
            <a:off x="611560" y="1340768"/>
            <a:ext cx="2376264"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b="1" kern="0" dirty="0" smtClean="0">
                <a:ea typeface="Arial Unicode MS" pitchFamily="34" charset="-128"/>
                <a:cs typeface="Arial Unicode MS" pitchFamily="34" charset="-128"/>
              </a:rPr>
              <a:t>Front-End</a:t>
            </a:r>
          </a:p>
        </p:txBody>
      </p:sp>
      <p:sp>
        <p:nvSpPr>
          <p:cNvPr id="58" name="Rechteck 57"/>
          <p:cNvSpPr/>
          <p:nvPr/>
        </p:nvSpPr>
        <p:spPr bwMode="gray">
          <a:xfrm>
            <a:off x="1979712" y="4581128"/>
            <a:ext cx="3096344" cy="792088"/>
          </a:xfrm>
          <a:prstGeom prst="rect">
            <a:avLst/>
          </a:prstGeom>
          <a:solidFill>
            <a:schemeClr val="accent4">
              <a:lumMod val="20000"/>
              <a:lumOff val="80000"/>
            </a:schemeClr>
          </a:solidFill>
          <a:ln w="6350" algn="ctr">
            <a:noFill/>
            <a:miter lim="800000"/>
            <a:headEnd/>
            <a:tailEnd/>
          </a:ln>
        </p:spPr>
        <p:txBody>
          <a:bodyPr lIns="90000" tIns="72000" rIns="90000" bIns="72000" rtlCol="0" anchor="ctr"/>
          <a:lstStyle/>
          <a:p>
            <a:pPr marR="0" algn="ctr" fontAlgn="base">
              <a:lnSpc>
                <a:spcPct val="100000"/>
              </a:lnSpc>
              <a:spcBef>
                <a:spcPct val="50000"/>
              </a:spcBef>
              <a:spcAft>
                <a:spcPct val="0"/>
              </a:spcAft>
              <a:buClr>
                <a:srgbClr val="F0AB00"/>
              </a:buClr>
              <a:buSzPct val="80000"/>
              <a:tabLst/>
            </a:pPr>
            <a:r>
              <a:rPr lang="de-DE" sz="1400" b="1" kern="0" dirty="0" smtClean="0">
                <a:ea typeface="Arial Unicode MS" pitchFamily="34" charset="-128"/>
                <a:cs typeface="Arial Unicode MS" pitchFamily="34" charset="-128"/>
              </a:rPr>
              <a:t>Trigger-</a:t>
            </a:r>
            <a:r>
              <a:rPr lang="de-DE" sz="1400" b="1" kern="0" dirty="0" err="1" smtClean="0">
                <a:ea typeface="Arial Unicode MS" pitchFamily="34" charset="-128"/>
                <a:cs typeface="Arial Unicode MS" pitchFamily="34" charset="-128"/>
              </a:rPr>
              <a:t>Based</a:t>
            </a:r>
            <a:r>
              <a:rPr lang="de-DE" sz="1400" b="1" kern="0" dirty="0" smtClean="0">
                <a:ea typeface="Arial Unicode MS" pitchFamily="34" charset="-128"/>
                <a:cs typeface="Arial Unicode MS" pitchFamily="34" charset="-128"/>
              </a:rPr>
              <a:t> Replication</a:t>
            </a:r>
          </a:p>
          <a:p>
            <a:pPr marR="0" algn="ctr" fontAlgn="base">
              <a:lnSpc>
                <a:spcPct val="100000"/>
              </a:lnSpc>
              <a:spcBef>
                <a:spcPct val="50000"/>
              </a:spcBef>
              <a:spcAft>
                <a:spcPct val="0"/>
              </a:spcAft>
              <a:buClr>
                <a:srgbClr val="F0AB00"/>
              </a:buClr>
              <a:buSzPct val="80000"/>
              <a:tabLst/>
            </a:pPr>
            <a:r>
              <a:rPr lang="de-DE" sz="1400" b="0" kern="0" dirty="0" smtClean="0">
                <a:ea typeface="Arial Unicode MS" pitchFamily="34" charset="-128"/>
                <a:cs typeface="Arial Unicode MS" pitchFamily="34" charset="-128"/>
              </a:rPr>
              <a:t>SAP LT Replication Server</a:t>
            </a:r>
          </a:p>
        </p:txBody>
      </p:sp>
      <p:sp>
        <p:nvSpPr>
          <p:cNvPr id="59" name="Textfeld 58"/>
          <p:cNvSpPr txBox="1"/>
          <p:nvPr/>
        </p:nvSpPr>
        <p:spPr>
          <a:xfrm>
            <a:off x="611560" y="4509120"/>
            <a:ext cx="2376264"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b="1" kern="0" dirty="0" smtClean="0">
                <a:ea typeface="Arial Unicode MS" pitchFamily="34" charset="-128"/>
                <a:cs typeface="Arial Unicode MS" pitchFamily="34" charset="-128"/>
              </a:rPr>
              <a:t>Data </a:t>
            </a:r>
            <a:r>
              <a:rPr lang="de-DE" sz="1400" kern="0" dirty="0" smtClean="0">
                <a:ea typeface="Arial Unicode MS" pitchFamily="34" charset="-128"/>
                <a:cs typeface="Arial Unicode MS" pitchFamily="34" charset="-128"/>
              </a:rPr>
              <a:t/>
            </a:r>
            <a:br>
              <a:rPr lang="de-DE" sz="1400" kern="0" dirty="0" smtClean="0">
                <a:ea typeface="Arial Unicode MS" pitchFamily="34" charset="-128"/>
                <a:cs typeface="Arial Unicode MS" pitchFamily="34" charset="-128"/>
              </a:rPr>
            </a:br>
            <a:r>
              <a:rPr lang="de-DE" sz="1400" b="1" kern="0" dirty="0" err="1" smtClean="0">
                <a:ea typeface="Arial Unicode MS" pitchFamily="34" charset="-128"/>
                <a:cs typeface="Arial Unicode MS" pitchFamily="34" charset="-128"/>
              </a:rPr>
              <a:t>Provisioning</a:t>
            </a:r>
            <a:endParaRPr lang="de-DE" sz="1400" b="1" kern="0" dirty="0" smtClean="0">
              <a:ea typeface="Arial Unicode MS" pitchFamily="34" charset="-128"/>
              <a:cs typeface="Arial Unicode MS" pitchFamily="34" charset="-128"/>
            </a:endParaRPr>
          </a:p>
        </p:txBody>
      </p:sp>
      <p:sp>
        <p:nvSpPr>
          <p:cNvPr id="60" name="Rechteck 59"/>
          <p:cNvSpPr/>
          <p:nvPr/>
        </p:nvSpPr>
        <p:spPr bwMode="gray">
          <a:xfrm>
            <a:off x="539552" y="5544235"/>
            <a:ext cx="8064896" cy="648072"/>
          </a:xfrm>
          <a:prstGeom prst="rect">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1" name="Textfeld 60"/>
          <p:cNvSpPr txBox="1"/>
          <p:nvPr/>
        </p:nvSpPr>
        <p:spPr>
          <a:xfrm>
            <a:off x="539552" y="5642864"/>
            <a:ext cx="2376264"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de-DE" sz="1400" b="1" kern="0" dirty="0" smtClean="0">
                <a:ea typeface="Arial Unicode MS" pitchFamily="34" charset="-128"/>
                <a:cs typeface="Arial Unicode MS" pitchFamily="34" charset="-128"/>
              </a:rPr>
              <a:t>Source Systems</a:t>
            </a:r>
          </a:p>
        </p:txBody>
      </p:sp>
      <p:sp>
        <p:nvSpPr>
          <p:cNvPr id="62" name="Zylinder 61"/>
          <p:cNvSpPr/>
          <p:nvPr/>
        </p:nvSpPr>
        <p:spPr bwMode="gray">
          <a:xfrm>
            <a:off x="2483768" y="5688251"/>
            <a:ext cx="864096" cy="432048"/>
          </a:xfrm>
          <a:prstGeom prst="can">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smtClean="0">
                <a:ln>
                  <a:noFill/>
                </a:ln>
                <a:effectLst/>
                <a:uLnTx/>
                <a:uFillTx/>
                <a:ea typeface="Arial Unicode MS" pitchFamily="34" charset="-128"/>
                <a:cs typeface="Arial Unicode MS" pitchFamily="34" charset="-128"/>
              </a:rPr>
              <a:t>ERP</a:t>
            </a:r>
          </a:p>
        </p:txBody>
      </p:sp>
      <p:sp>
        <p:nvSpPr>
          <p:cNvPr id="63" name="Zylinder 62"/>
          <p:cNvSpPr/>
          <p:nvPr/>
        </p:nvSpPr>
        <p:spPr bwMode="gray">
          <a:xfrm>
            <a:off x="5940425" y="5688251"/>
            <a:ext cx="1007839" cy="432048"/>
          </a:xfrm>
          <a:prstGeom prst="can">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b="0" kern="0" dirty="0" smtClean="0">
                <a:ea typeface="Arial Unicode MS" pitchFamily="34" charset="-128"/>
                <a:cs typeface="Arial Unicode MS" pitchFamily="34" charset="-128"/>
              </a:rPr>
              <a:t>DWH</a:t>
            </a:r>
            <a:endParaRPr kumimoji="0" lang="de-DE"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4" name="Zylinder 63"/>
          <p:cNvSpPr/>
          <p:nvPr/>
        </p:nvSpPr>
        <p:spPr bwMode="gray">
          <a:xfrm>
            <a:off x="3563888" y="5688251"/>
            <a:ext cx="864096" cy="432048"/>
          </a:xfrm>
          <a:prstGeom prst="can">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smtClean="0">
                <a:ln>
                  <a:noFill/>
                </a:ln>
                <a:effectLst/>
                <a:uLnTx/>
                <a:uFillTx/>
                <a:ea typeface="Arial Unicode MS" pitchFamily="34" charset="-128"/>
                <a:cs typeface="Arial Unicode MS" pitchFamily="34" charset="-128"/>
              </a:rPr>
              <a:t>SCM</a:t>
            </a:r>
          </a:p>
        </p:txBody>
      </p:sp>
      <p:sp>
        <p:nvSpPr>
          <p:cNvPr id="65" name="Zylinder 64"/>
          <p:cNvSpPr/>
          <p:nvPr/>
        </p:nvSpPr>
        <p:spPr bwMode="gray">
          <a:xfrm>
            <a:off x="7182290" y="5688251"/>
            <a:ext cx="864096" cy="432048"/>
          </a:xfrm>
          <a:prstGeom prst="can">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smtClean="0">
                <a:ln>
                  <a:noFill/>
                </a:ln>
                <a:effectLst/>
                <a:uLnTx/>
                <a:uFillTx/>
                <a:ea typeface="Arial Unicode MS" pitchFamily="34" charset="-128"/>
                <a:cs typeface="Arial Unicode MS" pitchFamily="34" charset="-128"/>
              </a:rPr>
              <a:t>3rd Party</a:t>
            </a:r>
          </a:p>
        </p:txBody>
      </p:sp>
      <p:sp>
        <p:nvSpPr>
          <p:cNvPr id="29" name="Rechteck 28"/>
          <p:cNvSpPr/>
          <p:nvPr/>
        </p:nvSpPr>
        <p:spPr bwMode="gray">
          <a:xfrm>
            <a:off x="5292080" y="4581128"/>
            <a:ext cx="3104728" cy="792088"/>
          </a:xfrm>
          <a:prstGeom prst="rect">
            <a:avLst/>
          </a:prstGeom>
          <a:solidFill>
            <a:schemeClr val="accent4">
              <a:lumMod val="20000"/>
              <a:lumOff val="80000"/>
            </a:schemeClr>
          </a:solidFill>
          <a:ln w="6350" algn="ctr">
            <a:noFill/>
            <a:miter lim="800000"/>
            <a:headEnd/>
            <a:tailEnd/>
          </a:ln>
        </p:spPr>
        <p:txBody>
          <a:bodyPr lIns="90000" tIns="72000" rIns="90000" bIns="72000" rtlCol="0" anchor="ctr"/>
          <a:lstStyle/>
          <a:p>
            <a:pPr marR="0" algn="ctr" fontAlgn="base">
              <a:lnSpc>
                <a:spcPct val="100000"/>
              </a:lnSpc>
              <a:spcBef>
                <a:spcPct val="50000"/>
              </a:spcBef>
              <a:spcAft>
                <a:spcPct val="0"/>
              </a:spcAft>
              <a:buClr>
                <a:srgbClr val="F0AB00"/>
              </a:buClr>
              <a:buSzPct val="80000"/>
              <a:tabLst/>
            </a:pPr>
            <a:r>
              <a:rPr lang="de-DE" sz="1400" b="1" kern="0" dirty="0" smtClean="0">
                <a:ea typeface="Arial Unicode MS" pitchFamily="34" charset="-128"/>
                <a:cs typeface="Arial Unicode MS" pitchFamily="34" charset="-128"/>
              </a:rPr>
              <a:t>ETL-</a:t>
            </a:r>
            <a:r>
              <a:rPr lang="de-DE" sz="1400" b="1" kern="0" dirty="0" err="1" smtClean="0">
                <a:ea typeface="Arial Unicode MS" pitchFamily="34" charset="-128"/>
                <a:cs typeface="Arial Unicode MS" pitchFamily="34" charset="-128"/>
              </a:rPr>
              <a:t>Based</a:t>
            </a:r>
            <a:r>
              <a:rPr lang="de-DE" sz="1400" b="1" kern="0" dirty="0" smtClean="0">
                <a:ea typeface="Arial Unicode MS" pitchFamily="34" charset="-128"/>
                <a:cs typeface="Arial Unicode MS" pitchFamily="34" charset="-128"/>
              </a:rPr>
              <a:t> Replication</a:t>
            </a:r>
          </a:p>
          <a:p>
            <a:pPr marR="0" algn="ctr" fontAlgn="base">
              <a:lnSpc>
                <a:spcPct val="100000"/>
              </a:lnSpc>
              <a:spcBef>
                <a:spcPct val="50000"/>
              </a:spcBef>
              <a:spcAft>
                <a:spcPct val="0"/>
              </a:spcAft>
              <a:buClr>
                <a:srgbClr val="F0AB00"/>
              </a:buClr>
              <a:buSzPct val="80000"/>
              <a:tabLst/>
            </a:pPr>
            <a:r>
              <a:rPr lang="de-DE" sz="1400" b="0" kern="0" dirty="0" smtClean="0">
                <a:ea typeface="Arial Unicode MS" pitchFamily="34" charset="-128"/>
                <a:cs typeface="Arial Unicode MS" pitchFamily="34" charset="-128"/>
              </a:rPr>
              <a:t>SAP BusinessObjects Data Services</a:t>
            </a:r>
          </a:p>
        </p:txBody>
      </p:sp>
      <p:sp>
        <p:nvSpPr>
          <p:cNvPr id="30" name="Zylinder 29"/>
          <p:cNvSpPr/>
          <p:nvPr/>
        </p:nvSpPr>
        <p:spPr bwMode="gray">
          <a:xfrm>
            <a:off x="4788024" y="5688251"/>
            <a:ext cx="864096" cy="432048"/>
          </a:xfrm>
          <a:prstGeom prst="can">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smtClean="0">
                <a:ln>
                  <a:noFill/>
                </a:ln>
                <a:effectLst/>
                <a:uLnTx/>
                <a:uFillTx/>
                <a:ea typeface="Arial Unicode MS" pitchFamily="34" charset="-128"/>
                <a:cs typeface="Arial Unicode MS" pitchFamily="34" charset="-128"/>
              </a:rPr>
              <a:t>Flatfile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HANA Views for Analytic Applications</a:t>
            </a:r>
            <a:endParaRPr lang="en-US" dirty="0"/>
          </a:p>
        </p:txBody>
      </p:sp>
      <p:sp>
        <p:nvSpPr>
          <p:cNvPr id="8" name="Content Placeholder 7"/>
          <p:cNvSpPr>
            <a:spLocks noGrp="1"/>
          </p:cNvSpPr>
          <p:nvPr>
            <p:ph sz="quarter" idx="10"/>
          </p:nvPr>
        </p:nvSpPr>
        <p:spPr/>
        <p:txBody>
          <a:bodyPr/>
          <a:lstStyle/>
          <a:p>
            <a:r>
              <a:rPr lang="en-US" dirty="0" smtClean="0"/>
              <a:t>Attribute views</a:t>
            </a:r>
          </a:p>
          <a:p>
            <a:pPr lvl="1"/>
            <a:r>
              <a:rPr lang="en-US" dirty="0" smtClean="0"/>
              <a:t>Represent master data (attributes,</a:t>
            </a:r>
            <a:br>
              <a:rPr lang="en-US" dirty="0" smtClean="0"/>
            </a:br>
            <a:r>
              <a:rPr lang="en-US" dirty="0" smtClean="0"/>
              <a:t>texts, hierarchies)</a:t>
            </a:r>
          </a:p>
          <a:p>
            <a:pPr lvl="1"/>
            <a:r>
              <a:rPr lang="en-US" dirty="0" smtClean="0"/>
              <a:t>Provide reusable dimensions </a:t>
            </a:r>
            <a:br>
              <a:rPr lang="en-US" dirty="0" smtClean="0"/>
            </a:br>
            <a:r>
              <a:rPr lang="en-US" dirty="0" smtClean="0"/>
              <a:t>for analytic and calculation views</a:t>
            </a:r>
            <a:br>
              <a:rPr lang="en-US" dirty="0" smtClean="0"/>
            </a:br>
            <a:endParaRPr lang="en-US" dirty="0" smtClean="0"/>
          </a:p>
          <a:p>
            <a:r>
              <a:rPr lang="en-US" dirty="0" smtClean="0"/>
              <a:t>Analytic views</a:t>
            </a:r>
          </a:p>
          <a:p>
            <a:pPr lvl="1"/>
            <a:r>
              <a:rPr lang="en-US" dirty="0" smtClean="0"/>
              <a:t>Join facts with relevant attribute </a:t>
            </a:r>
            <a:br>
              <a:rPr lang="en-US" dirty="0" smtClean="0"/>
            </a:br>
            <a:r>
              <a:rPr lang="en-US" dirty="0" smtClean="0"/>
              <a:t>dimensions</a:t>
            </a:r>
            <a:br>
              <a:rPr lang="en-US" dirty="0" smtClean="0"/>
            </a:br>
            <a:endParaRPr lang="en-US" dirty="0" smtClean="0"/>
          </a:p>
          <a:p>
            <a:r>
              <a:rPr lang="en-US" dirty="0" smtClean="0"/>
              <a:t>Calculation views</a:t>
            </a:r>
          </a:p>
          <a:p>
            <a:pPr lvl="1"/>
            <a:r>
              <a:rPr lang="en-US" dirty="0" smtClean="0"/>
              <a:t>Address more complex</a:t>
            </a:r>
            <a:br>
              <a:rPr lang="en-US" dirty="0" smtClean="0"/>
            </a:br>
            <a:r>
              <a:rPr lang="en-US" dirty="0" smtClean="0"/>
              <a:t>requirements than analytic views</a:t>
            </a:r>
          </a:p>
          <a:p>
            <a:pPr lvl="1"/>
            <a:r>
              <a:rPr lang="en-US" dirty="0" smtClean="0">
                <a:ea typeface="Arial Unicode MS" pitchFamily="34" charset="-128"/>
                <a:cs typeface="Arial Unicode MS" pitchFamily="34" charset="-128"/>
              </a:rPr>
              <a:t>Can include both tables and views</a:t>
            </a:r>
            <a:endParaRPr lang="en-US" b="1" dirty="0" smtClean="0">
              <a:ea typeface="Arial Unicode MS" pitchFamily="34" charset="-128"/>
              <a:cs typeface="Arial Unicode MS" pitchFamily="34" charset="-128"/>
            </a:endParaRPr>
          </a:p>
          <a:p>
            <a:pPr lvl="1">
              <a:buNone/>
            </a:pPr>
            <a:r>
              <a:rPr lang="en-US" dirty="0" smtClean="0"/>
              <a:t/>
            </a:r>
            <a:br>
              <a:rPr lang="en-US" dirty="0" smtClean="0"/>
            </a:br>
            <a:endParaRPr lang="en-US" dirty="0"/>
          </a:p>
        </p:txBody>
      </p:sp>
      <p:pic>
        <p:nvPicPr>
          <p:cNvPr id="16385" name="Picture 1"/>
          <p:cNvPicPr>
            <a:picLocks noChangeAspect="1" noChangeArrowheads="1"/>
          </p:cNvPicPr>
          <p:nvPr/>
        </p:nvPicPr>
        <p:blipFill rotWithShape="1">
          <a:blip r:embed="rId3" cstate="print"/>
          <a:srcRect t="6124" b="2956"/>
          <a:stretch/>
        </p:blipFill>
        <p:spPr bwMode="auto">
          <a:xfrm>
            <a:off x="6285926" y="3000610"/>
            <a:ext cx="2336525" cy="1882239"/>
          </a:xfrm>
          <a:prstGeom prst="rect">
            <a:avLst/>
          </a:prstGeom>
          <a:noFill/>
          <a:ln w="9525">
            <a:noFill/>
            <a:miter lim="800000"/>
            <a:headEnd/>
            <a:tailEnd/>
          </a:ln>
        </p:spPr>
      </p:pic>
      <p:pic>
        <p:nvPicPr>
          <p:cNvPr id="6" name="Bildplatzhalter 8" descr="Attribute_View.JPG"/>
          <p:cNvPicPr>
            <a:picLocks noChangeAspect="1"/>
          </p:cNvPicPr>
          <p:nvPr/>
        </p:nvPicPr>
        <p:blipFill rotWithShape="1">
          <a:blip r:embed="rId4" cstate="print"/>
          <a:srcRect t="8451" b="2925"/>
          <a:stretch/>
        </p:blipFill>
        <p:spPr bwMode="auto">
          <a:xfrm>
            <a:off x="4887035" y="1223755"/>
            <a:ext cx="2250250" cy="1727860"/>
          </a:xfrm>
          <a:prstGeom prst="rect">
            <a:avLst/>
          </a:prstGeom>
          <a:noFill/>
          <a:ln w="9525">
            <a:noFill/>
            <a:miter lim="800000"/>
            <a:headEnd/>
            <a:tailEnd/>
          </a:ln>
        </p:spPr>
      </p:pic>
      <p:pic>
        <p:nvPicPr>
          <p:cNvPr id="16386" name="Picture 2"/>
          <p:cNvPicPr>
            <a:picLocks noChangeAspect="1" noChangeArrowheads="1"/>
          </p:cNvPicPr>
          <p:nvPr/>
        </p:nvPicPr>
        <p:blipFill rotWithShape="1">
          <a:blip r:embed="rId5" cstate="print"/>
          <a:srcRect t="5590"/>
          <a:stretch/>
        </p:blipFill>
        <p:spPr bwMode="auto">
          <a:xfrm>
            <a:off x="4887035" y="4952269"/>
            <a:ext cx="1667049" cy="1357051"/>
          </a:xfrm>
          <a:prstGeom prst="rect">
            <a:avLst/>
          </a:prstGeom>
          <a:noFill/>
          <a:ln w="9525">
            <a:noFill/>
            <a:miter lim="800000"/>
            <a:headEnd/>
            <a:tailEnd/>
          </a:ln>
        </p:spPr>
      </p:pic>
    </p:spTree>
    <p:extLst>
      <p:ext uri="{BB962C8B-B14F-4D97-AF65-F5344CB8AC3E}">
        <p14:creationId xmlns:p14="http://schemas.microsoft.com/office/powerpoint/2010/main" val="26582458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1/2</a:t>
            </a:r>
            <a:endParaRPr lang="en-US" dirty="0"/>
          </a:p>
        </p:txBody>
      </p:sp>
      <p:sp>
        <p:nvSpPr>
          <p:cNvPr id="3" name="Content Placeholder 2"/>
          <p:cNvSpPr>
            <a:spLocks noGrp="1"/>
          </p:cNvSpPr>
          <p:nvPr>
            <p:ph sz="quarter" idx="10"/>
          </p:nvPr>
        </p:nvSpPr>
        <p:spPr/>
        <p:txBody>
          <a:bodyPr/>
          <a:lstStyle/>
          <a:p>
            <a:pPr>
              <a:spcBef>
                <a:spcPts val="0"/>
              </a:spcBef>
              <a:buNone/>
            </a:pPr>
            <a:r>
              <a:rPr lang="en-US" sz="1200" dirty="0" smtClean="0">
                <a:hlinkClick r:id="rId2"/>
              </a:rPr>
              <a:t>Bernard, A. (September 20, 2012). How big data brings BI, predictive analytics together.  CIO.  Retrieved from  http://www.cio.com/article/716726/</a:t>
            </a:r>
            <a:br>
              <a:rPr lang="en-US" sz="1200" dirty="0" smtClean="0">
                <a:hlinkClick r:id="rId2"/>
              </a:rPr>
            </a:br>
            <a:r>
              <a:rPr lang="en-US" sz="1200" dirty="0" err="1" smtClean="0">
                <a:hlinkClick r:id="rId2"/>
              </a:rPr>
              <a:t>How_Big_Data_Brings_BI_Predictive_Analytics_Together?page</a:t>
            </a:r>
            <a:r>
              <a:rPr lang="en-US" sz="1200" dirty="0" smtClean="0">
                <a:hlinkClick r:id="rId2"/>
              </a:rPr>
              <a:t>=1&amp;taxonomyId=3002</a:t>
            </a:r>
            <a:endParaRPr lang="en-US" sz="1200" dirty="0" smtClean="0"/>
          </a:p>
          <a:p>
            <a:pPr>
              <a:spcBef>
                <a:spcPts val="0"/>
              </a:spcBef>
              <a:buNone/>
            </a:pPr>
            <a:r>
              <a:rPr lang="en-US" sz="1200" dirty="0" smtClean="0">
                <a:hlinkClick r:id="rId3"/>
              </a:rPr>
              <a:t>Gupta, U. &amp; Kurtz, T. (2011). SAP HANA Overview &amp; Roadmap.  Retrieved from http://www.sdn.sap.com/irj/scn/go/portal/prtroot/docs/library/uuid/6015ec1d-7f7d-2e10-06b8-edfa52a4c981?QuickLink=index&amp;overridelayout=true&amp;51342039412472</a:t>
            </a:r>
            <a:endParaRPr lang="en-US" sz="1200" dirty="0" smtClean="0"/>
          </a:p>
          <a:p>
            <a:pPr>
              <a:spcBef>
                <a:spcPts val="0"/>
              </a:spcBef>
              <a:buNone/>
            </a:pPr>
            <a:r>
              <a:rPr lang="en-US" sz="1200" dirty="0" smtClean="0">
                <a:hlinkClick r:id="rId4"/>
              </a:rPr>
              <a:t>Foley, J. (2009).  Comparison of data warehousing DBMS platforms.  Illuminate.  Retrieved from http://www.odbms.org/download/illuminate%20Comparison.pdf</a:t>
            </a:r>
            <a:endParaRPr lang="en-US" sz="1200" dirty="0" smtClean="0"/>
          </a:p>
          <a:p>
            <a:pPr>
              <a:spcBef>
                <a:spcPts val="0"/>
              </a:spcBef>
              <a:buNone/>
            </a:pPr>
            <a:r>
              <a:rPr lang="en-US" sz="1200" dirty="0" err="1" smtClean="0">
                <a:hlinkClick r:id="rId5"/>
              </a:rPr>
              <a:t>Henkes</a:t>
            </a:r>
            <a:r>
              <a:rPr lang="en-US" sz="1200" dirty="0" smtClean="0">
                <a:hlinkClick r:id="rId5"/>
              </a:rPr>
              <a:t>, L. (2012).  Increase the speed and efficiency of data processing and analysis with SAP </a:t>
            </a:r>
            <a:r>
              <a:rPr lang="en-US" sz="1200" dirty="0" err="1" smtClean="0">
                <a:hlinkClick r:id="rId5"/>
              </a:rPr>
              <a:t>Netweaver</a:t>
            </a:r>
            <a:r>
              <a:rPr lang="en-US" sz="1200" dirty="0" smtClean="0">
                <a:hlinkClick r:id="rId5"/>
              </a:rPr>
              <a:t> BW 7.3 powered by HANA - Overview and roadmap.  Retrieved from http://www.experiencesaphana.com/docs/DOC-1522</a:t>
            </a:r>
            <a:endParaRPr lang="en-US" sz="1200" dirty="0" smtClean="0"/>
          </a:p>
          <a:p>
            <a:pPr>
              <a:spcBef>
                <a:spcPts val="0"/>
              </a:spcBef>
              <a:buNone/>
            </a:pPr>
            <a:r>
              <a:rPr lang="en-US" sz="1200" dirty="0" err="1" smtClean="0">
                <a:hlinkClick r:id="rId6"/>
              </a:rPr>
              <a:t>Kalakota</a:t>
            </a:r>
            <a:r>
              <a:rPr lang="en-US" sz="1200" dirty="0" smtClean="0">
                <a:hlinkClick r:id="rId6"/>
              </a:rPr>
              <a:t>, R. (May 15, 2011).  New tools for new times - Primer on big data, </a:t>
            </a:r>
            <a:r>
              <a:rPr lang="en-US" sz="1200" dirty="0" err="1" smtClean="0">
                <a:hlinkClick r:id="rId6"/>
              </a:rPr>
              <a:t>Hadoop</a:t>
            </a:r>
            <a:r>
              <a:rPr lang="en-US" sz="1200" dirty="0" smtClean="0">
                <a:hlinkClick r:id="rId6"/>
              </a:rPr>
              <a:t> and "in-memory" data clouds.  Retrieved from http://practicalanalytics.wordpress.com/2011/05/15/new-tools-for-new-times-a-primer-on-big-data/</a:t>
            </a:r>
            <a:endParaRPr lang="en-US" sz="1200" dirty="0" smtClean="0"/>
          </a:p>
          <a:p>
            <a:pPr>
              <a:spcBef>
                <a:spcPts val="0"/>
              </a:spcBef>
              <a:buNone/>
            </a:pPr>
            <a:r>
              <a:rPr lang="en-US" sz="1200" dirty="0" err="1" smtClean="0">
                <a:hlinkClick r:id="rId7"/>
              </a:rPr>
              <a:t>Kulkarni</a:t>
            </a:r>
            <a:r>
              <a:rPr lang="en-US" sz="1200" dirty="0" smtClean="0">
                <a:hlinkClick r:id="rId7"/>
              </a:rPr>
              <a:t>, N. (July 17, 2012).  Embrace the future of BI: Self service. Information Management.  Retrieved from http://www.information-management.com/newsletters/self-service-business-intelligence-bi-tdwi-kulkarni-10022855-1.html</a:t>
            </a:r>
            <a:endParaRPr lang="en-US" sz="1200" dirty="0" smtClean="0"/>
          </a:p>
          <a:p>
            <a:pPr>
              <a:spcBef>
                <a:spcPts val="0"/>
              </a:spcBef>
              <a:buNone/>
            </a:pPr>
            <a:r>
              <a:rPr lang="en-US" sz="1200" dirty="0" err="1" smtClean="0">
                <a:hlinkClick r:id="rId8"/>
              </a:rPr>
              <a:t>Kwang</a:t>
            </a:r>
            <a:r>
              <a:rPr lang="en-US" sz="1200" dirty="0" smtClean="0">
                <a:hlinkClick r:id="rId8"/>
              </a:rPr>
              <a:t>, K. (May 12, 2011). In-memory analytics plugs real-time need. ZDNet. Retrieved from http://www.zdnet.com/in-memory-analytics-plugs-real-time-need-2062300307/</a:t>
            </a:r>
            <a:endParaRPr lang="en-US" sz="1200" dirty="0" smtClean="0"/>
          </a:p>
          <a:p>
            <a:pPr>
              <a:spcBef>
                <a:spcPts val="0"/>
              </a:spcBef>
              <a:buNone/>
            </a:pPr>
            <a:r>
              <a:rPr lang="en-US" sz="1200" dirty="0" err="1">
                <a:hlinkClick r:id="rId9"/>
              </a:rPr>
              <a:t>Manyika</a:t>
            </a:r>
            <a:r>
              <a:rPr lang="en-US" sz="1200" dirty="0">
                <a:hlinkClick r:id="rId9"/>
              </a:rPr>
              <a:t>, J., Chui, M., Brown, B., </a:t>
            </a:r>
            <a:r>
              <a:rPr lang="en-US" sz="1200" dirty="0" err="1">
                <a:hlinkClick r:id="rId9"/>
              </a:rPr>
              <a:t>Bughin</a:t>
            </a:r>
            <a:r>
              <a:rPr lang="en-US" sz="1200" dirty="0">
                <a:hlinkClick r:id="rId9"/>
              </a:rPr>
              <a:t>, J., Dobbs, R., </a:t>
            </a:r>
            <a:r>
              <a:rPr lang="en-US" sz="1200" dirty="0" err="1">
                <a:hlinkClick r:id="rId9"/>
              </a:rPr>
              <a:t>Roxburgh</a:t>
            </a:r>
            <a:r>
              <a:rPr lang="en-US" sz="1200" dirty="0">
                <a:hlinkClick r:id="rId9"/>
              </a:rPr>
              <a:t>, C., &amp; Byers, A. H. (May 2011).  Big data: The next frontier for innovation, competition and productivity.  McKinsey Global Institute. Retrieved from http://www.mckinsey.com/insights/mgi/research/</a:t>
            </a:r>
            <a:br>
              <a:rPr lang="en-US" sz="1200" dirty="0">
                <a:hlinkClick r:id="rId9"/>
              </a:rPr>
            </a:br>
            <a:r>
              <a:rPr lang="en-US" sz="1200" dirty="0" err="1">
                <a:hlinkClick r:id="rId9"/>
              </a:rPr>
              <a:t>technology_and_innovation</a:t>
            </a:r>
            <a:r>
              <a:rPr lang="en-US" sz="1200" dirty="0">
                <a:hlinkClick r:id="rId9"/>
              </a:rPr>
              <a:t>/</a:t>
            </a:r>
            <a:r>
              <a:rPr lang="en-US" sz="1200" dirty="0" err="1">
                <a:hlinkClick r:id="rId9"/>
              </a:rPr>
              <a:t>big_data_the_next_frontier_for_innovation</a:t>
            </a:r>
            <a:endParaRPr lang="en-US" sz="1200" dirty="0"/>
          </a:p>
          <a:p>
            <a:pPr>
              <a:spcBef>
                <a:spcPts val="0"/>
              </a:spcBef>
              <a:buNone/>
            </a:pPr>
            <a:r>
              <a:rPr lang="en-US" sz="1200" dirty="0">
                <a:hlinkClick r:id="rId10"/>
              </a:rPr>
              <a:t>Mitchell, R. L. (June 27, 2012).  Putting predictive analytics to work.  Computerworld.  Retrieved from http://www.computerworld.com/s/article/9228230/</a:t>
            </a:r>
            <a:br>
              <a:rPr lang="en-US" sz="1200" dirty="0">
                <a:hlinkClick r:id="rId10"/>
              </a:rPr>
            </a:br>
            <a:r>
              <a:rPr lang="en-US" sz="1200" dirty="0" err="1">
                <a:hlinkClick r:id="rId10"/>
              </a:rPr>
              <a:t>Putting_predictive_analytics_to_work?taxonomyId</a:t>
            </a:r>
            <a:r>
              <a:rPr lang="en-US" sz="1200" dirty="0">
                <a:hlinkClick r:id="rId10"/>
              </a:rPr>
              <a:t>=9&amp;pageNumber=2</a:t>
            </a:r>
            <a:endParaRPr lang="en-US" sz="1200" dirty="0"/>
          </a:p>
          <a:p>
            <a:pPr>
              <a:spcBef>
                <a:spcPts val="0"/>
              </a:spcBef>
              <a:buNone/>
            </a:pPr>
            <a:endParaRPr lang="en-US" sz="1200" dirty="0" smtClean="0"/>
          </a:p>
          <a:p>
            <a:pPr>
              <a:buNone/>
            </a:pPr>
            <a:endParaRPr lang="en-US" sz="14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2/2</a:t>
            </a:r>
            <a:endParaRPr lang="en-US" dirty="0"/>
          </a:p>
        </p:txBody>
      </p:sp>
      <p:sp>
        <p:nvSpPr>
          <p:cNvPr id="3" name="Content Placeholder 2"/>
          <p:cNvSpPr>
            <a:spLocks noGrp="1"/>
          </p:cNvSpPr>
          <p:nvPr>
            <p:ph sz="quarter" idx="10"/>
          </p:nvPr>
        </p:nvSpPr>
        <p:spPr/>
        <p:txBody>
          <a:bodyPr/>
          <a:lstStyle/>
          <a:p>
            <a:pPr>
              <a:spcBef>
                <a:spcPts val="0"/>
              </a:spcBef>
              <a:buNone/>
            </a:pPr>
            <a:r>
              <a:rPr lang="en-US" sz="1200" dirty="0" err="1">
                <a:hlinkClick r:id="rId2"/>
              </a:rPr>
              <a:t>Mitra</a:t>
            </a:r>
            <a:r>
              <a:rPr lang="en-US" sz="1200" dirty="0">
                <a:hlinkClick r:id="rId2"/>
              </a:rPr>
              <a:t>, S. (April 13, 2012). SAP HANA – An introduction for the beginners.  DWBI Concepts.  Retrieved from http://www.dwbiconcepts.com/database/28-hana/98-sap-hana-basics.html</a:t>
            </a:r>
            <a:endParaRPr lang="en-US" sz="1200" dirty="0"/>
          </a:p>
          <a:p>
            <a:pPr>
              <a:spcBef>
                <a:spcPts val="0"/>
              </a:spcBef>
              <a:buNone/>
            </a:pPr>
            <a:r>
              <a:rPr lang="en-US" sz="1200" dirty="0" err="1" smtClean="0">
                <a:hlinkClick r:id="rId3"/>
              </a:rPr>
              <a:t>Mitra</a:t>
            </a:r>
            <a:r>
              <a:rPr lang="en-US" sz="1200" dirty="0">
                <a:hlinkClick r:id="rId3"/>
              </a:rPr>
              <a:t>, S. (May 25, 2012).  SAP HANA architecture.  DWBI Concepts.  Retrieved from http://www.dwbiconcepts.com/database/28-hana/105-sap-hana-architecture.html</a:t>
            </a:r>
            <a:endParaRPr lang="en-US" sz="1200" dirty="0"/>
          </a:p>
          <a:p>
            <a:pPr>
              <a:spcBef>
                <a:spcPts val="0"/>
              </a:spcBef>
              <a:buNone/>
            </a:pPr>
            <a:r>
              <a:rPr lang="en-US" sz="1200" dirty="0">
                <a:hlinkClick r:id="rId4"/>
              </a:rPr>
              <a:t>Morrison, A. (2012).  The art and science of new analytics technology. PwC Technology Forecast, 1, 31-43. Retrieved from http://www.pwc.com/en_US/us/technology-forecast/2012/issue1/features/feature-art-science-analytics-technology.jhtml</a:t>
            </a:r>
            <a:endParaRPr lang="en-US" sz="1200" dirty="0"/>
          </a:p>
          <a:p>
            <a:pPr>
              <a:spcBef>
                <a:spcPts val="0"/>
              </a:spcBef>
              <a:buNone/>
            </a:pPr>
            <a:r>
              <a:rPr lang="en-US" sz="1200" dirty="0">
                <a:hlinkClick r:id="rId5"/>
              </a:rPr>
              <a:t>Newland, J. (2008).  Data warehouse appliances: Understanding appliance architecture.  </a:t>
            </a:r>
            <a:r>
              <a:rPr lang="en-US" sz="1200" dirty="0" err="1">
                <a:hlinkClick r:id="rId5"/>
              </a:rPr>
              <a:t>Datric</a:t>
            </a:r>
            <a:r>
              <a:rPr lang="en-US" sz="1200" dirty="0">
                <a:hlinkClick r:id="rId5"/>
              </a:rPr>
              <a:t>.  Retrieved from http://www.datric.com/docs/DW%20Appliances%20pt1%20-%20Architecture.pdf </a:t>
            </a:r>
            <a:endParaRPr lang="en-US" sz="1200" dirty="0"/>
          </a:p>
          <a:p>
            <a:pPr>
              <a:spcBef>
                <a:spcPts val="0"/>
              </a:spcBef>
              <a:buNone/>
            </a:pPr>
            <a:r>
              <a:rPr lang="en-US" sz="1200" dirty="0">
                <a:hlinkClick r:id="rId6"/>
              </a:rPr>
              <a:t>Peter, A. (November 2009). SAP </a:t>
            </a:r>
            <a:r>
              <a:rPr lang="en-US" sz="1200" dirty="0" err="1">
                <a:hlinkClick r:id="rId6"/>
              </a:rPr>
              <a:t>NetWeaver</a:t>
            </a:r>
            <a:r>
              <a:rPr lang="en-US" sz="1200" dirty="0">
                <a:hlinkClick r:id="rId6"/>
              </a:rPr>
              <a:t> BW Accelerator &amp; SAP </a:t>
            </a:r>
            <a:r>
              <a:rPr lang="en-US" sz="1200" dirty="0" err="1">
                <a:hlinkClick r:id="rId6"/>
              </a:rPr>
              <a:t>BusinessObjects</a:t>
            </a:r>
            <a:r>
              <a:rPr lang="en-US" sz="1200" dirty="0">
                <a:hlinkClick r:id="rId6"/>
              </a:rPr>
              <a:t> Explorer. Retrieved from http://</a:t>
            </a:r>
            <a:r>
              <a:rPr lang="en-US" sz="1200" dirty="0" smtClean="0">
                <a:hlinkClick r:id="rId6"/>
              </a:rPr>
              <a:t>www.sdn.sap.com/irj/scn/go/portal/prtroot/docs/library/uuid/3604c604-0901-0010-f0aa-b37378495537</a:t>
            </a:r>
            <a:endParaRPr lang="en-US" sz="1200" dirty="0" smtClean="0"/>
          </a:p>
          <a:p>
            <a:pPr>
              <a:spcBef>
                <a:spcPts val="0"/>
              </a:spcBef>
              <a:buNone/>
            </a:pPr>
            <a:r>
              <a:rPr lang="en-US" sz="1200" dirty="0" err="1">
                <a:hlinkClick r:id="rId7"/>
              </a:rPr>
              <a:t>Swoyer</a:t>
            </a:r>
            <a:r>
              <a:rPr lang="en-US" sz="1200" dirty="0">
                <a:hlinkClick r:id="rId7"/>
              </a:rPr>
              <a:t>, S. (June 5, 2012).  Tech talk: Big data meets big density. TDWI.  Retrieved from http://tdwi.org/Articles/2012/06/05/Big-Data-Meets-Big-Density.aspx?Page=4&amp;p=1 </a:t>
            </a:r>
            <a:endParaRPr lang="en-US" sz="1200" dirty="0"/>
          </a:p>
          <a:p>
            <a:pPr>
              <a:spcBef>
                <a:spcPts val="0"/>
              </a:spcBef>
              <a:buNone/>
            </a:pPr>
            <a:r>
              <a:rPr lang="en-US" sz="1200" dirty="0">
                <a:hlinkClick r:id="rId8"/>
              </a:rPr>
              <a:t>World Economic Forum (2012).  The Global Information Technology Report 2012, Chapter 1.7, 89-96.  Retrieved from http://www3.weforum.org/docs/GITR/2012/GITR_Chapter1.7_2012.pdf</a:t>
            </a:r>
            <a:endParaRPr lang="en-US" sz="1200" dirty="0"/>
          </a:p>
          <a:p>
            <a:pPr>
              <a:buNone/>
            </a:pPr>
            <a:endParaRPr lang="en-US" sz="1200" dirty="0"/>
          </a:p>
          <a:p>
            <a:pPr>
              <a:buNone/>
            </a:pPr>
            <a:r>
              <a:rPr lang="en-US" sz="1400" dirty="0" smtClean="0"/>
              <a:t> </a:t>
            </a:r>
          </a:p>
          <a:p>
            <a:pPr>
              <a:buNone/>
            </a:pPr>
            <a:endParaRPr lang="en-US" sz="1400" dirty="0" smtClean="0"/>
          </a:p>
          <a:p>
            <a:pPr>
              <a:buNone/>
            </a:pPr>
            <a:endParaRPr lang="en-US" sz="1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In-Memory Appliance Development</a:t>
            </a:r>
            <a:endParaRPr lang="en-US" dirty="0"/>
          </a:p>
        </p:txBody>
      </p:sp>
      <p:sp>
        <p:nvSpPr>
          <p:cNvPr id="3" name="Content Placeholder 2"/>
          <p:cNvSpPr>
            <a:spLocks noGrp="1"/>
          </p:cNvSpPr>
          <p:nvPr>
            <p:ph sz="quarter" idx="10"/>
          </p:nvPr>
        </p:nvSpPr>
        <p:spPr/>
        <p:txBody>
          <a:bodyPr/>
          <a:lstStyle/>
          <a:p>
            <a:r>
              <a:rPr lang="en-US" dirty="0" smtClean="0"/>
              <a:t>Drivers</a:t>
            </a:r>
          </a:p>
          <a:p>
            <a:pPr lvl="1"/>
            <a:r>
              <a:rPr lang="en-US" dirty="0" smtClean="0"/>
              <a:t>Big data</a:t>
            </a:r>
          </a:p>
          <a:p>
            <a:pPr lvl="1"/>
            <a:r>
              <a:rPr lang="en-US" dirty="0" smtClean="0"/>
              <a:t>Predictive analytics</a:t>
            </a:r>
          </a:p>
          <a:p>
            <a:pPr lvl="1"/>
            <a:r>
              <a:rPr lang="en-US" dirty="0" smtClean="0"/>
              <a:t>Real-time analytics</a:t>
            </a:r>
          </a:p>
          <a:p>
            <a:pPr lvl="1"/>
            <a:r>
              <a:rPr lang="en-US" dirty="0" smtClean="0"/>
              <a:t>Self-service BI</a:t>
            </a:r>
            <a:br>
              <a:rPr lang="en-US" dirty="0" smtClean="0"/>
            </a:br>
            <a:endParaRPr lang="en-US" dirty="0" smtClean="0"/>
          </a:p>
          <a:p>
            <a:r>
              <a:rPr lang="en-US" dirty="0" smtClean="0"/>
              <a:t>Enabling hardware innovations</a:t>
            </a:r>
          </a:p>
          <a:p>
            <a:pPr lvl="1"/>
            <a:r>
              <a:rPr lang="en-US" dirty="0" smtClean="0"/>
              <a:t>High-capacity RAM</a:t>
            </a:r>
          </a:p>
          <a:p>
            <a:pPr lvl="1"/>
            <a:r>
              <a:rPr lang="en-US" dirty="0" smtClean="0"/>
              <a:t>Multi-core processor architectures</a:t>
            </a:r>
          </a:p>
          <a:p>
            <a:pPr lvl="1"/>
            <a:r>
              <a:rPr lang="en-US" dirty="0" smtClean="0"/>
              <a:t>Massive parallel scaling</a:t>
            </a:r>
          </a:p>
          <a:p>
            <a:pPr lvl="1"/>
            <a:r>
              <a:rPr lang="en-US" dirty="0" smtClean="0"/>
              <a:t>Massively parallel processing (MPP)</a:t>
            </a:r>
          </a:p>
          <a:p>
            <a:pPr lvl="1"/>
            <a:r>
              <a:rPr lang="en-US" dirty="0" smtClean="0"/>
              <a:t>Large symmetric multiprocessors (SMP)</a:t>
            </a:r>
          </a:p>
          <a:p>
            <a:pPr lvl="1"/>
            <a:endParaRPr lang="en-US" dirty="0"/>
          </a:p>
        </p:txBody>
      </p:sp>
      <p:pic>
        <p:nvPicPr>
          <p:cNvPr id="1026" name="Picture 2" descr="http://practicalanalytics.files.wordpress.com/2011/05/dataexplosion1.png"/>
          <p:cNvPicPr>
            <a:picLocks noChangeAspect="1" noChangeArrowheads="1"/>
          </p:cNvPicPr>
          <p:nvPr/>
        </p:nvPicPr>
        <p:blipFill>
          <a:blip r:embed="rId3" cstate="print"/>
          <a:srcRect/>
          <a:stretch>
            <a:fillRect/>
          </a:stretch>
        </p:blipFill>
        <p:spPr bwMode="auto">
          <a:xfrm>
            <a:off x="5427094" y="1268760"/>
            <a:ext cx="3038745" cy="2756576"/>
          </a:xfrm>
          <a:prstGeom prst="rect">
            <a:avLst/>
          </a:prstGeom>
          <a:noFill/>
        </p:spPr>
      </p:pic>
      <p:sp>
        <p:nvSpPr>
          <p:cNvPr id="5" name="Text Box 6"/>
          <p:cNvSpPr txBox="1">
            <a:spLocks noChangeArrowheads="1"/>
          </p:cNvSpPr>
          <p:nvPr/>
        </p:nvSpPr>
        <p:spPr bwMode="auto">
          <a:xfrm>
            <a:off x="566555" y="5859270"/>
            <a:ext cx="7630235" cy="400110"/>
          </a:xfrm>
          <a:prstGeom prst="rect">
            <a:avLst/>
          </a:prstGeom>
          <a:noFill/>
          <a:ln w="9525">
            <a:noFill/>
            <a:miter lim="800000"/>
            <a:headEnd/>
            <a:tailEnd/>
          </a:ln>
          <a:effectLst/>
        </p:spPr>
        <p:txBody>
          <a:bodyPr wrap="square">
            <a:spAutoFit/>
          </a:bodyPr>
          <a:lstStyle/>
          <a:p>
            <a:pPr>
              <a:spcBef>
                <a:spcPct val="50000"/>
              </a:spcBef>
            </a:pPr>
            <a:r>
              <a:rPr lang="en-US" sz="1000" dirty="0" smtClean="0"/>
              <a:t>Image Source</a:t>
            </a:r>
            <a:r>
              <a:rPr lang="en-US" sz="1000" dirty="0"/>
              <a:t>:  </a:t>
            </a:r>
            <a:r>
              <a:rPr lang="en-US" sz="1000" dirty="0" err="1" smtClean="0">
                <a:hlinkClick r:id="rId4"/>
              </a:rPr>
              <a:t>Ralokota</a:t>
            </a:r>
            <a:r>
              <a:rPr lang="en-US" sz="1000" dirty="0" smtClean="0">
                <a:hlinkClick r:id="rId4"/>
              </a:rPr>
              <a:t>, R. (May 15, 2011). New tools for new times – primer on big data, </a:t>
            </a:r>
            <a:r>
              <a:rPr lang="en-US" sz="1000" dirty="0" err="1" smtClean="0">
                <a:hlinkClick r:id="rId4"/>
              </a:rPr>
              <a:t>Hadoop</a:t>
            </a:r>
            <a:r>
              <a:rPr lang="en-US" sz="1000" dirty="0" smtClean="0">
                <a:hlinkClick r:id="rId4"/>
              </a:rPr>
              <a:t> and “in-memory” data clouds. Retrieved from http://practicalanalytics.wordpress.com/2011/05/15/new-tools-for-new-times-a-primer-on-big-data/</a:t>
            </a:r>
            <a:endParaRPr lang="en-US" sz="1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Bottleneck Comparison</a:t>
            </a:r>
            <a:endParaRPr lang="en-US" dirty="0"/>
          </a:p>
        </p:txBody>
      </p:sp>
      <p:sp>
        <p:nvSpPr>
          <p:cNvPr id="7" name="Rectangle 14"/>
          <p:cNvSpPr>
            <a:spLocks noChangeArrowheads="1"/>
          </p:cNvSpPr>
          <p:nvPr/>
        </p:nvSpPr>
        <p:spPr bwMode="auto">
          <a:xfrm>
            <a:off x="4716786" y="1178750"/>
            <a:ext cx="3995674" cy="5111750"/>
          </a:xfrm>
          <a:prstGeom prst="rect">
            <a:avLst/>
          </a:prstGeom>
          <a:solidFill>
            <a:srgbClr val="F2F2F2"/>
          </a:solidFill>
          <a:ln w="12700">
            <a:noFill/>
            <a:miter lim="800000"/>
            <a:headEnd/>
            <a:tailEnd/>
          </a:ln>
          <a:effectLst/>
        </p:spPr>
        <p:txBody>
          <a:bodyPr wrap="none" lIns="0" tIns="0" rIns="0" bIns="0" anchor="ctr"/>
          <a:lstStyle/>
          <a:p>
            <a:pPr>
              <a:defRPr/>
            </a:pPr>
            <a:endParaRPr lang="en-US" dirty="0"/>
          </a:p>
        </p:txBody>
      </p:sp>
      <p:sp>
        <p:nvSpPr>
          <p:cNvPr id="9" name="Content Placeholder 2"/>
          <p:cNvSpPr txBox="1">
            <a:spLocks/>
          </p:cNvSpPr>
          <p:nvPr/>
        </p:nvSpPr>
        <p:spPr bwMode="auto">
          <a:xfrm>
            <a:off x="4680210" y="1223755"/>
            <a:ext cx="4032250" cy="4857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50000"/>
              </a:spcBef>
              <a:buClrTx/>
              <a:buFont typeface="Wingdings" pitchFamily="2" charset="2"/>
              <a:buChar char="§"/>
              <a:defRPr/>
            </a:pPr>
            <a:r>
              <a:rPr lang="en-US" sz="2000" b="0" kern="0" dirty="0" smtClean="0"/>
              <a:t>With high-capacity RAM</a:t>
            </a:r>
          </a:p>
          <a:p>
            <a:pPr marL="800100" lvl="1" indent="-342900" eaLnBrk="0" hangingPunct="0">
              <a:spcBef>
                <a:spcPct val="50000"/>
              </a:spcBef>
              <a:buClrTx/>
              <a:buFont typeface="Arial" pitchFamily="34" charset="0"/>
              <a:buChar char="−"/>
              <a:defRPr/>
            </a:pPr>
            <a:r>
              <a:rPr lang="en-US" sz="1800" b="0" kern="0" dirty="0" smtClean="0"/>
              <a:t>Database stored in memory</a:t>
            </a:r>
          </a:p>
          <a:p>
            <a:pPr marL="800100" lvl="1" indent="-342900" eaLnBrk="0" hangingPunct="0">
              <a:spcBef>
                <a:spcPct val="50000"/>
              </a:spcBef>
              <a:buClrTx/>
              <a:buFont typeface="Arial" pitchFamily="34" charset="0"/>
              <a:buChar char="−"/>
              <a:defRPr/>
            </a:pPr>
            <a:r>
              <a:rPr lang="en-US" sz="1800" b="0" i="1" kern="0" dirty="0" smtClean="0"/>
              <a:t>Bottleneck</a:t>
            </a:r>
            <a:r>
              <a:rPr lang="en-US" sz="1800" b="0" kern="0" dirty="0" smtClean="0"/>
              <a:t>: Latency between CPU and RAM</a:t>
            </a:r>
          </a:p>
          <a:p>
            <a:pPr marL="800100" lvl="1" indent="-342900" eaLnBrk="0" hangingPunct="0">
              <a:spcBef>
                <a:spcPct val="50000"/>
              </a:spcBef>
              <a:buClrTx/>
              <a:buFont typeface="Arial" pitchFamily="34" charset="0"/>
              <a:buChar char="−"/>
              <a:defRPr/>
            </a:pPr>
            <a:r>
              <a:rPr lang="en-US" sz="1800" b="0" kern="0" dirty="0" smtClean="0"/>
              <a:t>Orders of magnitude response time improvements</a:t>
            </a:r>
          </a:p>
          <a:p>
            <a:pPr marL="342900" marR="0" lvl="0" indent="-342900" algn="l" defTabSz="914400" rtl="0" eaLnBrk="0" fontAlgn="base" latinLnBrk="0" hangingPunct="0">
              <a:lnSpc>
                <a:spcPct val="100000"/>
              </a:lnSpc>
              <a:spcBef>
                <a:spcPct val="50000"/>
              </a:spcBef>
              <a:spcAft>
                <a:spcPct val="0"/>
              </a:spcAft>
              <a:buClrTx/>
              <a:buSzTx/>
              <a:tabLst/>
              <a:defRPr/>
            </a:pPr>
            <a:endParaRPr kumimoji="0" lang="en-US" sz="2000" b="0" i="0" u="none" strike="noStrike" kern="0" cap="none" spc="0" normalizeH="0" baseline="0" noProof="0" dirty="0" smtClean="0">
              <a:ln>
                <a:noFill/>
              </a:ln>
              <a:solidFill>
                <a:schemeClr val="tx1"/>
              </a:solidFill>
              <a:effectLst/>
              <a:uLnTx/>
              <a:uFillTx/>
              <a:latin typeface="Arial" charset="0"/>
              <a:ea typeface="+mn-ea"/>
              <a:cs typeface="+mn-cs"/>
            </a:endParaRPr>
          </a:p>
        </p:txBody>
      </p:sp>
      <p:pic>
        <p:nvPicPr>
          <p:cNvPr id="6" name="Picture 2"/>
          <p:cNvPicPr>
            <a:picLocks noChangeAspect="1" noChangeArrowheads="1"/>
          </p:cNvPicPr>
          <p:nvPr/>
        </p:nvPicPr>
        <p:blipFill>
          <a:blip r:embed="rId3" cstate="print"/>
          <a:srcRect/>
          <a:stretch>
            <a:fillRect/>
          </a:stretch>
        </p:blipFill>
        <p:spPr bwMode="auto">
          <a:xfrm>
            <a:off x="1871700" y="2655340"/>
            <a:ext cx="1404762" cy="2123810"/>
          </a:xfrm>
          <a:prstGeom prst="rect">
            <a:avLst/>
          </a:prstGeom>
          <a:noFill/>
          <a:ln w="9525">
            <a:noFill/>
            <a:miter lim="800000"/>
            <a:headEnd/>
            <a:tailEnd/>
          </a:ln>
        </p:spPr>
      </p:pic>
      <p:pic>
        <p:nvPicPr>
          <p:cNvPr id="8" name="Picture 3"/>
          <p:cNvPicPr>
            <a:picLocks noChangeAspect="1" noChangeArrowheads="1"/>
          </p:cNvPicPr>
          <p:nvPr/>
        </p:nvPicPr>
        <p:blipFill>
          <a:blip r:embed="rId4" cstate="print"/>
          <a:srcRect/>
          <a:stretch>
            <a:fillRect/>
          </a:stretch>
        </p:blipFill>
        <p:spPr bwMode="auto">
          <a:xfrm>
            <a:off x="5967155" y="3474005"/>
            <a:ext cx="1537143" cy="2125714"/>
          </a:xfrm>
          <a:prstGeom prst="rect">
            <a:avLst/>
          </a:prstGeom>
          <a:noFill/>
          <a:ln w="9525">
            <a:noFill/>
            <a:miter lim="800000"/>
            <a:headEnd/>
            <a:tailEnd/>
          </a:ln>
        </p:spPr>
      </p:pic>
      <p:sp>
        <p:nvSpPr>
          <p:cNvPr id="3" name="Content Placeholder 2"/>
          <p:cNvSpPr>
            <a:spLocks noGrp="1"/>
          </p:cNvSpPr>
          <p:nvPr>
            <p:ph idx="1"/>
          </p:nvPr>
        </p:nvSpPr>
        <p:spPr>
          <a:xfrm>
            <a:off x="521550" y="1268413"/>
            <a:ext cx="4032250" cy="4857750"/>
          </a:xfrm>
        </p:spPr>
        <p:txBody>
          <a:bodyPr/>
          <a:lstStyle/>
          <a:p>
            <a:r>
              <a:rPr lang="en-US" dirty="0" smtClean="0"/>
              <a:t>Without high-capacity RAM</a:t>
            </a:r>
          </a:p>
          <a:p>
            <a:pPr lvl="1">
              <a:buFont typeface="Arial" pitchFamily="34" charset="0"/>
              <a:buChar char="−"/>
            </a:pPr>
            <a:r>
              <a:rPr lang="en-US" dirty="0" smtClean="0"/>
              <a:t>Database stored on disk</a:t>
            </a:r>
          </a:p>
          <a:p>
            <a:pPr lvl="1">
              <a:buFont typeface="Arial" pitchFamily="34" charset="0"/>
              <a:buChar char="−"/>
            </a:pPr>
            <a:r>
              <a:rPr lang="en-US" i="1" dirty="0" smtClean="0"/>
              <a:t>Bottleneck</a:t>
            </a:r>
            <a:r>
              <a:rPr lang="en-US" dirty="0" smtClean="0"/>
              <a:t>: Latency between disk and RAM</a:t>
            </a:r>
            <a:br>
              <a:rPr lang="en-US" dirty="0" smtClean="0"/>
            </a:br>
            <a:r>
              <a:rPr lang="en-US" dirty="0" smtClean="0"/>
              <a:t/>
            </a:r>
            <a:br>
              <a:rPr lang="en-US" dirty="0" smtClean="0"/>
            </a:br>
            <a:r>
              <a:rPr lang="en-US" dirty="0" smtClean="0"/>
              <a:t/>
            </a:r>
            <a:br>
              <a:rPr lang="en-US" dirty="0" smtClean="0"/>
            </a:br>
            <a:endParaRPr lang="en-US" dirty="0" smtClean="0"/>
          </a:p>
        </p:txBody>
      </p:sp>
      <p:sp>
        <p:nvSpPr>
          <p:cNvPr id="10" name="Text Box 6"/>
          <p:cNvSpPr txBox="1">
            <a:spLocks noChangeArrowheads="1"/>
          </p:cNvSpPr>
          <p:nvPr/>
        </p:nvSpPr>
        <p:spPr bwMode="auto">
          <a:xfrm>
            <a:off x="566555" y="5859270"/>
            <a:ext cx="8145905" cy="400110"/>
          </a:xfrm>
          <a:prstGeom prst="rect">
            <a:avLst/>
          </a:prstGeom>
          <a:noFill/>
          <a:ln w="9525">
            <a:noFill/>
            <a:miter lim="800000"/>
            <a:headEnd/>
            <a:tailEnd/>
          </a:ln>
          <a:effectLst/>
        </p:spPr>
        <p:txBody>
          <a:bodyPr wrap="square">
            <a:spAutoFit/>
          </a:bodyPr>
          <a:lstStyle/>
          <a:p>
            <a:pPr>
              <a:spcBef>
                <a:spcPct val="50000"/>
              </a:spcBef>
            </a:pPr>
            <a:r>
              <a:rPr lang="en-US" sz="1000" dirty="0" smtClean="0"/>
              <a:t>Image </a:t>
            </a:r>
            <a:r>
              <a:rPr lang="en-US" sz="1000" dirty="0" err="1" smtClean="0"/>
              <a:t>Source:</a:t>
            </a:r>
            <a:r>
              <a:rPr lang="en-US" sz="1000" dirty="0" err="1" smtClean="0">
                <a:hlinkClick r:id="rId5"/>
              </a:rPr>
              <a:t>Morrison</a:t>
            </a:r>
            <a:r>
              <a:rPr lang="en-US" sz="1000" dirty="0" smtClean="0">
                <a:hlinkClick r:id="rId5"/>
              </a:rPr>
              <a:t>, A. (2012).  The art and science of new analytics technology. PwC Technology Forecast, 1, 31-43. Retrieved from http://www.pwc.com/en_US/us/technology-forecast/2012/issue1/features/feature-art-science-analytics-technology.jhtml</a:t>
            </a:r>
            <a:endParaRPr lang="en-US" sz="1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That Leverages Hardware Innovations </a:t>
            </a:r>
            <a:endParaRPr lang="en-US" dirty="0"/>
          </a:p>
        </p:txBody>
      </p:sp>
      <p:sp>
        <p:nvSpPr>
          <p:cNvPr id="3" name="Content Placeholder 2"/>
          <p:cNvSpPr>
            <a:spLocks noGrp="1"/>
          </p:cNvSpPr>
          <p:nvPr>
            <p:ph sz="quarter" idx="4294967295"/>
          </p:nvPr>
        </p:nvSpPr>
        <p:spPr>
          <a:xfrm>
            <a:off x="0" y="1268413"/>
            <a:ext cx="8064500" cy="4968875"/>
          </a:xfrm>
        </p:spPr>
        <p:txBody>
          <a:bodyPr/>
          <a:lstStyle/>
          <a:p>
            <a:pPr>
              <a:buNone/>
            </a:pPr>
            <a:endParaRPr lang="en-US" dirty="0" smtClean="0"/>
          </a:p>
          <a:p>
            <a:pPr>
              <a:buNone/>
            </a:pPr>
            <a:endParaRPr lang="en-US" dirty="0" smtClean="0"/>
          </a:p>
        </p:txBody>
      </p:sp>
      <p:pic>
        <p:nvPicPr>
          <p:cNvPr id="1026" name="Picture 2"/>
          <p:cNvPicPr>
            <a:picLocks noChangeAspect="1" noChangeArrowheads="1"/>
          </p:cNvPicPr>
          <p:nvPr/>
        </p:nvPicPr>
        <p:blipFill>
          <a:blip r:embed="rId3" cstate="print"/>
          <a:srcRect/>
          <a:stretch>
            <a:fillRect/>
          </a:stretch>
        </p:blipFill>
        <p:spPr bwMode="auto">
          <a:xfrm>
            <a:off x="431540" y="1133746"/>
            <a:ext cx="6435714" cy="4805842"/>
          </a:xfrm>
          <a:prstGeom prst="rect">
            <a:avLst/>
          </a:prstGeom>
          <a:noFill/>
          <a:ln w="9525">
            <a:noFill/>
            <a:miter lim="800000"/>
            <a:headEnd/>
            <a:tailEnd/>
          </a:ln>
        </p:spPr>
      </p:pic>
      <p:sp>
        <p:nvSpPr>
          <p:cNvPr id="15" name="Text Box 6"/>
          <p:cNvSpPr txBox="1">
            <a:spLocks noChangeArrowheads="1"/>
          </p:cNvSpPr>
          <p:nvPr/>
        </p:nvSpPr>
        <p:spPr bwMode="auto">
          <a:xfrm>
            <a:off x="296525" y="5904275"/>
            <a:ext cx="8640960" cy="400110"/>
          </a:xfrm>
          <a:prstGeom prst="rect">
            <a:avLst/>
          </a:prstGeom>
          <a:noFill/>
          <a:ln w="9525">
            <a:noFill/>
            <a:miter lim="800000"/>
            <a:headEnd/>
            <a:tailEnd/>
          </a:ln>
          <a:effectLst/>
        </p:spPr>
        <p:txBody>
          <a:bodyPr wrap="square">
            <a:spAutoFit/>
          </a:bodyPr>
          <a:lstStyle/>
          <a:p>
            <a:pPr>
              <a:spcBef>
                <a:spcPct val="50000"/>
              </a:spcBef>
            </a:pPr>
            <a:r>
              <a:rPr lang="en-US" sz="1000" dirty="0">
                <a:latin typeface="+mn-lt"/>
                <a:ea typeface="Verdana" pitchFamily="34" charset="0"/>
                <a:cs typeface="Verdana" pitchFamily="34" charset="0"/>
              </a:rPr>
              <a:t>Source</a:t>
            </a:r>
            <a:r>
              <a:rPr lang="en-US" sz="1000" dirty="0" smtClean="0">
                <a:latin typeface="+mn-lt"/>
                <a:ea typeface="Verdana" pitchFamily="34" charset="0"/>
                <a:cs typeface="Verdana" pitchFamily="34" charset="0"/>
              </a:rPr>
              <a:t>:  </a:t>
            </a:r>
            <a:r>
              <a:rPr lang="en-US" sz="1000" dirty="0" err="1" smtClean="0">
                <a:latin typeface="+mn-lt"/>
                <a:ea typeface="Verdana" pitchFamily="34" charset="0"/>
                <a:cs typeface="Verdana" pitchFamily="34" charset="0"/>
                <a:hlinkClick r:id="rId4"/>
              </a:rPr>
              <a:t>Plattner</a:t>
            </a:r>
            <a:r>
              <a:rPr lang="en-US" sz="1000" dirty="0" smtClean="0">
                <a:latin typeface="+mn-lt"/>
                <a:ea typeface="Verdana" pitchFamily="34" charset="0"/>
                <a:cs typeface="Verdana" pitchFamily="34" charset="0"/>
                <a:hlinkClick r:id="rId4"/>
              </a:rPr>
              <a:t>, H. &amp; Zeier, A. (2011).  In Memory Data Management: An Inflection Point for Enterprise Applications.  Retrieved from http://www3.weforum.org/docs/GITR/2012/GITR_Chapter1.7_2012.pdf </a:t>
            </a:r>
            <a:endParaRPr lang="en-US" sz="1000" dirty="0">
              <a:latin typeface="+mn-lt"/>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Columnar Data Storage?</a:t>
            </a:r>
            <a:endParaRPr lang="en-US" dirty="0"/>
          </a:p>
        </p:txBody>
      </p:sp>
      <p:sp>
        <p:nvSpPr>
          <p:cNvPr id="3" name="Content Placeholder 2"/>
          <p:cNvSpPr>
            <a:spLocks noGrp="1"/>
          </p:cNvSpPr>
          <p:nvPr>
            <p:ph idx="1"/>
          </p:nvPr>
        </p:nvSpPr>
        <p:spPr/>
        <p:txBody>
          <a:bodyPr/>
          <a:lstStyle/>
          <a:p>
            <a:pPr>
              <a:buNone/>
            </a:pPr>
            <a:r>
              <a:rPr lang="en-US" b="1" u="sng" dirty="0" smtClean="0"/>
              <a:t>Advantages</a:t>
            </a:r>
          </a:p>
          <a:p>
            <a:r>
              <a:rPr lang="en-US" dirty="0" smtClean="0"/>
              <a:t>Better I/O bandwidth utilization</a:t>
            </a:r>
          </a:p>
          <a:p>
            <a:r>
              <a:rPr lang="en-US" dirty="0" smtClean="0"/>
              <a:t>Higher cache efficiency</a:t>
            </a:r>
          </a:p>
          <a:p>
            <a:r>
              <a:rPr lang="en-US" dirty="0" smtClean="0"/>
              <a:t>Faster data aggregation</a:t>
            </a:r>
          </a:p>
          <a:p>
            <a:r>
              <a:rPr lang="en-US" dirty="0" smtClean="0"/>
              <a:t>High compression rates</a:t>
            </a:r>
          </a:p>
          <a:p>
            <a:r>
              <a:rPr lang="en-US" dirty="0" smtClean="0"/>
              <a:t>Column-based parallel processing</a:t>
            </a:r>
          </a:p>
        </p:txBody>
      </p:sp>
      <p:sp>
        <p:nvSpPr>
          <p:cNvPr id="7" name="Rectangle 14"/>
          <p:cNvSpPr>
            <a:spLocks noChangeArrowheads="1"/>
          </p:cNvSpPr>
          <p:nvPr/>
        </p:nvSpPr>
        <p:spPr bwMode="auto">
          <a:xfrm>
            <a:off x="4716786" y="1178750"/>
            <a:ext cx="3995674" cy="5111750"/>
          </a:xfrm>
          <a:prstGeom prst="rect">
            <a:avLst/>
          </a:prstGeom>
          <a:solidFill>
            <a:srgbClr val="F2F2F2"/>
          </a:solidFill>
          <a:ln w="12700">
            <a:noFill/>
            <a:miter lim="800000"/>
            <a:headEnd/>
            <a:tailEnd/>
          </a:ln>
          <a:effectLst/>
        </p:spPr>
        <p:txBody>
          <a:bodyPr wrap="none" lIns="0" tIns="0" rIns="0" bIns="0" anchor="ctr"/>
          <a:lstStyle/>
          <a:p>
            <a:pPr>
              <a:defRPr/>
            </a:pPr>
            <a:endParaRPr lang="en-US" dirty="0"/>
          </a:p>
        </p:txBody>
      </p:sp>
      <p:sp>
        <p:nvSpPr>
          <p:cNvPr id="9" name="Content Placeholder 2"/>
          <p:cNvSpPr txBox="1">
            <a:spLocks/>
          </p:cNvSpPr>
          <p:nvPr/>
        </p:nvSpPr>
        <p:spPr bwMode="auto">
          <a:xfrm>
            <a:off x="4725215" y="1271550"/>
            <a:ext cx="4032250" cy="4857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50000"/>
              </a:spcBef>
              <a:spcAft>
                <a:spcPct val="0"/>
              </a:spcAft>
              <a:buClrTx/>
              <a:buSzTx/>
              <a:buFont typeface="Wingdings" pitchFamily="2" charset="2"/>
              <a:buNone/>
              <a:tabLst/>
              <a:defRPr/>
            </a:pPr>
            <a:r>
              <a:rPr lang="en-US" sz="2000" u="sng" kern="0" noProof="0" dirty="0" smtClean="0"/>
              <a:t>Disa</a:t>
            </a:r>
            <a:r>
              <a:rPr kumimoji="0" lang="en-US" sz="2000" b="1" i="0" u="sng" strike="noStrike" kern="0" cap="none" spc="0" normalizeH="0" baseline="0" noProof="0" dirty="0" smtClean="0">
                <a:ln>
                  <a:noFill/>
                </a:ln>
                <a:solidFill>
                  <a:schemeClr val="tx1"/>
                </a:solidFill>
                <a:effectLst/>
                <a:uLnTx/>
                <a:uFillTx/>
                <a:latin typeface="Arial" charset="0"/>
                <a:ea typeface="+mn-ea"/>
                <a:cs typeface="+mn-cs"/>
              </a:rPr>
              <a:t>dvantages</a:t>
            </a:r>
          </a:p>
          <a:p>
            <a:pPr marL="342900" marR="0" lvl="0" indent="-342900" algn="l" defTabSz="914400" rtl="0" eaLnBrk="0" fontAlgn="base" latinLnBrk="0" hangingPunct="0">
              <a:lnSpc>
                <a:spcPct val="100000"/>
              </a:lnSpc>
              <a:spcBef>
                <a:spcPct val="50000"/>
              </a:spcBef>
              <a:spcAft>
                <a:spcPct val="0"/>
              </a:spcAft>
              <a:buClrTx/>
              <a:buSzTx/>
              <a:buFont typeface="Wingdings" pitchFamily="2" charset="2"/>
              <a:buChar char="§"/>
              <a:tabLst/>
              <a:defRPr/>
            </a:pPr>
            <a:r>
              <a:rPr lang="en-US" sz="2000" b="0" kern="0" dirty="0" smtClean="0"/>
              <a:t>Load times can be slow</a:t>
            </a:r>
            <a:endParaRPr kumimoji="0" lang="en-US" sz="2000" b="0" i="0" u="none" strike="noStrike" kern="0" cap="none" spc="0" normalizeH="0" baseline="0" noProof="0" dirty="0" smtClean="0">
              <a:ln>
                <a:noFill/>
              </a:ln>
              <a:solidFill>
                <a:schemeClr val="tx1"/>
              </a:solidFill>
              <a:effectLst/>
              <a:uLnTx/>
              <a:uFillTx/>
              <a:latin typeface="Arial" charset="0"/>
              <a:ea typeface="+mn-ea"/>
              <a:cs typeface="+mn-cs"/>
            </a:endParaRPr>
          </a:p>
          <a:p>
            <a:pPr marL="342900" marR="0" lvl="0" indent="-342900" algn="l" defTabSz="914400" rtl="0" eaLnBrk="0" fontAlgn="base" latinLnBrk="0" hangingPunct="0">
              <a:lnSpc>
                <a:spcPct val="100000"/>
              </a:lnSpc>
              <a:spcBef>
                <a:spcPct val="50000"/>
              </a:spcBef>
              <a:spcAft>
                <a:spcPct val="0"/>
              </a:spcAft>
              <a:buClrTx/>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Arial" charset="0"/>
                <a:ea typeface="+mn-ea"/>
                <a:cs typeface="+mn-cs"/>
              </a:rPr>
              <a:t>Less efficient for transactional processes</a:t>
            </a:r>
          </a:p>
          <a:p>
            <a:pPr marL="342900" marR="0" lvl="0" indent="-342900" algn="l" defTabSz="914400" rtl="0" eaLnBrk="0" fontAlgn="base" latinLnBrk="0" hangingPunct="0">
              <a:lnSpc>
                <a:spcPct val="100000"/>
              </a:lnSpc>
              <a:spcBef>
                <a:spcPct val="50000"/>
              </a:spcBef>
              <a:spcAft>
                <a:spcPct val="0"/>
              </a:spcAft>
              <a:buClrTx/>
              <a:buSzTx/>
              <a:buFont typeface="Wingdings" pitchFamily="2" charset="2"/>
              <a:buChar char="§"/>
              <a:tabLst/>
              <a:defRPr/>
            </a:pPr>
            <a:r>
              <a:rPr kumimoji="0" lang="en-US" sz="2000" b="0" i="0" u="none" strike="noStrike" kern="0" cap="none" spc="0" normalizeH="0" baseline="0" noProof="0" dirty="0" smtClean="0">
                <a:ln>
                  <a:noFill/>
                </a:ln>
                <a:solidFill>
                  <a:schemeClr val="tx1"/>
                </a:solidFill>
                <a:effectLst/>
                <a:uLnTx/>
                <a:uFillTx/>
                <a:latin typeface="Arial" charset="0"/>
                <a:ea typeface="+mn-ea"/>
                <a:cs typeface="+mn-cs"/>
              </a:rPr>
              <a:t>Possibly</a:t>
            </a:r>
            <a:r>
              <a:rPr kumimoji="0" lang="en-US" sz="2000" b="0" i="0" u="none" strike="noStrike" kern="0" cap="none" spc="0" normalizeH="0" noProof="0" dirty="0" smtClean="0">
                <a:ln>
                  <a:noFill/>
                </a:ln>
                <a:solidFill>
                  <a:schemeClr val="tx1"/>
                </a:solidFill>
                <a:effectLst/>
                <a:uLnTx/>
                <a:uFillTx/>
                <a:latin typeface="Arial" charset="0"/>
                <a:ea typeface="+mn-ea"/>
                <a:cs typeface="+mn-cs"/>
              </a:rPr>
              <a:t> slower relational interfaces</a:t>
            </a:r>
            <a:endParaRPr kumimoji="0" lang="en-US" sz="2000" b="0" i="0" u="none" strike="noStrike" kern="0" cap="none" spc="0" normalizeH="0" baseline="0" noProof="0" dirty="0" smtClean="0">
              <a:ln>
                <a:noFill/>
              </a:ln>
              <a:solidFill>
                <a:schemeClr val="tx1"/>
              </a:solidFill>
              <a:effectLst/>
              <a:uLnTx/>
              <a:uFillTx/>
              <a:latin typeface="Arial" charset="0"/>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Columnar Storage Example</a:t>
            </a:r>
            <a:endParaRPr lang="de-DE" dirty="0"/>
          </a:p>
        </p:txBody>
      </p:sp>
      <p:graphicFrame>
        <p:nvGraphicFramePr>
          <p:cNvPr id="6" name="Tabelle 5"/>
          <p:cNvGraphicFramePr>
            <a:graphicFrameLocks noGrp="1"/>
          </p:cNvGraphicFramePr>
          <p:nvPr/>
        </p:nvGraphicFramePr>
        <p:xfrm>
          <a:off x="1016606" y="1268760"/>
          <a:ext cx="6975773" cy="2402840"/>
        </p:xfrm>
        <a:graphic>
          <a:graphicData uri="http://schemas.openxmlformats.org/drawingml/2006/table">
            <a:tbl>
              <a:tblPr firstRow="1" bandRow="1">
                <a:tableStyleId>{69012ECD-51FC-41F1-AA8D-1B2483CD663E}</a:tableStyleId>
              </a:tblPr>
              <a:tblGrid>
                <a:gridCol w="1743944"/>
                <a:gridCol w="2251887"/>
                <a:gridCol w="1760874"/>
                <a:gridCol w="1219068"/>
              </a:tblGrid>
              <a:tr h="471170">
                <a:tc>
                  <a:txBody>
                    <a:bodyPr/>
                    <a:lstStyle/>
                    <a:p>
                      <a:r>
                        <a:rPr lang="de-DE" sz="1400" dirty="0" smtClean="0"/>
                        <a:t>Country</a:t>
                      </a:r>
                      <a:endParaRPr lang="de-DE" sz="1400" dirty="0"/>
                    </a:p>
                  </a:txBody>
                  <a:tcPr>
                    <a:lnB w="12700" cap="flat" cmpd="sng" algn="ctr">
                      <a:solidFill>
                        <a:schemeClr val="tx1"/>
                      </a:solidFill>
                      <a:prstDash val="solid"/>
                      <a:round/>
                      <a:headEnd type="none" w="med" len="med"/>
                      <a:tailEnd type="none" w="med" len="med"/>
                    </a:lnB>
                  </a:tcPr>
                </a:tc>
                <a:tc>
                  <a:txBody>
                    <a:bodyPr/>
                    <a:lstStyle/>
                    <a:p>
                      <a:r>
                        <a:rPr lang="de-DE" sz="1400" dirty="0" smtClean="0"/>
                        <a:t>Customer</a:t>
                      </a:r>
                      <a:endParaRPr lang="de-DE" sz="1400" dirty="0"/>
                    </a:p>
                  </a:txBody>
                  <a:tcPr>
                    <a:lnB w="12700" cap="flat" cmpd="sng" algn="ctr">
                      <a:solidFill>
                        <a:schemeClr val="tx1"/>
                      </a:solidFill>
                      <a:prstDash val="solid"/>
                      <a:round/>
                      <a:headEnd type="none" w="med" len="med"/>
                      <a:tailEnd type="none" w="med" len="med"/>
                    </a:lnB>
                  </a:tcPr>
                </a:tc>
                <a:tc>
                  <a:txBody>
                    <a:bodyPr/>
                    <a:lstStyle/>
                    <a:p>
                      <a:r>
                        <a:rPr lang="de-DE" sz="1400" dirty="0" err="1" smtClean="0"/>
                        <a:t>Product</a:t>
                      </a:r>
                      <a:endParaRPr lang="de-DE" sz="1400" dirty="0"/>
                    </a:p>
                  </a:txBody>
                  <a:tcPr>
                    <a:lnB w="12700" cap="flat" cmpd="sng" algn="ctr">
                      <a:solidFill>
                        <a:schemeClr val="tx1"/>
                      </a:solidFill>
                      <a:prstDash val="solid"/>
                      <a:round/>
                      <a:headEnd type="none" w="med" len="med"/>
                      <a:tailEnd type="none" w="med" len="med"/>
                    </a:lnB>
                  </a:tcPr>
                </a:tc>
                <a:tc>
                  <a:txBody>
                    <a:bodyPr/>
                    <a:lstStyle/>
                    <a:p>
                      <a:r>
                        <a:rPr lang="de-DE" sz="1400" dirty="0" smtClean="0"/>
                        <a:t>Sold </a:t>
                      </a:r>
                      <a:r>
                        <a:rPr lang="de-DE" sz="1400" dirty="0" err="1" smtClean="0"/>
                        <a:t>Pieces</a:t>
                      </a:r>
                      <a:endParaRPr lang="de-DE" sz="1400" dirty="0"/>
                    </a:p>
                  </a:txBody>
                  <a:tcPr>
                    <a:lnB w="12700" cap="flat" cmpd="sng" algn="ctr">
                      <a:solidFill>
                        <a:schemeClr val="tx1"/>
                      </a:solidFill>
                      <a:prstDash val="solid"/>
                      <a:round/>
                      <a:headEnd type="none" w="med" len="med"/>
                      <a:tailEnd type="none" w="med" len="med"/>
                    </a:lnB>
                  </a:tcPr>
                </a:tc>
              </a:tr>
              <a:tr h="471170">
                <a:tc>
                  <a:txBody>
                    <a:bodyPr/>
                    <a:lstStyle/>
                    <a:p>
                      <a:r>
                        <a:rPr lang="de-DE" sz="1400" dirty="0" smtClean="0"/>
                        <a:t>USA</a:t>
                      </a:r>
                      <a:endParaRPr lang="de-D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400" dirty="0" smtClean="0"/>
                        <a:t>3000</a:t>
                      </a:r>
                      <a:endParaRPr lang="de-D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400" dirty="0" smtClean="0"/>
                        <a:t>DXTR1100</a:t>
                      </a:r>
                      <a:endParaRPr lang="de-D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400" dirty="0" smtClean="0"/>
                        <a:t>5</a:t>
                      </a:r>
                      <a:endParaRPr lang="de-D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1170">
                <a:tc>
                  <a:txBody>
                    <a:bodyPr/>
                    <a:lstStyle/>
                    <a:p>
                      <a:r>
                        <a:rPr lang="de-DE" sz="1400" dirty="0" smtClean="0"/>
                        <a:t>USA</a:t>
                      </a:r>
                      <a:endParaRPr lang="de-D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400" dirty="0" smtClean="0"/>
                        <a:t>4000</a:t>
                      </a:r>
                      <a:endParaRPr lang="de-D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400" dirty="0" smtClean="0"/>
                        <a:t>DXTR1100</a:t>
                      </a:r>
                      <a:endParaRPr lang="de-D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400" dirty="0" smtClean="0"/>
                        <a:t>21</a:t>
                      </a:r>
                      <a:endParaRPr lang="de-D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1170">
                <a:tc>
                  <a:txBody>
                    <a:bodyPr/>
                    <a:lstStyle/>
                    <a:p>
                      <a:r>
                        <a:rPr lang="de-DE" sz="1400" dirty="0" smtClean="0"/>
                        <a:t>Germany</a:t>
                      </a:r>
                      <a:endParaRPr lang="de-D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400" dirty="0" smtClean="0"/>
                        <a:t>23000</a:t>
                      </a:r>
                      <a:endParaRPr lang="de-D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400" dirty="0" smtClean="0"/>
                        <a:t>DXTR3100</a:t>
                      </a:r>
                      <a:endParaRPr lang="de-D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400" dirty="0" smtClean="0"/>
                        <a:t>12</a:t>
                      </a:r>
                      <a:endParaRPr lang="de-D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1170">
                <a:tc>
                  <a:txBody>
                    <a:bodyPr/>
                    <a:lstStyle/>
                    <a:p>
                      <a:r>
                        <a:rPr lang="de-DE" sz="1400" dirty="0" smtClean="0"/>
                        <a:t>Germany</a:t>
                      </a:r>
                      <a:endParaRPr lang="de-D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400" dirty="0" smtClean="0"/>
                        <a:t>17000</a:t>
                      </a:r>
                      <a:endParaRPr lang="de-D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t>DXTR3100</a:t>
                      </a:r>
                    </a:p>
                    <a:p>
                      <a:endParaRPr lang="de-D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400" dirty="0" smtClean="0"/>
                        <a:t>34</a:t>
                      </a:r>
                      <a:endParaRPr lang="de-D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feld 6"/>
          <p:cNvSpPr txBox="1"/>
          <p:nvPr/>
        </p:nvSpPr>
        <p:spPr>
          <a:xfrm>
            <a:off x="926595" y="3855531"/>
            <a:ext cx="2070230" cy="338554"/>
          </a:xfrm>
          <a:prstGeom prst="rect">
            <a:avLst/>
          </a:prstGeom>
          <a:noFill/>
        </p:spPr>
        <p:txBody>
          <a:bodyPr wrap="square" rtlCol="0">
            <a:spAutoFit/>
          </a:bodyPr>
          <a:lstStyle/>
          <a:p>
            <a:r>
              <a:rPr lang="de-DE" sz="1600" dirty="0" err="1" smtClean="0"/>
              <a:t>Row</a:t>
            </a:r>
            <a:r>
              <a:rPr lang="de-DE" sz="1600" dirty="0" smtClean="0"/>
              <a:t> </a:t>
            </a:r>
            <a:r>
              <a:rPr lang="de-DE" sz="1600" dirty="0" err="1" smtClean="0"/>
              <a:t>table</a:t>
            </a:r>
            <a:endParaRPr lang="de-DE" sz="1600" dirty="0"/>
          </a:p>
        </p:txBody>
      </p:sp>
      <p:sp>
        <p:nvSpPr>
          <p:cNvPr id="8" name="Textfeld 7"/>
          <p:cNvSpPr txBox="1"/>
          <p:nvPr/>
        </p:nvSpPr>
        <p:spPr>
          <a:xfrm>
            <a:off x="4797025" y="3834045"/>
            <a:ext cx="2790310" cy="338554"/>
          </a:xfrm>
          <a:prstGeom prst="rect">
            <a:avLst/>
          </a:prstGeom>
          <a:noFill/>
        </p:spPr>
        <p:txBody>
          <a:bodyPr wrap="square" rtlCol="0">
            <a:spAutoFit/>
          </a:bodyPr>
          <a:lstStyle/>
          <a:p>
            <a:r>
              <a:rPr lang="de-DE" sz="1600" dirty="0" err="1" smtClean="0"/>
              <a:t>Column</a:t>
            </a:r>
            <a:r>
              <a:rPr lang="de-DE" sz="1600" dirty="0" smtClean="0"/>
              <a:t> </a:t>
            </a:r>
            <a:r>
              <a:rPr lang="de-DE" sz="1600" dirty="0" err="1" smtClean="0"/>
              <a:t>table</a:t>
            </a:r>
            <a:endParaRPr lang="de-DE" sz="1600" dirty="0"/>
          </a:p>
        </p:txBody>
      </p:sp>
      <p:sp>
        <p:nvSpPr>
          <p:cNvPr id="9" name="Rechteck 8"/>
          <p:cNvSpPr/>
          <p:nvPr/>
        </p:nvSpPr>
        <p:spPr bwMode="auto">
          <a:xfrm>
            <a:off x="1016605" y="4284095"/>
            <a:ext cx="3465385" cy="405045"/>
          </a:xfrm>
          <a:prstGeom prst="rect">
            <a:avLst/>
          </a:prstGeom>
          <a:noFill/>
          <a:ln w="1270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F48B00"/>
              </a:buClr>
              <a:buSzTx/>
              <a:buFont typeface="Wingdings" pitchFamily="2" charset="2"/>
              <a:buNone/>
              <a:tabLst/>
            </a:pPr>
            <a:endParaRPr kumimoji="0" lang="de-DE" sz="2800" b="1" i="0" u="none" strike="noStrike" cap="none" normalizeH="0" baseline="0" smtClean="0">
              <a:ln>
                <a:noFill/>
              </a:ln>
              <a:solidFill>
                <a:schemeClr val="tx1"/>
              </a:solidFill>
              <a:effectLst/>
              <a:latin typeface="Arial" charset="0"/>
            </a:endParaRPr>
          </a:p>
        </p:txBody>
      </p:sp>
      <p:sp>
        <p:nvSpPr>
          <p:cNvPr id="10" name="Textfeld 9"/>
          <p:cNvSpPr txBox="1"/>
          <p:nvPr/>
        </p:nvSpPr>
        <p:spPr>
          <a:xfrm>
            <a:off x="1061610" y="4284095"/>
            <a:ext cx="1416350" cy="307777"/>
          </a:xfrm>
          <a:prstGeom prst="rect">
            <a:avLst/>
          </a:prstGeom>
          <a:noFill/>
        </p:spPr>
        <p:txBody>
          <a:bodyPr wrap="square" rtlCol="0">
            <a:spAutoFit/>
          </a:bodyPr>
          <a:lstStyle/>
          <a:p>
            <a:r>
              <a:rPr lang="de-DE" sz="1400" dirty="0" err="1" smtClean="0"/>
              <a:t>Row</a:t>
            </a:r>
            <a:r>
              <a:rPr lang="de-DE" sz="1400" dirty="0" smtClean="0"/>
              <a:t> 1</a:t>
            </a:r>
            <a:endParaRPr lang="de-DE" sz="1400" dirty="0"/>
          </a:p>
        </p:txBody>
      </p:sp>
      <p:sp>
        <p:nvSpPr>
          <p:cNvPr id="14" name="Rechteck 13"/>
          <p:cNvSpPr/>
          <p:nvPr/>
        </p:nvSpPr>
        <p:spPr bwMode="auto">
          <a:xfrm>
            <a:off x="1016605" y="4734145"/>
            <a:ext cx="3465385" cy="405045"/>
          </a:xfrm>
          <a:prstGeom prst="rect">
            <a:avLst/>
          </a:prstGeom>
          <a:noFill/>
          <a:ln w="1270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F48B00"/>
              </a:buClr>
              <a:buSzTx/>
              <a:buFont typeface="Wingdings" pitchFamily="2" charset="2"/>
              <a:buNone/>
              <a:tabLst/>
            </a:pPr>
            <a:endParaRPr kumimoji="0" lang="de-DE" sz="2800" b="1" i="0" u="none" strike="noStrike" cap="none" normalizeH="0" baseline="0" smtClean="0">
              <a:ln>
                <a:noFill/>
              </a:ln>
              <a:solidFill>
                <a:schemeClr val="tx1"/>
              </a:solidFill>
              <a:effectLst/>
              <a:latin typeface="Arial" charset="0"/>
            </a:endParaRPr>
          </a:p>
        </p:txBody>
      </p:sp>
      <p:sp>
        <p:nvSpPr>
          <p:cNvPr id="15" name="Textfeld 14"/>
          <p:cNvSpPr txBox="1"/>
          <p:nvPr/>
        </p:nvSpPr>
        <p:spPr>
          <a:xfrm>
            <a:off x="1061610" y="4734145"/>
            <a:ext cx="1416350" cy="307777"/>
          </a:xfrm>
          <a:prstGeom prst="rect">
            <a:avLst/>
          </a:prstGeom>
          <a:noFill/>
        </p:spPr>
        <p:txBody>
          <a:bodyPr wrap="square" rtlCol="0">
            <a:spAutoFit/>
          </a:bodyPr>
          <a:lstStyle/>
          <a:p>
            <a:r>
              <a:rPr lang="de-DE" sz="1400" dirty="0" err="1" smtClean="0"/>
              <a:t>Row</a:t>
            </a:r>
            <a:r>
              <a:rPr lang="de-DE" sz="1400" dirty="0" smtClean="0"/>
              <a:t> 2</a:t>
            </a:r>
            <a:endParaRPr lang="de-DE" sz="1400" dirty="0"/>
          </a:p>
        </p:txBody>
      </p:sp>
      <p:sp>
        <p:nvSpPr>
          <p:cNvPr id="16" name="Rechteck 15"/>
          <p:cNvSpPr/>
          <p:nvPr/>
        </p:nvSpPr>
        <p:spPr bwMode="auto">
          <a:xfrm>
            <a:off x="1016605" y="5184195"/>
            <a:ext cx="3465385" cy="405045"/>
          </a:xfrm>
          <a:prstGeom prst="rect">
            <a:avLst/>
          </a:prstGeom>
          <a:noFill/>
          <a:ln w="1270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F48B00"/>
              </a:buClr>
              <a:buSzTx/>
              <a:buFont typeface="Wingdings" pitchFamily="2" charset="2"/>
              <a:buNone/>
              <a:tabLst/>
            </a:pPr>
            <a:endParaRPr kumimoji="0" lang="de-DE" sz="2800" b="1" i="0" u="none" strike="noStrike" cap="none" normalizeH="0" baseline="0" smtClean="0">
              <a:ln>
                <a:noFill/>
              </a:ln>
              <a:solidFill>
                <a:schemeClr val="tx1"/>
              </a:solidFill>
              <a:effectLst/>
              <a:latin typeface="Arial" charset="0"/>
            </a:endParaRPr>
          </a:p>
        </p:txBody>
      </p:sp>
      <p:sp>
        <p:nvSpPr>
          <p:cNvPr id="17" name="Textfeld 16"/>
          <p:cNvSpPr txBox="1"/>
          <p:nvPr/>
        </p:nvSpPr>
        <p:spPr>
          <a:xfrm>
            <a:off x="1061610" y="5184195"/>
            <a:ext cx="1416350" cy="307777"/>
          </a:xfrm>
          <a:prstGeom prst="rect">
            <a:avLst/>
          </a:prstGeom>
          <a:noFill/>
        </p:spPr>
        <p:txBody>
          <a:bodyPr wrap="square" rtlCol="0">
            <a:spAutoFit/>
          </a:bodyPr>
          <a:lstStyle/>
          <a:p>
            <a:r>
              <a:rPr lang="de-DE" sz="1400" dirty="0" err="1" smtClean="0"/>
              <a:t>Row</a:t>
            </a:r>
            <a:r>
              <a:rPr lang="de-DE" sz="1400" dirty="0" smtClean="0"/>
              <a:t> 3</a:t>
            </a:r>
            <a:endParaRPr lang="de-DE" sz="1400" dirty="0"/>
          </a:p>
        </p:txBody>
      </p:sp>
      <p:sp>
        <p:nvSpPr>
          <p:cNvPr id="18" name="Rechteck 17"/>
          <p:cNvSpPr/>
          <p:nvPr/>
        </p:nvSpPr>
        <p:spPr bwMode="auto">
          <a:xfrm>
            <a:off x="1016605" y="5634245"/>
            <a:ext cx="3465385" cy="405045"/>
          </a:xfrm>
          <a:prstGeom prst="rect">
            <a:avLst/>
          </a:prstGeom>
          <a:noFill/>
          <a:ln w="1270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F48B00"/>
              </a:buClr>
              <a:buSzTx/>
              <a:buFont typeface="Wingdings" pitchFamily="2" charset="2"/>
              <a:buNone/>
              <a:tabLst/>
            </a:pPr>
            <a:endParaRPr kumimoji="0" lang="de-DE" sz="2800" b="1" i="0" u="none" strike="noStrike" cap="none" normalizeH="0" baseline="0" smtClean="0">
              <a:ln>
                <a:noFill/>
              </a:ln>
              <a:solidFill>
                <a:schemeClr val="tx1"/>
              </a:solidFill>
              <a:effectLst/>
              <a:latin typeface="Arial" charset="0"/>
            </a:endParaRPr>
          </a:p>
        </p:txBody>
      </p:sp>
      <p:sp>
        <p:nvSpPr>
          <p:cNvPr id="19" name="Textfeld 18"/>
          <p:cNvSpPr txBox="1"/>
          <p:nvPr/>
        </p:nvSpPr>
        <p:spPr>
          <a:xfrm>
            <a:off x="1061610" y="5634245"/>
            <a:ext cx="1416350" cy="307777"/>
          </a:xfrm>
          <a:prstGeom prst="rect">
            <a:avLst/>
          </a:prstGeom>
          <a:noFill/>
        </p:spPr>
        <p:txBody>
          <a:bodyPr wrap="square" rtlCol="0">
            <a:spAutoFit/>
          </a:bodyPr>
          <a:lstStyle/>
          <a:p>
            <a:r>
              <a:rPr lang="de-DE" sz="1400" dirty="0" err="1" smtClean="0"/>
              <a:t>Row</a:t>
            </a:r>
            <a:r>
              <a:rPr lang="de-DE" sz="1400" dirty="0" smtClean="0"/>
              <a:t> 4</a:t>
            </a:r>
            <a:endParaRPr lang="de-DE" sz="1400" dirty="0"/>
          </a:p>
        </p:txBody>
      </p:sp>
      <p:sp>
        <p:nvSpPr>
          <p:cNvPr id="20" name="Rechteck 19"/>
          <p:cNvSpPr/>
          <p:nvPr/>
        </p:nvSpPr>
        <p:spPr bwMode="auto">
          <a:xfrm>
            <a:off x="4887036" y="4284095"/>
            <a:ext cx="873370" cy="1800200"/>
          </a:xfrm>
          <a:prstGeom prst="rect">
            <a:avLst/>
          </a:prstGeom>
          <a:noFill/>
          <a:ln w="1270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F48B00"/>
              </a:buClr>
              <a:buSzTx/>
              <a:buFont typeface="Wingdings" pitchFamily="2" charset="2"/>
              <a:buNone/>
              <a:tabLst/>
            </a:pPr>
            <a:endParaRPr kumimoji="0" lang="de-DE" sz="2800" b="1" i="0" u="none" strike="noStrike" cap="none" normalizeH="0" baseline="0" smtClean="0">
              <a:ln>
                <a:noFill/>
              </a:ln>
              <a:solidFill>
                <a:schemeClr val="tx1"/>
              </a:solidFill>
              <a:effectLst/>
              <a:latin typeface="Arial" charset="0"/>
            </a:endParaRPr>
          </a:p>
        </p:txBody>
      </p:sp>
      <p:sp>
        <p:nvSpPr>
          <p:cNvPr id="21" name="Textfeld 20"/>
          <p:cNvSpPr txBox="1"/>
          <p:nvPr/>
        </p:nvSpPr>
        <p:spPr>
          <a:xfrm>
            <a:off x="4842030" y="4284095"/>
            <a:ext cx="990110" cy="307777"/>
          </a:xfrm>
          <a:prstGeom prst="rect">
            <a:avLst/>
          </a:prstGeom>
          <a:noFill/>
        </p:spPr>
        <p:txBody>
          <a:bodyPr wrap="square" rtlCol="0">
            <a:spAutoFit/>
          </a:bodyPr>
          <a:lstStyle/>
          <a:p>
            <a:r>
              <a:rPr lang="de-DE" sz="1400" dirty="0" smtClean="0"/>
              <a:t>Column1</a:t>
            </a:r>
            <a:endParaRPr lang="de-DE" sz="1400" dirty="0"/>
          </a:p>
        </p:txBody>
      </p:sp>
      <p:sp>
        <p:nvSpPr>
          <p:cNvPr id="22" name="Rechteck 21"/>
          <p:cNvSpPr/>
          <p:nvPr/>
        </p:nvSpPr>
        <p:spPr bwMode="auto">
          <a:xfrm>
            <a:off x="5832141" y="4284095"/>
            <a:ext cx="873370" cy="1800200"/>
          </a:xfrm>
          <a:prstGeom prst="rect">
            <a:avLst/>
          </a:prstGeom>
          <a:noFill/>
          <a:ln w="1270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F48B00"/>
              </a:buClr>
              <a:buSzTx/>
              <a:buFont typeface="Wingdings" pitchFamily="2" charset="2"/>
              <a:buNone/>
              <a:tabLst/>
            </a:pPr>
            <a:endParaRPr kumimoji="0" lang="de-DE" sz="2800" b="1" i="0" u="none" strike="noStrike" cap="none" normalizeH="0" baseline="0" smtClean="0">
              <a:ln>
                <a:noFill/>
              </a:ln>
              <a:solidFill>
                <a:schemeClr val="tx1"/>
              </a:solidFill>
              <a:effectLst/>
              <a:latin typeface="Arial" charset="0"/>
            </a:endParaRPr>
          </a:p>
        </p:txBody>
      </p:sp>
      <p:sp>
        <p:nvSpPr>
          <p:cNvPr id="23" name="Textfeld 22"/>
          <p:cNvSpPr txBox="1"/>
          <p:nvPr/>
        </p:nvSpPr>
        <p:spPr>
          <a:xfrm>
            <a:off x="5787135" y="4284095"/>
            <a:ext cx="990110" cy="307777"/>
          </a:xfrm>
          <a:prstGeom prst="rect">
            <a:avLst/>
          </a:prstGeom>
          <a:noFill/>
        </p:spPr>
        <p:txBody>
          <a:bodyPr wrap="square" rtlCol="0">
            <a:spAutoFit/>
          </a:bodyPr>
          <a:lstStyle/>
          <a:p>
            <a:r>
              <a:rPr lang="de-DE" sz="1400" dirty="0" smtClean="0"/>
              <a:t>Column2</a:t>
            </a:r>
            <a:endParaRPr lang="de-DE" sz="1400" dirty="0"/>
          </a:p>
        </p:txBody>
      </p:sp>
      <p:sp>
        <p:nvSpPr>
          <p:cNvPr id="24" name="Rechteck 23"/>
          <p:cNvSpPr/>
          <p:nvPr/>
        </p:nvSpPr>
        <p:spPr bwMode="auto">
          <a:xfrm>
            <a:off x="6777246" y="4284095"/>
            <a:ext cx="873370" cy="1800200"/>
          </a:xfrm>
          <a:prstGeom prst="rect">
            <a:avLst/>
          </a:prstGeom>
          <a:noFill/>
          <a:ln w="1270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F48B00"/>
              </a:buClr>
              <a:buSzTx/>
              <a:buFont typeface="Wingdings" pitchFamily="2" charset="2"/>
              <a:buNone/>
              <a:tabLst/>
            </a:pPr>
            <a:endParaRPr kumimoji="0" lang="de-DE" sz="2800" b="1" i="0" u="none" strike="noStrike" cap="none" normalizeH="0" baseline="0" smtClean="0">
              <a:ln>
                <a:noFill/>
              </a:ln>
              <a:solidFill>
                <a:schemeClr val="tx1"/>
              </a:solidFill>
              <a:effectLst/>
              <a:latin typeface="Arial" charset="0"/>
            </a:endParaRPr>
          </a:p>
        </p:txBody>
      </p:sp>
      <p:sp>
        <p:nvSpPr>
          <p:cNvPr id="25" name="Textfeld 24"/>
          <p:cNvSpPr txBox="1"/>
          <p:nvPr/>
        </p:nvSpPr>
        <p:spPr>
          <a:xfrm>
            <a:off x="6732240" y="4284095"/>
            <a:ext cx="990110" cy="307777"/>
          </a:xfrm>
          <a:prstGeom prst="rect">
            <a:avLst/>
          </a:prstGeom>
          <a:noFill/>
        </p:spPr>
        <p:txBody>
          <a:bodyPr wrap="square" rtlCol="0">
            <a:spAutoFit/>
          </a:bodyPr>
          <a:lstStyle/>
          <a:p>
            <a:r>
              <a:rPr lang="de-DE" sz="1400" dirty="0" smtClean="0"/>
              <a:t>Column3</a:t>
            </a:r>
            <a:endParaRPr lang="de-DE" sz="1400" dirty="0"/>
          </a:p>
        </p:txBody>
      </p:sp>
      <p:sp>
        <p:nvSpPr>
          <p:cNvPr id="26" name="Rechteck 25"/>
          <p:cNvSpPr/>
          <p:nvPr/>
        </p:nvSpPr>
        <p:spPr bwMode="auto">
          <a:xfrm>
            <a:off x="7722351" y="4284095"/>
            <a:ext cx="873370" cy="1800200"/>
          </a:xfrm>
          <a:prstGeom prst="rect">
            <a:avLst/>
          </a:prstGeom>
          <a:noFill/>
          <a:ln w="1270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F48B00"/>
              </a:buClr>
              <a:buSzTx/>
              <a:buFont typeface="Wingdings" pitchFamily="2" charset="2"/>
              <a:buNone/>
              <a:tabLst/>
            </a:pPr>
            <a:endParaRPr kumimoji="0" lang="de-DE" sz="2800" b="1" i="0" u="none" strike="noStrike" cap="none" normalizeH="0" baseline="0" smtClean="0">
              <a:ln>
                <a:noFill/>
              </a:ln>
              <a:solidFill>
                <a:schemeClr val="tx1"/>
              </a:solidFill>
              <a:effectLst/>
              <a:latin typeface="Arial" charset="0"/>
            </a:endParaRPr>
          </a:p>
        </p:txBody>
      </p:sp>
      <p:sp>
        <p:nvSpPr>
          <p:cNvPr id="27" name="Textfeld 26"/>
          <p:cNvSpPr txBox="1"/>
          <p:nvPr/>
        </p:nvSpPr>
        <p:spPr>
          <a:xfrm>
            <a:off x="7677345" y="4284095"/>
            <a:ext cx="990110" cy="307777"/>
          </a:xfrm>
          <a:prstGeom prst="rect">
            <a:avLst/>
          </a:prstGeom>
          <a:noFill/>
        </p:spPr>
        <p:txBody>
          <a:bodyPr wrap="square" rtlCol="0">
            <a:spAutoFit/>
          </a:bodyPr>
          <a:lstStyle/>
          <a:p>
            <a:r>
              <a:rPr lang="de-DE" sz="1400" dirty="0" smtClean="0"/>
              <a:t>Column4</a:t>
            </a:r>
            <a:endParaRPr lang="de-DE" sz="1400" dirty="0"/>
          </a:p>
        </p:txBody>
      </p:sp>
      <p:graphicFrame>
        <p:nvGraphicFramePr>
          <p:cNvPr id="29" name="Tabelle 28"/>
          <p:cNvGraphicFramePr>
            <a:graphicFrameLocks noGrp="1"/>
          </p:cNvGraphicFramePr>
          <p:nvPr/>
        </p:nvGraphicFramePr>
        <p:xfrm>
          <a:off x="1826695" y="4374105"/>
          <a:ext cx="2430270" cy="251460"/>
        </p:xfrm>
        <a:graphic>
          <a:graphicData uri="http://schemas.openxmlformats.org/drawingml/2006/table">
            <a:tbl>
              <a:tblPr firstRow="1" bandRow="1">
                <a:tableStyleId>{69012ECD-51FC-41F1-AA8D-1B2483CD663E}</a:tableStyleId>
              </a:tblPr>
              <a:tblGrid>
                <a:gridCol w="483843"/>
                <a:gridCol w="641282"/>
                <a:gridCol w="945105"/>
                <a:gridCol w="360040"/>
              </a:tblGrid>
              <a:tr h="180020">
                <a:tc>
                  <a:txBody>
                    <a:bodyPr/>
                    <a:lstStyle/>
                    <a:p>
                      <a:r>
                        <a:rPr lang="de-DE" sz="1050" dirty="0" smtClean="0">
                          <a:solidFill>
                            <a:schemeClr val="tx1"/>
                          </a:solidFill>
                        </a:rPr>
                        <a:t>USA</a:t>
                      </a:r>
                      <a:endParaRPr lang="de-DE"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050" dirty="0" smtClean="0">
                          <a:solidFill>
                            <a:schemeClr val="tx1"/>
                          </a:solidFill>
                        </a:rPr>
                        <a:t>3000</a:t>
                      </a:r>
                      <a:endParaRPr lang="de-DE"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050" dirty="0" smtClean="0">
                          <a:solidFill>
                            <a:schemeClr val="tx1"/>
                          </a:solidFill>
                        </a:rPr>
                        <a:t>DXTR1100</a:t>
                      </a:r>
                      <a:endParaRPr lang="de-DE"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050" dirty="0" smtClean="0">
                          <a:solidFill>
                            <a:schemeClr val="tx1"/>
                          </a:solidFill>
                        </a:rPr>
                        <a:t>5</a:t>
                      </a:r>
                      <a:endParaRPr lang="de-DE"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0" name="Tabelle 29"/>
          <p:cNvGraphicFramePr>
            <a:graphicFrameLocks noGrp="1"/>
          </p:cNvGraphicFramePr>
          <p:nvPr/>
        </p:nvGraphicFramePr>
        <p:xfrm>
          <a:off x="1826695" y="4824155"/>
          <a:ext cx="2430270" cy="251460"/>
        </p:xfrm>
        <a:graphic>
          <a:graphicData uri="http://schemas.openxmlformats.org/drawingml/2006/table">
            <a:tbl>
              <a:tblPr firstRow="1" bandRow="1">
                <a:tableStyleId>{69012ECD-51FC-41F1-AA8D-1B2483CD663E}</a:tableStyleId>
              </a:tblPr>
              <a:tblGrid>
                <a:gridCol w="483843"/>
                <a:gridCol w="641282"/>
                <a:gridCol w="945105"/>
                <a:gridCol w="360040"/>
              </a:tblGrid>
              <a:tr h="180020">
                <a:tc>
                  <a:txBody>
                    <a:bodyPr/>
                    <a:lstStyle/>
                    <a:p>
                      <a:r>
                        <a:rPr lang="de-DE" sz="1050" dirty="0" smtClean="0">
                          <a:solidFill>
                            <a:schemeClr val="tx1"/>
                          </a:solidFill>
                        </a:rPr>
                        <a:t>USA</a:t>
                      </a:r>
                      <a:endParaRPr lang="de-DE"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050" dirty="0" smtClean="0">
                          <a:solidFill>
                            <a:schemeClr val="tx1"/>
                          </a:solidFill>
                        </a:rPr>
                        <a:t>4000</a:t>
                      </a:r>
                      <a:endParaRPr lang="de-DE"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050" dirty="0" smtClean="0">
                          <a:solidFill>
                            <a:schemeClr val="tx1"/>
                          </a:solidFill>
                        </a:rPr>
                        <a:t>DXTR1100</a:t>
                      </a:r>
                      <a:endParaRPr lang="de-DE"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050" dirty="0" smtClean="0">
                          <a:solidFill>
                            <a:schemeClr val="tx1"/>
                          </a:solidFill>
                        </a:rPr>
                        <a:t>21</a:t>
                      </a:r>
                      <a:endParaRPr lang="de-DE"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1" name="Tabelle 30"/>
          <p:cNvGraphicFramePr>
            <a:graphicFrameLocks noGrp="1"/>
          </p:cNvGraphicFramePr>
          <p:nvPr/>
        </p:nvGraphicFramePr>
        <p:xfrm>
          <a:off x="1826695" y="5274205"/>
          <a:ext cx="2430270" cy="251460"/>
        </p:xfrm>
        <a:graphic>
          <a:graphicData uri="http://schemas.openxmlformats.org/drawingml/2006/table">
            <a:tbl>
              <a:tblPr firstRow="1" bandRow="1">
                <a:tableStyleId>{69012ECD-51FC-41F1-AA8D-1B2483CD663E}</a:tableStyleId>
              </a:tblPr>
              <a:tblGrid>
                <a:gridCol w="483843"/>
                <a:gridCol w="641282"/>
                <a:gridCol w="945105"/>
                <a:gridCol w="360040"/>
              </a:tblGrid>
              <a:tr h="180020">
                <a:tc>
                  <a:txBody>
                    <a:bodyPr/>
                    <a:lstStyle/>
                    <a:p>
                      <a:r>
                        <a:rPr lang="de-DE" sz="1050" dirty="0" smtClean="0">
                          <a:solidFill>
                            <a:schemeClr val="tx1"/>
                          </a:solidFill>
                        </a:rPr>
                        <a:t>DE</a:t>
                      </a:r>
                      <a:endParaRPr lang="de-DE"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050" dirty="0" smtClean="0">
                          <a:solidFill>
                            <a:schemeClr val="tx1"/>
                          </a:solidFill>
                        </a:rPr>
                        <a:t>23000</a:t>
                      </a:r>
                      <a:endParaRPr lang="de-DE"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050" dirty="0" smtClean="0">
                          <a:solidFill>
                            <a:schemeClr val="tx1"/>
                          </a:solidFill>
                        </a:rPr>
                        <a:t>DXTR3100</a:t>
                      </a:r>
                      <a:endParaRPr lang="de-DE"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050" dirty="0" smtClean="0">
                          <a:solidFill>
                            <a:schemeClr val="tx1"/>
                          </a:solidFill>
                        </a:rPr>
                        <a:t>12</a:t>
                      </a:r>
                      <a:endParaRPr lang="de-DE"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2" name="Tabelle 31"/>
          <p:cNvGraphicFramePr>
            <a:graphicFrameLocks noGrp="1"/>
          </p:cNvGraphicFramePr>
          <p:nvPr/>
        </p:nvGraphicFramePr>
        <p:xfrm>
          <a:off x="1826695" y="5724255"/>
          <a:ext cx="2430270" cy="251460"/>
        </p:xfrm>
        <a:graphic>
          <a:graphicData uri="http://schemas.openxmlformats.org/drawingml/2006/table">
            <a:tbl>
              <a:tblPr firstRow="1" bandRow="1">
                <a:tableStyleId>{69012ECD-51FC-41F1-AA8D-1B2483CD663E}</a:tableStyleId>
              </a:tblPr>
              <a:tblGrid>
                <a:gridCol w="483843"/>
                <a:gridCol w="641282"/>
                <a:gridCol w="945105"/>
                <a:gridCol w="360040"/>
              </a:tblGrid>
              <a:tr h="180020">
                <a:tc>
                  <a:txBody>
                    <a:bodyPr/>
                    <a:lstStyle/>
                    <a:p>
                      <a:r>
                        <a:rPr lang="de-DE" sz="1050" dirty="0" smtClean="0">
                          <a:solidFill>
                            <a:schemeClr val="tx1"/>
                          </a:solidFill>
                        </a:rPr>
                        <a:t>DE</a:t>
                      </a:r>
                      <a:endParaRPr lang="de-DE"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050" dirty="0" smtClean="0">
                          <a:solidFill>
                            <a:schemeClr val="tx1"/>
                          </a:solidFill>
                        </a:rPr>
                        <a:t>17000</a:t>
                      </a:r>
                      <a:endParaRPr lang="de-DE"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050" dirty="0" smtClean="0">
                          <a:solidFill>
                            <a:schemeClr val="tx1"/>
                          </a:solidFill>
                        </a:rPr>
                        <a:t>DXTR3100</a:t>
                      </a:r>
                      <a:endParaRPr lang="de-DE"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sz="1050" dirty="0" smtClean="0">
                          <a:solidFill>
                            <a:schemeClr val="tx1"/>
                          </a:solidFill>
                        </a:rPr>
                        <a:t>34</a:t>
                      </a:r>
                      <a:endParaRPr lang="de-DE"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3" name="Tabelle 32"/>
          <p:cNvGraphicFramePr>
            <a:graphicFrameLocks noGrp="1"/>
          </p:cNvGraphicFramePr>
          <p:nvPr/>
        </p:nvGraphicFramePr>
        <p:xfrm>
          <a:off x="4943291" y="4600690"/>
          <a:ext cx="753834" cy="1438600"/>
        </p:xfrm>
        <a:graphic>
          <a:graphicData uri="http://schemas.openxmlformats.org/drawingml/2006/table">
            <a:tbl>
              <a:tblPr firstRow="1" bandRow="1">
                <a:tableStyleId>{69012ECD-51FC-41F1-AA8D-1B2483CD663E}</a:tableStyleId>
              </a:tblPr>
              <a:tblGrid>
                <a:gridCol w="753834"/>
              </a:tblGrid>
              <a:tr h="342568">
                <a:tc>
                  <a:txBody>
                    <a:bodyPr/>
                    <a:lstStyle/>
                    <a:p>
                      <a:r>
                        <a:rPr lang="de-DE" sz="1050" b="0" dirty="0" smtClean="0">
                          <a:solidFill>
                            <a:schemeClr val="tx1"/>
                          </a:solidFill>
                        </a:rPr>
                        <a:t>USA</a:t>
                      </a:r>
                      <a:endParaRPr lang="de-DE"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42568">
                <a:tc>
                  <a:txBody>
                    <a:bodyPr/>
                    <a:lstStyle/>
                    <a:p>
                      <a:r>
                        <a:rPr lang="de-DE" sz="1050" b="0" dirty="0" smtClean="0">
                          <a:solidFill>
                            <a:schemeClr val="tx1"/>
                          </a:solidFill>
                        </a:rPr>
                        <a:t>USA</a:t>
                      </a:r>
                      <a:endParaRPr lang="de-DE"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76732">
                <a:tc>
                  <a:txBody>
                    <a:bodyPr/>
                    <a:lstStyle/>
                    <a:p>
                      <a:r>
                        <a:rPr lang="de-DE" sz="1050" b="0" dirty="0" smtClean="0">
                          <a:solidFill>
                            <a:schemeClr val="tx1"/>
                          </a:solidFill>
                        </a:rPr>
                        <a:t>Germany</a:t>
                      </a:r>
                      <a:endParaRPr lang="de-DE"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r h="376732">
                <a:tc>
                  <a:txBody>
                    <a:bodyPr/>
                    <a:lstStyle/>
                    <a:p>
                      <a:r>
                        <a:rPr lang="de-DE" sz="1050" b="0" dirty="0" smtClean="0">
                          <a:solidFill>
                            <a:schemeClr val="tx1"/>
                          </a:solidFill>
                        </a:rPr>
                        <a:t>Germany</a:t>
                      </a:r>
                      <a:endParaRPr lang="de-DE"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bl>
          </a:graphicData>
        </a:graphic>
      </p:graphicFrame>
      <p:graphicFrame>
        <p:nvGraphicFramePr>
          <p:cNvPr id="34" name="Tabelle 33"/>
          <p:cNvGraphicFramePr>
            <a:graphicFrameLocks noGrp="1"/>
          </p:cNvGraphicFramePr>
          <p:nvPr/>
        </p:nvGraphicFramePr>
        <p:xfrm>
          <a:off x="5888396" y="4599130"/>
          <a:ext cx="753834" cy="1438600"/>
        </p:xfrm>
        <a:graphic>
          <a:graphicData uri="http://schemas.openxmlformats.org/drawingml/2006/table">
            <a:tbl>
              <a:tblPr firstRow="1" bandRow="1">
                <a:tableStyleId>{69012ECD-51FC-41F1-AA8D-1B2483CD663E}</a:tableStyleId>
              </a:tblPr>
              <a:tblGrid>
                <a:gridCol w="753834"/>
              </a:tblGrid>
              <a:tr h="342568">
                <a:tc>
                  <a:txBody>
                    <a:bodyPr/>
                    <a:lstStyle/>
                    <a:p>
                      <a:r>
                        <a:rPr lang="de-DE" sz="1050" b="0" dirty="0" smtClean="0">
                          <a:solidFill>
                            <a:schemeClr val="tx1"/>
                          </a:solidFill>
                        </a:rPr>
                        <a:t>3000</a:t>
                      </a:r>
                      <a:endParaRPr lang="de-DE"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42568">
                <a:tc>
                  <a:txBody>
                    <a:bodyPr/>
                    <a:lstStyle/>
                    <a:p>
                      <a:r>
                        <a:rPr lang="de-DE" sz="1050" b="0" dirty="0" smtClean="0">
                          <a:solidFill>
                            <a:schemeClr val="tx1"/>
                          </a:solidFill>
                        </a:rPr>
                        <a:t>4000</a:t>
                      </a:r>
                      <a:endParaRPr lang="de-DE"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r h="376732">
                <a:tc>
                  <a:txBody>
                    <a:bodyPr/>
                    <a:lstStyle/>
                    <a:p>
                      <a:r>
                        <a:rPr lang="de-DE" sz="1050" b="0" dirty="0" smtClean="0">
                          <a:solidFill>
                            <a:schemeClr val="tx1"/>
                          </a:solidFill>
                        </a:rPr>
                        <a:t>23000</a:t>
                      </a:r>
                      <a:endParaRPr lang="de-DE"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r>
              <a:tr h="376732">
                <a:tc>
                  <a:txBody>
                    <a:bodyPr/>
                    <a:lstStyle/>
                    <a:p>
                      <a:r>
                        <a:rPr lang="de-DE" sz="1050" b="0" dirty="0" smtClean="0">
                          <a:solidFill>
                            <a:schemeClr val="tx1"/>
                          </a:solidFill>
                        </a:rPr>
                        <a:t>17000</a:t>
                      </a:r>
                      <a:endParaRPr lang="de-DE"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bl>
          </a:graphicData>
        </a:graphic>
      </p:graphicFrame>
      <p:graphicFrame>
        <p:nvGraphicFramePr>
          <p:cNvPr id="35" name="Tabelle 34"/>
          <p:cNvGraphicFramePr>
            <a:graphicFrameLocks noGrp="1"/>
          </p:cNvGraphicFramePr>
          <p:nvPr/>
        </p:nvGraphicFramePr>
        <p:xfrm>
          <a:off x="6833501" y="4599130"/>
          <a:ext cx="753834" cy="1438600"/>
        </p:xfrm>
        <a:graphic>
          <a:graphicData uri="http://schemas.openxmlformats.org/drawingml/2006/table">
            <a:tbl>
              <a:tblPr firstRow="1" bandRow="1">
                <a:tableStyleId>{69012ECD-51FC-41F1-AA8D-1B2483CD663E}</a:tableStyleId>
              </a:tblPr>
              <a:tblGrid>
                <a:gridCol w="753834"/>
              </a:tblGrid>
              <a:tr h="342568">
                <a:tc>
                  <a:txBody>
                    <a:bodyPr/>
                    <a:lstStyle/>
                    <a:p>
                      <a:r>
                        <a:rPr lang="de-DE" sz="900" b="0" dirty="0" smtClean="0">
                          <a:solidFill>
                            <a:schemeClr val="tx1"/>
                          </a:solidFill>
                        </a:rPr>
                        <a:t>DXTR1100</a:t>
                      </a:r>
                      <a:endParaRPr lang="de-DE"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42568">
                <a:tc>
                  <a:txBody>
                    <a:bodyPr/>
                    <a:lstStyle/>
                    <a:p>
                      <a:r>
                        <a:rPr lang="de-DE" sz="900" b="0" dirty="0" smtClean="0">
                          <a:solidFill>
                            <a:schemeClr val="tx1"/>
                          </a:solidFill>
                        </a:rPr>
                        <a:t>DXTR1100</a:t>
                      </a:r>
                      <a:endParaRPr lang="de-DE"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76732">
                <a:tc>
                  <a:txBody>
                    <a:bodyPr/>
                    <a:lstStyle/>
                    <a:p>
                      <a:r>
                        <a:rPr lang="de-DE" sz="900" b="0" dirty="0" smtClean="0">
                          <a:solidFill>
                            <a:schemeClr val="tx1"/>
                          </a:solidFill>
                        </a:rPr>
                        <a:t>DXTR3100</a:t>
                      </a:r>
                      <a:endParaRPr lang="de-DE"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r h="376732">
                <a:tc>
                  <a:txBody>
                    <a:bodyPr/>
                    <a:lstStyle/>
                    <a:p>
                      <a:r>
                        <a:rPr lang="de-DE" sz="900" b="0" dirty="0" smtClean="0">
                          <a:solidFill>
                            <a:schemeClr val="tx1"/>
                          </a:solidFill>
                        </a:rPr>
                        <a:t>DXTR3100</a:t>
                      </a:r>
                      <a:endParaRPr lang="de-DE"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bl>
          </a:graphicData>
        </a:graphic>
      </p:graphicFrame>
      <p:graphicFrame>
        <p:nvGraphicFramePr>
          <p:cNvPr id="36" name="Tabelle 35"/>
          <p:cNvGraphicFramePr>
            <a:graphicFrameLocks noGrp="1"/>
          </p:cNvGraphicFramePr>
          <p:nvPr/>
        </p:nvGraphicFramePr>
        <p:xfrm>
          <a:off x="7778606" y="4599130"/>
          <a:ext cx="753834" cy="1438600"/>
        </p:xfrm>
        <a:graphic>
          <a:graphicData uri="http://schemas.openxmlformats.org/drawingml/2006/table">
            <a:tbl>
              <a:tblPr firstRow="1" bandRow="1">
                <a:tableStyleId>{69012ECD-51FC-41F1-AA8D-1B2483CD663E}</a:tableStyleId>
              </a:tblPr>
              <a:tblGrid>
                <a:gridCol w="753834"/>
              </a:tblGrid>
              <a:tr h="342568">
                <a:tc>
                  <a:txBody>
                    <a:bodyPr/>
                    <a:lstStyle/>
                    <a:p>
                      <a:r>
                        <a:rPr lang="de-DE" sz="1050" b="0" dirty="0" smtClean="0">
                          <a:solidFill>
                            <a:schemeClr val="tx1"/>
                          </a:solidFill>
                        </a:rPr>
                        <a:t>5</a:t>
                      </a:r>
                      <a:endParaRPr lang="de-DE"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568">
                <a:tc>
                  <a:txBody>
                    <a:bodyPr/>
                    <a:lstStyle/>
                    <a:p>
                      <a:r>
                        <a:rPr lang="de-DE" sz="1050" b="0" dirty="0" smtClean="0">
                          <a:solidFill>
                            <a:schemeClr val="tx1"/>
                          </a:solidFill>
                        </a:rPr>
                        <a:t>21</a:t>
                      </a:r>
                      <a:endParaRPr lang="de-DE"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6732">
                <a:tc>
                  <a:txBody>
                    <a:bodyPr/>
                    <a:lstStyle/>
                    <a:p>
                      <a:r>
                        <a:rPr lang="de-DE" sz="1050" b="0" dirty="0" smtClean="0">
                          <a:solidFill>
                            <a:schemeClr val="tx1"/>
                          </a:solidFill>
                        </a:rPr>
                        <a:t>12</a:t>
                      </a:r>
                      <a:endParaRPr lang="de-DE"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6732">
                <a:tc>
                  <a:txBody>
                    <a:bodyPr/>
                    <a:lstStyle/>
                    <a:p>
                      <a:r>
                        <a:rPr lang="de-DE" sz="1050" b="0" dirty="0" smtClean="0">
                          <a:solidFill>
                            <a:schemeClr val="tx1"/>
                          </a:solidFill>
                        </a:rPr>
                        <a:t>34</a:t>
                      </a:r>
                      <a:endParaRPr lang="de-DE"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Agenda</a:t>
            </a:r>
            <a:endParaRPr lang="de-DE" dirty="0"/>
          </a:p>
        </p:txBody>
      </p:sp>
      <p:sp>
        <p:nvSpPr>
          <p:cNvPr id="3" name="Content Placeholder 2"/>
          <p:cNvSpPr>
            <a:spLocks noGrp="1"/>
          </p:cNvSpPr>
          <p:nvPr>
            <p:ph sz="quarter" idx="10"/>
          </p:nvPr>
        </p:nvSpPr>
        <p:spPr/>
        <p:txBody>
          <a:bodyPr/>
          <a:lstStyle/>
          <a:p>
            <a:pPr marL="338138" lvl="3" indent="-338138">
              <a:buClr>
                <a:srgbClr val="000000"/>
              </a:buClr>
              <a:buFont typeface="Arial" charset="0"/>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a:pPr>
            <a:r>
              <a:rPr lang="en-US" sz="2000" kern="1200" dirty="0" smtClean="0">
                <a:latin typeface="Arial Narrow" pitchFamily="34" charset="0"/>
                <a:cs typeface="Lucida Sans Unicode" pitchFamily="34" charset="0"/>
              </a:rPr>
              <a:t>Basic concepts of in-memory databases</a:t>
            </a:r>
          </a:p>
          <a:p>
            <a:pPr marL="338138" lvl="3" indent="-338138">
              <a:buClr>
                <a:srgbClr val="000000"/>
              </a:buClr>
              <a:buFont typeface="Arial" charset="0"/>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a:pPr>
            <a:r>
              <a:rPr lang="en-US" sz="2000" b="1" kern="1200" dirty="0" smtClean="0">
                <a:latin typeface="Arial Narrow" pitchFamily="34" charset="0"/>
                <a:cs typeface="Lucida Sans Unicode" pitchFamily="34" charset="0"/>
              </a:rPr>
              <a:t>SAP HANA overview</a:t>
            </a:r>
          </a:p>
          <a:p>
            <a:pPr marL="338138" lvl="3" indent="-338138">
              <a:buClr>
                <a:srgbClr val="000000"/>
              </a:buClr>
              <a:buFont typeface="Arial" charset="0"/>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a:pPr>
            <a:r>
              <a:rPr lang="en-US" sz="2000" kern="1200" dirty="0" smtClean="0">
                <a:latin typeface="Arial Narrow" pitchFamily="34" charset="0"/>
                <a:cs typeface="Lucida Sans Unicode" pitchFamily="34" charset="0"/>
              </a:rPr>
              <a:t>SAP </a:t>
            </a:r>
            <a:r>
              <a:rPr lang="en-US" sz="2000" kern="1200" dirty="0" err="1" smtClean="0">
                <a:latin typeface="Arial Narrow" pitchFamily="34" charset="0"/>
                <a:cs typeface="Lucida Sans Unicode" pitchFamily="34" charset="0"/>
              </a:rPr>
              <a:t>NetWeaver</a:t>
            </a:r>
            <a:r>
              <a:rPr lang="en-US" sz="2000" kern="1200" dirty="0" smtClean="0">
                <a:latin typeface="Arial Narrow" pitchFamily="34" charset="0"/>
                <a:cs typeface="Lucida Sans Unicode" pitchFamily="34" charset="0"/>
              </a:rPr>
              <a:t> BW, SAP </a:t>
            </a:r>
            <a:r>
              <a:rPr lang="en-US" sz="2000" kern="1200" dirty="0" err="1" smtClean="0">
                <a:latin typeface="Arial Narrow" pitchFamily="34" charset="0"/>
                <a:cs typeface="Lucida Sans Unicode" pitchFamily="34" charset="0"/>
              </a:rPr>
              <a:t>NetWeaver</a:t>
            </a:r>
            <a:r>
              <a:rPr lang="en-US" sz="2000" kern="1200" dirty="0" smtClean="0">
                <a:latin typeface="Arial Narrow" pitchFamily="34" charset="0"/>
                <a:cs typeface="Lucida Sans Unicode" pitchFamily="34" charset="0"/>
              </a:rPr>
              <a:t> BWA and SAP HANA</a:t>
            </a:r>
          </a:p>
          <a:p>
            <a:pPr marL="338138" lvl="3" indent="-338138">
              <a:buClr>
                <a:srgbClr val="000000"/>
              </a:buClr>
              <a:buFont typeface="Arial" charset="0"/>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a:pPr>
            <a:r>
              <a:rPr lang="en-US" sz="2000" kern="1200" dirty="0" smtClean="0">
                <a:latin typeface="Arial Narrow" pitchFamily="34" charset="0"/>
                <a:cs typeface="Lucida Sans Unicode" pitchFamily="34" charset="0"/>
              </a:rPr>
              <a:t>Analytics on SAP HANA</a:t>
            </a:r>
          </a:p>
          <a:p>
            <a:pPr marL="338138" lvl="3" indent="-338138">
              <a:buClr>
                <a:srgbClr val="000000"/>
              </a:buClr>
              <a:buNone/>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defRPr/>
            </a:pPr>
            <a:endParaRPr lang="en-US" sz="2000" kern="1200" dirty="0" smtClean="0">
              <a:latin typeface="Arial Narrow" pitchFamily="34" charset="0"/>
              <a:cs typeface="Lucida Sans Unicode"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SAP HANA </a:t>
            </a:r>
            <a:r>
              <a:rPr lang="de-DE" dirty="0" err="1" smtClean="0"/>
              <a:t>Platform</a:t>
            </a:r>
            <a:endParaRPr lang="de-DE" dirty="0"/>
          </a:p>
        </p:txBody>
      </p:sp>
      <p:sp>
        <p:nvSpPr>
          <p:cNvPr id="4" name="Textfeld 3"/>
          <p:cNvSpPr txBox="1"/>
          <p:nvPr/>
        </p:nvSpPr>
        <p:spPr>
          <a:xfrm>
            <a:off x="611560" y="5912259"/>
            <a:ext cx="8010891" cy="577081"/>
          </a:xfrm>
          <a:prstGeom prst="rect">
            <a:avLst/>
          </a:prstGeom>
          <a:noFill/>
        </p:spPr>
        <p:txBody>
          <a:bodyPr wrap="square" lIns="0" tIns="0" rIns="0" bIns="0" rtlCol="0">
            <a:spAutoFit/>
          </a:bodyPr>
          <a:lstStyle/>
          <a:p>
            <a:r>
              <a:rPr lang="de-DE" sz="1000" kern="0" dirty="0" smtClean="0">
                <a:solidFill>
                  <a:schemeClr val="tx1"/>
                </a:solidFill>
                <a:ea typeface="Arial Unicode MS" pitchFamily="34" charset="-128"/>
                <a:cs typeface="Arial Unicode MS" pitchFamily="34" charset="-128"/>
              </a:rPr>
              <a:t>Source: </a:t>
            </a:r>
            <a:r>
              <a:rPr lang="it-IT" sz="1000" dirty="0" smtClean="0"/>
              <a:t>SAP AG (2012): </a:t>
            </a:r>
            <a:r>
              <a:rPr lang="de-DE" sz="1000" i="1" dirty="0" smtClean="0"/>
              <a:t>SAP HANA Technical </a:t>
            </a:r>
            <a:r>
              <a:rPr lang="de-DE" sz="1000" i="1" dirty="0" err="1" smtClean="0"/>
              <a:t>Overview</a:t>
            </a:r>
            <a:r>
              <a:rPr lang="de-DE" sz="1000" i="1" dirty="0" smtClean="0"/>
              <a:t> - </a:t>
            </a:r>
            <a:r>
              <a:rPr lang="en-GB" sz="1000" i="1" dirty="0" smtClean="0"/>
              <a:t>Driving Innovations in IT and in Business </a:t>
            </a:r>
            <a:r>
              <a:rPr lang="de-DE" sz="1000" i="1" dirty="0" err="1" smtClean="0"/>
              <a:t>with</a:t>
            </a:r>
            <a:r>
              <a:rPr lang="de-DE" sz="1000" i="1" dirty="0" smtClean="0"/>
              <a:t> In-Memory Computing Technology</a:t>
            </a:r>
            <a:r>
              <a:rPr lang="de-DE" sz="1000" dirty="0" smtClean="0"/>
              <a:t>,</a:t>
            </a:r>
            <a:r>
              <a:rPr lang="de-DE" sz="1000" kern="0" dirty="0" smtClean="0">
                <a:ea typeface="Arial Unicode MS" pitchFamily="34" charset="-128"/>
                <a:cs typeface="Arial Unicode MS" pitchFamily="34" charset="-128"/>
              </a:rPr>
              <a:t> p 5</a:t>
            </a:r>
          </a:p>
          <a:p>
            <a:pPr>
              <a:spcBef>
                <a:spcPct val="50000"/>
              </a:spcBef>
              <a:buClr>
                <a:srgbClr val="F0AB00"/>
              </a:buClr>
              <a:buSzPct val="80000"/>
            </a:pPr>
            <a:endParaRPr lang="de-DE" sz="1100" b="0" kern="0" dirty="0" smtClean="0">
              <a:solidFill>
                <a:schemeClr val="tx1"/>
              </a:solidFill>
              <a:ea typeface="Arial Unicode MS" pitchFamily="34" charset="-128"/>
              <a:cs typeface="Arial Unicode MS" pitchFamily="34" charset="-128"/>
            </a:endParaRPr>
          </a:p>
        </p:txBody>
      </p:sp>
      <p:pic>
        <p:nvPicPr>
          <p:cNvPr id="5" name="Picture 2"/>
          <p:cNvPicPr>
            <a:picLocks noChangeAspect="1" noChangeArrowheads="1"/>
          </p:cNvPicPr>
          <p:nvPr/>
        </p:nvPicPr>
        <p:blipFill>
          <a:blip r:embed="rId3" cstate="print"/>
          <a:srcRect b="7926"/>
          <a:stretch>
            <a:fillRect/>
          </a:stretch>
        </p:blipFill>
        <p:spPr bwMode="auto">
          <a:xfrm>
            <a:off x="467544" y="1412776"/>
            <a:ext cx="8307909" cy="428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6_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Office Theme">
      <a:majorFont>
        <a:latin typeface=""/>
        <a:ea typeface=""/>
        <a:cs typeface=""/>
      </a:majorFont>
      <a:minorFont>
        <a:latin typeface=""/>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F48B00"/>
          </a:buClr>
          <a:buSzTx/>
          <a:buFont typeface="Wingdings" pitchFamily="2" charset="2"/>
          <a:buNone/>
          <a:tabLst/>
          <a:defRPr kumimoji="0" lang="en-US"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F48B00"/>
          </a:buClr>
          <a:buSzTx/>
          <a:buFont typeface="Wingdings" pitchFamily="2" charset="2"/>
          <a:buNone/>
          <a:tabLst/>
          <a:defRPr kumimoji="0" lang="en-US" sz="2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6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6_Office Theme 2">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4880"/>
        </a:hlink>
        <a:folHlink>
          <a:srgbClr val="81352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8_Office Theme 2">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4880"/>
    </a:hlink>
    <a:folHlink>
      <a:srgbClr val="81352D"/>
    </a:folHlink>
  </a:clrScheme>
</a:themeOverride>
</file>

<file path=ppt/theme/themeOverride2.xml><?xml version="1.0" encoding="utf-8"?>
<a:themeOverride xmlns:a="http://schemas.openxmlformats.org/drawingml/2006/main">
  <a:clrScheme name="8_Office Theme 2">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4880"/>
    </a:hlink>
    <a:folHlink>
      <a:srgbClr val="81352D"/>
    </a:folHlink>
  </a:clrScheme>
</a:themeOverride>
</file>

<file path=ppt/theme/themeOverride3.xml><?xml version="1.0" encoding="utf-8"?>
<a:themeOverride xmlns:a="http://schemas.openxmlformats.org/drawingml/2006/main">
  <a:clrScheme name="8_Office Theme 2">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4880"/>
    </a:hlink>
    <a:folHlink>
      <a:srgbClr val="81352D"/>
    </a:folHlink>
  </a:clrScheme>
</a:themeOverride>
</file>

<file path=ppt/theme/themeOverride4.xml><?xml version="1.0" encoding="utf-8"?>
<a:themeOverride xmlns:a="http://schemas.openxmlformats.org/drawingml/2006/main">
  <a:clrScheme name="8_Office Theme 2">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4880"/>
    </a:hlink>
    <a:folHlink>
      <a:srgbClr val="81352D"/>
    </a:folHlink>
  </a:clrScheme>
</a:themeOverride>
</file>

<file path=ppt/theme/themeOverride5.xml><?xml version="1.0" encoding="utf-8"?>
<a:themeOverride xmlns:a="http://schemas.openxmlformats.org/drawingml/2006/main">
  <a:clrScheme name="8_Office Theme 2">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4880"/>
    </a:hlink>
    <a:folHlink>
      <a:srgbClr val="81352D"/>
    </a:folHlink>
  </a:clrScheme>
</a:themeOverride>
</file>

<file path=ppt/theme/themeOverride6.xml><?xml version="1.0" encoding="utf-8"?>
<a:themeOverride xmlns:a="http://schemas.openxmlformats.org/drawingml/2006/main">
  <a:clrScheme name="8_Office Theme 2">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4880"/>
    </a:hlink>
    <a:folHlink>
      <a:srgbClr val="81352D"/>
    </a:folHlink>
  </a:clrScheme>
</a:themeOverride>
</file>

<file path=docProps/app.xml><?xml version="1.0" encoding="utf-8"?>
<Properties xmlns="http://schemas.openxmlformats.org/officeDocument/2006/extended-properties" xmlns:vt="http://schemas.openxmlformats.org/officeDocument/2006/docPropsVTypes">
  <Template/>
  <TotalTime>0</TotalTime>
  <Pages>49</Pages>
  <Words>1917</Words>
  <Application>Microsoft Office PowerPoint</Application>
  <PresentationFormat>Bildschirmpräsentation (4:3)</PresentationFormat>
  <Paragraphs>336</Paragraphs>
  <Slides>29</Slides>
  <Notes>24</Notes>
  <HiddenSlides>0</HiddenSlides>
  <MMClips>0</MMClips>
  <ScaleCrop>false</ScaleCrop>
  <HeadingPairs>
    <vt:vector size="4" baseType="variant">
      <vt:variant>
        <vt:lpstr>Design</vt:lpstr>
      </vt:variant>
      <vt:variant>
        <vt:i4>1</vt:i4>
      </vt:variant>
      <vt:variant>
        <vt:lpstr>Folientitel</vt:lpstr>
      </vt:variant>
      <vt:variant>
        <vt:i4>29</vt:i4>
      </vt:variant>
    </vt:vector>
  </HeadingPairs>
  <TitlesOfParts>
    <vt:vector size="30" baseType="lpstr">
      <vt:lpstr>6_Office Theme</vt:lpstr>
      <vt:lpstr>Introduction to In-Memory Databases for Analytic Applications</vt:lpstr>
      <vt:lpstr>Agenda</vt:lpstr>
      <vt:lpstr>In-Memory Appliance Development</vt:lpstr>
      <vt:lpstr>Performance Bottleneck Comparison</vt:lpstr>
      <vt:lpstr>Software That Leverages Hardware Innovations </vt:lpstr>
      <vt:lpstr>Why Columnar Data Storage?</vt:lpstr>
      <vt:lpstr>Columnar Storage Example</vt:lpstr>
      <vt:lpstr>Agenda</vt:lpstr>
      <vt:lpstr>SAP HANA Platform</vt:lpstr>
      <vt:lpstr>SAP HANA Data Modeling Overview</vt:lpstr>
      <vt:lpstr>SAP HANA Roadmap</vt:lpstr>
      <vt:lpstr>Solutions Powered by SAP HANA</vt:lpstr>
      <vt:lpstr>HANA Innovations Overview</vt:lpstr>
      <vt:lpstr>SAP HANA Success Stories</vt:lpstr>
      <vt:lpstr>Agenda</vt:lpstr>
      <vt:lpstr>Slow Analytic Application Performance</vt:lpstr>
      <vt:lpstr>Performance Improvement Strategies</vt:lpstr>
      <vt:lpstr>Performance Improvement Strategies</vt:lpstr>
      <vt:lpstr>SAP NetWeaver BWA</vt:lpstr>
      <vt:lpstr>SAP NetWeaver BWA &amp; SAP HANA Similarities</vt:lpstr>
      <vt:lpstr>SAP NetWeaver BWA &amp; SAP HANA Differences</vt:lpstr>
      <vt:lpstr>SAP NetWeaver BW on SAP HANA Overview</vt:lpstr>
      <vt:lpstr>Evolution to SAP NetWeaver BW 7.3 on SAP HANA</vt:lpstr>
      <vt:lpstr>Agenda</vt:lpstr>
      <vt:lpstr>Analytic Application Options</vt:lpstr>
      <vt:lpstr>SAP HANA Data Modeling Overview</vt:lpstr>
      <vt:lpstr>SAP HANA Views for Analytic Applications</vt:lpstr>
      <vt:lpstr>References 1/2</vt:lpstr>
      <vt:lpstr>References 2/2</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Integrations-Fallstudie PP</dc:title>
  <dc:subject>Produktionsplanung und -steuerung</dc:subject>
  <dc:creator>Stefan Weidner</dc:creator>
  <cp:lastModifiedBy>Hecht, Sonja</cp:lastModifiedBy>
  <cp:revision>1192</cp:revision>
  <cp:lastPrinted>2007-12-07T16:42:33Z</cp:lastPrinted>
  <dcterms:created xsi:type="dcterms:W3CDTF">2001-01-24T19:43:37Z</dcterms:created>
  <dcterms:modified xsi:type="dcterms:W3CDTF">2014-08-07T09:11:45Z</dcterms:modified>
</cp:coreProperties>
</file>