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5" r:id="rId5"/>
    <p:sldId id="260" r:id="rId6"/>
    <p:sldId id="261" r:id="rId7"/>
    <p:sldId id="263" r:id="rId8"/>
    <p:sldId id="264" r:id="rId9"/>
    <p:sldId id="266" r:id="rId10"/>
    <p:sldId id="281" r:id="rId11"/>
    <p:sldId id="282" r:id="rId12"/>
    <p:sldId id="283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7" r:id="rId28"/>
    <p:sldId id="284" r:id="rId29"/>
    <p:sldId id="289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72B7A-4AB3-4C98-BDD2-ABD45757714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ADACB-AE9A-4F60-BFA9-87C40398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1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ADACB-AE9A-4F60-BFA9-87C403989E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6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ADACB-AE9A-4F60-BFA9-87C403989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ADACB-AE9A-4F60-BFA9-87C403989E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1320-0784-463F-95A8-8E663A6446CF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8571-CBB7-40CA-893C-4B8DA9C62A40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7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14B8-CA2A-419F-80B5-3AC599CB796D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B7-22A5-448A-A491-5CC6D993A561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48E7-A59F-4F07-A6E3-221B65E46D96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6CDE-9815-45C1-95BC-AFC6DC263C49}" type="datetime1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C86-E0FB-43B3-98C6-7C12CC518ABF}" type="datetime1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8037-1C50-4D44-893D-FA82C783543F}" type="datetime1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E0DC-8E91-4C3D-9671-F0D8041D731E}" type="datetime1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294B-BAF7-4E38-96E9-F891E3C13586}" type="datetime1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2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5B7C-8B83-494E-8038-0CF7A1C4C25A}" type="datetime1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B547-BC4B-4D28-B91B-0CB02EB28F68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9D83-C30D-4695-A568-57AA346D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Halide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Sander </a:t>
            </a:r>
            <a:r>
              <a:rPr lang="en-US" dirty="0" smtClean="0"/>
              <a:t>Vocke – 5LIM0 – 17-03-2016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" y="281306"/>
            <a:ext cx="8198250" cy="1325563"/>
          </a:xfrm>
        </p:spPr>
        <p:txBody>
          <a:bodyPr/>
          <a:lstStyle/>
          <a:p>
            <a:r>
              <a:rPr lang="en-US" dirty="0" smtClean="0"/>
              <a:t>A Real-World Example: Last Year’s DMM @ ECA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1162"/>
            <a:ext cx="7886700" cy="4877751"/>
          </a:xfrm>
        </p:spPr>
        <p:txBody>
          <a:bodyPr>
            <a:normAutofit/>
          </a:bodyPr>
          <a:lstStyle/>
          <a:p>
            <a:r>
              <a:rPr lang="en-US" dirty="0" smtClean="0"/>
              <a:t>Fusing those loops together required some prior work: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Re-ordering nested loops to match the direction of computation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Each loop had different boundary conditions due to edge pixel dependencies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 many imaging algorithms do!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Leads to a multitude of nested pro- and epilogues when fusing.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Tiling makes the boundary condition problem even worse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Boundary conditions of tiles in image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Boundary conditions of pixels in tiles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So, what did the code look like after fusing?</a:t>
            </a: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" y="281306"/>
            <a:ext cx="8198250" cy="1325563"/>
          </a:xfrm>
        </p:spPr>
        <p:txBody>
          <a:bodyPr/>
          <a:lstStyle/>
          <a:p>
            <a:r>
              <a:rPr lang="en-US" dirty="0" smtClean="0"/>
              <a:t>A Real-World Example: Last Year’s DMM @ ECA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9620" y="5701183"/>
            <a:ext cx="3265170" cy="66294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Original: </a:t>
            </a:r>
            <a:r>
              <a:rPr lang="en-US" dirty="0" smtClean="0">
                <a:solidFill>
                  <a:srgbClr val="00B050"/>
                </a:solidFill>
              </a:rPr>
              <a:t>60 LOC</a:t>
            </a:r>
          </a:p>
          <a:p>
            <a:r>
              <a:rPr lang="en-US" dirty="0" smtClean="0"/>
              <a:t>Nicely separated functionality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" y="1268725"/>
            <a:ext cx="3211830" cy="4419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0" y="1156176"/>
            <a:ext cx="2087930" cy="444848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4790" y="2955024"/>
            <a:ext cx="1272540" cy="699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05855" y="5620456"/>
            <a:ext cx="4457700" cy="95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Fused: </a:t>
            </a:r>
            <a:r>
              <a:rPr lang="en-US" dirty="0" smtClean="0">
                <a:solidFill>
                  <a:srgbClr val="FF0000"/>
                </a:solidFill>
              </a:rPr>
              <a:t>180 LOC</a:t>
            </a:r>
          </a:p>
          <a:p>
            <a:r>
              <a:rPr lang="en-US" dirty="0" smtClean="0"/>
              <a:t>A mixed mess of interleaved functionality</a:t>
            </a:r>
          </a:p>
          <a:p>
            <a:r>
              <a:rPr lang="en-US" dirty="0" smtClean="0"/>
              <a:t>And very high debugging effort per line!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" y="281306"/>
            <a:ext cx="8198250" cy="1325563"/>
          </a:xfrm>
        </p:spPr>
        <p:txBody>
          <a:bodyPr/>
          <a:lstStyle/>
          <a:p>
            <a:r>
              <a:rPr lang="en-US" dirty="0" smtClean="0"/>
              <a:t>A Real-World Example: Last Year’s DMM @ ECA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" y="1511304"/>
            <a:ext cx="8110020" cy="48777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that effort, if someone told me </a:t>
            </a:r>
            <a:r>
              <a:rPr lang="en-US" b="1" dirty="0" smtClean="0"/>
              <a:t>my fusion strategy was bad to begin with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…I might have sold my PC and stopped studying ES.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     (changing it now would be too hard!)</a:t>
            </a:r>
          </a:p>
          <a:p>
            <a:r>
              <a:rPr lang="en-US" dirty="0" smtClean="0"/>
              <a:t>This situation discourages </a:t>
            </a:r>
            <a:r>
              <a:rPr lang="en-US" b="1" dirty="0" smtClean="0"/>
              <a:t>high-level design space exploration</a:t>
            </a:r>
            <a:r>
              <a:rPr lang="en-US" dirty="0" smtClean="0"/>
              <a:t>, which is essential in imaging pipelines!</a:t>
            </a:r>
          </a:p>
          <a:p>
            <a:endParaRPr lang="en-US" dirty="0"/>
          </a:p>
          <a:p>
            <a:r>
              <a:rPr lang="en-US" dirty="0" smtClean="0"/>
              <a:t>Many </a:t>
            </a:r>
            <a:r>
              <a:rPr lang="en-US" b="1" dirty="0" smtClean="0"/>
              <a:t>real-world imaging pipelines are a lot more complex than this</a:t>
            </a:r>
            <a:r>
              <a:rPr lang="en-US" dirty="0" smtClean="0"/>
              <a:t>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And this does not yet include </a:t>
            </a:r>
            <a:r>
              <a:rPr lang="en-US" b="1" dirty="0" smtClean="0">
                <a:sym typeface="Wingdings" panose="05000000000000000000" pitchFamily="2" charset="2"/>
              </a:rPr>
              <a:t>parallelization</a:t>
            </a:r>
            <a:r>
              <a:rPr lang="en-US" dirty="0" smtClean="0">
                <a:sym typeface="Wingdings" panose="05000000000000000000" pitchFamily="2" charset="2"/>
              </a:rPr>
              <a:t> (multithreading, vectorization), both of which: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Make the code </a:t>
            </a:r>
            <a:r>
              <a:rPr lang="en-US" b="1" dirty="0" smtClean="0">
                <a:sym typeface="Wingdings" panose="05000000000000000000" pitchFamily="2" charset="2"/>
              </a:rPr>
              <a:t>even more complex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Again, typically </a:t>
            </a:r>
            <a:r>
              <a:rPr lang="en-US" b="1" dirty="0" smtClean="0">
                <a:sym typeface="Wingdings" panose="05000000000000000000" pitchFamily="2" charset="2"/>
              </a:rPr>
              <a:t>require debugging </a:t>
            </a:r>
            <a:r>
              <a:rPr lang="en-US" dirty="0" smtClean="0">
                <a:sym typeface="Wingdings" panose="05000000000000000000" pitchFamily="2" charset="2"/>
              </a:rPr>
              <a:t>to get working correctly.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Isn’t there a better way to express our optimization ideas in code?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Halide                        </a:t>
            </a:r>
            <a:r>
              <a:rPr lang="en-US" i="1" dirty="0" smtClean="0"/>
              <a:t>(Ragan-Kelley et al,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/>
          <a:lstStyle/>
          <a:p>
            <a:r>
              <a:rPr lang="en-US" dirty="0" smtClean="0"/>
              <a:t>A Domain-Specific Language (DSL) and compiler for image processing pipelines.</a:t>
            </a:r>
          </a:p>
          <a:p>
            <a:endParaRPr lang="en-US" dirty="0" smtClean="0"/>
          </a:p>
          <a:p>
            <a:r>
              <a:rPr lang="en-US" dirty="0" smtClean="0"/>
              <a:t>The essence:</a:t>
            </a:r>
          </a:p>
          <a:p>
            <a:pPr lvl="1"/>
            <a:r>
              <a:rPr lang="en-US" dirty="0" smtClean="0"/>
              <a:t>Apply the </a:t>
            </a:r>
            <a:r>
              <a:rPr lang="en-US" dirty="0" err="1" smtClean="0"/>
              <a:t>tranformations</a:t>
            </a:r>
            <a:r>
              <a:rPr lang="en-US" dirty="0" smtClean="0"/>
              <a:t> we saw (and more) </a:t>
            </a:r>
            <a:r>
              <a:rPr lang="en-US" b="1" dirty="0" smtClean="0"/>
              <a:t>without </a:t>
            </a:r>
            <a:r>
              <a:rPr lang="en-US" dirty="0" smtClean="0"/>
              <a:t>complicating the core functionality (by decoupling </a:t>
            </a:r>
            <a:r>
              <a:rPr lang="en-US" b="1" dirty="0" smtClean="0"/>
              <a:t>algorithm definition </a:t>
            </a:r>
            <a:r>
              <a:rPr lang="en-US" dirty="0" smtClean="0"/>
              <a:t>from </a:t>
            </a:r>
            <a:r>
              <a:rPr lang="en-US" b="1" dirty="0" smtClean="0"/>
              <a:t>execution schedule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Offer </a:t>
            </a:r>
            <a:r>
              <a:rPr lang="en-US" b="1" dirty="0" smtClean="0"/>
              <a:t>concise</a:t>
            </a:r>
            <a:r>
              <a:rPr lang="en-US" dirty="0" smtClean="0"/>
              <a:t>, </a:t>
            </a:r>
            <a:r>
              <a:rPr lang="en-US" b="1" dirty="0" smtClean="0"/>
              <a:t>functional-style </a:t>
            </a:r>
            <a:r>
              <a:rPr lang="en-US" dirty="0" smtClean="0"/>
              <a:t>definition of the algorithm.</a:t>
            </a:r>
          </a:p>
          <a:p>
            <a:pPr lvl="1"/>
            <a:r>
              <a:rPr lang="en-US" dirty="0" smtClean="0"/>
              <a:t>Offer a </a:t>
            </a:r>
            <a:r>
              <a:rPr lang="en-US" b="1" dirty="0" smtClean="0"/>
              <a:t>concise, readable </a:t>
            </a:r>
            <a:r>
              <a:rPr lang="en-US" dirty="0" smtClean="0"/>
              <a:t>and </a:t>
            </a:r>
            <a:r>
              <a:rPr lang="en-US" b="1" dirty="0" smtClean="0"/>
              <a:t>easily changeable </a:t>
            </a:r>
            <a:r>
              <a:rPr lang="en-US" dirty="0" smtClean="0"/>
              <a:t>syntax for scheduling.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Because of the above:</a:t>
            </a:r>
          </a:p>
          <a:p>
            <a:pPr lvl="1"/>
            <a:r>
              <a:rPr lang="en-US" dirty="0" smtClean="0"/>
              <a:t>Eases the process of design-space exploration</a:t>
            </a:r>
          </a:p>
          <a:p>
            <a:pPr lvl="1"/>
            <a:r>
              <a:rPr lang="en-US" dirty="0" smtClean="0"/>
              <a:t>Delivers </a:t>
            </a:r>
            <a:r>
              <a:rPr lang="en-US" b="1" dirty="0" smtClean="0"/>
              <a:t>equal or better performance </a:t>
            </a:r>
            <a:r>
              <a:rPr lang="en-US" dirty="0" smtClean="0"/>
              <a:t>than C,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/>
              <a:t>performance-portability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3x3 Blur in Halide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2931" y="3815732"/>
            <a:ext cx="72004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=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-1,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+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+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+1,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= </a:t>
            </a:r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 + </a:t>
            </a:r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+ </a:t>
            </a:r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+1);</a:t>
            </a:r>
          </a:p>
          <a:p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err="1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.realize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(10,10);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build and execute the loop nest over a 10x10 area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2931" y="2473957"/>
                <a:ext cx="5500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𝐻𝑜𝑟𝑧𝐵𝑙𝑢𝑟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31" y="2473957"/>
                <a:ext cx="550073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54" t="-2222" r="-11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3441" y="2810451"/>
                <a:ext cx="7231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𝑂𝑢𝑡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𝐻𝑜𝑟𝑧𝐵𝑙𝑢𝑟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𝐻𝑜𝑟𝑧𝐵𝑙𝑢𝑟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𝐻𝑜𝑟𝑧𝐵𝑙𝑢𝑟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1" y="2810451"/>
                <a:ext cx="723138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96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7680" y="1897657"/>
            <a:ext cx="44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the </a:t>
            </a:r>
            <a:r>
              <a:rPr lang="en-US" b="1" dirty="0" smtClean="0"/>
              <a:t>mathematical relationship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971" y="3305661"/>
            <a:ext cx="789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Halide, we write the algorithm </a:t>
            </a:r>
            <a:r>
              <a:rPr lang="en-US" b="1" dirty="0" smtClean="0"/>
              <a:t>in the same style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7680" y="5826999"/>
            <a:ext cx="789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style is commonly known as </a:t>
            </a:r>
            <a:r>
              <a:rPr lang="en-US" b="1" dirty="0" smtClean="0"/>
              <a:t>functional programming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3x3 Blur in Halide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2930" y="4350330"/>
            <a:ext cx="72004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=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-1,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+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+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+1,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= </a:t>
            </a:r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 + </a:t>
            </a:r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+ </a:t>
            </a:r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+1);</a:t>
            </a:r>
          </a:p>
          <a:p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err="1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.realize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(10,10);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build and execute the loop nest over a 10x10 area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1574868"/>
            <a:ext cx="8359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in the body, there is </a:t>
            </a:r>
            <a:r>
              <a:rPr lang="en-US" b="1" dirty="0" smtClean="0"/>
              <a:t>no notion of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time</a:t>
            </a:r>
            <a:r>
              <a:rPr lang="en-US" dirty="0" smtClean="0"/>
              <a:t> (execution order).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space</a:t>
            </a:r>
            <a:r>
              <a:rPr lang="en-US" dirty="0" smtClean="0"/>
              <a:t> (buffer assignment, image size, memory allocation)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hardware</a:t>
            </a:r>
            <a:r>
              <a:rPr lang="en-US" dirty="0" smtClean="0"/>
              <a:t> (because no time and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1: a very </a:t>
            </a:r>
            <a:r>
              <a:rPr lang="en-US" b="1" dirty="0" smtClean="0"/>
              <a:t>clear</a:t>
            </a:r>
            <a:r>
              <a:rPr lang="en-US" dirty="0" smtClean="0"/>
              <a:t>, </a:t>
            </a:r>
            <a:r>
              <a:rPr lang="en-US" b="1" dirty="0" smtClean="0"/>
              <a:t>concise</a:t>
            </a:r>
            <a:r>
              <a:rPr lang="en-US" dirty="0" smtClean="0"/>
              <a:t> and </a:t>
            </a:r>
            <a:r>
              <a:rPr lang="en-US" b="1" dirty="0" smtClean="0"/>
              <a:t>readable</a:t>
            </a:r>
            <a:r>
              <a:rPr lang="en-US" dirty="0" smtClean="0"/>
              <a:t>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2: we have </a:t>
            </a:r>
            <a:r>
              <a:rPr lang="en-US" b="1" dirty="0" smtClean="0"/>
              <a:t>not implicitly</a:t>
            </a:r>
            <a:r>
              <a:rPr lang="en-US" dirty="0" smtClean="0"/>
              <a:t> </a:t>
            </a:r>
            <a:r>
              <a:rPr lang="en-US" b="1" dirty="0" smtClean="0"/>
              <a:t>chosen any optimization strategy </a:t>
            </a:r>
            <a:r>
              <a:rPr lang="en-US" dirty="0" smtClean="0"/>
              <a:t>yet.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b="1" dirty="0" smtClean="0"/>
              <a:t>we can use this same starting point </a:t>
            </a:r>
            <a:r>
              <a:rPr lang="en-US" dirty="0" smtClean="0"/>
              <a:t>on any target architecture.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(in C, a naïve implementation would already require scheduling decisions)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Nest Generation: </a:t>
            </a:r>
            <a:r>
              <a:rPr lang="en-US" dirty="0" err="1" smtClean="0"/>
              <a:t>Inlined</a:t>
            </a:r>
            <a:r>
              <a:rPr lang="en-US" dirty="0" smtClean="0"/>
              <a:t> version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" y="1690689"/>
            <a:ext cx="835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Internally, Halide converts this functional representation to a C-like loop nest.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default, if nothing else is done, everything is </a:t>
            </a:r>
            <a:r>
              <a:rPr lang="en-US" b="1" dirty="0" err="1" smtClean="0"/>
              <a:t>inlined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07092" y="2477643"/>
            <a:ext cx="41298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(…)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//algorithm definition with in,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out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//Schedule: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//nothing for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now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" y="6282035"/>
            <a:ext cx="779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Equivalent to our </a:t>
            </a:r>
            <a:r>
              <a:rPr lang="en-US" b="1" dirty="0" err="1" smtClean="0"/>
              <a:t>inlined</a:t>
            </a:r>
            <a:r>
              <a:rPr lang="en-US" b="1" dirty="0" smtClean="0"/>
              <a:t> version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17" y="3809429"/>
            <a:ext cx="2290763" cy="22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Nest Generation: Root Storage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020" y="1741194"/>
            <a:ext cx="835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compute_root</a:t>
            </a:r>
            <a:r>
              <a:rPr lang="en-US" b="1" dirty="0" smtClean="0"/>
              <a:t>()</a:t>
            </a:r>
            <a:r>
              <a:rPr lang="en-US" dirty="0" smtClean="0"/>
              <a:t>: compute and store all outputs of a function </a:t>
            </a:r>
            <a:r>
              <a:rPr lang="en-US" b="1" dirty="0" smtClean="0"/>
              <a:t>before starting computation of the next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9945" y="2613876"/>
            <a:ext cx="7200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(…)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//algorithm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 with in,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out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//Schedule: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.com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pute_root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//compute and store all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into a big buffer first.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260" y="6282035"/>
            <a:ext cx="779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Equivalent to our </a:t>
            </a:r>
            <a:r>
              <a:rPr lang="en-US" b="1" dirty="0" smtClean="0"/>
              <a:t>naïve stored version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65" y="4045177"/>
            <a:ext cx="4141470" cy="18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Nest Generation: Fused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" y="1546777"/>
            <a:ext cx="8359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compute_root</a:t>
            </a:r>
            <a:r>
              <a:rPr lang="en-US" b="1" dirty="0" smtClean="0"/>
              <a:t>() </a:t>
            </a:r>
            <a:r>
              <a:rPr lang="en-US" dirty="0" smtClean="0"/>
              <a:t>is actually a special case of </a:t>
            </a:r>
            <a:r>
              <a:rPr lang="en-US" b="1" dirty="0" err="1" smtClean="0"/>
              <a:t>compute_at</a:t>
            </a:r>
            <a:r>
              <a:rPr lang="en-US" b="1" dirty="0" smtClean="0"/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hblur</a:t>
            </a:r>
            <a:r>
              <a:rPr lang="en-US" dirty="0" err="1" smtClean="0"/>
              <a:t>.</a:t>
            </a:r>
            <a:r>
              <a:rPr lang="en-US" b="1" dirty="0" err="1" smtClean="0"/>
              <a:t>compute_at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out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y</a:t>
            </a:r>
            <a:r>
              <a:rPr lang="en-US" dirty="0" smtClean="0"/>
              <a:t>) means: </a:t>
            </a:r>
            <a:r>
              <a:rPr lang="en-US" b="1" i="1" dirty="0" smtClean="0"/>
              <a:t>“Whenever stage </a:t>
            </a:r>
            <a:r>
              <a:rPr lang="en-US" b="1" i="1" dirty="0" smtClean="0">
                <a:solidFill>
                  <a:srgbClr val="00B050"/>
                </a:solidFill>
              </a:rPr>
              <a:t>out</a:t>
            </a:r>
            <a:r>
              <a:rPr lang="en-US" b="1" i="1" dirty="0" smtClean="0"/>
              <a:t> starts an </a:t>
            </a:r>
            <a:r>
              <a:rPr lang="en-US" b="1" i="1" dirty="0" smtClean="0">
                <a:solidFill>
                  <a:srgbClr val="7030A0"/>
                </a:solidFill>
              </a:rPr>
              <a:t>iteration of the y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loop</a:t>
            </a:r>
            <a:r>
              <a:rPr lang="en-US" b="1" i="1" dirty="0" smtClean="0"/>
              <a:t>, first </a:t>
            </a:r>
            <a:r>
              <a:rPr lang="en-US" b="1" i="1" dirty="0" smtClean="0">
                <a:solidFill>
                  <a:srgbClr val="0070C0"/>
                </a:solidFill>
              </a:rPr>
              <a:t>calculate the pixels of stage </a:t>
            </a:r>
            <a:r>
              <a:rPr lang="en-US" b="1" i="1" dirty="0" err="1" smtClean="0">
                <a:solidFill>
                  <a:srgbClr val="0070C0"/>
                </a:solidFill>
              </a:rPr>
              <a:t>hblur</a:t>
            </a:r>
            <a:r>
              <a:rPr lang="en-US" b="1" i="1" dirty="0" smtClean="0"/>
              <a:t> that will be consumed.”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other words: computation of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hblur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is interleaved at the </a:t>
            </a:r>
            <a:r>
              <a:rPr lang="en-US" b="1" dirty="0" smtClean="0">
                <a:solidFill>
                  <a:srgbClr val="7030A0"/>
                </a:solidFill>
              </a:rPr>
              <a:t>loop over y </a:t>
            </a:r>
            <a:r>
              <a:rPr lang="en-US" b="1" dirty="0" smtClean="0"/>
              <a:t>of </a:t>
            </a:r>
            <a:r>
              <a:rPr lang="en-US" b="1" dirty="0" smtClean="0">
                <a:solidFill>
                  <a:srgbClr val="00B050"/>
                </a:solidFill>
              </a:rPr>
              <a:t>out</a:t>
            </a:r>
            <a:r>
              <a:rPr lang="en-US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1780" y="4396136"/>
            <a:ext cx="4229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(…)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//algorithm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 with in,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out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//Schedule: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.compute_at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//see above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Nest Generation: Fused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91841" y="1690689"/>
            <a:ext cx="2804160" cy="85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//Schedule: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.compute_at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1" y="2922312"/>
            <a:ext cx="85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Elaboration: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Consider the loop nest that computes </a:t>
            </a:r>
            <a:r>
              <a:rPr lang="en-US" dirty="0" smtClean="0">
                <a:solidFill>
                  <a:srgbClr val="00B050"/>
                </a:solidFill>
              </a:rPr>
              <a:t>out</a:t>
            </a:r>
            <a:r>
              <a:rPr lang="en-US" dirty="0" smtClean="0"/>
              <a:t>, </a:t>
            </a:r>
            <a:r>
              <a:rPr lang="en-US" b="1" dirty="0" smtClean="0"/>
              <a:t>without </a:t>
            </a:r>
            <a:r>
              <a:rPr lang="en-US" dirty="0" smtClean="0"/>
              <a:t>the computation of </a:t>
            </a:r>
            <a:r>
              <a:rPr lang="en-US" dirty="0" err="1" smtClean="0">
                <a:solidFill>
                  <a:srgbClr val="0070C0"/>
                </a:solidFill>
              </a:rPr>
              <a:t>hblur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compute_at</a:t>
            </a:r>
            <a:r>
              <a:rPr lang="en-US" b="1" dirty="0" smtClean="0"/>
              <a:t>() </a:t>
            </a:r>
            <a:r>
              <a:rPr lang="en-US" dirty="0" smtClean="0"/>
              <a:t>points at the </a:t>
            </a:r>
            <a:r>
              <a:rPr lang="en-US" b="1" dirty="0" smtClean="0"/>
              <a:t>place where </a:t>
            </a:r>
            <a:r>
              <a:rPr lang="en-US" b="1" dirty="0" err="1" smtClean="0">
                <a:solidFill>
                  <a:srgbClr val="0070C0"/>
                </a:solidFill>
              </a:rPr>
              <a:t>hblur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computation should be injected: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50" y="4789289"/>
            <a:ext cx="8404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&lt;(H-1);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++){</a:t>
            </a: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for(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&lt;(W-1);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++{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= </a:t>
            </a:r>
            <a:r>
              <a:rPr lang="en-US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-1)*W] + </a:t>
            </a:r>
            <a:r>
              <a:rPr lang="en-US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 </a:t>
            </a:r>
            <a:r>
              <a:rPr lang="en-US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+1)*W];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 rot="20698258" flipH="1">
            <a:off x="2800910" y="4908083"/>
            <a:ext cx="1369388" cy="297180"/>
          </a:xfrm>
          <a:prstGeom prst="rightArrow">
            <a:avLst>
              <a:gd name="adj1" fmla="val 31051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6484" y="4469056"/>
            <a:ext cx="398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9C00"/>
                </a:solidFill>
              </a:rPr>
              <a:t>At this point in the nest: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29C00"/>
                </a:solidFill>
              </a:rPr>
              <a:t>Allocate a buffer </a:t>
            </a:r>
            <a:r>
              <a:rPr lang="en-US" dirty="0">
                <a:solidFill>
                  <a:srgbClr val="F29C00"/>
                </a:solidFill>
              </a:rPr>
              <a:t>for </a:t>
            </a:r>
            <a:r>
              <a:rPr lang="en-US" dirty="0" err="1">
                <a:solidFill>
                  <a:srgbClr val="0070C0"/>
                </a:solidFill>
              </a:rPr>
              <a:t>hblur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29C00"/>
                </a:solidFill>
              </a:rPr>
              <a:t>Fill it with the required </a:t>
            </a:r>
            <a:r>
              <a:rPr lang="en-US" b="1" dirty="0">
                <a:solidFill>
                  <a:srgbClr val="F29C00"/>
                </a:solidFill>
              </a:rPr>
              <a:t>3 </a:t>
            </a:r>
            <a:r>
              <a:rPr lang="en-US" b="1" dirty="0" smtClean="0">
                <a:solidFill>
                  <a:srgbClr val="F29C00"/>
                </a:solidFill>
              </a:rPr>
              <a:t>lines</a:t>
            </a:r>
            <a:r>
              <a:rPr lang="en-US" dirty="0" smtClean="0">
                <a:solidFill>
                  <a:srgbClr val="F29C00"/>
                </a:solidFill>
              </a:rPr>
              <a:t>.</a:t>
            </a:r>
            <a:endParaRPr lang="en-US" b="1" dirty="0">
              <a:solidFill>
                <a:srgbClr val="F29C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30" y="1749425"/>
            <a:ext cx="7886700" cy="4351338"/>
          </a:xfrm>
        </p:spPr>
        <p:txBody>
          <a:bodyPr/>
          <a:lstStyle/>
          <a:p>
            <a:r>
              <a:rPr lang="en-US" dirty="0" smtClean="0"/>
              <a:t>Two guest lectures about the Halide language and compiler.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Today, using a 3x3 Blur algorithm as leading example, we answer: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How to use it?</a:t>
            </a:r>
          </a:p>
          <a:p>
            <a:pPr lvl="1"/>
            <a:r>
              <a:rPr lang="en-US" dirty="0" smtClean="0"/>
              <a:t>Why to use it?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Next time (March 31</a:t>
            </a:r>
            <a:r>
              <a:rPr lang="en-US" baseline="30000" dirty="0" smtClean="0"/>
              <a:t>st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How does the Halide compiler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Nest Generation: Fused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" y="3133161"/>
            <a:ext cx="85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Resulting loop nest: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56260" y="3622776"/>
            <a:ext cx="84048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&lt;(H-1);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++){</a:t>
            </a: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[W*3];</a:t>
            </a:r>
          </a:p>
          <a:p>
            <a:r>
              <a:rPr lang="en-US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0;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&lt;2;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++){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for(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hx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0;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hx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&lt;W-1;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hx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 {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//omitted: compute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+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for(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&lt;(W-1); </a:t>
            </a:r>
            <a:r>
              <a:rPr lang="en-US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++{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= </a:t>
            </a:r>
            <a:r>
              <a:rPr lang="en-US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+ 0*W] + </a:t>
            </a:r>
            <a:r>
              <a:rPr lang="en-US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+ 1*W] + </a:t>
            </a:r>
            <a:r>
              <a:rPr lang="en-US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+ 2*W];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" y="1561045"/>
            <a:ext cx="2804160" cy="85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//Schedule: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.compute_at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596560"/>
            <a:ext cx="4305300" cy="1940417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7924800" y="4160520"/>
            <a:ext cx="411480" cy="1261187"/>
          </a:xfrm>
          <a:prstGeom prst="rightBrac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52460" y="4160520"/>
            <a:ext cx="89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NEW PART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5300" y="4160520"/>
            <a:ext cx="7429500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95300" y="5421707"/>
            <a:ext cx="7490460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" y="4160520"/>
            <a:ext cx="0" cy="126118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2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Nest Generation: Fused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9860" y="2841948"/>
            <a:ext cx="7200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(…)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//algorithm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 with in,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out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.compute_at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//as before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.store_root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//see above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" y="1500189"/>
            <a:ext cx="858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was not equivalent to our fused implementation yet, because the </a:t>
            </a:r>
            <a:r>
              <a:rPr lang="en-US" dirty="0" err="1" smtClean="0">
                <a:solidFill>
                  <a:srgbClr val="0070C0"/>
                </a:solidFill>
              </a:rPr>
              <a:t>hblur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pixels are </a:t>
            </a:r>
            <a:r>
              <a:rPr lang="en-US" b="1" dirty="0" smtClean="0"/>
              <a:t>not being re-used but instead re-calculated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this, we can separate computation from storage using </a:t>
            </a:r>
            <a:r>
              <a:rPr lang="en-US" b="1" dirty="0" err="1" smtClean="0"/>
              <a:t>store_at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store_root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</a:rPr>
              <a:t>hblur</a:t>
            </a:r>
            <a:r>
              <a:rPr lang="en-US" b="1" dirty="0" err="1" smtClean="0"/>
              <a:t>.store_root</a:t>
            </a:r>
            <a:r>
              <a:rPr lang="en-US" b="1" dirty="0" smtClean="0"/>
              <a:t>() </a:t>
            </a:r>
            <a:r>
              <a:rPr lang="en-US" dirty="0" smtClean="0"/>
              <a:t>means: </a:t>
            </a:r>
            <a:r>
              <a:rPr lang="en-US" i="1" dirty="0" smtClean="0"/>
              <a:t>“Allocate the buffer for </a:t>
            </a:r>
            <a:r>
              <a:rPr lang="en-US" i="1" dirty="0" err="1" smtClean="0">
                <a:solidFill>
                  <a:srgbClr val="0070C0"/>
                </a:solidFill>
              </a:rPr>
              <a:t>hblur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/>
              <a:t>outside the loop nest.”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0" y="4789289"/>
            <a:ext cx="8404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&lt;(H-1);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++){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for(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&lt;(W-1);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++{</a:t>
            </a: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= </a:t>
            </a:r>
            <a:r>
              <a:rPr lang="en-US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-1)*W] + </a:t>
            </a:r>
            <a:r>
              <a:rPr lang="en-US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 </a:t>
            </a:r>
            <a:r>
              <a:rPr lang="en-US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+1)*W];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 rot="20249137" flipH="1">
            <a:off x="2924966" y="5153195"/>
            <a:ext cx="1221158" cy="2971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03144" y="4538574"/>
            <a:ext cx="398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29C00"/>
                </a:solidFill>
              </a:rPr>
              <a:t>Perform the computation here, checking for re-use possibilities from the buffer</a:t>
            </a:r>
            <a:endParaRPr lang="en-US" b="1" dirty="0">
              <a:solidFill>
                <a:srgbClr val="F29C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20249137" flipH="1">
            <a:off x="1537633" y="4320466"/>
            <a:ext cx="1221158" cy="2971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69153" y="3939608"/>
            <a:ext cx="398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29C00"/>
                </a:solidFill>
              </a:rPr>
              <a:t>Allocate the buffer here</a:t>
            </a:r>
            <a:endParaRPr lang="en-US" b="1" dirty="0">
              <a:solidFill>
                <a:srgbClr val="F29C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Nest Generation: Fused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0011" y="2486465"/>
            <a:ext cx="7200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(…)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//algorithm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 with in,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out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.compute_at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//as before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.store_root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//see above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" y="1500189"/>
            <a:ext cx="85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gives us a nest equivalent to our own fused implementation, and </a:t>
            </a:r>
            <a:r>
              <a:rPr lang="en-US" b="1" dirty="0" smtClean="0"/>
              <a:t>Halide automatically recognizes and applies the storage folding as well!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22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30" y="4246110"/>
            <a:ext cx="4168140" cy="18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Scheduling Features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" y="1500189"/>
            <a:ext cx="87553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looked only at the syntax which </a:t>
            </a:r>
            <a:r>
              <a:rPr lang="en-US" b="1" dirty="0" smtClean="0"/>
              <a:t>interleaves computation between stages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also syntax which changes the </a:t>
            </a:r>
            <a:r>
              <a:rPr lang="en-US" b="1" dirty="0" smtClean="0"/>
              <a:t>order of computation within a single stage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Reorder</a:t>
            </a:r>
            <a:r>
              <a:rPr lang="en-US" dirty="0" smtClean="0"/>
              <a:t> loop variables  		</a:t>
            </a:r>
            <a:r>
              <a:rPr lang="en-US" dirty="0" smtClean="0">
                <a:sym typeface="Wingdings" panose="05000000000000000000" pitchFamily="2" charset="2"/>
              </a:rPr>
              <a:t>  	</a:t>
            </a:r>
            <a:r>
              <a:rPr lang="en-US" b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out</a:t>
            </a:r>
            <a:r>
              <a:rPr lang="en-US" b="1" dirty="0" err="1" smtClean="0">
                <a:sym typeface="Wingdings" panose="05000000000000000000" pitchFamily="2" charset="2"/>
              </a:rPr>
              <a:t>.reorder</a:t>
            </a:r>
            <a:r>
              <a:rPr lang="en-US" b="1" dirty="0" smtClean="0">
                <a:sym typeface="Wingdings" panose="05000000000000000000" pitchFamily="2" charset="2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y</a:t>
            </a:r>
            <a:r>
              <a:rPr lang="en-US" b="1" dirty="0" err="1" smtClean="0">
                <a:sym typeface="Wingdings" panose="05000000000000000000" pitchFamily="2" charset="2"/>
              </a:rPr>
              <a:t>,</a:t>
            </a:r>
            <a:r>
              <a:rPr lang="en-US" b="1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x</a:t>
            </a:r>
            <a:r>
              <a:rPr lang="en-US" b="1" dirty="0" smtClean="0">
                <a:sym typeface="Wingdings" panose="05000000000000000000" pitchFamily="2" charset="2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Split </a:t>
            </a:r>
            <a:r>
              <a:rPr lang="en-US" dirty="0" smtClean="0">
                <a:sym typeface="Wingdings" panose="05000000000000000000" pitchFamily="2" charset="2"/>
              </a:rPr>
              <a:t>loop variables into inner and outer     	</a:t>
            </a:r>
            <a:r>
              <a:rPr lang="en-US" b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out</a:t>
            </a:r>
            <a:r>
              <a:rPr lang="en-US" b="1" dirty="0" err="1" smtClean="0">
                <a:sym typeface="Wingdings" panose="05000000000000000000" pitchFamily="2" charset="2"/>
              </a:rPr>
              <a:t>.split</a:t>
            </a:r>
            <a:r>
              <a:rPr lang="en-US" b="1" dirty="0" smtClean="0">
                <a:sym typeface="Wingdings" panose="05000000000000000000" pitchFamily="2" charset="2"/>
              </a:rPr>
              <a:t>(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x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xout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xin</a:t>
            </a:r>
            <a:r>
              <a:rPr lang="en-US" b="1" dirty="0" smtClean="0">
                <a:sym typeface="Wingdings" panose="05000000000000000000" pitchFamily="2" charset="2"/>
              </a:rPr>
              <a:t>, 4);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Tiling</a:t>
            </a:r>
            <a:r>
              <a:rPr lang="en-US" dirty="0" smtClean="0">
                <a:sym typeface="Wingdings" panose="05000000000000000000" pitchFamily="2" charset="2"/>
              </a:rPr>
              <a:t> is a just combination of the above: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sym typeface="Wingdings" panose="05000000000000000000" pitchFamily="2" charset="2"/>
              </a:rPr>
              <a:t>out</a:t>
            </a:r>
            <a:r>
              <a:rPr lang="en-US" b="1" dirty="0" err="1" smtClean="0">
                <a:sym typeface="Wingdings" panose="05000000000000000000" pitchFamily="2" charset="2"/>
              </a:rPr>
              <a:t>.split</a:t>
            </a:r>
            <a:r>
              <a:rPr lang="en-US" b="1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x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xout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xin</a:t>
            </a:r>
            <a:r>
              <a:rPr lang="en-US" b="1" dirty="0" smtClean="0">
                <a:sym typeface="Wingdings" panose="05000000000000000000" pitchFamily="2" charset="2"/>
              </a:rPr>
              <a:t>, 4);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sym typeface="Wingdings" panose="05000000000000000000" pitchFamily="2" charset="2"/>
              </a:rPr>
              <a:t>out</a:t>
            </a:r>
            <a:r>
              <a:rPr lang="en-US" b="1" dirty="0" err="1" smtClean="0">
                <a:sym typeface="Wingdings" panose="05000000000000000000" pitchFamily="2" charset="2"/>
              </a:rPr>
              <a:t>.split</a:t>
            </a:r>
            <a:r>
              <a:rPr lang="en-US" b="1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y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yout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yin</a:t>
            </a:r>
            <a:r>
              <a:rPr lang="en-US" b="1" dirty="0" smtClean="0">
                <a:sym typeface="Wingdings" panose="05000000000000000000" pitchFamily="2" charset="2"/>
              </a:rPr>
              <a:t>, 4);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sym typeface="Wingdings" panose="05000000000000000000" pitchFamily="2" charset="2"/>
              </a:rPr>
              <a:t>out</a:t>
            </a:r>
            <a:r>
              <a:rPr lang="en-US" b="1" dirty="0" err="1">
                <a:sym typeface="Wingdings" panose="05000000000000000000" pitchFamily="2" charset="2"/>
              </a:rPr>
              <a:t>.reorder</a:t>
            </a:r>
            <a:r>
              <a:rPr lang="en-US" b="1" dirty="0">
                <a:sym typeface="Wingdings" panose="05000000000000000000" pitchFamily="2" charset="2"/>
              </a:rPr>
              <a:t>(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xin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yin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xout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yout</a:t>
            </a:r>
            <a:r>
              <a:rPr lang="en-US" b="1" dirty="0" smtClean="0">
                <a:sym typeface="Wingdings" panose="05000000000000000000" pitchFamily="2" charset="2"/>
              </a:rPr>
              <a:t>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ym typeface="Wingdings" panose="05000000000000000000" pitchFamily="2" charset="2"/>
              </a:rPr>
              <a:t>Because this is so common, </a:t>
            </a:r>
            <a:r>
              <a:rPr lang="en-US" b="1" i="1" dirty="0" smtClean="0">
                <a:sym typeface="Wingdings" panose="05000000000000000000" pitchFamily="2" charset="2"/>
              </a:rPr>
              <a:t>syntactic sugar </a:t>
            </a:r>
            <a:r>
              <a:rPr lang="en-US" i="1" dirty="0" smtClean="0">
                <a:sym typeface="Wingdings" panose="05000000000000000000" pitchFamily="2" charset="2"/>
              </a:rPr>
              <a:t>(a “shortcut”) is offered: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sym typeface="Wingdings" panose="05000000000000000000" pitchFamily="2" charset="2"/>
              </a:rPr>
              <a:t>out</a:t>
            </a:r>
            <a:r>
              <a:rPr lang="en-US" b="1" dirty="0" err="1" smtClean="0">
                <a:sym typeface="Wingdings" panose="05000000000000000000" pitchFamily="2" charset="2"/>
              </a:rPr>
              <a:t>.tile</a:t>
            </a:r>
            <a:r>
              <a:rPr lang="en-US" b="1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x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y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xout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xin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yout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yin</a:t>
            </a:r>
            <a:r>
              <a:rPr lang="en-US" b="1" dirty="0" smtClean="0">
                <a:sym typeface="Wingdings" panose="05000000000000000000" pitchFamily="2" charset="2"/>
              </a:rPr>
              <a:t>, 4, 4);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Execute loop iterations in parallel </a:t>
            </a:r>
            <a:r>
              <a:rPr lang="en-US" dirty="0" smtClean="0">
                <a:sym typeface="Wingdings" panose="05000000000000000000" pitchFamily="2" charset="2"/>
              </a:rPr>
              <a:t>using multi-threading: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sym typeface="Wingdings" panose="05000000000000000000" pitchFamily="2" charset="2"/>
              </a:rPr>
              <a:t>out</a:t>
            </a:r>
            <a:r>
              <a:rPr lang="en-US" b="1" dirty="0" err="1" smtClean="0">
                <a:sym typeface="Wingdings" panose="05000000000000000000" pitchFamily="2" charset="2"/>
              </a:rPr>
              <a:t>.parallel</a:t>
            </a:r>
            <a:r>
              <a:rPr lang="en-US" b="1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x</a:t>
            </a:r>
            <a:r>
              <a:rPr lang="en-US" b="1" dirty="0" smtClean="0">
                <a:sym typeface="Wingdings" panose="05000000000000000000" pitchFamily="2" charset="2"/>
              </a:rPr>
              <a:t>); </a:t>
            </a:r>
            <a:r>
              <a:rPr lang="en-US" dirty="0" smtClean="0">
                <a:sym typeface="Wingdings" panose="05000000000000000000" pitchFamily="2" charset="2"/>
              </a:rPr>
              <a:t>//executes each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x </a:t>
            </a:r>
            <a:r>
              <a:rPr lang="en-US" dirty="0" smtClean="0">
                <a:sym typeface="Wingdings" panose="05000000000000000000" pitchFamily="2" charset="2"/>
              </a:rPr>
              <a:t>iteration simultaneously in threads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Turn a loop into a </a:t>
            </a:r>
            <a:r>
              <a:rPr lang="en-US" b="1" dirty="0" smtClean="0">
                <a:sym typeface="Wingdings" panose="05000000000000000000" pitchFamily="2" charset="2"/>
              </a:rPr>
              <a:t>(series of) vector operation(s)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sym typeface="Wingdings" panose="05000000000000000000" pitchFamily="2" charset="2"/>
              </a:rPr>
              <a:t>out</a:t>
            </a:r>
            <a:r>
              <a:rPr lang="en-US" b="1" dirty="0" err="1">
                <a:sym typeface="Wingdings" panose="05000000000000000000" pitchFamily="2" charset="2"/>
              </a:rPr>
              <a:t>.vectorize</a:t>
            </a:r>
            <a:r>
              <a:rPr lang="en-US" b="1" dirty="0">
                <a:sym typeface="Wingdings" panose="05000000000000000000" pitchFamily="2" charset="2"/>
              </a:rPr>
              <a:t>(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xin</a:t>
            </a:r>
            <a:r>
              <a:rPr lang="en-US" b="1" dirty="0" smtClean="0">
                <a:sym typeface="Wingdings" panose="05000000000000000000" pitchFamily="2" charset="2"/>
              </a:rPr>
              <a:t>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//loop over 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xin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which has 4 iterations,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vectorized</a:t>
            </a:r>
            <a:endParaRPr lang="en-US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out</a:t>
            </a:r>
            <a:r>
              <a:rPr lang="en-US" b="1" dirty="0" err="1" smtClean="0">
                <a:sym typeface="Wingdings" panose="05000000000000000000" pitchFamily="2" charset="2"/>
              </a:rPr>
              <a:t>.vectorize</a:t>
            </a:r>
            <a:r>
              <a:rPr lang="en-US" b="1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x</a:t>
            </a:r>
            <a:r>
              <a:rPr lang="en-US" b="1" dirty="0" smtClean="0">
                <a:sym typeface="Wingdings" panose="05000000000000000000" pitchFamily="2" charset="2"/>
              </a:rPr>
              <a:t>, 4);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//shortcut: split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into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out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in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of 4, then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vectorize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174626"/>
            <a:ext cx="7886700" cy="1325563"/>
          </a:xfrm>
        </p:spPr>
        <p:txBody>
          <a:bodyPr/>
          <a:lstStyle/>
          <a:p>
            <a:r>
              <a:rPr lang="en-US" dirty="0" smtClean="0"/>
              <a:t>Some Examples of Intra-Stage 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730" y="1340430"/>
            <a:ext cx="720044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gradient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xout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xin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yout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//1-line algorithm definition: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gradient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sz="1600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= </a:t>
            </a:r>
            <a:r>
              <a:rPr lang="en-US" sz="1600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  <a:r>
              <a:rPr lang="en-US" sz="1600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//this is equivalent to 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gradient.tile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(x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y,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xout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xin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yin, 2, 2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):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err="1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gradient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.split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2);             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sz="1600" baseline="300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endParaRPr lang="en-US" sz="1600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err="1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gradient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.split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2);             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600" baseline="300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nd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endParaRPr lang="en-US" sz="1600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err="1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gradient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.reorder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sz="1600" baseline="300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rd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endParaRPr lang="en-US" sz="1600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600" dirty="0" smtClean="0">
              <a:solidFill>
                <a:srgbClr val="0070C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gradient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.vectorize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xin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600" dirty="0" smtClean="0">
              <a:solidFill>
                <a:srgbClr val="0070C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600" dirty="0" smtClean="0">
              <a:solidFill>
                <a:srgbClr val="0070C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gradient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.parallel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600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).parallel(</a:t>
            </a:r>
            <a:r>
              <a:rPr lang="en-US" sz="16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xout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5730" y="2643292"/>
            <a:ext cx="8701590" cy="457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35730" y="4153590"/>
            <a:ext cx="8701590" cy="457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5730" y="5531226"/>
            <a:ext cx="8701590" cy="457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76949" y="16399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6949" y="468554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76949" y="59853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24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4" y="1275345"/>
            <a:ext cx="1228725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79" y="2811701"/>
            <a:ext cx="1228725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4" y="4255668"/>
            <a:ext cx="1228725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4" y="5597478"/>
            <a:ext cx="1228725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17" y="2801728"/>
            <a:ext cx="1228725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48" y="2811701"/>
            <a:ext cx="1228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174626"/>
            <a:ext cx="7886700" cy="1325563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150" y="1500189"/>
            <a:ext cx="83591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Halide, the algorithm definition is </a:t>
            </a:r>
            <a:r>
              <a:rPr lang="en-US" b="1" dirty="0" smtClean="0"/>
              <a:t>clearer and </a:t>
            </a:r>
            <a:r>
              <a:rPr lang="en-US" b="1" dirty="0" err="1" smtClean="0"/>
              <a:t>conciser</a:t>
            </a:r>
            <a:r>
              <a:rPr lang="en-US" dirty="0" smtClean="0"/>
              <a:t> than with 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polluted by being mixed with an optimization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Halide, transformations that would normally take a lot of rewriting effort are done in just a few, separate scheduling statements.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Saves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Guaranteed correctness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 handling of </a:t>
            </a:r>
            <a:r>
              <a:rPr lang="en-US" b="1" dirty="0" smtClean="0"/>
              <a:t>edge conditions </a:t>
            </a:r>
            <a:r>
              <a:rPr lang="en-US" dirty="0" smtClean="0"/>
              <a:t>(pro-, epilogues) and </a:t>
            </a:r>
            <a:r>
              <a:rPr lang="en-US" b="1" dirty="0" smtClean="0"/>
              <a:t>storage folding</a:t>
            </a:r>
            <a:r>
              <a:rPr lang="en-US" dirty="0" smtClean="0"/>
              <a:t>, among other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Halide, we can easily port the algorithm to a different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As long as a Halide back-end exists </a:t>
            </a:r>
            <a:r>
              <a:rPr lang="en-US" dirty="0" smtClean="0"/>
              <a:t>for that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is </a:t>
            </a:r>
            <a:r>
              <a:rPr lang="en-US" b="1" dirty="0" smtClean="0"/>
              <a:t>not hardware-dependent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good performance on the new architecture, only </a:t>
            </a:r>
            <a:r>
              <a:rPr lang="en-US" b="1" dirty="0" smtClean="0"/>
              <a:t>re-write the schedule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results have also been obtained using a search algorithm which finds a good schedule automatically!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174626"/>
            <a:ext cx="7886700" cy="1325563"/>
          </a:xfrm>
        </p:spPr>
        <p:txBody>
          <a:bodyPr/>
          <a:lstStyle/>
          <a:p>
            <a:r>
              <a:rPr lang="en-US" dirty="0" smtClean="0"/>
              <a:t>Halide Limitations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070" y="2553516"/>
            <a:ext cx="8359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mentioned it is </a:t>
            </a:r>
            <a:r>
              <a:rPr lang="en-US" b="1" dirty="0" smtClean="0"/>
              <a:t>domain-specific </a:t>
            </a:r>
            <a:r>
              <a:rPr lang="en-US" dirty="0" smtClean="0"/>
              <a:t>to image processing. It is less suitable for other workloads 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b="1" dirty="0" smtClean="0"/>
              <a:t>Turing-complete </a:t>
            </a:r>
            <a:r>
              <a:rPr lang="en-US" dirty="0" smtClean="0"/>
              <a:t>(no full recursion)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iterates over </a:t>
            </a:r>
            <a:r>
              <a:rPr lang="en-US" b="1" dirty="0" smtClean="0"/>
              <a:t>rectangular domains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Scheduling model only covers </a:t>
            </a:r>
            <a:r>
              <a:rPr lang="en-US" b="1" dirty="0" smtClean="0"/>
              <a:t>typical image processing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this is the point of domain-specific languages: </a:t>
            </a:r>
          </a:p>
          <a:p>
            <a:r>
              <a:rPr lang="en-US" b="1" dirty="0" smtClean="0"/>
              <a:t>	if we aim to cover everything, we get something like C again!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174626"/>
            <a:ext cx="7886700" cy="1325563"/>
          </a:xfrm>
        </p:spPr>
        <p:txBody>
          <a:bodyPr/>
          <a:lstStyle/>
          <a:p>
            <a:r>
              <a:rPr lang="en-US" dirty="0" smtClean="0"/>
              <a:t>DSL’s in General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070" y="1753416"/>
            <a:ext cx="83591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trend can be seen of domain-specific languages appearing all over the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domains: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Cryptography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VLSI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Such languages offer great benefits in </a:t>
            </a:r>
            <a:r>
              <a:rPr lang="en-US" b="1" dirty="0" smtClean="0"/>
              <a:t>productivity</a:t>
            </a:r>
            <a:r>
              <a:rPr lang="en-US" dirty="0" smtClean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effort of few (on the compiler) saves the effort of many (on the application)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optimized code can be thus produced by </a:t>
            </a:r>
            <a:r>
              <a:rPr lang="en-US" b="1" dirty="0" smtClean="0"/>
              <a:t>non-expert programmers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Scientists and domain specialists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…And </a:t>
            </a:r>
            <a:r>
              <a:rPr lang="en-US" b="1" dirty="0" smtClean="0"/>
              <a:t>performance-portability</a:t>
            </a:r>
            <a:r>
              <a:rPr lang="en-US" dirty="0" smtClean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174626"/>
            <a:ext cx="7886700" cy="1325563"/>
          </a:xfrm>
        </p:spPr>
        <p:txBody>
          <a:bodyPr/>
          <a:lstStyle/>
          <a:p>
            <a:r>
              <a:rPr lang="en-US" dirty="0" smtClean="0"/>
              <a:t>Halide’s Status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630" y="2025969"/>
            <a:ext cx="83591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open-source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Because of that, there is ongoing work in many directions: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New architectures </a:t>
            </a:r>
            <a:r>
              <a:rPr lang="en-US" dirty="0" smtClean="0"/>
              <a:t>(DSPs, supercomputers…)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Extensions to suit (sub-)domains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Auxiliary efforts: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Automatic tuning </a:t>
            </a:r>
            <a:r>
              <a:rPr lang="en-US" dirty="0" smtClean="0"/>
              <a:t>of Halide schedules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Automatic generating </a:t>
            </a:r>
            <a:r>
              <a:rPr lang="en-US" dirty="0" smtClean="0"/>
              <a:t>of Halide schedules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Automatic de-compilation of x86 binaries into Halide </a:t>
            </a:r>
            <a:r>
              <a:rPr lang="en-US" dirty="0" smtClean="0"/>
              <a:t>for easy porting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from Google in the industry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174626"/>
            <a:ext cx="7886700" cy="1325563"/>
          </a:xfrm>
        </p:spPr>
        <p:txBody>
          <a:bodyPr/>
          <a:lstStyle/>
          <a:p>
            <a:r>
              <a:rPr lang="en-US" dirty="0" smtClean="0"/>
              <a:t>Preview of next time (March 31</a:t>
            </a:r>
            <a:r>
              <a:rPr lang="en-US" baseline="30000" dirty="0" smtClean="0"/>
              <a:t>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630" y="2025969"/>
            <a:ext cx="8359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does the Halide compiler </a:t>
            </a:r>
            <a:r>
              <a:rPr lang="en-US" b="1" dirty="0" smtClean="0"/>
              <a:t>leverage LLVM and C++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does </a:t>
            </a:r>
            <a:r>
              <a:rPr lang="en-US" b="1" dirty="0" smtClean="0"/>
              <a:t>Halide’s IR </a:t>
            </a:r>
            <a:r>
              <a:rPr lang="en-US" dirty="0" smtClean="0"/>
              <a:t>look like? How to operate on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do Halide’s </a:t>
            </a:r>
            <a:r>
              <a:rPr lang="en-US" b="1" dirty="0" smtClean="0"/>
              <a:t>code generator back-ends </a:t>
            </a:r>
            <a:r>
              <a:rPr lang="en-US" dirty="0" smtClean="0"/>
              <a:t>look like?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does Halide move from </a:t>
            </a:r>
            <a:r>
              <a:rPr lang="en-US" b="1" dirty="0" smtClean="0"/>
              <a:t>functional-style input </a:t>
            </a:r>
            <a:r>
              <a:rPr lang="en-US" dirty="0" smtClean="0"/>
              <a:t>to </a:t>
            </a:r>
            <a:r>
              <a:rPr lang="en-US" b="1" dirty="0" smtClean="0"/>
              <a:t>imperative (assembly-style) output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…And more (TBD)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437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simple, two-stage imaging pipeline: </a:t>
            </a:r>
            <a:r>
              <a:rPr lang="en-US" b="1" dirty="0" smtClean="0"/>
              <a:t>3x3 blur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function: a summation over a 3x3 area: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leave out the averaging step.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68880" y="2598420"/>
            <a:ext cx="140970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Horizontal </a:t>
            </a:r>
          </a:p>
          <a:p>
            <a:pPr algn="ctr"/>
            <a:r>
              <a:rPr lang="en-US" dirty="0" smtClean="0"/>
              <a:t>blur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3480" y="2598420"/>
            <a:ext cx="1409700" cy="693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Vertical</a:t>
            </a:r>
          </a:p>
          <a:p>
            <a:pPr algn="ctr"/>
            <a:r>
              <a:rPr lang="en-US" dirty="0" smtClean="0"/>
              <a:t>blur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257300" y="2804160"/>
            <a:ext cx="1211580" cy="2514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78580" y="2819400"/>
            <a:ext cx="1104900" cy="2514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393180" y="2804160"/>
            <a:ext cx="1104900" cy="2514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443" y="4378555"/>
                <a:ext cx="5500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𝐻𝑜𝑟𝑧𝐵𝑙𝑢𝑟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43" y="4378555"/>
                <a:ext cx="550073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54" t="-2174" r="-99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6770" y="4731469"/>
                <a:ext cx="343747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𝑂𝑢𝑡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𝐻𝑜𝑟𝑧𝐵𝑙𝑢𝑟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𝐻𝑜𝑟𝑧𝐵𝑙𝑢𝑟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𝐻𝑜𝑟𝑧𝐵𝑙𝑢𝑟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0" y="4731469"/>
                <a:ext cx="3437479" cy="830997"/>
              </a:xfrm>
              <a:prstGeom prst="rect">
                <a:avLst/>
              </a:prstGeom>
              <a:blipFill rotWithShape="0">
                <a:blip r:embed="rId3"/>
                <a:stretch>
                  <a:fillRect r="-3191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86382"/>
              </p:ext>
            </p:extLst>
          </p:nvPr>
        </p:nvGraphicFramePr>
        <p:xfrm>
          <a:off x="6945630" y="5160601"/>
          <a:ext cx="131064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880"/>
                <a:gridCol w="436880"/>
                <a:gridCol w="43688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02195"/>
              </p:ext>
            </p:extLst>
          </p:nvPr>
        </p:nvGraphicFramePr>
        <p:xfrm>
          <a:off x="6945630" y="3791517"/>
          <a:ext cx="131064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880"/>
                <a:gridCol w="436880"/>
                <a:gridCol w="4368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435215" y="4206117"/>
            <a:ext cx="331470" cy="60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435215" y="5562466"/>
            <a:ext cx="763905" cy="3277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1783080"/>
            <a:ext cx="2339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/>
              <a:t>?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21890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3x3 Blur: </a:t>
            </a:r>
            <a:r>
              <a:rPr lang="en-US" dirty="0" err="1" smtClean="0"/>
              <a:t>Inlined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4010" y="1690689"/>
            <a:ext cx="80543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[W*H];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[W*H];</a:t>
            </a:r>
          </a:p>
          <a:p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&lt;(H-1);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++){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&lt;(W-1);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++{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sz="14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=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 +</a:t>
            </a:r>
          </a:p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-1)*W]     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       +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 + </a:t>
            </a:r>
          </a:p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-1)*W] +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1)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+1)*W];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97" y="4265908"/>
            <a:ext cx="2290763" cy="2273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9060" y="4940745"/>
            <a:ext cx="3444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9 loads per output pixel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8 additions per output pixel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Completely parallelizable (independent pixels)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Unnecessary </a:t>
            </a:r>
            <a:r>
              <a:rPr lang="en-US" dirty="0" err="1" smtClean="0">
                <a:solidFill>
                  <a:srgbClr val="FF0000"/>
                </a:solidFill>
              </a:rPr>
              <a:t>recomputation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3x3 Blur: Naïve Stored 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2590" y="1370649"/>
            <a:ext cx="632841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[W*H];</a:t>
            </a:r>
          </a:p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[W*H];</a:t>
            </a:r>
          </a:p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[W*H];</a:t>
            </a:r>
          </a:p>
          <a:p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=0;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&lt;H;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++){</a:t>
            </a:r>
          </a:p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&lt;(W-1);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++{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=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 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 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*W];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&lt;(H-1);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++){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&lt;(W-1);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++{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sz="14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=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-1)*W] +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+1)*W];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45" y="4672335"/>
            <a:ext cx="4141470" cy="1866578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7040880" y="2583090"/>
            <a:ext cx="251460" cy="42690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92340" y="2484120"/>
            <a:ext cx="141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 loads,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 adds,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1 store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802880" y="3699686"/>
            <a:ext cx="251460" cy="42690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54340" y="3600716"/>
            <a:ext cx="141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 loads,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 adds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70220" y="5119950"/>
            <a:ext cx="3444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6 loads, 1 store per output pixel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4 additions per output pixel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Very low locality (big buffer)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No </a:t>
            </a:r>
            <a:r>
              <a:rPr lang="en-US" dirty="0" err="1" smtClean="0">
                <a:solidFill>
                  <a:srgbClr val="00B050"/>
                </a:solidFill>
              </a:rPr>
              <a:t>recomputation</a:t>
            </a: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Still parallelizable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3x3 Blur: Fused 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830" y="1622109"/>
            <a:ext cx="80543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[W*H];</a:t>
            </a:r>
          </a:p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[W*H];</a:t>
            </a: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[W*H];</a:t>
            </a: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=0;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&lt;2;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++){</a:t>
            </a:r>
          </a:p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&lt;(W-1);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++{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=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 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 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*W];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&lt;(H-1);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++){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&lt;(W-1);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++{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 =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 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 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+1)*W];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sz="14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=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-1)*W] +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+1)*W];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4785360"/>
            <a:ext cx="4168140" cy="1878598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6111240" y="2830519"/>
            <a:ext cx="251460" cy="42690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2700" y="2720804"/>
            <a:ext cx="267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Disregard the prologue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(no impact for big images)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360920" y="3951145"/>
            <a:ext cx="251460" cy="42690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9534" y="3702930"/>
            <a:ext cx="141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6 loads,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1 store,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4 adds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3529" y="4847496"/>
            <a:ext cx="3444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6 loads, 1 store per output pixel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4 additions per output pixel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High locality (producer, consumer moved together)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No </a:t>
            </a:r>
            <a:r>
              <a:rPr lang="en-US" dirty="0" err="1" smtClean="0">
                <a:solidFill>
                  <a:srgbClr val="00B050"/>
                </a:solidFill>
              </a:rPr>
              <a:t>recomputation</a:t>
            </a: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Not directly parallelizable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3x3 Blur: Fused with Storage Folding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830" y="1622109"/>
            <a:ext cx="80543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[W*H];</a:t>
            </a:r>
          </a:p>
          <a:p>
            <a:r>
              <a:rPr lang="en-US" sz="1400" strike="sngStrike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strike="sngStrike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strike="sngStrike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strike="sngStrike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[W*H];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</a:t>
            </a:r>
            <a:r>
              <a:rPr lang="en-US" sz="1400" dirty="0" smtClean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];</a:t>
            </a:r>
          </a:p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[W*H];</a:t>
            </a:r>
          </a:p>
          <a:p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=0;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&lt;2;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++){</a:t>
            </a:r>
          </a:p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&lt;(W-1);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++{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=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 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 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*W];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&lt;(H-1);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++){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for(</a:t>
            </a:r>
            <a:r>
              <a:rPr lang="en-US" sz="1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&lt;(W-1);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++{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</a:t>
            </a:r>
            <a:r>
              <a:rPr lang="en-US" sz="1400" dirty="0" smtClean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)%</a:t>
            </a:r>
            <a:r>
              <a:rPr lang="en-US" sz="1400" dirty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 =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 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 +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 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+1)*W];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sz="14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*W] =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-1)*W</a:t>
            </a:r>
            <a:r>
              <a:rPr lang="en-US" sz="1400" dirty="0" smtClean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)%</a:t>
            </a:r>
            <a:r>
              <a:rPr lang="en-US" sz="1400" dirty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 +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</a:t>
            </a:r>
            <a:r>
              <a:rPr lang="en-US" sz="1400" dirty="0" smtClean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)%</a:t>
            </a:r>
            <a:r>
              <a:rPr lang="en-US" sz="1400" dirty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 + </a:t>
            </a:r>
            <a:r>
              <a:rPr lang="en-US" sz="1400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hblur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400" dirty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(</a:t>
            </a:r>
            <a:r>
              <a:rPr lang="en-US" sz="1400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+1)*W</a:t>
            </a:r>
            <a:r>
              <a:rPr lang="en-US" sz="1400" dirty="0" smtClean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)%</a:t>
            </a:r>
            <a:r>
              <a:rPr lang="en-US" sz="1400" dirty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];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" y="4842878"/>
            <a:ext cx="4168140" cy="18785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0" y="5189559"/>
            <a:ext cx="3078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Note: animation does not show folded storage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But computation order is the same!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3995" y="5344826"/>
            <a:ext cx="3444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Same results as last slide, but: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With a smaller intermediate buffer (W*3 instead of W*H)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05" y="609172"/>
            <a:ext cx="2366429" cy="1980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10" y="273686"/>
            <a:ext cx="4012188" cy="1325563"/>
          </a:xfrm>
        </p:spPr>
        <p:txBody>
          <a:bodyPr/>
          <a:lstStyle/>
          <a:p>
            <a:r>
              <a:rPr lang="en-US" dirty="0" smtClean="0"/>
              <a:t>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10" y="1599249"/>
            <a:ext cx="8454390" cy="48777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are dealing with a </a:t>
            </a:r>
            <a:r>
              <a:rPr lang="en-US" b="1" dirty="0" smtClean="0"/>
              <a:t>trade-off space </a:t>
            </a:r>
            <a:br>
              <a:rPr lang="en-US" b="1" dirty="0" smtClean="0"/>
            </a:br>
            <a:r>
              <a:rPr lang="en-US" dirty="0" smtClean="0"/>
              <a:t>when doing these kinds of transformations: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 allows us to very specifically program the execution order we want.</a:t>
            </a:r>
          </a:p>
          <a:p>
            <a:endParaRPr lang="en-US" dirty="0" smtClean="0"/>
          </a:p>
          <a:p>
            <a:r>
              <a:rPr lang="en-US" dirty="0" smtClean="0"/>
              <a:t>Loop fusion, storage folding can give us performance and storage size advantages.</a:t>
            </a:r>
          </a:p>
          <a:p>
            <a:pPr lvl="1"/>
            <a:r>
              <a:rPr lang="en-US" dirty="0" smtClean="0"/>
              <a:t>(Also other changes: re-ordering, tiling, multithreading, </a:t>
            </a:r>
            <a:r>
              <a:rPr lang="en-US" dirty="0" err="1" smtClean="0"/>
              <a:t>vectorizing</a:t>
            </a:r>
            <a:r>
              <a:rPr lang="en-US" dirty="0" smtClean="0"/>
              <a:t>…)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…But: transformations </a:t>
            </a:r>
            <a:r>
              <a:rPr lang="en-US" b="1" dirty="0" smtClean="0">
                <a:solidFill>
                  <a:srgbClr val="FF0000"/>
                </a:solidFill>
              </a:rPr>
              <a:t>obscure the functionality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…And: may be better </a:t>
            </a:r>
            <a:r>
              <a:rPr lang="en-US" b="1" dirty="0" smtClean="0">
                <a:solidFill>
                  <a:srgbClr val="FF0000"/>
                </a:solidFill>
              </a:rPr>
              <a:t>only on (a) certain architecture(s)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For example: what if there is no cache?</a:t>
            </a:r>
          </a:p>
          <a:p>
            <a:pPr lvl="2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…And: it takes a lot of </a:t>
            </a:r>
            <a:r>
              <a:rPr lang="en-US" b="1" dirty="0" smtClean="0">
                <a:solidFill>
                  <a:srgbClr val="FF0000"/>
                </a:solidFill>
              </a:rPr>
              <a:t>rewriting and debugging </a:t>
            </a:r>
            <a:r>
              <a:rPr lang="en-US" dirty="0" smtClean="0">
                <a:solidFill>
                  <a:srgbClr val="FF0000"/>
                </a:solidFill>
              </a:rPr>
              <a:t>to get this done.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High-level design-space exploration </a:t>
            </a:r>
            <a:r>
              <a:rPr lang="en-US" dirty="0" smtClean="0">
                <a:solidFill>
                  <a:srgbClr val="FF0000"/>
                </a:solidFill>
              </a:rPr>
              <a:t>is discouraged by increasingly complex code.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More stages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even more complex, unreadable code</a:t>
            </a:r>
            <a:r>
              <a:rPr lang="en-US" dirty="0" smtClean="0">
                <a:sym typeface="Wingdings" panose="05000000000000000000" pitchFamily="2" charset="2"/>
              </a:rPr>
              <a:t>! 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" y="281306"/>
            <a:ext cx="8198250" cy="1325563"/>
          </a:xfrm>
        </p:spPr>
        <p:txBody>
          <a:bodyPr/>
          <a:lstStyle/>
          <a:p>
            <a:r>
              <a:rPr lang="en-US" dirty="0" smtClean="0"/>
              <a:t>A Real-World Example: Last Year’s DMM @ ECA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70" y="1751649"/>
            <a:ext cx="4392930" cy="4877751"/>
          </a:xfrm>
        </p:spPr>
        <p:txBody>
          <a:bodyPr>
            <a:normAutofit/>
          </a:bodyPr>
          <a:lstStyle/>
          <a:p>
            <a:r>
              <a:rPr lang="en-US" dirty="0" smtClean="0"/>
              <a:t>This was part of ECA last year.</a:t>
            </a:r>
          </a:p>
          <a:p>
            <a:r>
              <a:rPr lang="en-US" dirty="0" smtClean="0"/>
              <a:t>Simple imaging pipeline:</a:t>
            </a:r>
          </a:p>
          <a:p>
            <a:pPr lvl="1"/>
            <a:r>
              <a:rPr lang="en-US" dirty="0" smtClean="0"/>
              <a:t>Gaussian Blur</a:t>
            </a:r>
          </a:p>
          <a:p>
            <a:pPr lvl="1"/>
            <a:r>
              <a:rPr lang="en-US" dirty="0" smtClean="0"/>
              <a:t>Edge Detection</a:t>
            </a:r>
          </a:p>
          <a:p>
            <a:pPr lvl="1"/>
            <a:r>
              <a:rPr lang="en-US" dirty="0" smtClean="0"/>
              <a:t>Root Detection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Task: Fuse and tile loops for locality so that hardware buffers can be reduced in size.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Similar to our Blur fusion, but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on multiple stages.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The naïve code shown here: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D83-C30D-4695-A568-57AA346D005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30" y="1393509"/>
            <a:ext cx="3805320" cy="5235891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flipH="1">
            <a:off x="6509385" y="1375133"/>
            <a:ext cx="548640" cy="1520505"/>
          </a:xfrm>
          <a:prstGeom prst="leftBrace">
            <a:avLst>
              <a:gd name="adj1" fmla="val 8333"/>
              <a:gd name="adj2" fmla="val 47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6560820" y="3002280"/>
            <a:ext cx="445770" cy="1097280"/>
          </a:xfrm>
          <a:prstGeom prst="rightBrace">
            <a:avLst>
              <a:gd name="adj1" fmla="val 8333"/>
              <a:gd name="adj2" fmla="val 34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560820" y="4190524"/>
            <a:ext cx="445770" cy="23483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47560" y="1950720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Gauss Blur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7560" y="3247589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Edge Detect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1410" y="5180052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Root Detect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2429</Words>
  <Application>Microsoft Office PowerPoint</Application>
  <PresentationFormat>On-screen Show (4:3)</PresentationFormat>
  <Paragraphs>442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Cambria Math</vt:lpstr>
      <vt:lpstr>Wingdings</vt:lpstr>
      <vt:lpstr>Office Theme</vt:lpstr>
      <vt:lpstr>Introduction to Halide</vt:lpstr>
      <vt:lpstr>What?</vt:lpstr>
      <vt:lpstr>Leading Example</vt:lpstr>
      <vt:lpstr>3x3 Blur: Inlined Implementation</vt:lpstr>
      <vt:lpstr>3x3 Blur: Naïve Stored Implementation</vt:lpstr>
      <vt:lpstr>3x3 Blur: Fused Implementation</vt:lpstr>
      <vt:lpstr>3x3 Blur: Fused with Storage Folding</vt:lpstr>
      <vt:lpstr>Some Observations</vt:lpstr>
      <vt:lpstr>A Real-World Example: Last Year’s DMM @ ECA</vt:lpstr>
      <vt:lpstr>A Real-World Example: Last Year’s DMM @ ECA</vt:lpstr>
      <vt:lpstr>A Real-World Example: Last Year’s DMM @ ECA</vt:lpstr>
      <vt:lpstr>A Real-World Example: Last Year’s DMM @ ECA</vt:lpstr>
      <vt:lpstr>Halide                        (Ragan-Kelley et al, 2013)</vt:lpstr>
      <vt:lpstr>3x3 Blur in Halide</vt:lpstr>
      <vt:lpstr>3x3 Blur in Halide</vt:lpstr>
      <vt:lpstr>Loop Nest Generation: Inlined version</vt:lpstr>
      <vt:lpstr>Loop Nest Generation: Root Storage</vt:lpstr>
      <vt:lpstr>Loop Nest Generation: Fused</vt:lpstr>
      <vt:lpstr>Loop Nest Generation: Fused</vt:lpstr>
      <vt:lpstr>Loop Nest Generation: Fused</vt:lpstr>
      <vt:lpstr>Loop Nest Generation: Fused</vt:lpstr>
      <vt:lpstr>Loop Nest Generation: Fused</vt:lpstr>
      <vt:lpstr>More Scheduling Features</vt:lpstr>
      <vt:lpstr>Some Examples of Intra-Stage Scheduling</vt:lpstr>
      <vt:lpstr>Observations</vt:lpstr>
      <vt:lpstr>Halide Limitations</vt:lpstr>
      <vt:lpstr>DSL’s in General</vt:lpstr>
      <vt:lpstr>Halide’s Status</vt:lpstr>
      <vt:lpstr>Preview of next time (March 31st)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Halide</dc:title>
  <dc:creator>Vocke, Sander</dc:creator>
  <cp:lastModifiedBy>Vocke, Sander</cp:lastModifiedBy>
  <cp:revision>90</cp:revision>
  <dcterms:created xsi:type="dcterms:W3CDTF">2016-03-15T08:28:13Z</dcterms:created>
  <dcterms:modified xsi:type="dcterms:W3CDTF">2016-03-17T14:41:45Z</dcterms:modified>
</cp:coreProperties>
</file>