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82" r:id="rId4"/>
    <p:sldId id="261" r:id="rId5"/>
    <p:sldId id="260" r:id="rId6"/>
    <p:sldId id="259" r:id="rId7"/>
    <p:sldId id="258" r:id="rId8"/>
    <p:sldId id="263" r:id="rId9"/>
    <p:sldId id="265" r:id="rId10"/>
    <p:sldId id="264" r:id="rId11"/>
    <p:sldId id="262" r:id="rId12"/>
    <p:sldId id="266" r:id="rId13"/>
    <p:sldId id="268" r:id="rId14"/>
    <p:sldId id="269" r:id="rId15"/>
    <p:sldId id="267" r:id="rId16"/>
    <p:sldId id="270" r:id="rId17"/>
    <p:sldId id="284" r:id="rId18"/>
    <p:sldId id="272" r:id="rId19"/>
    <p:sldId id="286" r:id="rId20"/>
    <p:sldId id="287" r:id="rId21"/>
    <p:sldId id="288" r:id="rId22"/>
    <p:sldId id="289" r:id="rId23"/>
    <p:sldId id="281" r:id="rId24"/>
    <p:sldId id="290" r:id="rId25"/>
    <p:sldId id="291" r:id="rId26"/>
    <p:sldId id="292" r:id="rId27"/>
    <p:sldId id="294" r:id="rId28"/>
    <p:sldId id="295" r:id="rId29"/>
    <p:sldId id="301" r:id="rId30"/>
    <p:sldId id="297" r:id="rId31"/>
    <p:sldId id="300" r:id="rId32"/>
    <p:sldId id="298" r:id="rId33"/>
    <p:sldId id="29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9022" autoAdjust="0"/>
  </p:normalViewPr>
  <p:slideViewPr>
    <p:cSldViewPr snapToGrid="0">
      <p:cViewPr varScale="1">
        <p:scale>
          <a:sx n="51" d="100"/>
          <a:sy n="51" d="100"/>
        </p:scale>
        <p:origin x="150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04570A-B142-4506-8E00-1D1402203A5F}" type="datetimeFigureOut">
              <a:rPr lang="en-US" smtClean="0"/>
              <a:t>10/10/2016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8BF8A0-5FAC-4366-95DE-927BCA030B36}" type="slidenum">
              <a:rPr lang="en-US" smtClean="0"/>
              <a:t>‹#›</a:t>
            </a:fld>
            <a:endParaRPr lang="en-US"/>
          </a:p>
        </p:txBody>
      </p:sp>
    </p:spTree>
    <p:extLst>
      <p:ext uri="{BB962C8B-B14F-4D97-AF65-F5344CB8AC3E}">
        <p14:creationId xmlns:p14="http://schemas.microsoft.com/office/powerpoint/2010/main" val="562016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 Introduction</a:t>
            </a:r>
          </a:p>
          <a:p>
            <a:r>
              <a:rPr lang="en-US" dirty="0"/>
              <a:t>b/b</a:t>
            </a:r>
            <a:r>
              <a:rPr lang="en-US" baseline="0" dirty="0"/>
              <a:t> b/h interaction focusing on some of the available computational approaches used to observe these interactions</a:t>
            </a:r>
          </a:p>
          <a:p>
            <a:r>
              <a:rPr lang="en-US" baseline="0" dirty="0"/>
              <a:t>I cannot talk about all the papers I’ve read but I will talk about some of the papers I found interesting.</a:t>
            </a:r>
            <a:endParaRPr lang="en-US" dirty="0"/>
          </a:p>
        </p:txBody>
      </p:sp>
      <p:sp>
        <p:nvSpPr>
          <p:cNvPr id="4" name="Slide Number Placeholder 3"/>
          <p:cNvSpPr>
            <a:spLocks noGrp="1"/>
          </p:cNvSpPr>
          <p:nvPr>
            <p:ph type="sldNum" sz="quarter" idx="10"/>
          </p:nvPr>
        </p:nvSpPr>
        <p:spPr/>
        <p:txBody>
          <a:bodyPr/>
          <a:lstStyle/>
          <a:p>
            <a:fld id="{AE8BF8A0-5FAC-4366-95DE-927BCA030B36}" type="slidenum">
              <a:rPr lang="en-US" smtClean="0"/>
              <a:t>1</a:t>
            </a:fld>
            <a:endParaRPr lang="en-US"/>
          </a:p>
        </p:txBody>
      </p:sp>
    </p:spTree>
    <p:extLst>
      <p:ext uri="{BB962C8B-B14F-4D97-AF65-F5344CB8AC3E}">
        <p14:creationId xmlns:p14="http://schemas.microsoft.com/office/powerpoint/2010/main" val="446225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that</a:t>
            </a:r>
            <a:r>
              <a:rPr lang="en-US" baseline="0" dirty="0"/>
              <a:t> question in mind, we turn our attention to:</a:t>
            </a:r>
          </a:p>
          <a:p>
            <a:endParaRPr lang="en-US" baseline="0" dirty="0"/>
          </a:p>
          <a:p>
            <a:r>
              <a:rPr lang="en-US" baseline="0" dirty="0" err="1"/>
              <a:t>Plichta</a:t>
            </a:r>
            <a:r>
              <a:rPr lang="en-US" baseline="0" dirty="0"/>
              <a:t> utilizes a transcription based method to try understand community assembly within the human gut microbiome. </a:t>
            </a:r>
            <a:endParaRPr lang="en-US" dirty="0"/>
          </a:p>
        </p:txBody>
      </p:sp>
      <p:sp>
        <p:nvSpPr>
          <p:cNvPr id="4" name="Slide Number Placeholder 3"/>
          <p:cNvSpPr>
            <a:spLocks noGrp="1"/>
          </p:cNvSpPr>
          <p:nvPr>
            <p:ph type="sldNum" sz="quarter" idx="10"/>
          </p:nvPr>
        </p:nvSpPr>
        <p:spPr/>
        <p:txBody>
          <a:bodyPr/>
          <a:lstStyle/>
          <a:p>
            <a:fld id="{AE8BF8A0-5FAC-4366-95DE-927BCA030B36}" type="slidenum">
              <a:rPr lang="en-US" smtClean="0"/>
              <a:t>12</a:t>
            </a:fld>
            <a:endParaRPr lang="en-US"/>
          </a:p>
        </p:txBody>
      </p:sp>
    </p:spTree>
    <p:extLst>
      <p:ext uri="{BB962C8B-B14F-4D97-AF65-F5344CB8AC3E}">
        <p14:creationId xmlns:p14="http://schemas.microsoft.com/office/powerpoint/2010/main" val="3365198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this</a:t>
            </a:r>
            <a:r>
              <a:rPr lang="en-US" baseline="0" dirty="0"/>
              <a:t> paper was to identify potential interspecies transcriptional interactions/gene regulation.  </a:t>
            </a:r>
          </a:p>
          <a:p>
            <a:endParaRPr lang="en-US" baseline="0" dirty="0"/>
          </a:p>
          <a:p>
            <a:r>
              <a:rPr lang="en-US" baseline="0" dirty="0"/>
              <a:t>Tested for differential gene expression associated with pairwise species co-occurrences</a:t>
            </a:r>
          </a:p>
          <a:p>
            <a:endParaRPr lang="en-US" baseline="0" dirty="0"/>
          </a:p>
          <a:p>
            <a:r>
              <a:rPr lang="en-US" baseline="0" dirty="0"/>
              <a:t>Compared the expression of a gene in responder species when a companion species was present and weren't present. </a:t>
            </a:r>
            <a:endParaRPr lang="en-US" dirty="0"/>
          </a:p>
        </p:txBody>
      </p:sp>
      <p:sp>
        <p:nvSpPr>
          <p:cNvPr id="4" name="Slide Number Placeholder 3"/>
          <p:cNvSpPr>
            <a:spLocks noGrp="1"/>
          </p:cNvSpPr>
          <p:nvPr>
            <p:ph type="sldNum" sz="quarter" idx="10"/>
          </p:nvPr>
        </p:nvSpPr>
        <p:spPr/>
        <p:txBody>
          <a:bodyPr/>
          <a:lstStyle/>
          <a:p>
            <a:fld id="{7461DF28-6F1B-4990-AB38-2D26B194E90A}" type="slidenum">
              <a:rPr lang="en-US" smtClean="0"/>
              <a:t>13</a:t>
            </a:fld>
            <a:endParaRPr lang="en-US"/>
          </a:p>
        </p:txBody>
      </p:sp>
    </p:spTree>
    <p:extLst>
      <p:ext uri="{BB962C8B-B14F-4D97-AF65-F5344CB8AC3E}">
        <p14:creationId xmlns:p14="http://schemas.microsoft.com/office/powerpoint/2010/main" val="890380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Observed changes in transcriptional interactions in response to the presence of companion organisms. </a:t>
            </a:r>
          </a:p>
          <a:p>
            <a:endParaRPr lang="en-US" dirty="0"/>
          </a:p>
          <a:p>
            <a:r>
              <a:rPr lang="en-US" dirty="0"/>
              <a:t>For example:</a:t>
            </a:r>
            <a:r>
              <a:rPr lang="en-US" baseline="0" dirty="0"/>
              <a:t> C. </a:t>
            </a:r>
            <a:r>
              <a:rPr lang="en-US" baseline="0" dirty="0" err="1"/>
              <a:t>mitsuokai</a:t>
            </a:r>
            <a:r>
              <a:rPr lang="en-US" baseline="0" dirty="0"/>
              <a:t> and B. </a:t>
            </a:r>
            <a:r>
              <a:rPr lang="en-US" baseline="0" dirty="0" err="1"/>
              <a:t>caccae</a:t>
            </a:r>
            <a:r>
              <a:rPr lang="en-US" baseline="0" dirty="0"/>
              <a:t> are known to both express starch phosphorylase.  However, in co-existence, C. </a:t>
            </a:r>
            <a:r>
              <a:rPr lang="en-US" baseline="0" dirty="0" err="1"/>
              <a:t>mitsuokai’s</a:t>
            </a:r>
            <a:r>
              <a:rPr lang="en-US" baseline="0" dirty="0"/>
              <a:t> orthologue genes were silenced in the presence of B. </a:t>
            </a:r>
            <a:r>
              <a:rPr lang="en-US" baseline="0" dirty="0" err="1"/>
              <a:t>caccae</a:t>
            </a:r>
            <a:r>
              <a:rPr lang="en-US" baseline="0" dirty="0"/>
              <a:t>.  This may have been because B. </a:t>
            </a:r>
            <a:r>
              <a:rPr lang="en-US" baseline="0" dirty="0" err="1"/>
              <a:t>caccae</a:t>
            </a:r>
            <a:r>
              <a:rPr lang="en-US" baseline="0" dirty="0"/>
              <a:t> is a specialist in polysaccharide metabolism and may have depleted the available starch resource.</a:t>
            </a:r>
          </a:p>
          <a:p>
            <a:endParaRPr lang="en-US" baseline="0" dirty="0"/>
          </a:p>
          <a:p>
            <a:r>
              <a:rPr lang="en-US" baseline="0" dirty="0"/>
              <a:t>Majority of </a:t>
            </a:r>
            <a:r>
              <a:rPr lang="en-US" baseline="0" dirty="0" err="1"/>
              <a:t>ortholog</a:t>
            </a:r>
            <a:r>
              <a:rPr lang="en-US" baseline="0" dirty="0"/>
              <a:t> genes (78%) were seen to be downregulated during coexistence.</a:t>
            </a:r>
          </a:p>
        </p:txBody>
      </p:sp>
      <p:sp>
        <p:nvSpPr>
          <p:cNvPr id="4" name="Slide Number Placeholder 3"/>
          <p:cNvSpPr>
            <a:spLocks noGrp="1"/>
          </p:cNvSpPr>
          <p:nvPr>
            <p:ph type="sldNum" sz="quarter" idx="10"/>
          </p:nvPr>
        </p:nvSpPr>
        <p:spPr/>
        <p:txBody>
          <a:bodyPr/>
          <a:lstStyle/>
          <a:p>
            <a:fld id="{7461DF28-6F1B-4990-AB38-2D26B194E90A}" type="slidenum">
              <a:rPr lang="en-US" smtClean="0"/>
              <a:t>14</a:t>
            </a:fld>
            <a:endParaRPr lang="en-US"/>
          </a:p>
        </p:txBody>
      </p:sp>
    </p:spTree>
    <p:extLst>
      <p:ext uri="{BB962C8B-B14F-4D97-AF65-F5344CB8AC3E}">
        <p14:creationId xmlns:p14="http://schemas.microsoft.com/office/powerpoint/2010/main" val="1886080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Wood-</a:t>
            </a:r>
            <a:r>
              <a:rPr lang="en-US" dirty="0" err="1"/>
              <a:t>Ljungdahl</a:t>
            </a:r>
            <a:r>
              <a:rPr lang="en-US" baseline="0" dirty="0"/>
              <a:t> pathway</a:t>
            </a:r>
          </a:p>
          <a:p>
            <a:r>
              <a:rPr lang="en-US" baseline="0" dirty="0"/>
              <a:t>[explain]</a:t>
            </a:r>
          </a:p>
          <a:p>
            <a:endParaRPr lang="en-US" baseline="0" dirty="0"/>
          </a:p>
          <a:p>
            <a:r>
              <a:rPr lang="en-US" baseline="0" dirty="0"/>
              <a:t>They found that in </a:t>
            </a:r>
            <a:r>
              <a:rPr lang="en-US" baseline="0" dirty="0" err="1"/>
              <a:t>coexistinc</a:t>
            </a:r>
            <a:r>
              <a:rPr lang="en-US" baseline="0" dirty="0"/>
              <a:t> species, many orthologous genes were downregulated.  this suggests there was regulation to decrease the overlap of expressed functions in  interacting species pairs and that the human gut microbiome undergoes niche segregation at the transcription level. </a:t>
            </a:r>
          </a:p>
          <a:p>
            <a:endParaRPr lang="en-US" baseline="0" dirty="0"/>
          </a:p>
          <a:p>
            <a:r>
              <a:rPr lang="en-US" baseline="0" dirty="0"/>
              <a:t>This can explain how we saw how species with potential competitive functionality, coexisting with each other.</a:t>
            </a:r>
          </a:p>
          <a:p>
            <a:endParaRPr lang="en-US" baseline="0" dirty="0"/>
          </a:p>
          <a:p>
            <a:r>
              <a:rPr lang="en-US" baseline="0" dirty="0"/>
              <a:t>We can start to see how these different approaches, complement each other while also see how some approaches are limited by what they can see.</a:t>
            </a:r>
          </a:p>
        </p:txBody>
      </p:sp>
      <p:sp>
        <p:nvSpPr>
          <p:cNvPr id="4" name="Slide Number Placeholder 3"/>
          <p:cNvSpPr>
            <a:spLocks noGrp="1"/>
          </p:cNvSpPr>
          <p:nvPr>
            <p:ph type="sldNum" sz="quarter" idx="10"/>
          </p:nvPr>
        </p:nvSpPr>
        <p:spPr/>
        <p:txBody>
          <a:bodyPr/>
          <a:lstStyle/>
          <a:p>
            <a:fld id="{AE8BF8A0-5FAC-4366-95DE-927BCA030B36}" type="slidenum">
              <a:rPr lang="en-US" smtClean="0"/>
              <a:t>15</a:t>
            </a:fld>
            <a:endParaRPr lang="en-US"/>
          </a:p>
        </p:txBody>
      </p:sp>
    </p:spTree>
    <p:extLst>
      <p:ext uri="{BB962C8B-B14F-4D97-AF65-F5344CB8AC3E}">
        <p14:creationId xmlns:p14="http://schemas.microsoft.com/office/powerpoint/2010/main" val="2451625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move on to the usage of time series analysis in</a:t>
            </a:r>
            <a:r>
              <a:rPr lang="en-US" baseline="0" dirty="0"/>
              <a:t> understanding community dynamics.</a:t>
            </a:r>
          </a:p>
          <a:p>
            <a:endParaRPr lang="en-US" baseline="0" dirty="0"/>
          </a:p>
          <a:p>
            <a:r>
              <a:rPr lang="en-US" baseline="0" dirty="0"/>
              <a:t>In recent years, much attention has gone towards trying to understand the human microbiome.  Specifically, the stability of the microbiome, and the transition between stable and diseased states; </a:t>
            </a:r>
          </a:p>
          <a:p>
            <a:endParaRPr lang="en-US" baseline="0" dirty="0"/>
          </a:p>
          <a:p>
            <a:r>
              <a:rPr lang="en-US" baseline="0" dirty="0"/>
              <a:t>Q: How stable is the microbiome, what factors are involved with the maintenance of stability and what causes the shift between a stable state towards a diseased state.  </a:t>
            </a:r>
          </a:p>
          <a:p>
            <a:endParaRPr lang="en-US" baseline="0" dirty="0"/>
          </a:p>
          <a:p>
            <a:r>
              <a:rPr lang="en-US" baseline="0" dirty="0"/>
              <a:t>The next two papers tries to analyze the stability of the human microbiome through time series analysis.</a:t>
            </a:r>
          </a:p>
          <a:p>
            <a:endParaRPr lang="en-US" baseline="0" dirty="0"/>
          </a:p>
          <a:p>
            <a:r>
              <a:rPr lang="en-US" baseline="0" dirty="0"/>
              <a:t>Time series analysis allows us to view microbial developments over extended periods of time, to give us a better understanding of community dynamics.</a:t>
            </a:r>
          </a:p>
          <a:p>
            <a:r>
              <a:rPr lang="en-US" baseline="0" dirty="0"/>
              <a:t>Dynamic analysis vs static analysis: this allows us to see how maybe specific events may play a role in community assembly</a:t>
            </a:r>
          </a:p>
        </p:txBody>
      </p:sp>
      <p:sp>
        <p:nvSpPr>
          <p:cNvPr id="4" name="Slide Number Placeholder 3"/>
          <p:cNvSpPr>
            <a:spLocks noGrp="1"/>
          </p:cNvSpPr>
          <p:nvPr>
            <p:ph type="sldNum" sz="quarter" idx="10"/>
          </p:nvPr>
        </p:nvSpPr>
        <p:spPr/>
        <p:txBody>
          <a:bodyPr/>
          <a:lstStyle/>
          <a:p>
            <a:fld id="{AE8BF8A0-5FAC-4366-95DE-927BCA030B36}" type="slidenum">
              <a:rPr lang="en-US" smtClean="0"/>
              <a:t>16</a:t>
            </a:fld>
            <a:endParaRPr lang="en-US"/>
          </a:p>
        </p:txBody>
      </p:sp>
    </p:spTree>
    <p:extLst>
      <p:ext uri="{BB962C8B-B14F-4D97-AF65-F5344CB8AC3E}">
        <p14:creationId xmlns:p14="http://schemas.microsoft.com/office/powerpoint/2010/main" val="3294423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Long-Term Stability of the Human Gut Microbiota – Faith et al.</a:t>
            </a:r>
          </a:p>
          <a:p>
            <a:pPr lvl="1"/>
            <a:r>
              <a:rPr lang="en-US" i="1" dirty="0"/>
              <a:t>Found remarkable stability of gut microbiota with on average 60% of strains remaining over a period of 5 years</a:t>
            </a:r>
          </a:p>
          <a:p>
            <a:pPr lvl="1"/>
            <a:r>
              <a:rPr lang="en-US" i="1" dirty="0"/>
              <a:t>Found in related individuals, genome content were maintained up to 96%</a:t>
            </a:r>
          </a:p>
          <a:p>
            <a:r>
              <a:rPr lang="en-US" i="1" dirty="0"/>
              <a:t>Temporal stability of human skin Microbiome – Oh et al.</a:t>
            </a:r>
          </a:p>
          <a:p>
            <a:pPr lvl="1"/>
            <a:r>
              <a:rPr lang="en-US" i="1" dirty="0"/>
              <a:t>Found skin microbiome were stable over time despite being exposed to the elements.</a:t>
            </a:r>
          </a:p>
          <a:p>
            <a:pPr lvl="1"/>
            <a:r>
              <a:rPr lang="en-US" i="1" dirty="0"/>
              <a:t>Presents hypothesis of colonization resistance </a:t>
            </a:r>
          </a:p>
          <a:p>
            <a:pPr lvl="1"/>
            <a:r>
              <a:rPr lang="en-US" i="1" dirty="0"/>
              <a:t>Site tropism, individuality and phylogeny were key determinants of stability.  </a:t>
            </a:r>
          </a:p>
          <a:p>
            <a:pPr lvl="2"/>
            <a:r>
              <a:rPr lang="en-US" i="1" dirty="0"/>
              <a:t>Ex. Feet were variable</a:t>
            </a:r>
          </a:p>
          <a:p>
            <a:pPr lvl="2"/>
            <a:r>
              <a:rPr lang="en-US" i="1" dirty="0"/>
              <a:t>Individuality, some people exhibited drastic shift in diversity, thus might be due to hygiene</a:t>
            </a:r>
          </a:p>
          <a:p>
            <a:pPr lvl="1"/>
            <a:r>
              <a:rPr lang="en-US" i="1" dirty="0"/>
              <a:t>Used SNV analysis to determine that strains are maintained rather than reacquired.</a:t>
            </a:r>
          </a:p>
          <a:p>
            <a:pPr lvl="1"/>
            <a:r>
              <a:rPr lang="en-US" i="1" dirty="0"/>
              <a:t>Up to 2 years stability</a:t>
            </a:r>
          </a:p>
          <a:p>
            <a:pPr lvl="1"/>
            <a:r>
              <a:rPr lang="en-US" i="1" dirty="0"/>
              <a:t>Samples were done in long 1-2 year intervals and short 1-2 month intervals </a:t>
            </a:r>
          </a:p>
          <a:p>
            <a:endParaRPr lang="en-US" dirty="0"/>
          </a:p>
        </p:txBody>
      </p:sp>
      <p:sp>
        <p:nvSpPr>
          <p:cNvPr id="4" name="Slide Number Placeholder 3"/>
          <p:cNvSpPr>
            <a:spLocks noGrp="1"/>
          </p:cNvSpPr>
          <p:nvPr>
            <p:ph type="sldNum" sz="quarter" idx="10"/>
          </p:nvPr>
        </p:nvSpPr>
        <p:spPr/>
        <p:txBody>
          <a:bodyPr/>
          <a:lstStyle/>
          <a:p>
            <a:fld id="{AE8BF8A0-5FAC-4366-95DE-927BCA030B36}" type="slidenum">
              <a:rPr lang="en-US" smtClean="0"/>
              <a:t>17</a:t>
            </a:fld>
            <a:endParaRPr lang="en-US"/>
          </a:p>
        </p:txBody>
      </p:sp>
    </p:spTree>
    <p:extLst>
      <p:ext uri="{BB962C8B-B14F-4D97-AF65-F5344CB8AC3E}">
        <p14:creationId xmlns:p14="http://schemas.microsoft.com/office/powerpoint/2010/main" val="2221949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What changes between</a:t>
            </a:r>
            <a:r>
              <a:rPr lang="en-US" i="1" baseline="0" dirty="0"/>
              <a:t> a stable state and a diseased state?</a:t>
            </a:r>
          </a:p>
          <a:p>
            <a:endParaRPr lang="en-US" i="1" dirty="0"/>
          </a:p>
          <a:p>
            <a:r>
              <a:rPr lang="en-US" i="1" dirty="0"/>
              <a:t>Temporal shifts in the skin microbiome associated with disease flares and treatment in children with atopic dermatitis</a:t>
            </a:r>
            <a:br>
              <a:rPr lang="en-US" dirty="0"/>
            </a:br>
            <a:r>
              <a:rPr lang="en-US" dirty="0"/>
              <a:t>Kong et al.</a:t>
            </a:r>
            <a:br>
              <a:rPr lang="en-US" dirty="0"/>
            </a:br>
            <a:endParaRPr lang="en-US" dirty="0"/>
          </a:p>
          <a:p>
            <a:r>
              <a:rPr lang="en-US" dirty="0"/>
              <a:t>Generalization:</a:t>
            </a:r>
          </a:p>
          <a:p>
            <a:r>
              <a:rPr lang="en-US" dirty="0"/>
              <a:t>The paper used</a:t>
            </a:r>
            <a:r>
              <a:rPr lang="en-US" baseline="0" dirty="0"/>
              <a:t> time series analysis to monitor the microbial community of atopic dermatitis individuals.  What the paper found was that there was correlation between the population Staphylococcus species during the progression of the disease.  Also that there was a decrease in microbial diversity during the progression of the disease.  </a:t>
            </a:r>
          </a:p>
          <a:p>
            <a:endParaRPr lang="en-US" baseline="0" dirty="0"/>
          </a:p>
          <a:p>
            <a:r>
              <a:rPr lang="en-US" baseline="0" dirty="0"/>
              <a:t>The findings of this paper suggest that there are certain key events (decrease in diversity and disruption of microbial stability) which can be attributed to the onset of certain diseases. </a:t>
            </a:r>
          </a:p>
          <a:p>
            <a:endParaRPr lang="en-US" baseline="0" dirty="0"/>
          </a:p>
          <a:p>
            <a:r>
              <a:rPr lang="en-US" baseline="0" dirty="0"/>
              <a:t>And these types disease progressions can be seen across different microbial communities.</a:t>
            </a:r>
            <a:endParaRPr lang="en-US" dirty="0"/>
          </a:p>
        </p:txBody>
      </p:sp>
      <p:sp>
        <p:nvSpPr>
          <p:cNvPr id="4" name="Slide Number Placeholder 3"/>
          <p:cNvSpPr>
            <a:spLocks noGrp="1"/>
          </p:cNvSpPr>
          <p:nvPr>
            <p:ph type="sldNum" sz="quarter" idx="10"/>
          </p:nvPr>
        </p:nvSpPr>
        <p:spPr/>
        <p:txBody>
          <a:bodyPr/>
          <a:lstStyle/>
          <a:p>
            <a:fld id="{AE8BF8A0-5FAC-4366-95DE-927BCA030B36}" type="slidenum">
              <a:rPr lang="en-US" smtClean="0"/>
              <a:t>18</a:t>
            </a:fld>
            <a:endParaRPr lang="en-US"/>
          </a:p>
        </p:txBody>
      </p:sp>
    </p:spTree>
    <p:extLst>
      <p:ext uri="{BB962C8B-B14F-4D97-AF65-F5344CB8AC3E}">
        <p14:creationId xmlns:p14="http://schemas.microsoft.com/office/powerpoint/2010/main" val="124733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example highlights the fact that certain diseases can be characterized by the progression</a:t>
            </a:r>
            <a:r>
              <a:rPr lang="en-US" baseline="0" dirty="0"/>
              <a:t> of certain keystone species.  For example, i</a:t>
            </a:r>
            <a:r>
              <a:rPr lang="en-US" dirty="0"/>
              <a:t>t is known that the</a:t>
            </a:r>
            <a:r>
              <a:rPr lang="en-US" baseline="0" dirty="0"/>
              <a:t> development of oral biofilms follow a sequential and ordered colonization during the progression of gingivitis and </a:t>
            </a:r>
            <a:r>
              <a:rPr lang="en-US" baseline="0" dirty="0" err="1"/>
              <a:t>periodontis</a:t>
            </a:r>
            <a:r>
              <a:rPr lang="en-US" baseline="0" dirty="0"/>
              <a:t>.  There are certain colonizing bacteria which are considered “early colonizing species” which are usually associated with adhesion to oral surfaces, and also others are classified as “last colonizing species” which are associated with virulence.  And in oral biofilm progression these species are grouped into purple, blue, green, yellow, orange, and red cluster/complex species. And red being the species typically associated with periodontitis.  And the colonization of last species is reliant on the colonization of early </a:t>
            </a:r>
            <a:r>
              <a:rPr lang="en-US" baseline="0" dirty="0" err="1"/>
              <a:t>colonizaers</a:t>
            </a:r>
            <a:r>
              <a:rPr lang="en-US" baseline="0" dirty="0"/>
              <a:t>.  </a:t>
            </a:r>
          </a:p>
          <a:p>
            <a:endParaRPr lang="en-US" baseline="0" dirty="0"/>
          </a:p>
          <a:p>
            <a:r>
              <a:rPr lang="en-US" baseline="0" dirty="0"/>
              <a:t>So there is talk about how to better understand these community dynamics and try to treat these dieses by interrupting the chain of colonization</a:t>
            </a:r>
            <a:endParaRPr lang="en-US" dirty="0"/>
          </a:p>
        </p:txBody>
      </p:sp>
      <p:sp>
        <p:nvSpPr>
          <p:cNvPr id="4" name="Slide Number Placeholder 3"/>
          <p:cNvSpPr>
            <a:spLocks noGrp="1"/>
          </p:cNvSpPr>
          <p:nvPr>
            <p:ph type="sldNum" sz="quarter" idx="10"/>
          </p:nvPr>
        </p:nvSpPr>
        <p:spPr/>
        <p:txBody>
          <a:bodyPr/>
          <a:lstStyle/>
          <a:p>
            <a:fld id="{AE8BF8A0-5FAC-4366-95DE-927BCA030B36}" type="slidenum">
              <a:rPr lang="en-US" smtClean="0"/>
              <a:t>19</a:t>
            </a:fld>
            <a:endParaRPr lang="en-US"/>
          </a:p>
        </p:txBody>
      </p:sp>
    </p:spTree>
    <p:extLst>
      <p:ext uri="{BB962C8B-B14F-4D97-AF65-F5344CB8AC3E}">
        <p14:creationId xmlns:p14="http://schemas.microsoft.com/office/powerpoint/2010/main" val="3900150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there is a lot of information on the phylogenetic composition of communities,</a:t>
            </a:r>
            <a:r>
              <a:rPr lang="en-US" baseline="0" dirty="0"/>
              <a:t> little is known about the transcriptional interactions between these diseased states.  </a:t>
            </a:r>
          </a:p>
          <a:p>
            <a:endParaRPr lang="en-US" baseline="0" dirty="0"/>
          </a:p>
          <a:p>
            <a:r>
              <a:rPr lang="en-US" baseline="0" dirty="0"/>
              <a:t>While knowing the taxonomic composition of the community is important, it is also important to understand the gene expression between these microbial communities.  </a:t>
            </a:r>
            <a:endParaRPr lang="en-US" dirty="0"/>
          </a:p>
        </p:txBody>
      </p:sp>
      <p:sp>
        <p:nvSpPr>
          <p:cNvPr id="4" name="Slide Number Placeholder 3"/>
          <p:cNvSpPr>
            <a:spLocks noGrp="1"/>
          </p:cNvSpPr>
          <p:nvPr>
            <p:ph type="sldNum" sz="quarter" idx="10"/>
          </p:nvPr>
        </p:nvSpPr>
        <p:spPr/>
        <p:txBody>
          <a:bodyPr/>
          <a:lstStyle/>
          <a:p>
            <a:fld id="{AE8BF8A0-5FAC-4366-95DE-927BCA030B36}" type="slidenum">
              <a:rPr lang="en-US" smtClean="0"/>
              <a:t>20</a:t>
            </a:fld>
            <a:endParaRPr lang="en-US"/>
          </a:p>
        </p:txBody>
      </p:sp>
    </p:spTree>
    <p:extLst>
      <p:ext uri="{BB962C8B-B14F-4D97-AF65-F5344CB8AC3E}">
        <p14:creationId xmlns:p14="http://schemas.microsoft.com/office/powerpoint/2010/main" val="4127763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they found was</a:t>
            </a:r>
            <a:r>
              <a:rPr lang="en-US" baseline="0" dirty="0"/>
              <a:t> that majority of the virulence factors which were upregulated during periodontitis came from organisms which were not considered major periodontal pathogens.  Usually the organisms which are associated with periodontitis is red complex species which are labeled in red.</a:t>
            </a:r>
          </a:p>
          <a:p>
            <a:endParaRPr lang="en-US" baseline="0" dirty="0"/>
          </a:p>
          <a:p>
            <a:r>
              <a:rPr lang="en-US" dirty="0"/>
              <a:t>Members of the genus Streptococcus such as S. mitis, generally associated with health, were expressing homologs of virulence factors from known pathogenic streptococci such as; </a:t>
            </a:r>
            <a:r>
              <a:rPr lang="en-US" dirty="0" err="1"/>
              <a:t>neuramini</a:t>
            </a:r>
            <a:r>
              <a:rPr lang="en-US" dirty="0"/>
              <a:t>- </a:t>
            </a:r>
            <a:r>
              <a:rPr lang="en-US" dirty="0" err="1"/>
              <a:t>dase</a:t>
            </a:r>
            <a:r>
              <a:rPr lang="en-US" dirty="0"/>
              <a:t> A (</a:t>
            </a:r>
            <a:r>
              <a:rPr lang="en-US" dirty="0" err="1"/>
              <a:t>Jedrzejas</a:t>
            </a:r>
            <a:r>
              <a:rPr lang="en-US" dirty="0"/>
              <a:t>, 2001), zinc metalloprotease </a:t>
            </a:r>
            <a:r>
              <a:rPr lang="en-US" dirty="0" err="1"/>
              <a:t>ZmpB</a:t>
            </a:r>
            <a:r>
              <a:rPr lang="en-US" dirty="0"/>
              <a:t> (Bender and Weiser, 2006) and the saliva-binding protein </a:t>
            </a:r>
            <a:r>
              <a:rPr lang="en-US" dirty="0" err="1"/>
              <a:t>adhesin</a:t>
            </a:r>
            <a:r>
              <a:rPr lang="en-US" dirty="0"/>
              <a:t> B (Herbert et al., 2004).</a:t>
            </a:r>
          </a:p>
          <a:p>
            <a:endParaRPr lang="en-US" dirty="0"/>
          </a:p>
          <a:p>
            <a:r>
              <a:rPr lang="en-US" dirty="0"/>
              <a:t>Findings there may be synergetic interactions between communities, and that</a:t>
            </a:r>
            <a:r>
              <a:rPr lang="en-US" baseline="0" dirty="0"/>
              <a:t> in terms of community dynamics, it may be necessary to reconsider species which are not commonly associated with a disease state as a factor in the progression/onset of these diseases. </a:t>
            </a:r>
            <a:endParaRPr lang="en-US" dirty="0"/>
          </a:p>
        </p:txBody>
      </p:sp>
      <p:sp>
        <p:nvSpPr>
          <p:cNvPr id="4" name="Slide Number Placeholder 3"/>
          <p:cNvSpPr>
            <a:spLocks noGrp="1"/>
          </p:cNvSpPr>
          <p:nvPr>
            <p:ph type="sldNum" sz="quarter" idx="10"/>
          </p:nvPr>
        </p:nvSpPr>
        <p:spPr/>
        <p:txBody>
          <a:bodyPr/>
          <a:lstStyle/>
          <a:p>
            <a:fld id="{AE8BF8A0-5FAC-4366-95DE-927BCA030B36}" type="slidenum">
              <a:rPr lang="en-US" smtClean="0"/>
              <a:t>21</a:t>
            </a:fld>
            <a:endParaRPr lang="en-US"/>
          </a:p>
        </p:txBody>
      </p:sp>
    </p:spTree>
    <p:extLst>
      <p:ext uri="{BB962C8B-B14F-4D97-AF65-F5344CB8AC3E}">
        <p14:creationId xmlns:p14="http://schemas.microsoft.com/office/powerpoint/2010/main" val="1546680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typically think of bacterial interactions we can group them into several categories</a:t>
            </a:r>
            <a:r>
              <a:rPr lang="en-US" baseline="0" dirty="0"/>
              <a:t>.</a:t>
            </a:r>
          </a:p>
          <a:p>
            <a:endParaRPr lang="en-US" baseline="0" dirty="0"/>
          </a:p>
          <a:p>
            <a:r>
              <a:rPr lang="en-US" baseline="0" dirty="0"/>
              <a:t>Some of the general interactions which immediately come to mind are SS, QS, Biofilm, Antibiosis.</a:t>
            </a:r>
          </a:p>
          <a:p>
            <a:endParaRPr lang="en-US" baseline="0" dirty="0"/>
          </a:p>
          <a:p>
            <a:r>
              <a:rPr lang="en-US" baseline="0" dirty="0"/>
              <a:t>These are types of community assembly, metabolic interactions and protein interactions.</a:t>
            </a:r>
          </a:p>
          <a:p>
            <a:endParaRPr lang="en-US" baseline="0" dirty="0"/>
          </a:p>
          <a:p>
            <a:r>
              <a:rPr lang="en-US" baseline="0" dirty="0"/>
              <a:t>And currently, there have been a lot of research focus towards analyzing these interactions through community wide approaches</a:t>
            </a:r>
          </a:p>
          <a:p>
            <a:endParaRPr lang="en-US" baseline="0" dirty="0"/>
          </a:p>
          <a:p>
            <a:r>
              <a:rPr lang="en-US" dirty="0"/>
              <a:t>Through this presentation b/b</a:t>
            </a:r>
            <a:r>
              <a:rPr lang="en-US" baseline="0" dirty="0"/>
              <a:t> -&gt; b/h</a:t>
            </a:r>
            <a:endParaRPr lang="en-US" dirty="0"/>
          </a:p>
        </p:txBody>
      </p:sp>
      <p:sp>
        <p:nvSpPr>
          <p:cNvPr id="4" name="Slide Number Placeholder 3"/>
          <p:cNvSpPr>
            <a:spLocks noGrp="1"/>
          </p:cNvSpPr>
          <p:nvPr>
            <p:ph type="sldNum" sz="quarter" idx="10"/>
          </p:nvPr>
        </p:nvSpPr>
        <p:spPr/>
        <p:txBody>
          <a:bodyPr/>
          <a:lstStyle/>
          <a:p>
            <a:fld id="{996038EC-D23D-4ECE-9281-08F42A8A755A}" type="slidenum">
              <a:rPr lang="en-US" smtClean="0"/>
              <a:t>2</a:t>
            </a:fld>
            <a:endParaRPr lang="en-US"/>
          </a:p>
        </p:txBody>
      </p:sp>
    </p:spTree>
    <p:extLst>
      <p:ext uri="{BB962C8B-B14F-4D97-AF65-F5344CB8AC3E}">
        <p14:creationId xmlns:p14="http://schemas.microsoft.com/office/powerpoint/2010/main" val="2309507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between dual transcriptomics</a:t>
            </a:r>
            <a:r>
              <a:rPr lang="en-US" baseline="0" dirty="0"/>
              <a:t> vs Simultaneous is, Dual you merge the two transcriptomes and sequence together (transcripts of two interacting species in 1 pool).  Simultaneous, you separate the species then sequence separately.</a:t>
            </a:r>
          </a:p>
          <a:p>
            <a:endParaRPr lang="en-US" baseline="0" dirty="0"/>
          </a:p>
          <a:p>
            <a:r>
              <a:rPr lang="en-US" baseline="0" dirty="0"/>
              <a:t>Benefits of Dual RNA-</a:t>
            </a:r>
            <a:r>
              <a:rPr lang="en-US" baseline="0" dirty="0" err="1"/>
              <a:t>seq</a:t>
            </a:r>
            <a:r>
              <a:rPr lang="en-US" baseline="0" dirty="0"/>
              <a:t>:</a:t>
            </a:r>
          </a:p>
          <a:p>
            <a:pPr marL="171450" indent="-171450">
              <a:buFont typeface="Arial" panose="020B0604020202020204" pitchFamily="34" charset="0"/>
              <a:buChar char="•"/>
            </a:pPr>
            <a:r>
              <a:rPr lang="en-US" baseline="0" dirty="0"/>
              <a:t>RNA extraction w/o separation</a:t>
            </a:r>
          </a:p>
          <a:p>
            <a:pPr marL="171450" indent="-171450">
              <a:buFont typeface="Arial" panose="020B0604020202020204" pitchFamily="34" charset="0"/>
              <a:buChar char="•"/>
            </a:pPr>
            <a:r>
              <a:rPr lang="en-US" baseline="0" dirty="0"/>
              <a:t>Expression data directly reflects changes; </a:t>
            </a:r>
          </a:p>
          <a:p>
            <a:pPr marL="171450" indent="-171450">
              <a:buFont typeface="Arial" panose="020B0604020202020204" pitchFamily="34" charset="0"/>
              <a:buChar char="•"/>
            </a:pPr>
            <a:r>
              <a:rPr lang="en-US" baseline="0" dirty="0"/>
              <a:t>prevents errors obtained from separation process.</a:t>
            </a:r>
          </a:p>
          <a:p>
            <a:pPr marL="171450" indent="-171450">
              <a:buFont typeface="Arial" panose="020B0604020202020204" pitchFamily="34" charset="0"/>
              <a:buChar char="•"/>
            </a:pPr>
            <a:r>
              <a:rPr lang="en-US" baseline="0" dirty="0"/>
              <a:t>Sequencing cost is lower </a:t>
            </a:r>
          </a:p>
        </p:txBody>
      </p:sp>
      <p:sp>
        <p:nvSpPr>
          <p:cNvPr id="4" name="Slide Number Placeholder 3"/>
          <p:cNvSpPr>
            <a:spLocks noGrp="1"/>
          </p:cNvSpPr>
          <p:nvPr>
            <p:ph type="sldNum" sz="quarter" idx="10"/>
          </p:nvPr>
        </p:nvSpPr>
        <p:spPr/>
        <p:txBody>
          <a:bodyPr/>
          <a:lstStyle/>
          <a:p>
            <a:fld id="{AE8BF8A0-5FAC-4366-95DE-927BCA030B36}" type="slidenum">
              <a:rPr lang="en-US" smtClean="0"/>
              <a:t>22</a:t>
            </a:fld>
            <a:endParaRPr lang="en-US"/>
          </a:p>
        </p:txBody>
      </p:sp>
    </p:spTree>
    <p:extLst>
      <p:ext uri="{BB962C8B-B14F-4D97-AF65-F5344CB8AC3E}">
        <p14:creationId xmlns:p14="http://schemas.microsoft.com/office/powerpoint/2010/main" val="189601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Westermann</a:t>
            </a:r>
            <a:r>
              <a:rPr lang="en-US" dirty="0"/>
              <a:t> uses Dual</a:t>
            </a:r>
            <a:r>
              <a:rPr lang="en-US" baseline="0" dirty="0"/>
              <a:t> RNA-</a:t>
            </a:r>
            <a:r>
              <a:rPr lang="en-US" baseline="0" dirty="0" err="1"/>
              <a:t>seq</a:t>
            </a:r>
            <a:r>
              <a:rPr lang="en-US" baseline="0" dirty="0"/>
              <a:t> to try to noncoding RNA functions during host-pathogen interactions</a:t>
            </a:r>
            <a:endParaRPr lang="en-US" dirty="0"/>
          </a:p>
        </p:txBody>
      </p:sp>
      <p:sp>
        <p:nvSpPr>
          <p:cNvPr id="4" name="Slide Number Placeholder 3"/>
          <p:cNvSpPr>
            <a:spLocks noGrp="1"/>
          </p:cNvSpPr>
          <p:nvPr>
            <p:ph type="sldNum" sz="quarter" idx="10"/>
          </p:nvPr>
        </p:nvSpPr>
        <p:spPr/>
        <p:txBody>
          <a:bodyPr/>
          <a:lstStyle/>
          <a:p>
            <a:fld id="{AE8BF8A0-5FAC-4366-95DE-927BCA030B36}" type="slidenum">
              <a:rPr lang="en-US" smtClean="0"/>
              <a:t>23</a:t>
            </a:fld>
            <a:endParaRPr lang="en-US"/>
          </a:p>
        </p:txBody>
      </p:sp>
    </p:spTree>
    <p:extLst>
      <p:ext uri="{BB962C8B-B14F-4D97-AF65-F5344CB8AC3E}">
        <p14:creationId xmlns:p14="http://schemas.microsoft.com/office/powerpoint/2010/main" val="1863395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began with using GFP expressing Salmonella to infect</a:t>
            </a:r>
            <a:r>
              <a:rPr lang="en-US" baseline="0" dirty="0"/>
              <a:t> HeLa-S3 human cell lines.</a:t>
            </a:r>
          </a:p>
          <a:p>
            <a:r>
              <a:rPr lang="en-US" dirty="0"/>
              <a:t>They</a:t>
            </a:r>
            <a:r>
              <a:rPr lang="en-US" baseline="0" dirty="0"/>
              <a:t> then separated the cells using </a:t>
            </a:r>
            <a:r>
              <a:rPr lang="en-US" baseline="0" dirty="0" err="1"/>
              <a:t>Fluorecence</a:t>
            </a:r>
            <a:r>
              <a:rPr lang="en-US" baseline="0" dirty="0"/>
              <a:t>-activated cell sorting (FACS), separated infected vs unaffected cells.  </a:t>
            </a:r>
          </a:p>
          <a:p>
            <a:endParaRPr lang="en-US" baseline="0" dirty="0"/>
          </a:p>
          <a:p>
            <a:r>
              <a:rPr lang="en-US" baseline="0" dirty="0"/>
              <a:t>They continued to do a time series analysis of the transcriptome of 0, 2, 4, 8, 16, and 24hr post salmonella infection.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Sequenced total RNA in both samples without depletion or enrichment of RNA in order to see different represented RNAs</a:t>
            </a:r>
          </a:p>
          <a:p>
            <a:endParaRPr lang="en-US" dirty="0"/>
          </a:p>
        </p:txBody>
      </p:sp>
      <p:sp>
        <p:nvSpPr>
          <p:cNvPr id="4" name="Slide Number Placeholder 3"/>
          <p:cNvSpPr>
            <a:spLocks noGrp="1"/>
          </p:cNvSpPr>
          <p:nvPr>
            <p:ph type="sldNum" sz="quarter" idx="10"/>
          </p:nvPr>
        </p:nvSpPr>
        <p:spPr/>
        <p:txBody>
          <a:bodyPr/>
          <a:lstStyle/>
          <a:p>
            <a:fld id="{AE8BF8A0-5FAC-4366-95DE-927BCA030B36}" type="slidenum">
              <a:rPr lang="en-US" smtClean="0"/>
              <a:t>24</a:t>
            </a:fld>
            <a:endParaRPr lang="en-US"/>
          </a:p>
        </p:txBody>
      </p:sp>
    </p:spTree>
    <p:extLst>
      <p:ext uri="{BB962C8B-B14F-4D97-AF65-F5344CB8AC3E}">
        <p14:creationId xmlns:p14="http://schemas.microsoft.com/office/powerpoint/2010/main" val="3896965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comparing</a:t>
            </a:r>
            <a:r>
              <a:rPr lang="en-US" baseline="0" dirty="0"/>
              <a:t> 0h and 4h mRNA expression of Salmonella pathogenicity island SPI-1 and SPI-2, they found that SPI-1 expression decreased after bacterial internalization, and saw SPI-2 upregulation, which is involved with bacterial intracellular survival.</a:t>
            </a:r>
          </a:p>
          <a:p>
            <a:endParaRPr lang="en-US" baseline="0" dirty="0"/>
          </a:p>
          <a:p>
            <a:r>
              <a:rPr lang="en-US" baseline="0" dirty="0"/>
              <a:t>SPI-1 internalization</a:t>
            </a:r>
          </a:p>
          <a:p>
            <a:r>
              <a:rPr lang="en-US" baseline="0" dirty="0"/>
              <a:t>SPI-2 bacterial intracellular function</a:t>
            </a:r>
            <a:endParaRPr lang="en-US" dirty="0"/>
          </a:p>
        </p:txBody>
      </p:sp>
      <p:sp>
        <p:nvSpPr>
          <p:cNvPr id="4" name="Slide Number Placeholder 3"/>
          <p:cNvSpPr>
            <a:spLocks noGrp="1"/>
          </p:cNvSpPr>
          <p:nvPr>
            <p:ph type="sldNum" sz="quarter" idx="10"/>
          </p:nvPr>
        </p:nvSpPr>
        <p:spPr/>
        <p:txBody>
          <a:bodyPr/>
          <a:lstStyle/>
          <a:p>
            <a:fld id="{AE8BF8A0-5FAC-4366-95DE-927BCA030B36}" type="slidenum">
              <a:rPr lang="en-US" smtClean="0"/>
              <a:t>25</a:t>
            </a:fld>
            <a:endParaRPr lang="en-US"/>
          </a:p>
        </p:txBody>
      </p:sp>
    </p:spTree>
    <p:extLst>
      <p:ext uri="{BB962C8B-B14F-4D97-AF65-F5344CB8AC3E}">
        <p14:creationId xmlns:p14="http://schemas.microsoft.com/office/powerpoint/2010/main" val="9665241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a:t>
            </a:r>
            <a:r>
              <a:rPr lang="en-US" baseline="0" dirty="0"/>
              <a:t> then profiled sRNA with high resolution over a period of 24 </a:t>
            </a:r>
            <a:r>
              <a:rPr lang="en-US" baseline="0" dirty="0" err="1"/>
              <a:t>hrs</a:t>
            </a:r>
            <a:endParaRPr lang="en-US" baseline="0" dirty="0"/>
          </a:p>
          <a:p>
            <a:endParaRPr lang="en-US" baseline="0" dirty="0"/>
          </a:p>
          <a:p>
            <a:r>
              <a:rPr lang="en-US" baseline="0" dirty="0"/>
              <a:t>They found expression of the most activated sRNA, </a:t>
            </a:r>
            <a:r>
              <a:rPr lang="en-US" baseline="0" dirty="0" err="1"/>
              <a:t>PinT</a:t>
            </a:r>
            <a:r>
              <a:rPr lang="en-US" baseline="0" dirty="0"/>
              <a:t> x100 fold in post infection cells</a:t>
            </a:r>
          </a:p>
          <a:p>
            <a:endParaRPr lang="en-US" baseline="0" dirty="0"/>
          </a:p>
          <a:p>
            <a:r>
              <a:rPr lang="en-US" dirty="0" err="1"/>
              <a:t>PinT</a:t>
            </a:r>
            <a:r>
              <a:rPr lang="en-US" baseline="0" dirty="0"/>
              <a:t> is an 80nt long sRNA acquired horizontally from salmonella specific locus</a:t>
            </a:r>
          </a:p>
          <a:p>
            <a:endParaRPr lang="en-US" baseline="0" dirty="0"/>
          </a:p>
        </p:txBody>
      </p:sp>
      <p:sp>
        <p:nvSpPr>
          <p:cNvPr id="4" name="Slide Number Placeholder 3"/>
          <p:cNvSpPr>
            <a:spLocks noGrp="1"/>
          </p:cNvSpPr>
          <p:nvPr>
            <p:ph type="sldNum" sz="quarter" idx="10"/>
          </p:nvPr>
        </p:nvSpPr>
        <p:spPr/>
        <p:txBody>
          <a:bodyPr/>
          <a:lstStyle/>
          <a:p>
            <a:fld id="{AE8BF8A0-5FAC-4366-95DE-927BCA030B36}" type="slidenum">
              <a:rPr lang="en-US" smtClean="0"/>
              <a:t>26</a:t>
            </a:fld>
            <a:endParaRPr lang="en-US"/>
          </a:p>
        </p:txBody>
      </p:sp>
    </p:spTree>
    <p:extLst>
      <p:ext uri="{BB962C8B-B14F-4D97-AF65-F5344CB8AC3E}">
        <p14:creationId xmlns:p14="http://schemas.microsoft.com/office/powerpoint/2010/main" val="2482540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Tested </a:t>
            </a:r>
            <a:r>
              <a:rPr lang="en-US" baseline="0" dirty="0" err="1"/>
              <a:t>pinT</a:t>
            </a:r>
            <a:r>
              <a:rPr lang="en-US" baseline="0" dirty="0"/>
              <a:t> knockouts and found that </a:t>
            </a:r>
            <a:r>
              <a:rPr lang="en-US" baseline="0" dirty="0" err="1"/>
              <a:t>PinT</a:t>
            </a:r>
            <a:r>
              <a:rPr lang="en-US" baseline="0" dirty="0"/>
              <a:t> was a timer of virulence gene expression.</a:t>
            </a:r>
            <a:endParaRPr lang="en-US" dirty="0"/>
          </a:p>
          <a:p>
            <a:endParaRPr lang="en-US" dirty="0"/>
          </a:p>
          <a:p>
            <a:r>
              <a:rPr lang="en-US" dirty="0"/>
              <a:t>They found</a:t>
            </a:r>
            <a:r>
              <a:rPr lang="en-US" baseline="0" dirty="0"/>
              <a:t> that </a:t>
            </a:r>
            <a:r>
              <a:rPr lang="en-US" baseline="0" dirty="0" err="1"/>
              <a:t>PinT</a:t>
            </a:r>
            <a:r>
              <a:rPr lang="en-US" baseline="0" dirty="0"/>
              <a:t> shapes the transition from invasion to intracellular replication state of Salmonella</a:t>
            </a:r>
          </a:p>
          <a:p>
            <a:r>
              <a:rPr lang="en-US" baseline="0" dirty="0"/>
              <a:t>By suppressing SPI-1 effectors (involved with host internalization) and upregulation of SPI-2 virulence genes (involved in intracellular survival)</a:t>
            </a:r>
          </a:p>
          <a:p>
            <a:endParaRPr lang="en-US" baseline="0" dirty="0"/>
          </a:p>
          <a:p>
            <a:r>
              <a:rPr lang="en-US" baseline="0" dirty="0" err="1"/>
              <a:t>PinT</a:t>
            </a:r>
            <a:r>
              <a:rPr lang="en-US" baseline="0" dirty="0"/>
              <a:t> is the first sRNA to be discovered to temporally shape transition states between two major bacterial virulence programs.</a:t>
            </a:r>
            <a:endParaRPr lang="en-US" dirty="0"/>
          </a:p>
        </p:txBody>
      </p:sp>
      <p:sp>
        <p:nvSpPr>
          <p:cNvPr id="4" name="Slide Number Placeholder 3"/>
          <p:cNvSpPr>
            <a:spLocks noGrp="1"/>
          </p:cNvSpPr>
          <p:nvPr>
            <p:ph type="sldNum" sz="quarter" idx="10"/>
          </p:nvPr>
        </p:nvSpPr>
        <p:spPr/>
        <p:txBody>
          <a:bodyPr/>
          <a:lstStyle/>
          <a:p>
            <a:fld id="{AE8BF8A0-5FAC-4366-95DE-927BCA030B36}" type="slidenum">
              <a:rPr lang="en-US" smtClean="0"/>
              <a:t>27</a:t>
            </a:fld>
            <a:endParaRPr lang="en-US"/>
          </a:p>
        </p:txBody>
      </p:sp>
    </p:spTree>
    <p:extLst>
      <p:ext uri="{BB962C8B-B14F-4D97-AF65-F5344CB8AC3E}">
        <p14:creationId xmlns:p14="http://schemas.microsoft.com/office/powerpoint/2010/main" val="2069910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a:t>
            </a:r>
            <a:r>
              <a:rPr lang="en-US" baseline="0" dirty="0"/>
              <a:t> then tried to look for </a:t>
            </a:r>
            <a:r>
              <a:rPr lang="en-US" baseline="0" dirty="0" err="1"/>
              <a:t>PinT</a:t>
            </a:r>
            <a:r>
              <a:rPr lang="en-US" baseline="0" dirty="0"/>
              <a:t> dependent changes in transcriptome of infected HeLa cells.</a:t>
            </a:r>
          </a:p>
          <a:p>
            <a:r>
              <a:rPr lang="en-US" baseline="0" dirty="0"/>
              <a:t>And what they found was that WT &amp; delta </a:t>
            </a:r>
            <a:r>
              <a:rPr lang="en-US" baseline="0" dirty="0" err="1"/>
              <a:t>PinT</a:t>
            </a:r>
            <a:r>
              <a:rPr lang="en-US" baseline="0" dirty="0"/>
              <a:t> have different expression patterns</a:t>
            </a:r>
          </a:p>
          <a:p>
            <a:endParaRPr lang="en-US" baseline="0" dirty="0"/>
          </a:p>
          <a:p>
            <a:r>
              <a:rPr lang="en-US" baseline="0" dirty="0"/>
              <a:t>Through their analysis, they found that </a:t>
            </a:r>
            <a:r>
              <a:rPr lang="en-US" baseline="0" dirty="0" err="1"/>
              <a:t>lncRNAs</a:t>
            </a:r>
            <a:r>
              <a:rPr lang="en-US" baseline="0" dirty="0"/>
              <a:t> (long noncoding RNA) had quick response </a:t>
            </a:r>
            <a:r>
              <a:rPr lang="en-US" baseline="0" dirty="0" err="1"/>
              <a:t>PinT</a:t>
            </a:r>
            <a:r>
              <a:rPr lang="en-US" baseline="0" dirty="0"/>
              <a:t>-dependent alterations and could </a:t>
            </a:r>
            <a:r>
              <a:rPr lang="en-US" baseline="0" dirty="0" err="1"/>
              <a:t>previde</a:t>
            </a:r>
            <a:r>
              <a:rPr lang="en-US" baseline="0" dirty="0"/>
              <a:t> useful as a sensitive marker for pathogen activities during early infection</a:t>
            </a:r>
          </a:p>
        </p:txBody>
      </p:sp>
      <p:sp>
        <p:nvSpPr>
          <p:cNvPr id="4" name="Slide Number Placeholder 3"/>
          <p:cNvSpPr>
            <a:spLocks noGrp="1"/>
          </p:cNvSpPr>
          <p:nvPr>
            <p:ph type="sldNum" sz="quarter" idx="10"/>
          </p:nvPr>
        </p:nvSpPr>
        <p:spPr/>
        <p:txBody>
          <a:bodyPr/>
          <a:lstStyle/>
          <a:p>
            <a:fld id="{AE8BF8A0-5FAC-4366-95DE-927BCA030B36}" type="slidenum">
              <a:rPr lang="en-US" smtClean="0"/>
              <a:t>28</a:t>
            </a:fld>
            <a:endParaRPr lang="en-US"/>
          </a:p>
        </p:txBody>
      </p:sp>
    </p:spTree>
    <p:extLst>
      <p:ext uri="{BB962C8B-B14F-4D97-AF65-F5344CB8AC3E}">
        <p14:creationId xmlns:p14="http://schemas.microsoft.com/office/powerpoint/2010/main" val="3323637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They also found that </a:t>
            </a:r>
            <a:r>
              <a:rPr lang="en-US" baseline="0" dirty="0" err="1"/>
              <a:t>PinT</a:t>
            </a:r>
            <a:r>
              <a:rPr lang="en-US" baseline="0" dirty="0"/>
              <a:t> has an impact on host transcriptome </a:t>
            </a:r>
            <a:r>
              <a:rPr lang="en-US" baseline="0" dirty="0" err="1"/>
              <a:t>throught</a:t>
            </a:r>
            <a:r>
              <a:rPr lang="en-US" baseline="0" dirty="0"/>
              <a:t> the course of infection. </a:t>
            </a:r>
          </a:p>
          <a:p>
            <a:r>
              <a:rPr lang="en-US" baseline="0" dirty="0" err="1"/>
              <a:t>PinT</a:t>
            </a:r>
            <a:r>
              <a:rPr lang="en-US" baseline="0" dirty="0"/>
              <a:t> dependent regulation affects SOCS3 and STAT3 </a:t>
            </a:r>
          </a:p>
          <a:p>
            <a:endParaRPr lang="en-US" baseline="0" dirty="0"/>
          </a:p>
          <a:p>
            <a:r>
              <a:rPr lang="en-US" baseline="0" dirty="0"/>
              <a:t>SOCS3 is a key regulator in JAK-STAT pathway </a:t>
            </a:r>
          </a:p>
          <a:p>
            <a:endParaRPr lang="en-US" baseline="0" dirty="0"/>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JAK</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STAT</a:t>
            </a:r>
            <a:r>
              <a:rPr lang="en-US" sz="1200" b="0" i="0" kern="1200" dirty="0">
                <a:solidFill>
                  <a:schemeClr val="tx1"/>
                </a:solidFill>
                <a:effectLst/>
                <a:latin typeface="+mn-lt"/>
                <a:ea typeface="+mn-ea"/>
                <a:cs typeface="+mn-cs"/>
              </a:rPr>
              <a:t> signaling </a:t>
            </a:r>
            <a:r>
              <a:rPr lang="en-US" sz="1200" b="1" i="0" kern="1200" dirty="0">
                <a:solidFill>
                  <a:schemeClr val="tx1"/>
                </a:solidFill>
                <a:effectLst/>
                <a:latin typeface="+mn-lt"/>
                <a:ea typeface="+mn-ea"/>
                <a:cs typeface="+mn-cs"/>
              </a:rPr>
              <a:t>pathway</a:t>
            </a:r>
            <a:r>
              <a:rPr lang="en-US" sz="1200" b="0" i="0" kern="1200" dirty="0">
                <a:solidFill>
                  <a:schemeClr val="tx1"/>
                </a:solidFill>
                <a:effectLst/>
                <a:latin typeface="+mn-lt"/>
                <a:ea typeface="+mn-ea"/>
                <a:cs typeface="+mn-cs"/>
              </a:rPr>
              <a:t> transmits information from extracellular chemical signals to the nucleus resulting in DNA transcription and expression of genes involved in immunity, proliferation, differentiation, apoptosis and oncogenesis.</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Also prevents the activation and import of STAT3 transcription factor.</a:t>
            </a:r>
          </a:p>
          <a:p>
            <a:endParaRPr lang="en-US" sz="1200" b="0" i="0" kern="1200" baseline="0" dirty="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AE8BF8A0-5FAC-4366-95DE-927BCA030B36}" type="slidenum">
              <a:rPr lang="en-US" smtClean="0"/>
              <a:t>29</a:t>
            </a:fld>
            <a:endParaRPr lang="en-US"/>
          </a:p>
        </p:txBody>
      </p:sp>
    </p:spTree>
    <p:extLst>
      <p:ext uri="{BB962C8B-B14F-4D97-AF65-F5344CB8AC3E}">
        <p14:creationId xmlns:p14="http://schemas.microsoft.com/office/powerpoint/2010/main" val="21173226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 the study,</a:t>
            </a:r>
            <a:r>
              <a:rPr lang="en-US" baseline="0" dirty="0"/>
              <a:t> it showed the role that </a:t>
            </a:r>
            <a:r>
              <a:rPr lang="en-US" baseline="0" dirty="0" err="1"/>
              <a:t>PinT</a:t>
            </a:r>
            <a:r>
              <a:rPr lang="en-US" baseline="0" dirty="0"/>
              <a:t> plays in the mediation of virulence gene and manipulation of host cell pathways.</a:t>
            </a:r>
          </a:p>
          <a:p>
            <a:endParaRPr lang="en-US" baseline="0" dirty="0"/>
          </a:p>
          <a:p>
            <a:r>
              <a:rPr lang="en-US" baseline="0" dirty="0"/>
              <a:t>Many studies often only use mRNA to study protein expression and neglect non-coding RNA.</a:t>
            </a:r>
          </a:p>
          <a:p>
            <a:endParaRPr lang="en-US" baseline="0" dirty="0"/>
          </a:p>
          <a:p>
            <a:r>
              <a:rPr lang="en-US" baseline="0" dirty="0"/>
              <a:t>This study shows how a single sRNA affects host –pathogen interactions at different levels and exemplifies how the analysis of all transcript classes, not just mRNA, with combination with dual RNA-</a:t>
            </a:r>
            <a:r>
              <a:rPr lang="en-US" baseline="0" dirty="0" err="1"/>
              <a:t>seq</a:t>
            </a:r>
            <a:r>
              <a:rPr lang="en-US" baseline="0" dirty="0"/>
              <a:t> can give new insight into roles of noncoding DNA.</a:t>
            </a:r>
            <a:endParaRPr lang="en-US" dirty="0"/>
          </a:p>
        </p:txBody>
      </p:sp>
      <p:sp>
        <p:nvSpPr>
          <p:cNvPr id="4" name="Slide Number Placeholder 3"/>
          <p:cNvSpPr>
            <a:spLocks noGrp="1"/>
          </p:cNvSpPr>
          <p:nvPr>
            <p:ph type="sldNum" sz="quarter" idx="10"/>
          </p:nvPr>
        </p:nvSpPr>
        <p:spPr/>
        <p:txBody>
          <a:bodyPr/>
          <a:lstStyle/>
          <a:p>
            <a:fld id="{AE8BF8A0-5FAC-4366-95DE-927BCA030B36}" type="slidenum">
              <a:rPr lang="en-US" smtClean="0"/>
              <a:t>30</a:t>
            </a:fld>
            <a:endParaRPr lang="en-US"/>
          </a:p>
        </p:txBody>
      </p:sp>
    </p:spTree>
    <p:extLst>
      <p:ext uri="{BB962C8B-B14F-4D97-AF65-F5344CB8AC3E}">
        <p14:creationId xmlns:p14="http://schemas.microsoft.com/office/powerpoint/2010/main" val="2610251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a:t>
            </a:r>
            <a:r>
              <a:rPr lang="en-US" baseline="0" dirty="0"/>
              <a:t> my readings, began to notice many different techniques used to explore b/b interactions, and many used these techniques to study specifically community assortment and species co-occurrence.  </a:t>
            </a:r>
          </a:p>
          <a:p>
            <a:endParaRPr lang="en-US" baseline="0" dirty="0"/>
          </a:p>
          <a:p>
            <a:r>
              <a:rPr lang="en-US" dirty="0"/>
              <a:t>Microbial</a:t>
            </a:r>
            <a:r>
              <a:rPr lang="en-US" baseline="0" dirty="0"/>
              <a:t> communities play an important role in the maintenance and stability of many ecosystems, as well as in humans.  </a:t>
            </a:r>
          </a:p>
          <a:p>
            <a:r>
              <a:rPr lang="en-US" baseline="0" dirty="0"/>
              <a:t>They facilitate not only nutrient allocation but also play vital roles in host immune responses and pathogenicity.</a:t>
            </a:r>
          </a:p>
          <a:p>
            <a:endParaRPr lang="en-US" baseline="0" dirty="0"/>
          </a:p>
          <a:p>
            <a:r>
              <a:rPr lang="en-US" baseline="0" dirty="0"/>
              <a:t>Thus, understanding the mechanisms which govern population dynamics and community assembly is an important first step in understanding natural communities as well as microbiome manipulation.  </a:t>
            </a:r>
          </a:p>
          <a:p>
            <a:endParaRPr lang="en-US" dirty="0"/>
          </a:p>
        </p:txBody>
      </p:sp>
      <p:sp>
        <p:nvSpPr>
          <p:cNvPr id="4" name="Slide Number Placeholder 3"/>
          <p:cNvSpPr>
            <a:spLocks noGrp="1"/>
          </p:cNvSpPr>
          <p:nvPr>
            <p:ph type="sldNum" sz="quarter" idx="10"/>
          </p:nvPr>
        </p:nvSpPr>
        <p:spPr/>
        <p:txBody>
          <a:bodyPr/>
          <a:lstStyle/>
          <a:p>
            <a:fld id="{AE8BF8A0-5FAC-4366-95DE-927BCA030B36}" type="slidenum">
              <a:rPr lang="en-US" smtClean="0"/>
              <a:t>3</a:t>
            </a:fld>
            <a:endParaRPr lang="en-US"/>
          </a:p>
        </p:txBody>
      </p:sp>
    </p:spTree>
    <p:extLst>
      <p:ext uri="{BB962C8B-B14F-4D97-AF65-F5344CB8AC3E}">
        <p14:creationId xmlns:p14="http://schemas.microsoft.com/office/powerpoint/2010/main" val="1079634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techniques to study b/b interactions I</a:t>
            </a:r>
            <a:r>
              <a:rPr lang="en-US" baseline="0" dirty="0"/>
              <a:t> encountered </a:t>
            </a:r>
            <a:r>
              <a:rPr lang="en-US" dirty="0"/>
              <a:t>was the utilization of GEMs (genome scale metabolic modeling)</a:t>
            </a:r>
          </a:p>
          <a:p>
            <a:endParaRPr lang="en-US" dirty="0"/>
          </a:p>
          <a:p>
            <a:r>
              <a:rPr lang="en-US" dirty="0"/>
              <a:t>GEMs</a:t>
            </a:r>
            <a:r>
              <a:rPr lang="en-US" baseline="0" dirty="0"/>
              <a:t> are constructed using genomic data with inputs from genomic databases as well as experimental and constraint inputs.  </a:t>
            </a:r>
          </a:p>
          <a:p>
            <a:endParaRPr lang="en-US" baseline="0" dirty="0"/>
          </a:p>
          <a:p>
            <a:r>
              <a:rPr lang="en-US" baseline="0" dirty="0"/>
              <a:t>GEMs give insight into the nutritional requirements, resource competition and species cooperation.</a:t>
            </a:r>
          </a:p>
          <a:p>
            <a:endParaRPr lang="en-US" baseline="0" dirty="0"/>
          </a:p>
          <a:p>
            <a:r>
              <a:rPr lang="en-US" baseline="0" dirty="0"/>
              <a:t>When paired with species co-</a:t>
            </a:r>
            <a:r>
              <a:rPr lang="en-US" baseline="0" dirty="0" err="1"/>
              <a:t>occrence</a:t>
            </a:r>
            <a:r>
              <a:rPr lang="en-US" baseline="0" dirty="0"/>
              <a:t> data they allow insight to how species cooperation and competition shape community assemblies.</a:t>
            </a:r>
          </a:p>
        </p:txBody>
      </p:sp>
      <p:sp>
        <p:nvSpPr>
          <p:cNvPr id="4" name="Slide Number Placeholder 3"/>
          <p:cNvSpPr>
            <a:spLocks noGrp="1"/>
          </p:cNvSpPr>
          <p:nvPr>
            <p:ph type="sldNum" sz="quarter" idx="10"/>
          </p:nvPr>
        </p:nvSpPr>
        <p:spPr/>
        <p:txBody>
          <a:bodyPr/>
          <a:lstStyle/>
          <a:p>
            <a:fld id="{AE8BF8A0-5FAC-4366-95DE-927BCA030B36}" type="slidenum">
              <a:rPr lang="en-US" smtClean="0"/>
              <a:t>4</a:t>
            </a:fld>
            <a:endParaRPr lang="en-US"/>
          </a:p>
        </p:txBody>
      </p:sp>
    </p:spTree>
    <p:extLst>
      <p:ext uri="{BB962C8B-B14F-4D97-AF65-F5344CB8AC3E}">
        <p14:creationId xmlns:p14="http://schemas.microsoft.com/office/powerpoint/2010/main" val="652424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between partner</a:t>
            </a:r>
            <a:r>
              <a:rPr lang="en-US" baseline="0" dirty="0"/>
              <a:t> species and excluder species.</a:t>
            </a:r>
          </a:p>
          <a:p>
            <a:r>
              <a:rPr lang="en-US" baseline="0" dirty="0"/>
              <a:t>Measure the metabolic competition of both showed difference.</a:t>
            </a:r>
            <a:endParaRPr lang="en-US" dirty="0"/>
          </a:p>
          <a:p>
            <a:r>
              <a:rPr lang="en-US" dirty="0"/>
              <a:t>Partner species have higher metabolic competition than excluder</a:t>
            </a:r>
            <a:r>
              <a:rPr lang="en-US" baseline="0" dirty="0"/>
              <a:t> species.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Bars represents the metabolic competition between partner species</a:t>
            </a:r>
          </a:p>
          <a:p>
            <a:r>
              <a:rPr lang="en-US" baseline="0" dirty="0"/>
              <a:t>82% of species have higher metabolic competition index with partners (blue bars)</a:t>
            </a:r>
          </a:p>
          <a:p>
            <a:endParaRPr lang="en-US" baseline="0" dirty="0"/>
          </a:p>
          <a:p>
            <a:r>
              <a:rPr lang="en-US" baseline="0" dirty="0"/>
              <a:t>This suggested that population dynamics were modulated by habitat filtering.</a:t>
            </a:r>
          </a:p>
          <a:p>
            <a:endParaRPr lang="en-US" baseline="0" dirty="0"/>
          </a:p>
          <a:p>
            <a:r>
              <a:rPr lang="en-US" baseline="0" dirty="0"/>
              <a:t>Some of the problems with this approach,</a:t>
            </a:r>
          </a:p>
          <a:p>
            <a:r>
              <a:rPr lang="en-US" baseline="0" dirty="0"/>
              <a:t>Pairwise, metabolic weight, ignores other variables.</a:t>
            </a:r>
          </a:p>
        </p:txBody>
      </p:sp>
      <p:sp>
        <p:nvSpPr>
          <p:cNvPr id="4" name="Slide Number Placeholder 3"/>
          <p:cNvSpPr>
            <a:spLocks noGrp="1"/>
          </p:cNvSpPr>
          <p:nvPr>
            <p:ph type="sldNum" sz="quarter" idx="10"/>
          </p:nvPr>
        </p:nvSpPr>
        <p:spPr/>
        <p:txBody>
          <a:bodyPr/>
          <a:lstStyle/>
          <a:p>
            <a:fld id="{7461DF28-6F1B-4990-AB38-2D26B194E90A}" type="slidenum">
              <a:rPr lang="en-US" smtClean="0"/>
              <a:t>7</a:t>
            </a:fld>
            <a:endParaRPr lang="en-US"/>
          </a:p>
        </p:txBody>
      </p:sp>
    </p:spTree>
    <p:extLst>
      <p:ext uri="{BB962C8B-B14F-4D97-AF65-F5344CB8AC3E}">
        <p14:creationId xmlns:p14="http://schemas.microsoft.com/office/powerpoint/2010/main" val="2876588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AE8BF8A0-5FAC-4366-95DE-927BCA030B36}" type="slidenum">
              <a:rPr lang="en-US" smtClean="0"/>
              <a:t>8</a:t>
            </a:fld>
            <a:endParaRPr lang="en-US"/>
          </a:p>
        </p:txBody>
      </p:sp>
    </p:spTree>
    <p:extLst>
      <p:ext uri="{BB962C8B-B14F-4D97-AF65-F5344CB8AC3E}">
        <p14:creationId xmlns:p14="http://schemas.microsoft.com/office/powerpoint/2010/main" val="1216353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proposed fluxed based GEMs model</a:t>
            </a:r>
          </a:p>
          <a:p>
            <a:endParaRPr lang="en-US" dirty="0"/>
          </a:p>
          <a:p>
            <a:r>
              <a:rPr lang="en-US" dirty="0"/>
              <a:t>This allowed</a:t>
            </a:r>
            <a:r>
              <a:rPr lang="en-US" baseline="0" dirty="0"/>
              <a:t> for higher order comparison up to 4 species comparison vs levy’s method which only allowed pairwise.</a:t>
            </a:r>
            <a:endParaRPr lang="en-US" dirty="0"/>
          </a:p>
          <a:p>
            <a:endParaRPr lang="en-US" dirty="0"/>
          </a:p>
          <a:p>
            <a:r>
              <a:rPr lang="en-US" dirty="0" err="1"/>
              <a:t>Zelezniak's</a:t>
            </a:r>
            <a:r>
              <a:rPr lang="en-US" dirty="0"/>
              <a:t> approach differs from Levy by incorporating mass balance and growth constants through fluxed based analysis, with the assistance of the </a:t>
            </a:r>
            <a:r>
              <a:rPr lang="en-US" dirty="0" err="1"/>
              <a:t>ModelSEED</a:t>
            </a:r>
            <a:r>
              <a:rPr lang="en-US" dirty="0"/>
              <a:t> pipeline.</a:t>
            </a:r>
          </a:p>
        </p:txBody>
      </p:sp>
      <p:sp>
        <p:nvSpPr>
          <p:cNvPr id="4" name="Slide Number Placeholder 3"/>
          <p:cNvSpPr>
            <a:spLocks noGrp="1"/>
          </p:cNvSpPr>
          <p:nvPr>
            <p:ph type="sldNum" sz="quarter" idx="10"/>
          </p:nvPr>
        </p:nvSpPr>
        <p:spPr/>
        <p:txBody>
          <a:bodyPr/>
          <a:lstStyle/>
          <a:p>
            <a:fld id="{AE8BF8A0-5FAC-4366-95DE-927BCA030B36}" type="slidenum">
              <a:rPr lang="en-US" smtClean="0"/>
              <a:t>9</a:t>
            </a:fld>
            <a:endParaRPr lang="en-US"/>
          </a:p>
        </p:txBody>
      </p:sp>
    </p:spTree>
    <p:extLst>
      <p:ext uri="{BB962C8B-B14F-4D97-AF65-F5344CB8AC3E}">
        <p14:creationId xmlns:p14="http://schemas.microsoft.com/office/powerpoint/2010/main" val="2892293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ModelSEED</a:t>
            </a:r>
            <a:r>
              <a:rPr lang="en-US" dirty="0"/>
              <a:t> pipeline – used for genome scale metabolic modeling</a:t>
            </a:r>
          </a:p>
        </p:txBody>
      </p:sp>
      <p:sp>
        <p:nvSpPr>
          <p:cNvPr id="4" name="Slide Number Placeholder 3"/>
          <p:cNvSpPr>
            <a:spLocks noGrp="1"/>
          </p:cNvSpPr>
          <p:nvPr>
            <p:ph type="sldNum" sz="quarter" idx="10"/>
          </p:nvPr>
        </p:nvSpPr>
        <p:spPr/>
        <p:txBody>
          <a:bodyPr/>
          <a:lstStyle/>
          <a:p>
            <a:fld id="{7461DF28-6F1B-4990-AB38-2D26B194E90A}" type="slidenum">
              <a:rPr lang="en-US" smtClean="0"/>
              <a:t>10</a:t>
            </a:fld>
            <a:endParaRPr lang="en-US"/>
          </a:p>
        </p:txBody>
      </p:sp>
    </p:spTree>
    <p:extLst>
      <p:ext uri="{BB962C8B-B14F-4D97-AF65-F5344CB8AC3E}">
        <p14:creationId xmlns:p14="http://schemas.microsoft.com/office/powerpoint/2010/main" val="50167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results, it was found that many species</a:t>
            </a:r>
            <a:r>
              <a:rPr lang="en-US" baseline="0" dirty="0"/>
              <a:t> (16%) only exhibited interactions in triplets or greater.</a:t>
            </a:r>
          </a:p>
          <a:p>
            <a:r>
              <a:rPr lang="en-US" baseline="0" dirty="0"/>
              <a:t>This shows the importance of analyzing higher order interactions</a:t>
            </a:r>
            <a:endParaRPr lang="en-US" dirty="0"/>
          </a:p>
          <a:p>
            <a:endParaRPr lang="en-US" dirty="0"/>
          </a:p>
          <a:p>
            <a:r>
              <a:rPr lang="en-US" dirty="0"/>
              <a:t>Habitat</a:t>
            </a:r>
            <a:r>
              <a:rPr lang="en-US" baseline="0" dirty="0"/>
              <a:t> filtering vs species assortment </a:t>
            </a:r>
          </a:p>
          <a:p>
            <a:endParaRPr lang="en-US" baseline="0" dirty="0"/>
          </a:p>
          <a:p>
            <a:r>
              <a:rPr lang="en-US" baseline="0" dirty="0"/>
              <a:t>While these two approaches give a sense of community assortment, they only allow a view through a taxonomic approach.</a:t>
            </a:r>
          </a:p>
          <a:p>
            <a:r>
              <a:rPr lang="en-US" baseline="0" dirty="0"/>
              <a:t>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461DF28-6F1B-4990-AB38-2D26B194E90A}" type="slidenum">
              <a:rPr lang="en-US" smtClean="0"/>
              <a:t>11</a:t>
            </a:fld>
            <a:endParaRPr lang="en-US"/>
          </a:p>
        </p:txBody>
      </p:sp>
    </p:spTree>
    <p:extLst>
      <p:ext uri="{BB962C8B-B14F-4D97-AF65-F5344CB8AC3E}">
        <p14:creationId xmlns:p14="http://schemas.microsoft.com/office/powerpoint/2010/main" val="2655964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9CA9DC2-ADFD-447D-920B-7DAAECE67978}"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F8CF6-BEB3-4E14-8AD7-3594E74BB262}" type="slidenum">
              <a:rPr lang="en-US" smtClean="0"/>
              <a:t>‹#›</a:t>
            </a:fld>
            <a:endParaRPr lang="en-US"/>
          </a:p>
        </p:txBody>
      </p:sp>
    </p:spTree>
    <p:extLst>
      <p:ext uri="{BB962C8B-B14F-4D97-AF65-F5344CB8AC3E}">
        <p14:creationId xmlns:p14="http://schemas.microsoft.com/office/powerpoint/2010/main" val="274139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CA9DC2-ADFD-447D-920B-7DAAECE67978}"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F8CF6-BEB3-4E14-8AD7-3594E74BB262}" type="slidenum">
              <a:rPr lang="en-US" smtClean="0"/>
              <a:t>‹#›</a:t>
            </a:fld>
            <a:endParaRPr lang="en-US"/>
          </a:p>
        </p:txBody>
      </p:sp>
    </p:spTree>
    <p:extLst>
      <p:ext uri="{BB962C8B-B14F-4D97-AF65-F5344CB8AC3E}">
        <p14:creationId xmlns:p14="http://schemas.microsoft.com/office/powerpoint/2010/main" val="295532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CA9DC2-ADFD-447D-920B-7DAAECE67978}"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F8CF6-BEB3-4E14-8AD7-3594E74BB262}" type="slidenum">
              <a:rPr lang="en-US" smtClean="0"/>
              <a:t>‹#›</a:t>
            </a:fld>
            <a:endParaRPr lang="en-US"/>
          </a:p>
        </p:txBody>
      </p:sp>
    </p:spTree>
    <p:extLst>
      <p:ext uri="{BB962C8B-B14F-4D97-AF65-F5344CB8AC3E}">
        <p14:creationId xmlns:p14="http://schemas.microsoft.com/office/powerpoint/2010/main" val="353285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CA9DC2-ADFD-447D-920B-7DAAECE67978}"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F8CF6-BEB3-4E14-8AD7-3594E74BB262}" type="slidenum">
              <a:rPr lang="en-US" smtClean="0"/>
              <a:t>‹#›</a:t>
            </a:fld>
            <a:endParaRPr lang="en-US"/>
          </a:p>
        </p:txBody>
      </p:sp>
    </p:spTree>
    <p:extLst>
      <p:ext uri="{BB962C8B-B14F-4D97-AF65-F5344CB8AC3E}">
        <p14:creationId xmlns:p14="http://schemas.microsoft.com/office/powerpoint/2010/main" val="61024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CA9DC2-ADFD-447D-920B-7DAAECE67978}"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F8CF6-BEB3-4E14-8AD7-3594E74BB262}" type="slidenum">
              <a:rPr lang="en-US" smtClean="0"/>
              <a:t>‹#›</a:t>
            </a:fld>
            <a:endParaRPr lang="en-US"/>
          </a:p>
        </p:txBody>
      </p:sp>
    </p:spTree>
    <p:extLst>
      <p:ext uri="{BB962C8B-B14F-4D97-AF65-F5344CB8AC3E}">
        <p14:creationId xmlns:p14="http://schemas.microsoft.com/office/powerpoint/2010/main" val="1387911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CA9DC2-ADFD-447D-920B-7DAAECE67978}"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F8CF6-BEB3-4E14-8AD7-3594E74BB262}" type="slidenum">
              <a:rPr lang="en-US" smtClean="0"/>
              <a:t>‹#›</a:t>
            </a:fld>
            <a:endParaRPr lang="en-US"/>
          </a:p>
        </p:txBody>
      </p:sp>
    </p:spTree>
    <p:extLst>
      <p:ext uri="{BB962C8B-B14F-4D97-AF65-F5344CB8AC3E}">
        <p14:creationId xmlns:p14="http://schemas.microsoft.com/office/powerpoint/2010/main" val="2359540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CA9DC2-ADFD-447D-920B-7DAAECE67978}" type="datetimeFigureOut">
              <a:rPr lang="en-US" smtClean="0"/>
              <a:t>10/10/2016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F8CF6-BEB3-4E14-8AD7-3594E74BB262}" type="slidenum">
              <a:rPr lang="en-US" smtClean="0"/>
              <a:t>‹#›</a:t>
            </a:fld>
            <a:endParaRPr lang="en-US"/>
          </a:p>
        </p:txBody>
      </p:sp>
    </p:spTree>
    <p:extLst>
      <p:ext uri="{BB962C8B-B14F-4D97-AF65-F5344CB8AC3E}">
        <p14:creationId xmlns:p14="http://schemas.microsoft.com/office/powerpoint/2010/main" val="367827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CA9DC2-ADFD-447D-920B-7DAAECE67978}" type="datetimeFigureOut">
              <a:rPr lang="en-US" smtClean="0"/>
              <a:t>10/10/2016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F8CF6-BEB3-4E14-8AD7-3594E74BB262}" type="slidenum">
              <a:rPr lang="en-US" smtClean="0"/>
              <a:t>‹#›</a:t>
            </a:fld>
            <a:endParaRPr lang="en-US"/>
          </a:p>
        </p:txBody>
      </p:sp>
    </p:spTree>
    <p:extLst>
      <p:ext uri="{BB962C8B-B14F-4D97-AF65-F5344CB8AC3E}">
        <p14:creationId xmlns:p14="http://schemas.microsoft.com/office/powerpoint/2010/main" val="19533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CA9DC2-ADFD-447D-920B-7DAAECE67978}" type="datetimeFigureOut">
              <a:rPr lang="en-US" smtClean="0"/>
              <a:t>10/10/2016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F8CF6-BEB3-4E14-8AD7-3594E74BB262}" type="slidenum">
              <a:rPr lang="en-US" smtClean="0"/>
              <a:t>‹#›</a:t>
            </a:fld>
            <a:endParaRPr lang="en-US"/>
          </a:p>
        </p:txBody>
      </p:sp>
    </p:spTree>
    <p:extLst>
      <p:ext uri="{BB962C8B-B14F-4D97-AF65-F5344CB8AC3E}">
        <p14:creationId xmlns:p14="http://schemas.microsoft.com/office/powerpoint/2010/main" val="155320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CA9DC2-ADFD-447D-920B-7DAAECE67978}"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F8CF6-BEB3-4E14-8AD7-3594E74BB262}" type="slidenum">
              <a:rPr lang="en-US" smtClean="0"/>
              <a:t>‹#›</a:t>
            </a:fld>
            <a:endParaRPr lang="en-US"/>
          </a:p>
        </p:txBody>
      </p:sp>
    </p:spTree>
    <p:extLst>
      <p:ext uri="{BB962C8B-B14F-4D97-AF65-F5344CB8AC3E}">
        <p14:creationId xmlns:p14="http://schemas.microsoft.com/office/powerpoint/2010/main" val="3181983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CA9DC2-ADFD-447D-920B-7DAAECE67978}"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F8CF6-BEB3-4E14-8AD7-3594E74BB262}" type="slidenum">
              <a:rPr lang="en-US" smtClean="0"/>
              <a:t>‹#›</a:t>
            </a:fld>
            <a:endParaRPr lang="en-US"/>
          </a:p>
        </p:txBody>
      </p:sp>
    </p:spTree>
    <p:extLst>
      <p:ext uri="{BB962C8B-B14F-4D97-AF65-F5344CB8AC3E}">
        <p14:creationId xmlns:p14="http://schemas.microsoft.com/office/powerpoint/2010/main" val="373038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CA9DC2-ADFD-447D-920B-7DAAECE67978}" type="datetimeFigureOut">
              <a:rPr lang="en-US" smtClean="0"/>
              <a:t>10/10/2016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F8CF6-BEB3-4E14-8AD7-3594E74BB262}" type="slidenum">
              <a:rPr lang="en-US" smtClean="0"/>
              <a:t>‹#›</a:t>
            </a:fld>
            <a:endParaRPr lang="en-US"/>
          </a:p>
        </p:txBody>
      </p:sp>
    </p:spTree>
    <p:extLst>
      <p:ext uri="{BB962C8B-B14F-4D97-AF65-F5344CB8AC3E}">
        <p14:creationId xmlns:p14="http://schemas.microsoft.com/office/powerpoint/2010/main" val="1458904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Bacterial Interactions</a:t>
            </a:r>
          </a:p>
        </p:txBody>
      </p:sp>
      <p:sp>
        <p:nvSpPr>
          <p:cNvPr id="3" name="Subtitle 2"/>
          <p:cNvSpPr>
            <a:spLocks noGrp="1"/>
          </p:cNvSpPr>
          <p:nvPr>
            <p:ph type="subTitle" idx="1"/>
          </p:nvPr>
        </p:nvSpPr>
        <p:spPr/>
        <p:txBody>
          <a:bodyPr/>
          <a:lstStyle/>
          <a:p>
            <a:r>
              <a:rPr lang="en-US" dirty="0"/>
              <a:t>Tony Lam</a:t>
            </a:r>
          </a:p>
          <a:p>
            <a:r>
              <a:rPr lang="en-US" dirty="0"/>
              <a:t>October 10, 2016</a:t>
            </a:r>
          </a:p>
        </p:txBody>
      </p:sp>
    </p:spTree>
    <p:extLst>
      <p:ext uri="{BB962C8B-B14F-4D97-AF65-F5344CB8AC3E}">
        <p14:creationId xmlns:p14="http://schemas.microsoft.com/office/powerpoint/2010/main" val="463774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3736428" y="74225"/>
            <a:ext cx="5214297" cy="6783775"/>
          </a:xfrm>
          <a:prstGeom prst="rect">
            <a:avLst/>
          </a:prstGeom>
        </p:spPr>
      </p:pic>
      <p:sp>
        <p:nvSpPr>
          <p:cNvPr id="3" name="TextBox 2"/>
          <p:cNvSpPr txBox="1"/>
          <p:nvPr/>
        </p:nvSpPr>
        <p:spPr>
          <a:xfrm>
            <a:off x="10926536" y="6550223"/>
            <a:ext cx="2530928" cy="307777"/>
          </a:xfrm>
          <a:prstGeom prst="rect">
            <a:avLst/>
          </a:prstGeom>
          <a:noFill/>
        </p:spPr>
        <p:txBody>
          <a:bodyPr wrap="square" rtlCol="0">
            <a:spAutoFit/>
          </a:bodyPr>
          <a:lstStyle/>
          <a:p>
            <a:r>
              <a:rPr lang="en-US" sz="1400" dirty="0" err="1"/>
              <a:t>Zelezniak</a:t>
            </a:r>
            <a:r>
              <a:rPr lang="en-US" sz="1400" dirty="0"/>
              <a:t> et al.</a:t>
            </a:r>
          </a:p>
        </p:txBody>
      </p:sp>
    </p:spTree>
    <p:extLst>
      <p:ext uri="{BB962C8B-B14F-4D97-AF65-F5344CB8AC3E}">
        <p14:creationId xmlns:p14="http://schemas.microsoft.com/office/powerpoint/2010/main" val="4062681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1028700" y="1878666"/>
            <a:ext cx="10541958" cy="3576402"/>
          </a:xfrm>
          <a:prstGeom prst="roundRect">
            <a:avLst/>
          </a:prstGeom>
        </p:spPr>
      </p:pic>
      <p:sp>
        <p:nvSpPr>
          <p:cNvPr id="5" name="TextBox 4"/>
          <p:cNvSpPr txBox="1"/>
          <p:nvPr/>
        </p:nvSpPr>
        <p:spPr>
          <a:xfrm>
            <a:off x="10926536" y="6550223"/>
            <a:ext cx="2530928" cy="307777"/>
          </a:xfrm>
          <a:prstGeom prst="rect">
            <a:avLst/>
          </a:prstGeom>
          <a:noFill/>
        </p:spPr>
        <p:txBody>
          <a:bodyPr wrap="square" rtlCol="0">
            <a:spAutoFit/>
          </a:bodyPr>
          <a:lstStyle/>
          <a:p>
            <a:r>
              <a:rPr lang="en-US" sz="1400" dirty="0" err="1"/>
              <a:t>Zelezniak</a:t>
            </a:r>
            <a:r>
              <a:rPr lang="en-US" sz="1400" dirty="0"/>
              <a:t> et al.</a:t>
            </a:r>
          </a:p>
        </p:txBody>
      </p:sp>
    </p:spTree>
    <p:extLst>
      <p:ext uri="{BB962C8B-B14F-4D97-AF65-F5344CB8AC3E}">
        <p14:creationId xmlns:p14="http://schemas.microsoft.com/office/powerpoint/2010/main" val="1977612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74936" y="2952256"/>
            <a:ext cx="11240814" cy="1325563"/>
          </a:xfrm>
        </p:spPr>
        <p:txBody>
          <a:bodyPr>
            <a:normAutofit fontScale="90000"/>
          </a:bodyPr>
          <a:lstStyle/>
          <a:p>
            <a:pPr algn="ctr"/>
            <a:r>
              <a:rPr lang="en-US" i="1" dirty="0"/>
              <a:t>Transcriptional interactions suggest niche segregation among microorganisms in the human gut</a:t>
            </a:r>
            <a:br>
              <a:rPr lang="en-US" i="1" dirty="0"/>
            </a:br>
            <a:r>
              <a:rPr lang="en-US" dirty="0" err="1"/>
              <a:t>Plichta</a:t>
            </a:r>
            <a:r>
              <a:rPr lang="en-US" dirty="0"/>
              <a:t> et al. </a:t>
            </a:r>
            <a:endParaRPr lang="en-US" i="1" dirty="0"/>
          </a:p>
        </p:txBody>
      </p:sp>
      <p:sp>
        <p:nvSpPr>
          <p:cNvPr id="5" name="TextBox 4"/>
          <p:cNvSpPr txBox="1"/>
          <p:nvPr/>
        </p:nvSpPr>
        <p:spPr>
          <a:xfrm>
            <a:off x="11136086" y="6550223"/>
            <a:ext cx="4245428" cy="307777"/>
          </a:xfrm>
          <a:prstGeom prst="rect">
            <a:avLst/>
          </a:prstGeom>
          <a:noFill/>
        </p:spPr>
        <p:txBody>
          <a:bodyPr wrap="square" rtlCol="0">
            <a:spAutoFit/>
          </a:bodyPr>
          <a:lstStyle/>
          <a:p>
            <a:r>
              <a:rPr lang="en-US" sz="1400" dirty="0" err="1"/>
              <a:t>Plichta</a:t>
            </a:r>
            <a:r>
              <a:rPr lang="en-US" sz="1400" dirty="0"/>
              <a:t> et al.</a:t>
            </a:r>
          </a:p>
        </p:txBody>
      </p:sp>
    </p:spTree>
    <p:extLst>
      <p:ext uri="{BB962C8B-B14F-4D97-AF65-F5344CB8AC3E}">
        <p14:creationId xmlns:p14="http://schemas.microsoft.com/office/powerpoint/2010/main" val="312585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3223260" y="354781"/>
            <a:ext cx="6166485" cy="5875363"/>
          </a:xfrm>
          <a:prstGeom prst="rect">
            <a:avLst/>
          </a:prstGeom>
        </p:spPr>
      </p:pic>
      <p:sp>
        <p:nvSpPr>
          <p:cNvPr id="3" name="TextBox 2"/>
          <p:cNvSpPr txBox="1"/>
          <p:nvPr/>
        </p:nvSpPr>
        <p:spPr>
          <a:xfrm>
            <a:off x="11136086" y="6550223"/>
            <a:ext cx="4245428" cy="307777"/>
          </a:xfrm>
          <a:prstGeom prst="rect">
            <a:avLst/>
          </a:prstGeom>
          <a:noFill/>
        </p:spPr>
        <p:txBody>
          <a:bodyPr wrap="square" rtlCol="0">
            <a:spAutoFit/>
          </a:bodyPr>
          <a:lstStyle/>
          <a:p>
            <a:r>
              <a:rPr lang="en-US" sz="1400" dirty="0" err="1"/>
              <a:t>Plichta</a:t>
            </a:r>
            <a:r>
              <a:rPr lang="en-US" sz="1400" dirty="0"/>
              <a:t> et al.</a:t>
            </a:r>
          </a:p>
        </p:txBody>
      </p:sp>
    </p:spTree>
    <p:extLst>
      <p:ext uri="{BB962C8B-B14F-4D97-AF65-F5344CB8AC3E}">
        <p14:creationId xmlns:p14="http://schemas.microsoft.com/office/powerpoint/2010/main" val="4240850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608083" y="333816"/>
            <a:ext cx="9156790" cy="6189990"/>
          </a:xfrm>
          <a:prstGeom prst="rect">
            <a:avLst/>
          </a:prstGeom>
        </p:spPr>
      </p:pic>
      <p:sp>
        <p:nvSpPr>
          <p:cNvPr id="3" name="TextBox 2"/>
          <p:cNvSpPr txBox="1"/>
          <p:nvPr/>
        </p:nvSpPr>
        <p:spPr>
          <a:xfrm>
            <a:off x="11136086" y="6550223"/>
            <a:ext cx="4245428" cy="307777"/>
          </a:xfrm>
          <a:prstGeom prst="rect">
            <a:avLst/>
          </a:prstGeom>
          <a:noFill/>
        </p:spPr>
        <p:txBody>
          <a:bodyPr wrap="square" rtlCol="0">
            <a:spAutoFit/>
          </a:bodyPr>
          <a:lstStyle/>
          <a:p>
            <a:r>
              <a:rPr lang="en-US" sz="1400" dirty="0" err="1"/>
              <a:t>Plichta</a:t>
            </a:r>
            <a:r>
              <a:rPr lang="en-US" sz="1400" dirty="0"/>
              <a:t> et al.</a:t>
            </a:r>
          </a:p>
        </p:txBody>
      </p:sp>
    </p:spTree>
    <p:extLst>
      <p:ext uri="{BB962C8B-B14F-4D97-AF65-F5344CB8AC3E}">
        <p14:creationId xmlns:p14="http://schemas.microsoft.com/office/powerpoint/2010/main" val="2811520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90795" y="601056"/>
            <a:ext cx="8546588" cy="5016757"/>
          </a:xfrm>
          <a:prstGeom prst="rect">
            <a:avLst/>
          </a:prstGeom>
        </p:spPr>
      </p:pic>
      <p:sp>
        <p:nvSpPr>
          <p:cNvPr id="5" name="TextBox 4"/>
          <p:cNvSpPr txBox="1"/>
          <p:nvPr/>
        </p:nvSpPr>
        <p:spPr>
          <a:xfrm>
            <a:off x="11136086" y="6550223"/>
            <a:ext cx="4245428" cy="307777"/>
          </a:xfrm>
          <a:prstGeom prst="rect">
            <a:avLst/>
          </a:prstGeom>
          <a:noFill/>
        </p:spPr>
        <p:txBody>
          <a:bodyPr wrap="square" rtlCol="0">
            <a:spAutoFit/>
          </a:bodyPr>
          <a:lstStyle/>
          <a:p>
            <a:r>
              <a:rPr lang="en-US" sz="1400" dirty="0" err="1"/>
              <a:t>Plichta</a:t>
            </a:r>
            <a:r>
              <a:rPr lang="en-US" sz="1400" dirty="0"/>
              <a:t> et al.</a:t>
            </a:r>
          </a:p>
        </p:txBody>
      </p:sp>
      <p:sp>
        <p:nvSpPr>
          <p:cNvPr id="6" name="TextBox 5"/>
          <p:cNvSpPr txBox="1"/>
          <p:nvPr/>
        </p:nvSpPr>
        <p:spPr>
          <a:xfrm>
            <a:off x="2286000" y="5812971"/>
            <a:ext cx="2579914" cy="369332"/>
          </a:xfrm>
          <a:prstGeom prst="rect">
            <a:avLst/>
          </a:prstGeom>
          <a:noFill/>
        </p:spPr>
        <p:txBody>
          <a:bodyPr wrap="square" rtlCol="0">
            <a:spAutoFit/>
          </a:bodyPr>
          <a:lstStyle/>
          <a:p>
            <a:r>
              <a:rPr lang="en-US" dirty="0"/>
              <a:t>Wood-</a:t>
            </a:r>
            <a:r>
              <a:rPr lang="en-US" dirty="0" err="1"/>
              <a:t>Ljungdahl</a:t>
            </a:r>
            <a:r>
              <a:rPr lang="en-US" dirty="0"/>
              <a:t> Pathway</a:t>
            </a:r>
          </a:p>
        </p:txBody>
      </p:sp>
    </p:spTree>
    <p:extLst>
      <p:ext uri="{BB962C8B-B14F-4D97-AF65-F5344CB8AC3E}">
        <p14:creationId xmlns:p14="http://schemas.microsoft.com/office/powerpoint/2010/main" val="3689417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2632075"/>
            <a:ext cx="10515600" cy="1325563"/>
          </a:xfrm>
        </p:spPr>
        <p:txBody>
          <a:bodyPr>
            <a:normAutofit/>
          </a:bodyPr>
          <a:lstStyle/>
          <a:p>
            <a:r>
              <a:rPr lang="en-US" dirty="0"/>
              <a:t>Integration of time series analysis understand interaction on a community wide level</a:t>
            </a:r>
          </a:p>
        </p:txBody>
      </p:sp>
    </p:spTree>
    <p:extLst>
      <p:ext uri="{BB962C8B-B14F-4D97-AF65-F5344CB8AC3E}">
        <p14:creationId xmlns:p14="http://schemas.microsoft.com/office/powerpoint/2010/main" val="934509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410199"/>
            <a:ext cx="10515600" cy="1300163"/>
          </a:xfrm>
        </p:spPr>
        <p:txBody>
          <a:bodyPr>
            <a:normAutofit/>
          </a:bodyPr>
          <a:lstStyle/>
          <a:p>
            <a:pPr marL="0" indent="0" algn="ctr">
              <a:buNone/>
            </a:pPr>
            <a:r>
              <a:rPr lang="en-US" i="1" dirty="0"/>
              <a:t>The Long-Term Stability of the Human Gut Microbiota – Faith et al.</a:t>
            </a:r>
          </a:p>
          <a:p>
            <a:pPr marL="0" indent="0" algn="ctr">
              <a:buNone/>
            </a:pPr>
            <a:r>
              <a:rPr lang="en-US" i="1" dirty="0"/>
              <a:t>Temporal Stability of Human Skin Microbiome – Oh et al.</a:t>
            </a:r>
          </a:p>
        </p:txBody>
      </p:sp>
      <p:pic>
        <p:nvPicPr>
          <p:cNvPr id="2052" name="Picture 4" descr="http://assets.illumina.com/content/dam/illumina-marketing/images/applications/microbiology/v2/intro-human-microbiome-analysi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650" y="485774"/>
            <a:ext cx="7010400" cy="45243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248150" y="6596390"/>
            <a:ext cx="9182100" cy="261610"/>
          </a:xfrm>
          <a:prstGeom prst="rect">
            <a:avLst/>
          </a:prstGeom>
        </p:spPr>
        <p:txBody>
          <a:bodyPr wrap="square">
            <a:spAutoFit/>
          </a:bodyPr>
          <a:lstStyle/>
          <a:p>
            <a:r>
              <a:rPr lang="en-US" sz="1100" dirty="0"/>
              <a:t>http://assets.illumina.com/content/dam/illumina-marketing/images/applications/microbiology/v2/intro-human-microbiome-analysis.jpg</a:t>
            </a:r>
          </a:p>
        </p:txBody>
      </p:sp>
    </p:spTree>
    <p:extLst>
      <p:ext uri="{BB962C8B-B14F-4D97-AF65-F5344CB8AC3E}">
        <p14:creationId xmlns:p14="http://schemas.microsoft.com/office/powerpoint/2010/main" val="1803216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30854" y="1396139"/>
            <a:ext cx="10018195" cy="3974265"/>
          </a:xfrm>
          <a:prstGeom prst="rect">
            <a:avLst/>
          </a:prstGeom>
        </p:spPr>
      </p:pic>
      <p:sp>
        <p:nvSpPr>
          <p:cNvPr id="5" name="Rectangle 4"/>
          <p:cNvSpPr/>
          <p:nvPr/>
        </p:nvSpPr>
        <p:spPr>
          <a:xfrm>
            <a:off x="10863280" y="6178034"/>
            <a:ext cx="1171539" cy="369332"/>
          </a:xfrm>
          <a:prstGeom prst="rect">
            <a:avLst/>
          </a:prstGeom>
        </p:spPr>
        <p:txBody>
          <a:bodyPr wrap="none">
            <a:spAutoFit/>
          </a:bodyPr>
          <a:lstStyle/>
          <a:p>
            <a:r>
              <a:rPr lang="en-US" dirty="0"/>
              <a:t>Kong et al.</a:t>
            </a:r>
          </a:p>
        </p:txBody>
      </p:sp>
    </p:spTree>
    <p:extLst>
      <p:ext uri="{BB962C8B-B14F-4D97-AF65-F5344CB8AC3E}">
        <p14:creationId xmlns:p14="http://schemas.microsoft.com/office/powerpoint/2010/main" val="1433084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48500" y="6427113"/>
            <a:ext cx="6096000" cy="430887"/>
          </a:xfrm>
          <a:prstGeom prst="rect">
            <a:avLst/>
          </a:prstGeom>
        </p:spPr>
        <p:txBody>
          <a:bodyPr>
            <a:spAutoFit/>
          </a:bodyPr>
          <a:lstStyle/>
          <a:p>
            <a:r>
              <a:rPr lang="en-US" sz="1100" dirty="0"/>
              <a:t>http://assets.illumina.com/content/dam/illumina-marketing/images/applications/microbiology/v2/intro-human-microbiome-analysis.jpg</a:t>
            </a:r>
          </a:p>
        </p:txBody>
      </p:sp>
      <p:pic>
        <p:nvPicPr>
          <p:cNvPr id="3074" name="Picture 2" descr="http://www.perioexpertise.com/sites/default/files/fig8.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24150" y="496795"/>
            <a:ext cx="6172200" cy="5623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32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icrobial interactions: from networks to models"/>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8066"/>
          <a:stretch/>
        </p:blipFill>
        <p:spPr bwMode="auto">
          <a:xfrm>
            <a:off x="2458388" y="1439632"/>
            <a:ext cx="7817683" cy="42116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34990" y="6596390"/>
            <a:ext cx="6096000" cy="261610"/>
          </a:xfrm>
          <a:prstGeom prst="rect">
            <a:avLst/>
          </a:prstGeom>
        </p:spPr>
        <p:txBody>
          <a:bodyPr>
            <a:spAutoFit/>
          </a:bodyPr>
          <a:lstStyle/>
          <a:p>
            <a:r>
              <a:rPr lang="en-US" sz="1100" dirty="0"/>
              <a:t>http://www.nature.com/nrmicro/journal/v10/n8/images/nrmicro2832-f1.jpg</a:t>
            </a:r>
          </a:p>
        </p:txBody>
      </p:sp>
    </p:spTree>
    <p:extLst>
      <p:ext uri="{BB962C8B-B14F-4D97-AF65-F5344CB8AC3E}">
        <p14:creationId xmlns:p14="http://schemas.microsoft.com/office/powerpoint/2010/main" val="597328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3975"/>
            <a:ext cx="10515600" cy="1325563"/>
          </a:xfrm>
        </p:spPr>
        <p:txBody>
          <a:bodyPr>
            <a:normAutofit fontScale="90000"/>
          </a:bodyPr>
          <a:lstStyle/>
          <a:p>
            <a:pPr algn="ctr"/>
            <a:r>
              <a:rPr lang="en-US" i="1" dirty="0"/>
              <a:t>Community-wide transcriptome of the oral microbiome in subjects with and without periodontitis </a:t>
            </a:r>
            <a:br>
              <a:rPr lang="en-US" dirty="0"/>
            </a:br>
            <a:r>
              <a:rPr lang="en-US" dirty="0"/>
              <a:t>Duran-</a:t>
            </a:r>
            <a:r>
              <a:rPr lang="en-US" dirty="0" err="1"/>
              <a:t>Pinedo</a:t>
            </a:r>
            <a:r>
              <a:rPr lang="en-US" dirty="0"/>
              <a:t> et al.</a:t>
            </a:r>
          </a:p>
        </p:txBody>
      </p:sp>
    </p:spTree>
    <p:extLst>
      <p:ext uri="{BB962C8B-B14F-4D97-AF65-F5344CB8AC3E}">
        <p14:creationId xmlns:p14="http://schemas.microsoft.com/office/powerpoint/2010/main" val="2771731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695450" y="431173"/>
            <a:ext cx="8448675" cy="5856121"/>
          </a:xfrm>
          <a:prstGeom prst="rect">
            <a:avLst/>
          </a:prstGeom>
        </p:spPr>
      </p:pic>
    </p:spTree>
    <p:extLst>
      <p:ext uri="{BB962C8B-B14F-4D97-AF65-F5344CB8AC3E}">
        <p14:creationId xmlns:p14="http://schemas.microsoft.com/office/powerpoint/2010/main" val="1662923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275" y="-114072"/>
            <a:ext cx="10515600" cy="1325563"/>
          </a:xfrm>
        </p:spPr>
        <p:txBody>
          <a:bodyPr/>
          <a:lstStyle/>
          <a:p>
            <a:r>
              <a:rPr lang="en-US" dirty="0"/>
              <a:t>Dual transcriptomics / Dual RNA-</a:t>
            </a:r>
            <a:r>
              <a:rPr lang="en-US" dirty="0" err="1"/>
              <a:t>seq</a:t>
            </a:r>
            <a:endParaRPr lang="en-US" dirty="0"/>
          </a:p>
        </p:txBody>
      </p:sp>
      <p:sp>
        <p:nvSpPr>
          <p:cNvPr id="5" name="TextBox 4"/>
          <p:cNvSpPr txBox="1"/>
          <p:nvPr/>
        </p:nvSpPr>
        <p:spPr>
          <a:xfrm>
            <a:off x="10687050" y="6412468"/>
            <a:ext cx="2533650" cy="276999"/>
          </a:xfrm>
          <a:prstGeom prst="rect">
            <a:avLst/>
          </a:prstGeom>
          <a:noFill/>
        </p:spPr>
        <p:txBody>
          <a:bodyPr wrap="square" rtlCol="0">
            <a:spAutoFit/>
          </a:bodyPr>
          <a:lstStyle/>
          <a:p>
            <a:r>
              <a:rPr lang="en-US" sz="1200" dirty="0"/>
              <a:t>Schulze et al. (2016)</a:t>
            </a:r>
          </a:p>
        </p:txBody>
      </p:sp>
      <p:sp>
        <p:nvSpPr>
          <p:cNvPr id="6" name="Oval 5"/>
          <p:cNvSpPr/>
          <p:nvPr/>
        </p:nvSpPr>
        <p:spPr>
          <a:xfrm>
            <a:off x="1128712" y="1289109"/>
            <a:ext cx="1047750" cy="971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38250" y="1450678"/>
            <a:ext cx="990600" cy="584775"/>
          </a:xfrm>
          <a:prstGeom prst="rect">
            <a:avLst/>
          </a:prstGeom>
          <a:noFill/>
        </p:spPr>
        <p:txBody>
          <a:bodyPr wrap="square" rtlCol="0">
            <a:spAutoFit/>
          </a:bodyPr>
          <a:lstStyle/>
          <a:p>
            <a:r>
              <a:rPr lang="en-US" sz="3200" dirty="0"/>
              <a:t>A+B</a:t>
            </a:r>
          </a:p>
        </p:txBody>
      </p:sp>
      <p:cxnSp>
        <p:nvCxnSpPr>
          <p:cNvPr id="14" name="Straight Arrow Connector 13"/>
          <p:cNvCxnSpPr/>
          <p:nvPr/>
        </p:nvCxnSpPr>
        <p:spPr>
          <a:xfrm flipV="1">
            <a:off x="2216944" y="1774884"/>
            <a:ext cx="1126330" cy="3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12294" y="1590218"/>
            <a:ext cx="1543050" cy="369332"/>
          </a:xfrm>
          <a:prstGeom prst="rect">
            <a:avLst/>
          </a:prstGeom>
          <a:noFill/>
        </p:spPr>
        <p:txBody>
          <a:bodyPr wrap="square" rtlCol="0">
            <a:spAutoFit/>
          </a:bodyPr>
          <a:lstStyle/>
          <a:p>
            <a:pPr algn="ctr"/>
            <a:r>
              <a:rPr lang="en-US" dirty="0"/>
              <a:t>RNA-</a:t>
            </a:r>
            <a:r>
              <a:rPr lang="en-US" dirty="0" err="1"/>
              <a:t>seq</a:t>
            </a:r>
            <a:endParaRPr lang="en-US" dirty="0"/>
          </a:p>
        </p:txBody>
      </p:sp>
      <p:cxnSp>
        <p:nvCxnSpPr>
          <p:cNvPr id="21" name="Straight Arrow Connector 20"/>
          <p:cNvCxnSpPr/>
          <p:nvPr/>
        </p:nvCxnSpPr>
        <p:spPr>
          <a:xfrm>
            <a:off x="4407694" y="1774884"/>
            <a:ext cx="1276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760244" y="1417240"/>
            <a:ext cx="2397918" cy="646331"/>
          </a:xfrm>
          <a:prstGeom prst="rect">
            <a:avLst/>
          </a:prstGeom>
          <a:noFill/>
        </p:spPr>
        <p:txBody>
          <a:bodyPr wrap="square" rtlCol="0">
            <a:spAutoFit/>
          </a:bodyPr>
          <a:lstStyle/>
          <a:p>
            <a:r>
              <a:rPr lang="en-US" dirty="0"/>
              <a:t>Trimming/mapping to respective genomes</a:t>
            </a:r>
          </a:p>
        </p:txBody>
      </p:sp>
      <p:cxnSp>
        <p:nvCxnSpPr>
          <p:cNvPr id="25" name="Straight Arrow Connector 24"/>
          <p:cNvCxnSpPr>
            <a:stCxn id="23" idx="3"/>
          </p:cNvCxnSpPr>
          <p:nvPr/>
        </p:nvCxnSpPr>
        <p:spPr>
          <a:xfrm flipV="1">
            <a:off x="8158162" y="1289109"/>
            <a:ext cx="527447" cy="451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991599" y="933450"/>
            <a:ext cx="2091927" cy="369332"/>
          </a:xfrm>
          <a:prstGeom prst="rect">
            <a:avLst/>
          </a:prstGeom>
          <a:noFill/>
        </p:spPr>
        <p:txBody>
          <a:bodyPr wrap="square" rtlCol="0">
            <a:spAutoFit/>
          </a:bodyPr>
          <a:lstStyle/>
          <a:p>
            <a:r>
              <a:rPr lang="en-US" dirty="0"/>
              <a:t>Expression profile A</a:t>
            </a:r>
          </a:p>
        </p:txBody>
      </p:sp>
      <p:cxnSp>
        <p:nvCxnSpPr>
          <p:cNvPr id="10" name="Straight Arrow Connector 9"/>
          <p:cNvCxnSpPr/>
          <p:nvPr/>
        </p:nvCxnSpPr>
        <p:spPr>
          <a:xfrm>
            <a:off x="8158162" y="1959550"/>
            <a:ext cx="527447" cy="593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991599" y="2496890"/>
            <a:ext cx="2091927" cy="369332"/>
          </a:xfrm>
          <a:prstGeom prst="rect">
            <a:avLst/>
          </a:prstGeom>
          <a:noFill/>
        </p:spPr>
        <p:txBody>
          <a:bodyPr wrap="square" rtlCol="0">
            <a:spAutoFit/>
          </a:bodyPr>
          <a:lstStyle/>
          <a:p>
            <a:r>
              <a:rPr lang="en-US" dirty="0"/>
              <a:t>Expression profile B</a:t>
            </a:r>
          </a:p>
        </p:txBody>
      </p:sp>
      <p:sp>
        <p:nvSpPr>
          <p:cNvPr id="13" name="TextBox 12"/>
          <p:cNvSpPr txBox="1"/>
          <p:nvPr/>
        </p:nvSpPr>
        <p:spPr>
          <a:xfrm>
            <a:off x="2176462" y="3381613"/>
            <a:ext cx="8667750" cy="769441"/>
          </a:xfrm>
          <a:prstGeom prst="rect">
            <a:avLst/>
          </a:prstGeom>
          <a:noFill/>
        </p:spPr>
        <p:txBody>
          <a:bodyPr wrap="square" rtlCol="0">
            <a:spAutoFit/>
          </a:bodyPr>
          <a:lstStyle/>
          <a:p>
            <a:r>
              <a:rPr lang="en-US" sz="4400" dirty="0">
                <a:latin typeface="+mj-lt"/>
              </a:rPr>
              <a:t>Simultaneous Transcriptomics</a:t>
            </a:r>
          </a:p>
        </p:txBody>
      </p:sp>
      <p:sp>
        <p:nvSpPr>
          <p:cNvPr id="22" name="Oval 21"/>
          <p:cNvSpPr/>
          <p:nvPr/>
        </p:nvSpPr>
        <p:spPr>
          <a:xfrm>
            <a:off x="1128712" y="4601567"/>
            <a:ext cx="1047750" cy="971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238250" y="4763136"/>
            <a:ext cx="990600" cy="584775"/>
          </a:xfrm>
          <a:prstGeom prst="rect">
            <a:avLst/>
          </a:prstGeom>
          <a:noFill/>
        </p:spPr>
        <p:txBody>
          <a:bodyPr wrap="square" rtlCol="0">
            <a:spAutoFit/>
          </a:bodyPr>
          <a:lstStyle/>
          <a:p>
            <a:r>
              <a:rPr lang="en-US" sz="3200" dirty="0"/>
              <a:t>A+B</a:t>
            </a:r>
          </a:p>
        </p:txBody>
      </p:sp>
      <p:cxnSp>
        <p:nvCxnSpPr>
          <p:cNvPr id="18" name="Straight Arrow Connector 17"/>
          <p:cNvCxnSpPr/>
          <p:nvPr/>
        </p:nvCxnSpPr>
        <p:spPr>
          <a:xfrm flipV="1">
            <a:off x="2228850" y="4438650"/>
            <a:ext cx="647700" cy="324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228850" y="5573117"/>
            <a:ext cx="628650" cy="427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3123009" y="4038381"/>
            <a:ext cx="1047750" cy="971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426618" y="4178361"/>
            <a:ext cx="990600" cy="584775"/>
          </a:xfrm>
          <a:prstGeom prst="rect">
            <a:avLst/>
          </a:prstGeom>
          <a:noFill/>
        </p:spPr>
        <p:txBody>
          <a:bodyPr wrap="square" rtlCol="0">
            <a:spAutoFit/>
          </a:bodyPr>
          <a:lstStyle/>
          <a:p>
            <a:r>
              <a:rPr lang="en-US" sz="3200" dirty="0"/>
              <a:t>A</a:t>
            </a:r>
          </a:p>
        </p:txBody>
      </p:sp>
      <p:sp>
        <p:nvSpPr>
          <p:cNvPr id="30" name="Oval 29"/>
          <p:cNvSpPr/>
          <p:nvPr/>
        </p:nvSpPr>
        <p:spPr>
          <a:xfrm>
            <a:off x="3128962" y="5573117"/>
            <a:ext cx="1047750" cy="971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238500" y="5734686"/>
            <a:ext cx="990600" cy="584775"/>
          </a:xfrm>
          <a:prstGeom prst="rect">
            <a:avLst/>
          </a:prstGeom>
          <a:noFill/>
        </p:spPr>
        <p:txBody>
          <a:bodyPr wrap="square" rtlCol="0">
            <a:spAutoFit/>
          </a:bodyPr>
          <a:lstStyle/>
          <a:p>
            <a:r>
              <a:rPr lang="en-US" sz="3200" dirty="0"/>
              <a:t>  B</a:t>
            </a:r>
          </a:p>
        </p:txBody>
      </p:sp>
      <p:cxnSp>
        <p:nvCxnSpPr>
          <p:cNvPr id="33" name="Straight Arrow Connector 32"/>
          <p:cNvCxnSpPr/>
          <p:nvPr/>
        </p:nvCxnSpPr>
        <p:spPr>
          <a:xfrm>
            <a:off x="4417218" y="4554934"/>
            <a:ext cx="1621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407694" y="6224211"/>
            <a:ext cx="1621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407694" y="4272429"/>
            <a:ext cx="1543050" cy="369332"/>
          </a:xfrm>
          <a:prstGeom prst="rect">
            <a:avLst/>
          </a:prstGeom>
          <a:noFill/>
        </p:spPr>
        <p:txBody>
          <a:bodyPr wrap="square" rtlCol="0">
            <a:spAutoFit/>
          </a:bodyPr>
          <a:lstStyle/>
          <a:p>
            <a:pPr algn="ctr"/>
            <a:r>
              <a:rPr lang="en-US" dirty="0"/>
              <a:t>RNA-</a:t>
            </a:r>
            <a:r>
              <a:rPr lang="en-US" dirty="0" err="1"/>
              <a:t>seq</a:t>
            </a:r>
            <a:endParaRPr lang="en-US" dirty="0"/>
          </a:p>
        </p:txBody>
      </p:sp>
      <p:sp>
        <p:nvSpPr>
          <p:cNvPr id="42" name="TextBox 41"/>
          <p:cNvSpPr txBox="1"/>
          <p:nvPr/>
        </p:nvSpPr>
        <p:spPr>
          <a:xfrm>
            <a:off x="4417218" y="5842407"/>
            <a:ext cx="1543050" cy="369332"/>
          </a:xfrm>
          <a:prstGeom prst="rect">
            <a:avLst/>
          </a:prstGeom>
          <a:noFill/>
        </p:spPr>
        <p:txBody>
          <a:bodyPr wrap="square" rtlCol="0">
            <a:spAutoFit/>
          </a:bodyPr>
          <a:lstStyle/>
          <a:p>
            <a:pPr algn="ctr"/>
            <a:r>
              <a:rPr lang="en-US" dirty="0"/>
              <a:t>RNA-</a:t>
            </a:r>
            <a:r>
              <a:rPr lang="en-US" dirty="0" err="1"/>
              <a:t>seq</a:t>
            </a:r>
            <a:endParaRPr lang="en-US" dirty="0"/>
          </a:p>
        </p:txBody>
      </p:sp>
      <p:sp>
        <p:nvSpPr>
          <p:cNvPr id="43" name="Rectangle 42"/>
          <p:cNvSpPr/>
          <p:nvPr/>
        </p:nvSpPr>
        <p:spPr>
          <a:xfrm>
            <a:off x="6048374" y="4370268"/>
            <a:ext cx="1988365" cy="369332"/>
          </a:xfrm>
          <a:prstGeom prst="rect">
            <a:avLst/>
          </a:prstGeom>
        </p:spPr>
        <p:txBody>
          <a:bodyPr wrap="none">
            <a:spAutoFit/>
          </a:bodyPr>
          <a:lstStyle/>
          <a:p>
            <a:r>
              <a:rPr lang="en-US"/>
              <a:t>Trimming/mapping</a:t>
            </a:r>
            <a:endParaRPr lang="en-US" dirty="0"/>
          </a:p>
        </p:txBody>
      </p:sp>
      <p:sp>
        <p:nvSpPr>
          <p:cNvPr id="44" name="Rectangle 43"/>
          <p:cNvSpPr/>
          <p:nvPr/>
        </p:nvSpPr>
        <p:spPr>
          <a:xfrm>
            <a:off x="6072187" y="6000750"/>
            <a:ext cx="1988365" cy="369332"/>
          </a:xfrm>
          <a:prstGeom prst="rect">
            <a:avLst/>
          </a:prstGeom>
        </p:spPr>
        <p:txBody>
          <a:bodyPr wrap="none">
            <a:spAutoFit/>
          </a:bodyPr>
          <a:lstStyle/>
          <a:p>
            <a:r>
              <a:rPr lang="en-US" dirty="0"/>
              <a:t>Trimming/mapping</a:t>
            </a:r>
          </a:p>
        </p:txBody>
      </p:sp>
      <p:sp>
        <p:nvSpPr>
          <p:cNvPr id="45" name="TextBox 44"/>
          <p:cNvSpPr txBox="1"/>
          <p:nvPr/>
        </p:nvSpPr>
        <p:spPr>
          <a:xfrm>
            <a:off x="9013029" y="4388405"/>
            <a:ext cx="2091927" cy="369332"/>
          </a:xfrm>
          <a:prstGeom prst="rect">
            <a:avLst/>
          </a:prstGeom>
          <a:noFill/>
        </p:spPr>
        <p:txBody>
          <a:bodyPr wrap="square" rtlCol="0">
            <a:spAutoFit/>
          </a:bodyPr>
          <a:lstStyle/>
          <a:p>
            <a:r>
              <a:rPr lang="en-US" dirty="0"/>
              <a:t>Expression profile A</a:t>
            </a:r>
          </a:p>
        </p:txBody>
      </p:sp>
      <p:sp>
        <p:nvSpPr>
          <p:cNvPr id="46" name="TextBox 45"/>
          <p:cNvSpPr txBox="1"/>
          <p:nvPr/>
        </p:nvSpPr>
        <p:spPr>
          <a:xfrm>
            <a:off x="8991598" y="6000750"/>
            <a:ext cx="2091927" cy="369332"/>
          </a:xfrm>
          <a:prstGeom prst="rect">
            <a:avLst/>
          </a:prstGeom>
          <a:noFill/>
        </p:spPr>
        <p:txBody>
          <a:bodyPr wrap="square" rtlCol="0">
            <a:spAutoFit/>
          </a:bodyPr>
          <a:lstStyle/>
          <a:p>
            <a:r>
              <a:rPr lang="en-US" dirty="0"/>
              <a:t>Expression profile B</a:t>
            </a:r>
          </a:p>
        </p:txBody>
      </p:sp>
      <p:cxnSp>
        <p:nvCxnSpPr>
          <p:cNvPr id="48" name="Straight Arrow Connector 47"/>
          <p:cNvCxnSpPr/>
          <p:nvPr/>
        </p:nvCxnSpPr>
        <p:spPr>
          <a:xfrm>
            <a:off x="8158162" y="4600893"/>
            <a:ext cx="833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4" idx="3"/>
          </p:cNvCxnSpPr>
          <p:nvPr/>
        </p:nvCxnSpPr>
        <p:spPr>
          <a:xfrm>
            <a:off x="8060552" y="6185416"/>
            <a:ext cx="75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616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2765425"/>
            <a:ext cx="10515600" cy="1325563"/>
          </a:xfrm>
        </p:spPr>
        <p:txBody>
          <a:bodyPr>
            <a:normAutofit fontScale="90000"/>
          </a:bodyPr>
          <a:lstStyle/>
          <a:p>
            <a:pPr algn="ctr"/>
            <a:r>
              <a:rPr lang="en-US" i="1" dirty="0"/>
              <a:t>Dual RNA-</a:t>
            </a:r>
            <a:r>
              <a:rPr lang="en-US" i="1" dirty="0" err="1"/>
              <a:t>seq</a:t>
            </a:r>
            <a:r>
              <a:rPr lang="en-US" i="1" dirty="0"/>
              <a:t> unveils noncoding RNA functions in host-pathogen interactions</a:t>
            </a:r>
            <a:br>
              <a:rPr lang="en-US" i="1" dirty="0"/>
            </a:br>
            <a:r>
              <a:rPr lang="en-US" i="1" dirty="0" err="1"/>
              <a:t>Westermann</a:t>
            </a:r>
            <a:r>
              <a:rPr lang="en-US" i="1" dirty="0"/>
              <a:t> et al.</a:t>
            </a:r>
          </a:p>
        </p:txBody>
      </p:sp>
    </p:spTree>
    <p:extLst>
      <p:ext uri="{BB962C8B-B14F-4D97-AF65-F5344CB8AC3E}">
        <p14:creationId xmlns:p14="http://schemas.microsoft.com/office/powerpoint/2010/main" val="280329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06204" y="590550"/>
            <a:ext cx="2462270" cy="5486400"/>
          </a:xfrm>
          <a:prstGeom prst="roundRect">
            <a:avLst/>
          </a:prstGeom>
        </p:spPr>
      </p:pic>
      <p:pic>
        <p:nvPicPr>
          <p:cNvPr id="5" name="Picture 4"/>
          <p:cNvPicPr>
            <a:picLocks noChangeAspect="1"/>
          </p:cNvPicPr>
          <p:nvPr/>
        </p:nvPicPr>
        <p:blipFill>
          <a:blip r:embed="rId4"/>
          <a:stretch>
            <a:fillRect/>
          </a:stretch>
        </p:blipFill>
        <p:spPr>
          <a:xfrm>
            <a:off x="6129338" y="2190750"/>
            <a:ext cx="4919662" cy="3009676"/>
          </a:xfrm>
          <a:prstGeom prst="rect">
            <a:avLst/>
          </a:prstGeom>
        </p:spPr>
      </p:pic>
    </p:spTree>
    <p:extLst>
      <p:ext uri="{BB962C8B-B14F-4D97-AF65-F5344CB8AC3E}">
        <p14:creationId xmlns:p14="http://schemas.microsoft.com/office/powerpoint/2010/main" val="15148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705101" y="932987"/>
            <a:ext cx="6958012" cy="4601038"/>
          </a:xfrm>
          <a:prstGeom prst="rect">
            <a:avLst/>
          </a:prstGeom>
        </p:spPr>
      </p:pic>
      <p:sp>
        <p:nvSpPr>
          <p:cNvPr id="9" name="Rectangle 8"/>
          <p:cNvSpPr/>
          <p:nvPr/>
        </p:nvSpPr>
        <p:spPr>
          <a:xfrm>
            <a:off x="2705101" y="932987"/>
            <a:ext cx="723899" cy="6672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5277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04849" y="526346"/>
            <a:ext cx="10509977" cy="5626804"/>
          </a:xfrm>
          <a:prstGeom prst="rect">
            <a:avLst/>
          </a:prstGeom>
        </p:spPr>
      </p:pic>
      <p:sp>
        <p:nvSpPr>
          <p:cNvPr id="5" name="Rectangle 4"/>
          <p:cNvSpPr/>
          <p:nvPr/>
        </p:nvSpPr>
        <p:spPr>
          <a:xfrm>
            <a:off x="685800" y="571500"/>
            <a:ext cx="381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0734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47950" y="895349"/>
            <a:ext cx="7034277" cy="4648201"/>
          </a:xfrm>
          <a:prstGeom prst="rect">
            <a:avLst/>
          </a:prstGeom>
        </p:spPr>
      </p:pic>
      <p:sp>
        <p:nvSpPr>
          <p:cNvPr id="5" name="Rectangle 4"/>
          <p:cNvSpPr/>
          <p:nvPr/>
        </p:nvSpPr>
        <p:spPr>
          <a:xfrm>
            <a:off x="2647950" y="666750"/>
            <a:ext cx="723900" cy="819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4083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b="29711"/>
          <a:stretch/>
        </p:blipFill>
        <p:spPr>
          <a:xfrm>
            <a:off x="2076450" y="106118"/>
            <a:ext cx="4571999" cy="6262706"/>
          </a:xfrm>
          <a:prstGeom prst="rect">
            <a:avLst/>
          </a:prstGeom>
        </p:spPr>
      </p:pic>
      <p:pic>
        <p:nvPicPr>
          <p:cNvPr id="6" name="Picture 5"/>
          <p:cNvPicPr>
            <a:picLocks noChangeAspect="1"/>
          </p:cNvPicPr>
          <p:nvPr/>
        </p:nvPicPr>
        <p:blipFill>
          <a:blip r:embed="rId4"/>
          <a:stretch>
            <a:fillRect/>
          </a:stretch>
        </p:blipFill>
        <p:spPr>
          <a:xfrm>
            <a:off x="2377167" y="6262706"/>
            <a:ext cx="1489983" cy="479535"/>
          </a:xfrm>
          <a:prstGeom prst="rect">
            <a:avLst/>
          </a:prstGeom>
        </p:spPr>
      </p:pic>
      <p:sp>
        <p:nvSpPr>
          <p:cNvPr id="7" name="Rectangle 6"/>
          <p:cNvSpPr/>
          <p:nvPr/>
        </p:nvSpPr>
        <p:spPr>
          <a:xfrm>
            <a:off x="4019550" y="5810250"/>
            <a:ext cx="1123950" cy="6922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76450" y="152400"/>
            <a:ext cx="300717" cy="266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76950" y="0"/>
            <a:ext cx="571499" cy="628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4266905" y="5774208"/>
            <a:ext cx="1810045" cy="1083792"/>
          </a:xfrm>
          <a:prstGeom prst="rect">
            <a:avLst/>
          </a:prstGeom>
        </p:spPr>
      </p:pic>
      <p:pic>
        <p:nvPicPr>
          <p:cNvPr id="11" name="Picture 10"/>
          <p:cNvPicPr>
            <a:picLocks noChangeAspect="1"/>
          </p:cNvPicPr>
          <p:nvPr/>
        </p:nvPicPr>
        <p:blipFill rotWithShape="1">
          <a:blip r:embed="rId6"/>
          <a:srcRect t="2593"/>
          <a:stretch/>
        </p:blipFill>
        <p:spPr>
          <a:xfrm>
            <a:off x="6943725" y="2228849"/>
            <a:ext cx="3714750" cy="2505075"/>
          </a:xfrm>
          <a:prstGeom prst="rect">
            <a:avLst/>
          </a:prstGeom>
        </p:spPr>
      </p:pic>
      <p:sp>
        <p:nvSpPr>
          <p:cNvPr id="12" name="Rectangle 11"/>
          <p:cNvSpPr/>
          <p:nvPr/>
        </p:nvSpPr>
        <p:spPr>
          <a:xfrm>
            <a:off x="8382000" y="2000250"/>
            <a:ext cx="2276475"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5858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09850" y="833120"/>
            <a:ext cx="7546778" cy="5148580"/>
          </a:xfrm>
          <a:prstGeom prst="rect">
            <a:avLst/>
          </a:prstGeom>
        </p:spPr>
      </p:pic>
      <p:sp>
        <p:nvSpPr>
          <p:cNvPr id="5" name="Rectangle 4"/>
          <p:cNvSpPr/>
          <p:nvPr/>
        </p:nvSpPr>
        <p:spPr>
          <a:xfrm>
            <a:off x="1962150" y="762000"/>
            <a:ext cx="952500" cy="571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09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acteria bacteria interaction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95512" y="742950"/>
            <a:ext cx="7730729" cy="51538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07147" y="6657945"/>
            <a:ext cx="5984853" cy="200055"/>
          </a:xfrm>
          <a:prstGeom prst="rect">
            <a:avLst/>
          </a:prstGeom>
        </p:spPr>
        <p:txBody>
          <a:bodyPr wrap="square">
            <a:spAutoFit/>
          </a:bodyPr>
          <a:lstStyle/>
          <a:p>
            <a:r>
              <a:rPr lang="en-US" sz="700" dirty="0"/>
              <a:t>http://news.mit.edu/sites/mit.edu.newsoffice/files/styles/news_article_image_top_slideshow/public/images/2016/MIT-Bacterial-Coop-1_0.jpg?itok=EZuoBZ8g</a:t>
            </a:r>
          </a:p>
        </p:txBody>
      </p:sp>
    </p:spTree>
    <p:extLst>
      <p:ext uri="{BB962C8B-B14F-4D97-AF65-F5344CB8AC3E}">
        <p14:creationId xmlns:p14="http://schemas.microsoft.com/office/powerpoint/2010/main" val="2328441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609850" y="833120"/>
            <a:ext cx="7546778" cy="5148580"/>
          </a:xfrm>
          <a:prstGeom prst="rect">
            <a:avLst/>
          </a:prstGeom>
        </p:spPr>
      </p:pic>
      <p:sp>
        <p:nvSpPr>
          <p:cNvPr id="6" name="Rectangle 5"/>
          <p:cNvSpPr/>
          <p:nvPr/>
        </p:nvSpPr>
        <p:spPr>
          <a:xfrm>
            <a:off x="1962150" y="762000"/>
            <a:ext cx="952500" cy="571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429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71775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 y="1009348"/>
            <a:ext cx="11487150" cy="5848652"/>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marL="304800" marR="0" indent="-30480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Duran-</a:t>
            </a:r>
            <a:r>
              <a:rPr lang="en-US" dirty="0" err="1">
                <a:latin typeface="Calibri" panose="020F0502020204030204" pitchFamily="34" charset="0"/>
                <a:ea typeface="Calibri" panose="020F0502020204030204" pitchFamily="34" charset="0"/>
                <a:cs typeface="Times New Roman" panose="02020603050405020304" pitchFamily="18" charset="0"/>
              </a:rPr>
              <a:t>Pinedo</a:t>
            </a:r>
            <a:r>
              <a:rPr lang="en-US" dirty="0">
                <a:latin typeface="Calibri" panose="020F0502020204030204" pitchFamily="34" charset="0"/>
                <a:ea typeface="Calibri" panose="020F0502020204030204" pitchFamily="34" charset="0"/>
                <a:cs typeface="Times New Roman" panose="02020603050405020304" pitchFamily="18" charset="0"/>
              </a:rPr>
              <a:t>, A. E., Chen, T., </a:t>
            </a:r>
            <a:r>
              <a:rPr lang="en-US" dirty="0" err="1">
                <a:latin typeface="Calibri" panose="020F0502020204030204" pitchFamily="34" charset="0"/>
                <a:ea typeface="Calibri" panose="020F0502020204030204" pitchFamily="34" charset="0"/>
                <a:cs typeface="Times New Roman" panose="02020603050405020304" pitchFamily="18" charset="0"/>
              </a:rPr>
              <a:t>Teles</a:t>
            </a:r>
            <a:r>
              <a:rPr lang="en-US" dirty="0">
                <a:latin typeface="Calibri" panose="020F0502020204030204" pitchFamily="34" charset="0"/>
                <a:ea typeface="Calibri" panose="020F0502020204030204" pitchFamily="34" charset="0"/>
                <a:cs typeface="Times New Roman" panose="02020603050405020304" pitchFamily="18" charset="0"/>
              </a:rPr>
              <a:t>, R., Starr, J. R., Wang, X., Krishnan, K., &amp; Frias-Lopez, J. (2014). Community-wide transcriptome of the oral microbiome in subjects with and without periodontitis. </a:t>
            </a:r>
            <a:r>
              <a:rPr lang="en-US" i="1" dirty="0">
                <a:latin typeface="Calibri" panose="020F0502020204030204" pitchFamily="34" charset="0"/>
                <a:ea typeface="Calibri" panose="020F0502020204030204" pitchFamily="34" charset="0"/>
                <a:cs typeface="Times New Roman" panose="02020603050405020304" pitchFamily="18" charset="0"/>
              </a:rPr>
              <a:t>The ISME Journal</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i="1" dirty="0">
                <a:latin typeface="Calibri" panose="020F0502020204030204" pitchFamily="34" charset="0"/>
                <a:ea typeface="Calibri" panose="020F0502020204030204" pitchFamily="34" charset="0"/>
                <a:cs typeface="Times New Roman" panose="02020603050405020304" pitchFamily="18" charset="0"/>
              </a:rPr>
              <a:t>8</a:t>
            </a:r>
            <a:r>
              <a:rPr lang="en-US" dirty="0">
                <a:latin typeface="Calibri" panose="020F0502020204030204" pitchFamily="34" charset="0"/>
                <a:ea typeface="Calibri" panose="020F0502020204030204" pitchFamily="34" charset="0"/>
                <a:cs typeface="Times New Roman" panose="02020603050405020304" pitchFamily="18" charset="0"/>
              </a:rPr>
              <a:t>(8), 1659–72. http://doi.org/10.1038/ismej.2014.23</a:t>
            </a:r>
          </a:p>
          <a:p>
            <a:pPr marL="304800" marR="0" indent="-30480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Faith, J. J., </a:t>
            </a:r>
            <a:r>
              <a:rPr lang="en-US" dirty="0" err="1">
                <a:latin typeface="Calibri" panose="020F0502020204030204" pitchFamily="34" charset="0"/>
                <a:ea typeface="Calibri" panose="020F0502020204030204" pitchFamily="34" charset="0"/>
                <a:cs typeface="Times New Roman" panose="02020603050405020304" pitchFamily="18" charset="0"/>
              </a:rPr>
              <a:t>Guruge</a:t>
            </a:r>
            <a:r>
              <a:rPr lang="en-US" dirty="0">
                <a:latin typeface="Calibri" panose="020F0502020204030204" pitchFamily="34" charset="0"/>
                <a:ea typeface="Calibri" panose="020F0502020204030204" pitchFamily="34" charset="0"/>
                <a:cs typeface="Times New Roman" panose="02020603050405020304" pitchFamily="18" charset="0"/>
              </a:rPr>
              <a:t>, J. L., Charbonneau, M., Subramanian, S., </a:t>
            </a:r>
            <a:r>
              <a:rPr lang="en-US" dirty="0" err="1">
                <a:latin typeface="Calibri" panose="020F0502020204030204" pitchFamily="34" charset="0"/>
                <a:ea typeface="Calibri" panose="020F0502020204030204" pitchFamily="34" charset="0"/>
                <a:cs typeface="Times New Roman" panose="02020603050405020304" pitchFamily="18" charset="0"/>
              </a:rPr>
              <a:t>Seedorf</a:t>
            </a:r>
            <a:r>
              <a:rPr lang="en-US" dirty="0">
                <a:latin typeface="Calibri" panose="020F0502020204030204" pitchFamily="34" charset="0"/>
                <a:ea typeface="Calibri" panose="020F0502020204030204" pitchFamily="34" charset="0"/>
                <a:cs typeface="Times New Roman" panose="02020603050405020304" pitchFamily="18" charset="0"/>
              </a:rPr>
              <a:t>, H., Goodman, A. L., … Gordon, J. I. (2013). The long-term stability of the human gut microbiota. </a:t>
            </a:r>
            <a:r>
              <a:rPr lang="en-US" i="1" dirty="0">
                <a:latin typeface="Calibri" panose="020F0502020204030204" pitchFamily="34" charset="0"/>
                <a:ea typeface="Calibri" panose="020F0502020204030204" pitchFamily="34" charset="0"/>
                <a:cs typeface="Times New Roman" panose="02020603050405020304" pitchFamily="18" charset="0"/>
              </a:rPr>
              <a:t>Science</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i="1" dirty="0">
                <a:latin typeface="Calibri" panose="020F0502020204030204" pitchFamily="34" charset="0"/>
                <a:ea typeface="Calibri" panose="020F0502020204030204" pitchFamily="34" charset="0"/>
                <a:cs typeface="Times New Roman" panose="02020603050405020304" pitchFamily="18" charset="0"/>
              </a:rPr>
              <a:t>341</a:t>
            </a:r>
            <a:r>
              <a:rPr lang="en-US" dirty="0">
                <a:latin typeface="Calibri" panose="020F0502020204030204" pitchFamily="34" charset="0"/>
                <a:ea typeface="Calibri" panose="020F0502020204030204" pitchFamily="34" charset="0"/>
                <a:cs typeface="Times New Roman" panose="02020603050405020304" pitchFamily="18" charset="0"/>
              </a:rPr>
              <a:t>(6141), 1237439. http://doi.org/10.1126/science.1237439</a:t>
            </a:r>
          </a:p>
          <a:p>
            <a:pPr marL="304800" marR="0" indent="-304800">
              <a:lnSpc>
                <a:spcPct val="107000"/>
              </a:lnSpc>
              <a:spcBef>
                <a:spcPts val="0"/>
              </a:spcBef>
              <a:spcAft>
                <a:spcPts val="800"/>
              </a:spcAft>
            </a:pPr>
            <a:r>
              <a:rPr lang="en-US" dirty="0" err="1">
                <a:latin typeface="Calibri" panose="020F0502020204030204" pitchFamily="34" charset="0"/>
                <a:ea typeface="Calibri" panose="020F0502020204030204" pitchFamily="34" charset="0"/>
                <a:cs typeface="Times New Roman" panose="02020603050405020304" pitchFamily="18" charset="0"/>
              </a:rPr>
              <a:t>Hojo</a:t>
            </a:r>
            <a:r>
              <a:rPr lang="en-US" dirty="0">
                <a:latin typeface="Calibri" panose="020F0502020204030204" pitchFamily="34" charset="0"/>
                <a:ea typeface="Calibri" panose="020F0502020204030204" pitchFamily="34" charset="0"/>
                <a:cs typeface="Times New Roman" panose="02020603050405020304" pitchFamily="18" charset="0"/>
              </a:rPr>
              <a:t>, K., Nagaoka, S., Ohshima, T., &amp; Maeda, N. (2009). Bacterial interactions in dental biofilm development. </a:t>
            </a:r>
            <a:r>
              <a:rPr lang="en-US" i="1" dirty="0">
                <a:latin typeface="Calibri" panose="020F0502020204030204" pitchFamily="34" charset="0"/>
                <a:ea typeface="Calibri" panose="020F0502020204030204" pitchFamily="34" charset="0"/>
                <a:cs typeface="Times New Roman" panose="02020603050405020304" pitchFamily="18" charset="0"/>
              </a:rPr>
              <a:t>Journal of Dental Research</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i="1" dirty="0">
                <a:latin typeface="Calibri" panose="020F0502020204030204" pitchFamily="34" charset="0"/>
                <a:ea typeface="Calibri" panose="020F0502020204030204" pitchFamily="34" charset="0"/>
                <a:cs typeface="Times New Roman" panose="02020603050405020304" pitchFamily="18" charset="0"/>
              </a:rPr>
              <a:t>88</a:t>
            </a:r>
            <a:r>
              <a:rPr lang="en-US" dirty="0">
                <a:latin typeface="Calibri" panose="020F0502020204030204" pitchFamily="34" charset="0"/>
                <a:ea typeface="Calibri" panose="020F0502020204030204" pitchFamily="34" charset="0"/>
                <a:cs typeface="Times New Roman" panose="02020603050405020304" pitchFamily="18" charset="0"/>
              </a:rPr>
              <a:t>(11), 982–90. http://doi.org/10.4161/viru.2.5.16140</a:t>
            </a:r>
          </a:p>
          <a:p>
            <a:pPr marL="304800" marR="0" indent="-30480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Levy, R., &amp; </a:t>
            </a:r>
            <a:r>
              <a:rPr lang="en-US" dirty="0" err="1">
                <a:latin typeface="Calibri" panose="020F0502020204030204" pitchFamily="34" charset="0"/>
                <a:ea typeface="Calibri" panose="020F0502020204030204" pitchFamily="34" charset="0"/>
                <a:cs typeface="Times New Roman" panose="02020603050405020304" pitchFamily="18" charset="0"/>
              </a:rPr>
              <a:t>Borenstein</a:t>
            </a:r>
            <a:r>
              <a:rPr lang="en-US" dirty="0">
                <a:latin typeface="Calibri" panose="020F0502020204030204" pitchFamily="34" charset="0"/>
                <a:ea typeface="Calibri" panose="020F0502020204030204" pitchFamily="34" charset="0"/>
                <a:cs typeface="Times New Roman" panose="02020603050405020304" pitchFamily="18" charset="0"/>
              </a:rPr>
              <a:t>, E. (2013). Metabolic modeling of species interaction in the human microbiome elucidates community-level assembly rules. </a:t>
            </a:r>
            <a:r>
              <a:rPr lang="en-US" i="1" dirty="0">
                <a:latin typeface="Calibri" panose="020F0502020204030204" pitchFamily="34" charset="0"/>
                <a:ea typeface="Calibri" panose="020F0502020204030204" pitchFamily="34" charset="0"/>
                <a:cs typeface="Times New Roman" panose="02020603050405020304" pitchFamily="18" charset="0"/>
              </a:rPr>
              <a:t>Proceedings of the National Academy of Sciences</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i="1" dirty="0">
                <a:latin typeface="Calibri" panose="020F0502020204030204" pitchFamily="34" charset="0"/>
                <a:ea typeface="Calibri" panose="020F0502020204030204" pitchFamily="34" charset="0"/>
                <a:cs typeface="Times New Roman" panose="02020603050405020304" pitchFamily="18" charset="0"/>
              </a:rPr>
              <a:t>110</a:t>
            </a:r>
            <a:r>
              <a:rPr lang="en-US" dirty="0">
                <a:latin typeface="Calibri" panose="020F0502020204030204" pitchFamily="34" charset="0"/>
                <a:ea typeface="Calibri" panose="020F0502020204030204" pitchFamily="34" charset="0"/>
                <a:cs typeface="Times New Roman" panose="02020603050405020304" pitchFamily="18" charset="0"/>
              </a:rPr>
              <a:t>(31), 12804–12809. http://doi.org/10.1073/pnas.1300926110</a:t>
            </a:r>
          </a:p>
          <a:p>
            <a:pPr marL="304800" marR="0" indent="-30480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Manor, O., Levy, R., &amp; </a:t>
            </a:r>
            <a:r>
              <a:rPr lang="en-US" dirty="0" err="1">
                <a:latin typeface="Calibri" panose="020F0502020204030204" pitchFamily="34" charset="0"/>
                <a:ea typeface="Calibri" panose="020F0502020204030204" pitchFamily="34" charset="0"/>
                <a:cs typeface="Times New Roman" panose="02020603050405020304" pitchFamily="18" charset="0"/>
              </a:rPr>
              <a:t>Borenstein</a:t>
            </a:r>
            <a:r>
              <a:rPr lang="en-US" dirty="0">
                <a:latin typeface="Calibri" panose="020F0502020204030204" pitchFamily="34" charset="0"/>
                <a:ea typeface="Calibri" panose="020F0502020204030204" pitchFamily="34" charset="0"/>
                <a:cs typeface="Times New Roman" panose="02020603050405020304" pitchFamily="18" charset="0"/>
              </a:rPr>
              <a:t>, E. (2014). Mapping the inner workings of the microbiome: Genomic- and metagenomic-based study of metabolism and metabolic interactions in the human microbiome. </a:t>
            </a:r>
            <a:r>
              <a:rPr lang="en-US" i="1" dirty="0">
                <a:latin typeface="Calibri" panose="020F0502020204030204" pitchFamily="34" charset="0"/>
                <a:ea typeface="Calibri" panose="020F0502020204030204" pitchFamily="34" charset="0"/>
                <a:cs typeface="Times New Roman" panose="02020603050405020304" pitchFamily="18" charset="0"/>
              </a:rPr>
              <a:t>Cell Metabolism</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i="1" dirty="0">
                <a:latin typeface="Calibri" panose="020F0502020204030204" pitchFamily="34" charset="0"/>
                <a:ea typeface="Calibri" panose="020F0502020204030204" pitchFamily="34" charset="0"/>
                <a:cs typeface="Times New Roman" panose="02020603050405020304" pitchFamily="18" charset="0"/>
              </a:rPr>
              <a:t>20</a:t>
            </a:r>
            <a:r>
              <a:rPr lang="en-US" dirty="0">
                <a:latin typeface="Calibri" panose="020F0502020204030204" pitchFamily="34" charset="0"/>
                <a:ea typeface="Calibri" panose="020F0502020204030204" pitchFamily="34" charset="0"/>
                <a:cs typeface="Times New Roman" panose="02020603050405020304" pitchFamily="18" charset="0"/>
              </a:rPr>
              <a:t>(5), 742–752. http://doi.org/10.1016/j.cmet.2014.07.021</a:t>
            </a:r>
          </a:p>
          <a:p>
            <a:pPr marL="304800" marR="0" indent="-30480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Oh, J., Byrd, A. L., Park, M., Comparative, N., Program, S., Kong, H. H., &amp; Segre, J. A. (2016). Temporal Stability of the Human Skin Microbiome. </a:t>
            </a:r>
            <a:r>
              <a:rPr lang="en-US" i="1" dirty="0">
                <a:latin typeface="Calibri" panose="020F0502020204030204" pitchFamily="34" charset="0"/>
                <a:ea typeface="Calibri" panose="020F0502020204030204" pitchFamily="34" charset="0"/>
                <a:cs typeface="Times New Roman" panose="02020603050405020304" pitchFamily="18" charset="0"/>
              </a:rPr>
              <a:t>Cell</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i="1" dirty="0">
                <a:latin typeface="Calibri" panose="020F0502020204030204" pitchFamily="34" charset="0"/>
                <a:ea typeface="Calibri" panose="020F0502020204030204" pitchFamily="34" charset="0"/>
                <a:cs typeface="Times New Roman" panose="02020603050405020304" pitchFamily="18" charset="0"/>
              </a:rPr>
              <a:t>165</a:t>
            </a:r>
            <a:r>
              <a:rPr lang="en-US" dirty="0">
                <a:latin typeface="Calibri" panose="020F0502020204030204" pitchFamily="34" charset="0"/>
                <a:ea typeface="Calibri" panose="020F0502020204030204" pitchFamily="34" charset="0"/>
                <a:cs typeface="Times New Roman" panose="02020603050405020304" pitchFamily="18" charset="0"/>
              </a:rPr>
              <a:t>, 854–866. http://doi.org/10.1016/j.cell.2016.04.008</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5" name="TextBox 4"/>
          <p:cNvSpPr txBox="1"/>
          <p:nvPr/>
        </p:nvSpPr>
        <p:spPr>
          <a:xfrm>
            <a:off x="342900" y="824682"/>
            <a:ext cx="5257800" cy="369332"/>
          </a:xfrm>
          <a:prstGeom prst="rect">
            <a:avLst/>
          </a:prstGeom>
          <a:noFill/>
        </p:spPr>
        <p:txBody>
          <a:bodyPr wrap="square" rtlCol="0">
            <a:spAutoFit/>
          </a:bodyPr>
          <a:lstStyle/>
          <a:p>
            <a:r>
              <a:rPr lang="en-US" dirty="0"/>
              <a:t>References:</a:t>
            </a:r>
          </a:p>
        </p:txBody>
      </p:sp>
    </p:spTree>
    <p:extLst>
      <p:ext uri="{BB962C8B-B14F-4D97-AF65-F5344CB8AC3E}">
        <p14:creationId xmlns:p14="http://schemas.microsoft.com/office/powerpoint/2010/main" val="1526673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44219"/>
            <a:ext cx="11830050" cy="4754378"/>
          </a:xfrm>
          <a:prstGeom prst="rect">
            <a:avLst/>
          </a:prstGeom>
        </p:spPr>
        <p:txBody>
          <a:bodyPr wrap="square">
            <a:spAutoFit/>
          </a:bodyPr>
          <a:lstStyle/>
          <a:p>
            <a:pPr marL="304800" marR="0" indent="-304800">
              <a:lnSpc>
                <a:spcPct val="107000"/>
              </a:lnSpc>
              <a:spcBef>
                <a:spcPts val="0"/>
              </a:spcBef>
              <a:spcAft>
                <a:spcPts val="800"/>
              </a:spcAft>
            </a:pPr>
            <a:r>
              <a:rPr lang="en-US" dirty="0" err="1">
                <a:latin typeface="Calibri" panose="020F0502020204030204" pitchFamily="34" charset="0"/>
                <a:ea typeface="Calibri" panose="020F0502020204030204" pitchFamily="34" charset="0"/>
                <a:cs typeface="Times New Roman" panose="02020603050405020304" pitchFamily="18" charset="0"/>
              </a:rPr>
              <a:t>Plichta</a:t>
            </a:r>
            <a:r>
              <a:rPr lang="en-US" dirty="0">
                <a:latin typeface="Calibri" panose="020F0502020204030204" pitchFamily="34" charset="0"/>
                <a:ea typeface="Calibri" panose="020F0502020204030204" pitchFamily="34" charset="0"/>
                <a:cs typeface="Times New Roman" panose="02020603050405020304" pitchFamily="18" charset="0"/>
              </a:rPr>
              <a:t>, D. R., Juncker, A. S., </a:t>
            </a:r>
            <a:r>
              <a:rPr lang="en-US" dirty="0" err="1">
                <a:latin typeface="Calibri" panose="020F0502020204030204" pitchFamily="34" charset="0"/>
                <a:ea typeface="Calibri" panose="020F0502020204030204" pitchFamily="34" charset="0"/>
                <a:cs typeface="Times New Roman" panose="02020603050405020304" pitchFamily="18" charset="0"/>
              </a:rPr>
              <a:t>Bertalan</a:t>
            </a:r>
            <a:r>
              <a:rPr lang="en-US" dirty="0">
                <a:latin typeface="Calibri" panose="020F0502020204030204" pitchFamily="34" charset="0"/>
                <a:ea typeface="Calibri" panose="020F0502020204030204" pitchFamily="34" charset="0"/>
                <a:cs typeface="Times New Roman" panose="02020603050405020304" pitchFamily="18" charset="0"/>
              </a:rPr>
              <a:t>, M., </a:t>
            </a:r>
            <a:r>
              <a:rPr lang="en-US" dirty="0" err="1">
                <a:latin typeface="Calibri" panose="020F0502020204030204" pitchFamily="34" charset="0"/>
                <a:ea typeface="Calibri" panose="020F0502020204030204" pitchFamily="34" charset="0"/>
                <a:cs typeface="Times New Roman" panose="02020603050405020304" pitchFamily="18" charset="0"/>
              </a:rPr>
              <a:t>Rettedal</a:t>
            </a:r>
            <a:r>
              <a:rPr lang="en-US" dirty="0">
                <a:latin typeface="Calibri" panose="020F0502020204030204" pitchFamily="34" charset="0"/>
                <a:ea typeface="Calibri" panose="020F0502020204030204" pitchFamily="34" charset="0"/>
                <a:cs typeface="Times New Roman" panose="02020603050405020304" pitchFamily="18" charset="0"/>
              </a:rPr>
              <a:t>, E., Gautier, L., Varela, E., … Nielsen, H. B. (2016). Transcriptional interactions suggest niche segregation among microorganisms in the human gut. </a:t>
            </a:r>
            <a:r>
              <a:rPr lang="en-US" i="1" dirty="0">
                <a:latin typeface="Calibri" panose="020F0502020204030204" pitchFamily="34" charset="0"/>
                <a:ea typeface="Calibri" panose="020F0502020204030204" pitchFamily="34" charset="0"/>
                <a:cs typeface="Times New Roman" panose="02020603050405020304" pitchFamily="18" charset="0"/>
              </a:rPr>
              <a:t>Nature Microbiology</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i="1" dirty="0">
                <a:latin typeface="Calibri" panose="020F0502020204030204" pitchFamily="34" charset="0"/>
                <a:ea typeface="Calibri" panose="020F0502020204030204" pitchFamily="34" charset="0"/>
                <a:cs typeface="Times New Roman" panose="02020603050405020304" pitchFamily="18" charset="0"/>
              </a:rPr>
              <a:t>1</a:t>
            </a:r>
            <a:r>
              <a:rPr lang="en-US" dirty="0">
                <a:latin typeface="Calibri" panose="020F0502020204030204" pitchFamily="34" charset="0"/>
                <a:ea typeface="Calibri" panose="020F0502020204030204" pitchFamily="34" charset="0"/>
                <a:cs typeface="Times New Roman" panose="02020603050405020304" pitchFamily="18" charset="0"/>
              </a:rPr>
              <a:t>(August), 16152. http://doi.org/10.1038/nmicrobiol.2016.152</a:t>
            </a:r>
          </a:p>
          <a:p>
            <a:pPr marL="304800" marR="0" indent="-30480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Saini, R., Saini, S., &amp; Sharma, S. (2011). Biofilm: A dental microbial infection. </a:t>
            </a:r>
            <a:r>
              <a:rPr lang="en-US" i="1" dirty="0">
                <a:latin typeface="Calibri" panose="020F0502020204030204" pitchFamily="34" charset="0"/>
                <a:ea typeface="Calibri" panose="020F0502020204030204" pitchFamily="34" charset="0"/>
                <a:cs typeface="Times New Roman" panose="02020603050405020304" pitchFamily="18" charset="0"/>
              </a:rPr>
              <a:t>Journal of Natural Science, Biology, and Medicine</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i="1" dirty="0">
                <a:latin typeface="Calibri" panose="020F0502020204030204" pitchFamily="34" charset="0"/>
                <a:ea typeface="Calibri" panose="020F0502020204030204" pitchFamily="34" charset="0"/>
                <a:cs typeface="Times New Roman" panose="02020603050405020304" pitchFamily="18" charset="0"/>
              </a:rPr>
              <a:t>2</a:t>
            </a:r>
            <a:r>
              <a:rPr lang="en-US" dirty="0">
                <a:latin typeface="Calibri" panose="020F0502020204030204" pitchFamily="34" charset="0"/>
                <a:ea typeface="Calibri" panose="020F0502020204030204" pitchFamily="34" charset="0"/>
                <a:cs typeface="Times New Roman" panose="02020603050405020304" pitchFamily="18" charset="0"/>
              </a:rPr>
              <a:t>(1), 71–5. http://doi.org/10.4103/0976-9668.82317</a:t>
            </a:r>
          </a:p>
          <a:p>
            <a:pPr marL="304800" marR="0" indent="-304800">
              <a:lnSpc>
                <a:spcPct val="107000"/>
              </a:lnSpc>
              <a:spcBef>
                <a:spcPts val="0"/>
              </a:spcBef>
              <a:spcAft>
                <a:spcPts val="800"/>
              </a:spcAft>
            </a:pPr>
            <a:r>
              <a:rPr lang="en-US" dirty="0" err="1">
                <a:latin typeface="Calibri" panose="020F0502020204030204" pitchFamily="34" charset="0"/>
                <a:ea typeface="Calibri" panose="020F0502020204030204" pitchFamily="34" charset="0"/>
                <a:cs typeface="Times New Roman" panose="02020603050405020304" pitchFamily="18" charset="0"/>
              </a:rPr>
              <a:t>Shoaie</a:t>
            </a:r>
            <a:r>
              <a:rPr lang="en-US" dirty="0">
                <a:latin typeface="Calibri" panose="020F0502020204030204" pitchFamily="34" charset="0"/>
                <a:ea typeface="Calibri" panose="020F0502020204030204" pitchFamily="34" charset="0"/>
                <a:cs typeface="Times New Roman" panose="02020603050405020304" pitchFamily="18" charset="0"/>
              </a:rPr>
              <a:t>, S., </a:t>
            </a:r>
            <a:r>
              <a:rPr lang="en-US" dirty="0" err="1">
                <a:latin typeface="Calibri" panose="020F0502020204030204" pitchFamily="34" charset="0"/>
                <a:ea typeface="Calibri" panose="020F0502020204030204" pitchFamily="34" charset="0"/>
                <a:cs typeface="Times New Roman" panose="02020603050405020304" pitchFamily="18" charset="0"/>
              </a:rPr>
              <a:t>Ghaffari</a:t>
            </a:r>
            <a:r>
              <a:rPr lang="en-US" dirty="0">
                <a:latin typeface="Calibri" panose="020F0502020204030204" pitchFamily="34" charset="0"/>
                <a:ea typeface="Calibri" panose="020F0502020204030204" pitchFamily="34" charset="0"/>
                <a:cs typeface="Times New Roman" panose="02020603050405020304" pitchFamily="18" charset="0"/>
              </a:rPr>
              <a:t>, P., </a:t>
            </a:r>
            <a:r>
              <a:rPr lang="en-US" dirty="0" err="1">
                <a:latin typeface="Calibri" panose="020F0502020204030204" pitchFamily="34" charset="0"/>
                <a:ea typeface="Calibri" panose="020F0502020204030204" pitchFamily="34" charset="0"/>
                <a:cs typeface="Times New Roman" panose="02020603050405020304" pitchFamily="18" charset="0"/>
              </a:rPr>
              <a:t>Kovatcheva-Datchary</a:t>
            </a:r>
            <a:r>
              <a:rPr lang="en-US" dirty="0">
                <a:latin typeface="Calibri" panose="020F0502020204030204" pitchFamily="34" charset="0"/>
                <a:ea typeface="Calibri" panose="020F0502020204030204" pitchFamily="34" charset="0"/>
                <a:cs typeface="Times New Roman" panose="02020603050405020304" pitchFamily="18" charset="0"/>
              </a:rPr>
              <a:t>, P., </a:t>
            </a:r>
            <a:r>
              <a:rPr lang="en-US" dirty="0" err="1">
                <a:latin typeface="Calibri" panose="020F0502020204030204" pitchFamily="34" charset="0"/>
                <a:ea typeface="Calibri" panose="020F0502020204030204" pitchFamily="34" charset="0"/>
                <a:cs typeface="Times New Roman" panose="02020603050405020304" pitchFamily="18" charset="0"/>
              </a:rPr>
              <a:t>Mardinoglu</a:t>
            </a:r>
            <a:r>
              <a:rPr lang="en-US" dirty="0">
                <a:latin typeface="Calibri" panose="020F0502020204030204" pitchFamily="34" charset="0"/>
                <a:ea typeface="Calibri" panose="020F0502020204030204" pitchFamily="34" charset="0"/>
                <a:cs typeface="Times New Roman" panose="02020603050405020304" pitchFamily="18" charset="0"/>
              </a:rPr>
              <a:t>, A., Sen, P., </a:t>
            </a:r>
            <a:r>
              <a:rPr lang="en-US" dirty="0" err="1">
                <a:latin typeface="Calibri" panose="020F0502020204030204" pitchFamily="34" charset="0"/>
                <a:ea typeface="Calibri" panose="020F0502020204030204" pitchFamily="34" charset="0"/>
                <a:cs typeface="Times New Roman" panose="02020603050405020304" pitchFamily="18" charset="0"/>
              </a:rPr>
              <a:t>Pujos-Guillot</a:t>
            </a:r>
            <a:r>
              <a:rPr lang="en-US" dirty="0">
                <a:latin typeface="Calibri" panose="020F0502020204030204" pitchFamily="34" charset="0"/>
                <a:ea typeface="Calibri" panose="020F0502020204030204" pitchFamily="34" charset="0"/>
                <a:cs typeface="Times New Roman" panose="02020603050405020304" pitchFamily="18" charset="0"/>
              </a:rPr>
              <a:t>, E., … Nielsen, J. (2015). Quantifying Diet-Induced Metabolic Changes of the Human Gut Microbiome. </a:t>
            </a:r>
            <a:r>
              <a:rPr lang="en-US" i="1" dirty="0">
                <a:latin typeface="Calibri" panose="020F0502020204030204" pitchFamily="34" charset="0"/>
                <a:ea typeface="Calibri" panose="020F0502020204030204" pitchFamily="34" charset="0"/>
                <a:cs typeface="Times New Roman" panose="02020603050405020304" pitchFamily="18" charset="0"/>
              </a:rPr>
              <a:t>Cell Metabolism</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i="1" dirty="0">
                <a:latin typeface="Calibri" panose="020F0502020204030204" pitchFamily="34" charset="0"/>
                <a:ea typeface="Calibri" panose="020F0502020204030204" pitchFamily="34" charset="0"/>
                <a:cs typeface="Times New Roman" panose="02020603050405020304" pitchFamily="18" charset="0"/>
              </a:rPr>
              <a:t>22</a:t>
            </a:r>
            <a:r>
              <a:rPr lang="en-US" dirty="0">
                <a:latin typeface="Calibri" panose="020F0502020204030204" pitchFamily="34" charset="0"/>
                <a:ea typeface="Calibri" panose="020F0502020204030204" pitchFamily="34" charset="0"/>
                <a:cs typeface="Times New Roman" panose="02020603050405020304" pitchFamily="18" charset="0"/>
              </a:rPr>
              <a:t>(2), 320–331. http://doi.org/10.1016/j.cmet.2015.07.001</a:t>
            </a:r>
          </a:p>
          <a:p>
            <a:pPr marL="304800" marR="0" indent="-304800">
              <a:lnSpc>
                <a:spcPct val="107000"/>
              </a:lnSpc>
              <a:spcBef>
                <a:spcPts val="0"/>
              </a:spcBef>
              <a:spcAft>
                <a:spcPts val="800"/>
              </a:spcAft>
            </a:pPr>
            <a:r>
              <a:rPr lang="en-US" dirty="0" err="1">
                <a:latin typeface="Calibri" panose="020F0502020204030204" pitchFamily="34" charset="0"/>
                <a:ea typeface="Calibri" panose="020F0502020204030204" pitchFamily="34" charset="0"/>
                <a:cs typeface="Times New Roman" panose="02020603050405020304" pitchFamily="18" charset="0"/>
              </a:rPr>
              <a:t>Shoaie</a:t>
            </a:r>
            <a:r>
              <a:rPr lang="en-US" dirty="0">
                <a:latin typeface="Calibri" panose="020F0502020204030204" pitchFamily="34" charset="0"/>
                <a:ea typeface="Calibri" panose="020F0502020204030204" pitchFamily="34" charset="0"/>
                <a:cs typeface="Times New Roman" panose="02020603050405020304" pitchFamily="18" charset="0"/>
              </a:rPr>
              <a:t>, S., </a:t>
            </a:r>
            <a:r>
              <a:rPr lang="en-US" dirty="0" err="1">
                <a:latin typeface="Calibri" panose="020F0502020204030204" pitchFamily="34" charset="0"/>
                <a:ea typeface="Calibri" panose="020F0502020204030204" pitchFamily="34" charset="0"/>
                <a:cs typeface="Times New Roman" panose="02020603050405020304" pitchFamily="18" charset="0"/>
              </a:rPr>
              <a:t>Karlsson</a:t>
            </a:r>
            <a:r>
              <a:rPr lang="en-US" dirty="0">
                <a:latin typeface="Calibri" panose="020F0502020204030204" pitchFamily="34" charset="0"/>
                <a:ea typeface="Calibri" panose="020F0502020204030204" pitchFamily="34" charset="0"/>
                <a:cs typeface="Times New Roman" panose="02020603050405020304" pitchFamily="18" charset="0"/>
              </a:rPr>
              <a:t>, F., </a:t>
            </a:r>
            <a:r>
              <a:rPr lang="en-US" dirty="0" err="1">
                <a:latin typeface="Calibri" panose="020F0502020204030204" pitchFamily="34" charset="0"/>
                <a:ea typeface="Calibri" panose="020F0502020204030204" pitchFamily="34" charset="0"/>
                <a:cs typeface="Times New Roman" panose="02020603050405020304" pitchFamily="18" charset="0"/>
              </a:rPr>
              <a:t>Mardinoglu</a:t>
            </a:r>
            <a:r>
              <a:rPr lang="en-US" dirty="0">
                <a:latin typeface="Calibri" panose="020F0502020204030204" pitchFamily="34" charset="0"/>
                <a:ea typeface="Calibri" panose="020F0502020204030204" pitchFamily="34" charset="0"/>
                <a:cs typeface="Times New Roman" panose="02020603050405020304" pitchFamily="18" charset="0"/>
              </a:rPr>
              <a:t>, A., </a:t>
            </a:r>
            <a:r>
              <a:rPr lang="en-US" dirty="0" err="1">
                <a:latin typeface="Calibri" panose="020F0502020204030204" pitchFamily="34" charset="0"/>
                <a:ea typeface="Calibri" panose="020F0502020204030204" pitchFamily="34" charset="0"/>
                <a:cs typeface="Times New Roman" panose="02020603050405020304" pitchFamily="18" charset="0"/>
              </a:rPr>
              <a:t>Nookaew</a:t>
            </a:r>
            <a:r>
              <a:rPr lang="en-US" dirty="0">
                <a:latin typeface="Calibri" panose="020F0502020204030204" pitchFamily="34" charset="0"/>
                <a:ea typeface="Calibri" panose="020F0502020204030204" pitchFamily="34" charset="0"/>
                <a:cs typeface="Times New Roman" panose="02020603050405020304" pitchFamily="18" charset="0"/>
              </a:rPr>
              <a:t>, I., </a:t>
            </a:r>
            <a:r>
              <a:rPr lang="en-US" dirty="0" err="1">
                <a:latin typeface="Calibri" panose="020F0502020204030204" pitchFamily="34" charset="0"/>
                <a:ea typeface="Calibri" panose="020F0502020204030204" pitchFamily="34" charset="0"/>
                <a:cs typeface="Times New Roman" panose="02020603050405020304" pitchFamily="18" charset="0"/>
              </a:rPr>
              <a:t>Bordel</a:t>
            </a:r>
            <a:r>
              <a:rPr lang="en-US" dirty="0">
                <a:latin typeface="Calibri" panose="020F0502020204030204" pitchFamily="34" charset="0"/>
                <a:ea typeface="Calibri" panose="020F0502020204030204" pitchFamily="34" charset="0"/>
                <a:cs typeface="Times New Roman" panose="02020603050405020304" pitchFamily="18" charset="0"/>
              </a:rPr>
              <a:t>, S., &amp; Nielsen, J. (2013). Understanding the interactions between bacteria in the human gut through metabolic modeling. </a:t>
            </a:r>
            <a:r>
              <a:rPr lang="en-US" i="1" dirty="0">
                <a:latin typeface="Calibri" panose="020F0502020204030204" pitchFamily="34" charset="0"/>
                <a:ea typeface="Calibri" panose="020F0502020204030204" pitchFamily="34" charset="0"/>
                <a:cs typeface="Times New Roman" panose="02020603050405020304" pitchFamily="18" charset="0"/>
              </a:rPr>
              <a:t>Scientific Reports</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i="1" dirty="0">
                <a:latin typeface="Calibri" panose="020F0502020204030204" pitchFamily="34" charset="0"/>
                <a:ea typeface="Calibri" panose="020F0502020204030204" pitchFamily="34" charset="0"/>
                <a:cs typeface="Times New Roman" panose="02020603050405020304" pitchFamily="18" charset="0"/>
              </a:rPr>
              <a:t>3</a:t>
            </a:r>
            <a:r>
              <a:rPr lang="en-US" dirty="0">
                <a:latin typeface="Calibri" panose="020F0502020204030204" pitchFamily="34" charset="0"/>
                <a:ea typeface="Calibri" panose="020F0502020204030204" pitchFamily="34" charset="0"/>
                <a:cs typeface="Times New Roman" panose="02020603050405020304" pitchFamily="18" charset="0"/>
              </a:rPr>
              <a:t>, 2532. http://doi.org/10.1038/srep02532</a:t>
            </a:r>
          </a:p>
          <a:p>
            <a:pPr marL="304800" marR="0" indent="-304800">
              <a:lnSpc>
                <a:spcPct val="107000"/>
              </a:lnSpc>
              <a:spcBef>
                <a:spcPts val="0"/>
              </a:spcBef>
              <a:spcAft>
                <a:spcPts val="800"/>
              </a:spcAft>
            </a:pPr>
            <a:r>
              <a:rPr lang="en-US" dirty="0" err="1">
                <a:latin typeface="Calibri" panose="020F0502020204030204" pitchFamily="34" charset="0"/>
                <a:ea typeface="Calibri" panose="020F0502020204030204" pitchFamily="34" charset="0"/>
                <a:cs typeface="Times New Roman" panose="02020603050405020304" pitchFamily="18" charset="0"/>
              </a:rPr>
              <a:t>Shoaie</a:t>
            </a:r>
            <a:r>
              <a:rPr lang="en-US" dirty="0">
                <a:latin typeface="Calibri" panose="020F0502020204030204" pitchFamily="34" charset="0"/>
                <a:ea typeface="Calibri" panose="020F0502020204030204" pitchFamily="34" charset="0"/>
                <a:cs typeface="Times New Roman" panose="02020603050405020304" pitchFamily="18" charset="0"/>
              </a:rPr>
              <a:t>, S., &amp; Nielsen, J. (2014). Elucidating the interactions between the human gut microbiota and its host through metabolic modeling. </a:t>
            </a:r>
            <a:r>
              <a:rPr lang="en-US" i="1" dirty="0">
                <a:latin typeface="Calibri" panose="020F0502020204030204" pitchFamily="34" charset="0"/>
                <a:ea typeface="Calibri" panose="020F0502020204030204" pitchFamily="34" charset="0"/>
                <a:cs typeface="Times New Roman" panose="02020603050405020304" pitchFamily="18" charset="0"/>
              </a:rPr>
              <a:t>Frontiers in Genetics</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i="1" dirty="0">
                <a:latin typeface="Calibri" panose="020F0502020204030204" pitchFamily="34" charset="0"/>
                <a:ea typeface="Calibri" panose="020F0502020204030204" pitchFamily="34" charset="0"/>
                <a:cs typeface="Times New Roman" panose="02020603050405020304" pitchFamily="18" charset="0"/>
              </a:rPr>
              <a:t>5</a:t>
            </a:r>
            <a:r>
              <a:rPr lang="en-US" dirty="0">
                <a:latin typeface="Calibri" panose="020F0502020204030204" pitchFamily="34" charset="0"/>
                <a:ea typeface="Calibri" panose="020F0502020204030204" pitchFamily="34" charset="0"/>
                <a:cs typeface="Times New Roman" panose="02020603050405020304" pitchFamily="18" charset="0"/>
              </a:rPr>
              <a:t>(APR), 1–10. http://doi.org/10.3389/fgene.2014.00086</a:t>
            </a:r>
          </a:p>
          <a:p>
            <a:pPr marL="304800" marR="0" indent="-304800">
              <a:lnSpc>
                <a:spcPct val="107000"/>
              </a:lnSpc>
              <a:spcBef>
                <a:spcPts val="0"/>
              </a:spcBef>
              <a:spcAft>
                <a:spcPts val="800"/>
              </a:spcAft>
            </a:pPr>
            <a:r>
              <a:rPr lang="en-US" dirty="0" err="1">
                <a:latin typeface="Calibri" panose="020F0502020204030204" pitchFamily="34" charset="0"/>
                <a:ea typeface="Calibri" panose="020F0502020204030204" pitchFamily="34" charset="0"/>
                <a:cs typeface="Times New Roman" panose="02020603050405020304" pitchFamily="18" charset="0"/>
              </a:rPr>
              <a:t>Westermann</a:t>
            </a:r>
            <a:r>
              <a:rPr lang="en-US" dirty="0">
                <a:latin typeface="Calibri" panose="020F0502020204030204" pitchFamily="34" charset="0"/>
                <a:ea typeface="Calibri" panose="020F0502020204030204" pitchFamily="34" charset="0"/>
                <a:cs typeface="Times New Roman" panose="02020603050405020304" pitchFamily="18" charset="0"/>
              </a:rPr>
              <a:t>, C., </a:t>
            </a:r>
            <a:r>
              <a:rPr lang="en-US" dirty="0" err="1">
                <a:latin typeface="Calibri" panose="020F0502020204030204" pitchFamily="34" charset="0"/>
                <a:ea typeface="Calibri" panose="020F0502020204030204" pitchFamily="34" charset="0"/>
                <a:cs typeface="Times New Roman" panose="02020603050405020304" pitchFamily="18" charset="0"/>
              </a:rPr>
              <a:t>Gleinser</a:t>
            </a:r>
            <a:r>
              <a:rPr lang="en-US" dirty="0">
                <a:latin typeface="Calibri" panose="020F0502020204030204" pitchFamily="34" charset="0"/>
                <a:ea typeface="Calibri" panose="020F0502020204030204" pitchFamily="34" charset="0"/>
                <a:cs typeface="Times New Roman" panose="02020603050405020304" pitchFamily="18" charset="0"/>
              </a:rPr>
              <a:t>, M., </a:t>
            </a:r>
            <a:r>
              <a:rPr lang="en-US" dirty="0" err="1">
                <a:latin typeface="Calibri" panose="020F0502020204030204" pitchFamily="34" charset="0"/>
                <a:ea typeface="Calibri" panose="020F0502020204030204" pitchFamily="34" charset="0"/>
                <a:cs typeface="Times New Roman" panose="02020603050405020304" pitchFamily="18" charset="0"/>
              </a:rPr>
              <a:t>Corr</a:t>
            </a:r>
            <a:r>
              <a:rPr lang="en-US" dirty="0">
                <a:latin typeface="Calibri" panose="020F0502020204030204" pitchFamily="34" charset="0"/>
                <a:ea typeface="Calibri" panose="020F0502020204030204" pitchFamily="34" charset="0"/>
                <a:cs typeface="Times New Roman" panose="02020603050405020304" pitchFamily="18" charset="0"/>
              </a:rPr>
              <a:t>, S. C., &amp; Riedel, C. U. (2016). A Critical Evaluation of </a:t>
            </a:r>
            <a:r>
              <a:rPr lang="en-US" dirty="0" err="1">
                <a:latin typeface="Calibri" panose="020F0502020204030204" pitchFamily="34" charset="0"/>
                <a:ea typeface="Calibri" panose="020F0502020204030204" pitchFamily="34" charset="0"/>
                <a:cs typeface="Times New Roman" panose="02020603050405020304" pitchFamily="18" charset="0"/>
              </a:rPr>
              <a:t>Bifidobacterial</a:t>
            </a:r>
            <a:r>
              <a:rPr lang="en-US" dirty="0">
                <a:latin typeface="Calibri" panose="020F0502020204030204" pitchFamily="34" charset="0"/>
                <a:ea typeface="Calibri" panose="020F0502020204030204" pitchFamily="34" charset="0"/>
                <a:cs typeface="Times New Roman" panose="02020603050405020304" pitchFamily="18" charset="0"/>
              </a:rPr>
              <a:t> Adhesion to the Host Tissue. </a:t>
            </a:r>
            <a:r>
              <a:rPr lang="en-US" i="1" dirty="0">
                <a:latin typeface="Calibri" panose="020F0502020204030204" pitchFamily="34" charset="0"/>
                <a:ea typeface="Calibri" panose="020F0502020204030204" pitchFamily="34" charset="0"/>
                <a:cs typeface="Times New Roman" panose="02020603050405020304" pitchFamily="18" charset="0"/>
              </a:rPr>
              <a:t>Frontiers in Microbiology</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i="1" dirty="0">
                <a:latin typeface="Calibri" panose="020F0502020204030204" pitchFamily="34" charset="0"/>
                <a:ea typeface="Calibri" panose="020F0502020204030204" pitchFamily="34" charset="0"/>
                <a:cs typeface="Times New Roman" panose="02020603050405020304" pitchFamily="18" charset="0"/>
              </a:rPr>
              <a:t>7</a:t>
            </a:r>
            <a:r>
              <a:rPr lang="en-US" dirty="0">
                <a:latin typeface="Calibri" panose="020F0502020204030204" pitchFamily="34" charset="0"/>
                <a:ea typeface="Calibri" panose="020F0502020204030204" pitchFamily="34" charset="0"/>
                <a:cs typeface="Times New Roman" panose="02020603050405020304" pitchFamily="18" charset="0"/>
              </a:rPr>
              <a:t>(August), 1220. http://doi.org/10.3389/fmicb.2016.01220</a:t>
            </a:r>
          </a:p>
        </p:txBody>
      </p:sp>
    </p:spTree>
    <p:extLst>
      <p:ext uri="{BB962C8B-B14F-4D97-AF65-F5344CB8AC3E}">
        <p14:creationId xmlns:p14="http://schemas.microsoft.com/office/powerpoint/2010/main" val="67119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305227" y="350284"/>
            <a:ext cx="7376936" cy="6507715"/>
          </a:xfrm>
          <a:prstGeom prst="rect">
            <a:avLst/>
          </a:prstGeom>
        </p:spPr>
      </p:pic>
      <p:sp>
        <p:nvSpPr>
          <p:cNvPr id="7" name="TextBox 6"/>
          <p:cNvSpPr txBox="1"/>
          <p:nvPr/>
        </p:nvSpPr>
        <p:spPr>
          <a:xfrm>
            <a:off x="10953750" y="6457950"/>
            <a:ext cx="2705100" cy="369332"/>
          </a:xfrm>
          <a:prstGeom prst="rect">
            <a:avLst/>
          </a:prstGeom>
          <a:noFill/>
        </p:spPr>
        <p:txBody>
          <a:bodyPr wrap="square" rtlCol="0">
            <a:spAutoFit/>
          </a:bodyPr>
          <a:lstStyle/>
          <a:p>
            <a:r>
              <a:rPr lang="en-US" dirty="0" err="1"/>
              <a:t>Shoaie</a:t>
            </a:r>
            <a:r>
              <a:rPr lang="en-US" dirty="0"/>
              <a:t> et al.</a:t>
            </a:r>
          </a:p>
        </p:txBody>
      </p:sp>
    </p:spTree>
    <p:extLst>
      <p:ext uri="{BB962C8B-B14F-4D97-AF65-F5344CB8AC3E}">
        <p14:creationId xmlns:p14="http://schemas.microsoft.com/office/powerpoint/2010/main" val="22564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2692059"/>
            <a:ext cx="10515600" cy="132556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i="1" dirty="0"/>
              <a:t>Metabolic modeling of species interaction in the human microbiome elucidates community-level assembly rules</a:t>
            </a:r>
            <a:br>
              <a:rPr lang="en-US" sz="3600" i="1" dirty="0"/>
            </a:br>
            <a:r>
              <a:rPr lang="en-US" sz="2700" dirty="0" err="1"/>
              <a:t>Roje</a:t>
            </a:r>
            <a:r>
              <a:rPr lang="en-US" sz="2700" dirty="0"/>
              <a:t> Levy and Elhanan </a:t>
            </a:r>
            <a:r>
              <a:rPr lang="en-US" sz="2700" dirty="0" err="1"/>
              <a:t>Borenstein</a:t>
            </a:r>
            <a:endParaRPr lang="en-US" sz="3600" dirty="0"/>
          </a:p>
        </p:txBody>
      </p:sp>
    </p:spTree>
    <p:extLst>
      <p:ext uri="{BB962C8B-B14F-4D97-AF65-F5344CB8AC3E}">
        <p14:creationId xmlns:p14="http://schemas.microsoft.com/office/powerpoint/2010/main" val="278033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36133" y="2076239"/>
            <a:ext cx="3438525" cy="3343275"/>
          </a:xfrm>
          <a:prstGeom prst="rect">
            <a:avLst/>
          </a:prstGeom>
        </p:spPr>
      </p:pic>
      <p:pic>
        <p:nvPicPr>
          <p:cNvPr id="5" name="Picture 4"/>
          <p:cNvPicPr>
            <a:picLocks noChangeAspect="1"/>
          </p:cNvPicPr>
          <p:nvPr/>
        </p:nvPicPr>
        <p:blipFill>
          <a:blip r:embed="rId3"/>
          <a:stretch>
            <a:fillRect/>
          </a:stretch>
        </p:blipFill>
        <p:spPr>
          <a:xfrm>
            <a:off x="6841148" y="2190538"/>
            <a:ext cx="3714750" cy="3114675"/>
          </a:xfrm>
          <a:prstGeom prst="rect">
            <a:avLst/>
          </a:prstGeom>
        </p:spPr>
      </p:pic>
      <p:sp>
        <p:nvSpPr>
          <p:cNvPr id="6" name="TextBox 5"/>
          <p:cNvSpPr txBox="1"/>
          <p:nvPr/>
        </p:nvSpPr>
        <p:spPr>
          <a:xfrm>
            <a:off x="1429555" y="1223493"/>
            <a:ext cx="3825025" cy="369332"/>
          </a:xfrm>
          <a:prstGeom prst="rect">
            <a:avLst/>
          </a:prstGeom>
          <a:noFill/>
        </p:spPr>
        <p:txBody>
          <a:bodyPr wrap="square" rtlCol="0">
            <a:spAutoFit/>
          </a:bodyPr>
          <a:lstStyle/>
          <a:p>
            <a:r>
              <a:rPr lang="en-US" dirty="0"/>
              <a:t>Metabolic competition index</a:t>
            </a:r>
          </a:p>
        </p:txBody>
      </p:sp>
      <p:sp>
        <p:nvSpPr>
          <p:cNvPr id="7" name="TextBox 6"/>
          <p:cNvSpPr txBox="1"/>
          <p:nvPr/>
        </p:nvSpPr>
        <p:spPr>
          <a:xfrm>
            <a:off x="6841148" y="1223493"/>
            <a:ext cx="4389229" cy="369332"/>
          </a:xfrm>
          <a:prstGeom prst="rect">
            <a:avLst/>
          </a:prstGeom>
          <a:noFill/>
        </p:spPr>
        <p:txBody>
          <a:bodyPr wrap="square" rtlCol="0">
            <a:spAutoFit/>
          </a:bodyPr>
          <a:lstStyle/>
          <a:p>
            <a:r>
              <a:rPr lang="en-US" dirty="0"/>
              <a:t>Metabolic complementarity index</a:t>
            </a:r>
          </a:p>
        </p:txBody>
      </p:sp>
      <p:sp>
        <p:nvSpPr>
          <p:cNvPr id="8" name="TextBox 7"/>
          <p:cNvSpPr txBox="1"/>
          <p:nvPr/>
        </p:nvSpPr>
        <p:spPr>
          <a:xfrm>
            <a:off x="11359166" y="6581001"/>
            <a:ext cx="1957589" cy="276999"/>
          </a:xfrm>
          <a:prstGeom prst="rect">
            <a:avLst/>
          </a:prstGeom>
          <a:noFill/>
        </p:spPr>
        <p:txBody>
          <a:bodyPr wrap="square" rtlCol="0">
            <a:spAutoFit/>
          </a:bodyPr>
          <a:lstStyle/>
          <a:p>
            <a:r>
              <a:rPr lang="en-US" sz="1200" dirty="0"/>
              <a:t>Levy et al.</a:t>
            </a:r>
          </a:p>
        </p:txBody>
      </p:sp>
    </p:spTree>
    <p:extLst>
      <p:ext uri="{BB962C8B-B14F-4D97-AF65-F5344CB8AC3E}">
        <p14:creationId xmlns:p14="http://schemas.microsoft.com/office/powerpoint/2010/main" val="1098728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212649" y="1313646"/>
            <a:ext cx="9505123" cy="4230162"/>
          </a:xfrm>
          <a:prstGeom prst="rect">
            <a:avLst/>
          </a:prstGeom>
        </p:spPr>
      </p:pic>
      <p:sp>
        <p:nvSpPr>
          <p:cNvPr id="5" name="TextBox 4"/>
          <p:cNvSpPr txBox="1"/>
          <p:nvPr/>
        </p:nvSpPr>
        <p:spPr>
          <a:xfrm>
            <a:off x="11359166" y="6581001"/>
            <a:ext cx="1957589" cy="276999"/>
          </a:xfrm>
          <a:prstGeom prst="rect">
            <a:avLst/>
          </a:prstGeom>
          <a:noFill/>
        </p:spPr>
        <p:txBody>
          <a:bodyPr wrap="square" rtlCol="0">
            <a:spAutoFit/>
          </a:bodyPr>
          <a:lstStyle/>
          <a:p>
            <a:r>
              <a:rPr lang="en-US" sz="1200" dirty="0"/>
              <a:t>Levy et al.</a:t>
            </a:r>
          </a:p>
        </p:txBody>
      </p:sp>
    </p:spTree>
    <p:extLst>
      <p:ext uri="{BB962C8B-B14F-4D97-AF65-F5344CB8AC3E}">
        <p14:creationId xmlns:p14="http://schemas.microsoft.com/office/powerpoint/2010/main" val="2646380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33450" y="2613025"/>
            <a:ext cx="10515600" cy="1325563"/>
          </a:xfrm>
        </p:spPr>
        <p:txBody>
          <a:bodyPr>
            <a:normAutofit fontScale="90000"/>
          </a:bodyPr>
          <a:lstStyle/>
          <a:p>
            <a:pPr algn="ctr"/>
            <a:r>
              <a:rPr lang="en-US" i="1" dirty="0"/>
              <a:t>Metabolic dependencies drive species co-occurrence in diverse microbial communities</a:t>
            </a:r>
            <a:br>
              <a:rPr lang="en-US" i="1" dirty="0"/>
            </a:br>
            <a:r>
              <a:rPr lang="en-US" sz="2700" dirty="0" err="1"/>
              <a:t>Aleksej</a:t>
            </a:r>
            <a:r>
              <a:rPr lang="en-US" sz="2700" dirty="0"/>
              <a:t> </a:t>
            </a:r>
            <a:r>
              <a:rPr lang="en-US" sz="2700" dirty="0" err="1"/>
              <a:t>Zelezniak</a:t>
            </a:r>
            <a:r>
              <a:rPr lang="en-US" sz="2700" dirty="0"/>
              <a:t> et al.</a:t>
            </a:r>
            <a:endParaRPr lang="en-US" i="1" dirty="0"/>
          </a:p>
        </p:txBody>
      </p:sp>
      <p:sp>
        <p:nvSpPr>
          <p:cNvPr id="6" name="TextBox 5"/>
          <p:cNvSpPr txBox="1"/>
          <p:nvPr/>
        </p:nvSpPr>
        <p:spPr>
          <a:xfrm>
            <a:off x="10926536" y="6550223"/>
            <a:ext cx="2530928" cy="307777"/>
          </a:xfrm>
          <a:prstGeom prst="rect">
            <a:avLst/>
          </a:prstGeom>
          <a:noFill/>
        </p:spPr>
        <p:txBody>
          <a:bodyPr wrap="square" rtlCol="0">
            <a:spAutoFit/>
          </a:bodyPr>
          <a:lstStyle/>
          <a:p>
            <a:r>
              <a:rPr lang="en-US" sz="1400" dirty="0" err="1"/>
              <a:t>Zelezniak</a:t>
            </a:r>
            <a:r>
              <a:rPr lang="en-US" sz="1400" dirty="0"/>
              <a:t> et al.</a:t>
            </a:r>
          </a:p>
        </p:txBody>
      </p:sp>
    </p:spTree>
    <p:extLst>
      <p:ext uri="{BB962C8B-B14F-4D97-AF65-F5344CB8AC3E}">
        <p14:creationId xmlns:p14="http://schemas.microsoft.com/office/powerpoint/2010/main" val="1946882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649284" y="1340070"/>
            <a:ext cx="8184129" cy="3963686"/>
          </a:xfrm>
          <a:prstGeom prst="rect">
            <a:avLst/>
          </a:prstGeom>
        </p:spPr>
      </p:pic>
      <p:sp>
        <p:nvSpPr>
          <p:cNvPr id="3" name="TextBox 2"/>
          <p:cNvSpPr txBox="1"/>
          <p:nvPr/>
        </p:nvSpPr>
        <p:spPr>
          <a:xfrm>
            <a:off x="10926536" y="6550223"/>
            <a:ext cx="2530928" cy="307777"/>
          </a:xfrm>
          <a:prstGeom prst="rect">
            <a:avLst/>
          </a:prstGeom>
          <a:noFill/>
        </p:spPr>
        <p:txBody>
          <a:bodyPr wrap="square" rtlCol="0">
            <a:spAutoFit/>
          </a:bodyPr>
          <a:lstStyle/>
          <a:p>
            <a:r>
              <a:rPr lang="en-US" sz="1400" dirty="0" err="1"/>
              <a:t>Zelezniak</a:t>
            </a:r>
            <a:r>
              <a:rPr lang="en-US" sz="1400" dirty="0"/>
              <a:t> et al.</a:t>
            </a:r>
          </a:p>
        </p:txBody>
      </p:sp>
    </p:spTree>
    <p:extLst>
      <p:ext uri="{BB962C8B-B14F-4D97-AF65-F5344CB8AC3E}">
        <p14:creationId xmlns:p14="http://schemas.microsoft.com/office/powerpoint/2010/main" val="1234509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3735</TotalTime>
  <Words>2413</Words>
  <Application>Microsoft Office PowerPoint</Application>
  <PresentationFormat>Widescreen</PresentationFormat>
  <Paragraphs>247</Paragraphs>
  <Slides>33</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Bacterial Interactions</vt:lpstr>
      <vt:lpstr>PowerPoint Presentation</vt:lpstr>
      <vt:lpstr>PowerPoint Presentation</vt:lpstr>
      <vt:lpstr>PowerPoint Presentation</vt:lpstr>
      <vt:lpstr>PowerPoint Presentation</vt:lpstr>
      <vt:lpstr>PowerPoint Presentation</vt:lpstr>
      <vt:lpstr>PowerPoint Presentation</vt:lpstr>
      <vt:lpstr>Metabolic dependencies drive species co-occurrence in diverse microbial communities Aleksej Zelezniak et al.</vt:lpstr>
      <vt:lpstr>PowerPoint Presentation</vt:lpstr>
      <vt:lpstr>PowerPoint Presentation</vt:lpstr>
      <vt:lpstr>PowerPoint Presentation</vt:lpstr>
      <vt:lpstr>Transcriptional interactions suggest niche segregation among microorganisms in the human gut Plichta et al. </vt:lpstr>
      <vt:lpstr>PowerPoint Presentation</vt:lpstr>
      <vt:lpstr>PowerPoint Presentation</vt:lpstr>
      <vt:lpstr>PowerPoint Presentation</vt:lpstr>
      <vt:lpstr>Integration of time series analysis understand interaction on a community wide level</vt:lpstr>
      <vt:lpstr>PowerPoint Presentation</vt:lpstr>
      <vt:lpstr>PowerPoint Presentation</vt:lpstr>
      <vt:lpstr>PowerPoint Presentation</vt:lpstr>
      <vt:lpstr>Community-wide transcriptome of the oral microbiome in subjects with and without periodontitis  Duran-Pinedo et al.</vt:lpstr>
      <vt:lpstr>PowerPoint Presentation</vt:lpstr>
      <vt:lpstr>Dual transcriptomics / Dual RNA-seq</vt:lpstr>
      <vt:lpstr>Dual RNA-seq unveils noncoding RNA functions in host-pathogen interactions Westermann et 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Terry Lam</dc:creator>
  <cp:lastModifiedBy>Terry Lam</cp:lastModifiedBy>
  <cp:revision>67</cp:revision>
  <dcterms:created xsi:type="dcterms:W3CDTF">2016-10-07T01:52:02Z</dcterms:created>
  <dcterms:modified xsi:type="dcterms:W3CDTF">2016-10-10T15:04:51Z</dcterms:modified>
</cp:coreProperties>
</file>