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994fad1f8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994fad1f8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994fad1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994fad1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c3ad824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c3ad824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994fad1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994fad1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c3ad824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c3ad824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c3ad824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c3ad824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c3ad824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c3ad824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c3ad8246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c3ad8246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994fad1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994fad1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994fad1f8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994fad1f8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CS 1070 Final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Heart Failure Prediction</a:t>
            </a:r>
            <a:endParaRPr>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By Tony Kamgaing</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Charts</a:t>
            </a:r>
            <a:endParaRPr>
              <a:latin typeface="Montserrat"/>
              <a:ea typeface="Montserrat"/>
              <a:cs typeface="Montserrat"/>
              <a:sym typeface="Montserrat"/>
            </a:endParaRPr>
          </a:p>
        </p:txBody>
      </p:sp>
      <p:sp>
        <p:nvSpPr>
          <p:cNvPr id="118" name="Google Shape;118;p22"/>
          <p:cNvSpPr txBox="1"/>
          <p:nvPr>
            <p:ph idx="1" type="body"/>
          </p:nvPr>
        </p:nvSpPr>
        <p:spPr>
          <a:xfrm>
            <a:off x="-3012425" y="112825"/>
            <a:ext cx="1316100" cy="102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4596099" y="1678800"/>
            <a:ext cx="4547901" cy="3464700"/>
          </a:xfrm>
          <a:prstGeom prst="rect">
            <a:avLst/>
          </a:prstGeom>
          <a:noFill/>
          <a:ln>
            <a:noFill/>
          </a:ln>
        </p:spPr>
      </p:pic>
      <p:pic>
        <p:nvPicPr>
          <p:cNvPr id="120" name="Google Shape;120;p22"/>
          <p:cNvPicPr preferRelativeResize="0"/>
          <p:nvPr/>
        </p:nvPicPr>
        <p:blipFill>
          <a:blip r:embed="rId4">
            <a:alphaModFix/>
          </a:blip>
          <a:stretch>
            <a:fillRect/>
          </a:stretch>
        </p:blipFill>
        <p:spPr>
          <a:xfrm>
            <a:off x="0" y="1678800"/>
            <a:ext cx="3623150" cy="346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 sz="2800"/>
              <a:t>Logistic Regression and KNN</a:t>
            </a:r>
            <a:endParaRPr sz="2800"/>
          </a:p>
          <a:p>
            <a:pPr indent="-406400" lvl="0" marL="457200" rtl="0" algn="l">
              <a:spcBef>
                <a:spcPts val="0"/>
              </a:spcBef>
              <a:spcAft>
                <a:spcPts val="0"/>
              </a:spcAft>
              <a:buSzPts val="2800"/>
              <a:buChar char="●"/>
            </a:pPr>
            <a:r>
              <a:rPr lang="en" sz="2800"/>
              <a:t>Hypothesis</a:t>
            </a:r>
            <a:endParaRPr sz="2800"/>
          </a:p>
          <a:p>
            <a:pPr indent="-406400" lvl="0" marL="457200" rtl="0" algn="l">
              <a:spcBef>
                <a:spcPts val="0"/>
              </a:spcBef>
              <a:spcAft>
                <a:spcPts val="0"/>
              </a:spcAft>
              <a:buSzPts val="2800"/>
              <a:buChar char="●"/>
            </a:pPr>
            <a:r>
              <a:rPr lang="en" sz="2800"/>
              <a:t>Over or Undersampling?</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800450" y="445025"/>
            <a:ext cx="5543100" cy="75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t>Heart Failure Prediction </a:t>
            </a:r>
            <a:r>
              <a:rPr lang="en" sz="3400"/>
              <a:t>Data</a:t>
            </a:r>
            <a:endParaRPr sz="3400"/>
          </a:p>
        </p:txBody>
      </p:sp>
      <p:sp>
        <p:nvSpPr>
          <p:cNvPr id="61" name="Google Shape;61;p14"/>
          <p:cNvSpPr txBox="1"/>
          <p:nvPr>
            <p:ph idx="1" type="body"/>
          </p:nvPr>
        </p:nvSpPr>
        <p:spPr>
          <a:xfrm>
            <a:off x="-2930325" y="4242425"/>
            <a:ext cx="2314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0" y="1532167"/>
            <a:ext cx="9144000" cy="29929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Background Of The Dataset</a:t>
            </a:r>
            <a:endParaRPr>
              <a:latin typeface="Montserrat"/>
              <a:ea typeface="Montserrat"/>
              <a:cs typeface="Montserrat"/>
              <a:sym typeface="Montserrat"/>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Montserrat"/>
                <a:ea typeface="Montserrat"/>
                <a:cs typeface="Montserrat"/>
                <a:sym typeface="Montserrat"/>
              </a:rPr>
              <a:t>This dataset was produced by merging many datasets that were previously available separately but had never been combined. This dataset is the largest heart disease dataset currently available for research reasons because it combines five heart datasets over eleven shared features. It was curated using the following five datasets. They had between 200 and 250 observations on average across the five datasets.</a:t>
            </a:r>
            <a:endParaRPr>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Hypothesis</a:t>
            </a:r>
            <a:endParaRPr>
              <a:latin typeface="Montserrat"/>
              <a:ea typeface="Montserrat"/>
              <a:cs typeface="Montserrat"/>
              <a:sym typeface="Montserrat"/>
            </a:endParaRPr>
          </a:p>
        </p:txBody>
      </p:sp>
      <p:sp>
        <p:nvSpPr>
          <p:cNvPr id="74" name="Google Shape;74;p16"/>
          <p:cNvSpPr txBox="1"/>
          <p:nvPr>
            <p:ph idx="1" type="body"/>
          </p:nvPr>
        </p:nvSpPr>
        <p:spPr>
          <a:xfrm>
            <a:off x="311700" y="1607400"/>
            <a:ext cx="4093200" cy="2335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000"/>
              <a:t>Null:</a:t>
            </a:r>
            <a:endParaRPr sz="2000"/>
          </a:p>
          <a:p>
            <a:pPr indent="0" lvl="0" marL="0" rtl="0" algn="ctr">
              <a:lnSpc>
                <a:spcPct val="100000"/>
              </a:lnSpc>
              <a:spcBef>
                <a:spcPts val="1200"/>
              </a:spcBef>
              <a:spcAft>
                <a:spcPts val="0"/>
              </a:spcAft>
              <a:buNone/>
            </a:pPr>
            <a:r>
              <a:rPr lang="en">
                <a:solidFill>
                  <a:srgbClr val="CCCCCC"/>
                </a:solidFill>
                <a:highlight>
                  <a:srgbClr val="1F1F1F"/>
                </a:highlight>
                <a:latin typeface="Courier New"/>
                <a:ea typeface="Courier New"/>
                <a:cs typeface="Courier New"/>
                <a:sym typeface="Courier New"/>
              </a:rPr>
              <a:t>The Heart disease failure dataset accurately predicts who is likely to have heart failure.</a:t>
            </a:r>
            <a:endParaRPr>
              <a:solidFill>
                <a:srgbClr val="CCCCCC"/>
              </a:solidFill>
              <a:highlight>
                <a:srgbClr val="1F1F1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
        <p:nvSpPr>
          <p:cNvPr id="75" name="Google Shape;75;p16"/>
          <p:cNvSpPr txBox="1"/>
          <p:nvPr/>
        </p:nvSpPr>
        <p:spPr>
          <a:xfrm>
            <a:off x="4787825" y="1607400"/>
            <a:ext cx="3789300" cy="19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2"/>
                </a:solidFill>
              </a:rPr>
              <a:t>Alternative:</a:t>
            </a:r>
            <a:endParaRPr sz="1800">
              <a:solidFill>
                <a:schemeClr val="lt2"/>
              </a:solidFill>
            </a:endParaRPr>
          </a:p>
          <a:p>
            <a:pPr indent="0" lvl="0" marL="0" rtl="0" algn="l">
              <a:lnSpc>
                <a:spcPct val="100000"/>
              </a:lnSpc>
              <a:spcBef>
                <a:spcPts val="0"/>
              </a:spcBef>
              <a:spcAft>
                <a:spcPts val="0"/>
              </a:spcAft>
              <a:buNone/>
            </a:pPr>
            <a:r>
              <a:t/>
            </a:r>
            <a:endParaRPr>
              <a:solidFill>
                <a:srgbClr val="CCCCCC"/>
              </a:solidFill>
              <a:highlight>
                <a:srgbClr val="1F1F1F"/>
              </a:highlight>
              <a:latin typeface="Courier New"/>
              <a:ea typeface="Courier New"/>
              <a:cs typeface="Courier New"/>
              <a:sym typeface="Courier New"/>
            </a:endParaRPr>
          </a:p>
          <a:p>
            <a:pPr indent="0" lvl="0" marL="0" rtl="0" algn="ctr">
              <a:lnSpc>
                <a:spcPct val="100000"/>
              </a:lnSpc>
              <a:spcBef>
                <a:spcPts val="0"/>
              </a:spcBef>
              <a:spcAft>
                <a:spcPts val="0"/>
              </a:spcAft>
              <a:buNone/>
            </a:pPr>
            <a:r>
              <a:rPr lang="en" sz="1800">
                <a:solidFill>
                  <a:srgbClr val="CCCCCC"/>
                </a:solidFill>
                <a:highlight>
                  <a:srgbClr val="1F1F1F"/>
                </a:highlight>
                <a:latin typeface="Courier New"/>
                <a:ea typeface="Courier New"/>
                <a:cs typeface="Courier New"/>
                <a:sym typeface="Courier New"/>
              </a:rPr>
              <a:t>The Heart disease failure dataset does not </a:t>
            </a:r>
            <a:r>
              <a:rPr lang="en" sz="1800">
                <a:solidFill>
                  <a:srgbClr val="CCCCCC"/>
                </a:solidFill>
                <a:highlight>
                  <a:srgbClr val="1F1F1F"/>
                </a:highlight>
                <a:latin typeface="Courier New"/>
                <a:ea typeface="Courier New"/>
                <a:cs typeface="Courier New"/>
                <a:sym typeface="Courier New"/>
              </a:rPr>
              <a:t>accurately</a:t>
            </a:r>
            <a:r>
              <a:rPr lang="en" sz="1800">
                <a:solidFill>
                  <a:srgbClr val="CCCCCC"/>
                </a:solidFill>
                <a:highlight>
                  <a:srgbClr val="1F1F1F"/>
                </a:highlight>
                <a:latin typeface="Courier New"/>
                <a:ea typeface="Courier New"/>
                <a:cs typeface="Courier New"/>
                <a:sym typeface="Courier New"/>
              </a:rPr>
              <a:t> predict who has heart failure.</a:t>
            </a:r>
            <a:endParaRPr sz="1800">
              <a:solidFill>
                <a:srgbClr val="CCCCCC"/>
              </a:solidFill>
              <a:highlight>
                <a:srgbClr val="1F1F1F"/>
              </a:highlight>
              <a:latin typeface="Courier New"/>
              <a:ea typeface="Courier New"/>
              <a:cs typeface="Courier New"/>
              <a:sym typeface="Courier New"/>
            </a:endParaRPr>
          </a:p>
          <a:p>
            <a:pPr indent="0" lvl="0" marL="0" rtl="0" algn="ctr">
              <a:spcBef>
                <a:spcPts val="0"/>
              </a:spcBef>
              <a:spcAft>
                <a:spcPts val="0"/>
              </a:spcAft>
              <a:buNone/>
            </a:pPr>
            <a:r>
              <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Preprocessing</a:t>
            </a:r>
            <a:endParaRPr>
              <a:latin typeface="Montserrat"/>
              <a:ea typeface="Montserrat"/>
              <a:cs typeface="Montserrat"/>
              <a:sym typeface="Montserrat"/>
            </a:endParaRPr>
          </a:p>
        </p:txBody>
      </p:sp>
      <p:sp>
        <p:nvSpPr>
          <p:cNvPr id="81" name="Google Shape;81;p17"/>
          <p:cNvSpPr txBox="1"/>
          <p:nvPr>
            <p:ph idx="1" type="body"/>
          </p:nvPr>
        </p:nvSpPr>
        <p:spPr>
          <a:xfrm>
            <a:off x="311700" y="1152475"/>
            <a:ext cx="8520600" cy="85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hot-encoding</a:t>
            </a:r>
            <a:endParaRPr/>
          </a:p>
          <a:p>
            <a:pPr indent="-342900" lvl="0" marL="457200" rtl="0" algn="l">
              <a:spcBef>
                <a:spcPts val="0"/>
              </a:spcBef>
              <a:spcAft>
                <a:spcPts val="0"/>
              </a:spcAft>
              <a:buSzPts val="1800"/>
              <a:buChar char="●"/>
            </a:pPr>
            <a:r>
              <a:rPr lang="en"/>
              <a:t>Converted </a:t>
            </a:r>
            <a:r>
              <a:rPr lang="en"/>
              <a:t>categorical</a:t>
            </a:r>
            <a:r>
              <a:rPr lang="en"/>
              <a:t> values to numerical ones</a:t>
            </a:r>
            <a:endParaRPr/>
          </a:p>
        </p:txBody>
      </p:sp>
      <p:pic>
        <p:nvPicPr>
          <p:cNvPr id="82" name="Google Shape;82;p17"/>
          <p:cNvPicPr preferRelativeResize="0"/>
          <p:nvPr/>
        </p:nvPicPr>
        <p:blipFill>
          <a:blip r:embed="rId3">
            <a:alphaModFix/>
          </a:blip>
          <a:stretch>
            <a:fillRect/>
          </a:stretch>
        </p:blipFill>
        <p:spPr>
          <a:xfrm>
            <a:off x="0" y="2172638"/>
            <a:ext cx="9143999" cy="2970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p:txBody>
      </p:sp>
      <p:sp>
        <p:nvSpPr>
          <p:cNvPr id="88" name="Google Shape;88;p18"/>
          <p:cNvSpPr txBox="1"/>
          <p:nvPr>
            <p:ph idx="1" type="body"/>
          </p:nvPr>
        </p:nvSpPr>
        <p:spPr>
          <a:xfrm>
            <a:off x="10615325" y="4350075"/>
            <a:ext cx="911700" cy="68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1326925" y="3136125"/>
            <a:ext cx="7817074" cy="789900"/>
          </a:xfrm>
          <a:prstGeom prst="rect">
            <a:avLst/>
          </a:prstGeom>
          <a:noFill/>
          <a:ln>
            <a:noFill/>
          </a:ln>
        </p:spPr>
      </p:pic>
      <p:pic>
        <p:nvPicPr>
          <p:cNvPr id="90" name="Google Shape;90;p18"/>
          <p:cNvPicPr preferRelativeResize="0"/>
          <p:nvPr/>
        </p:nvPicPr>
        <p:blipFill>
          <a:blip r:embed="rId4">
            <a:alphaModFix/>
          </a:blip>
          <a:stretch>
            <a:fillRect/>
          </a:stretch>
        </p:blipFill>
        <p:spPr>
          <a:xfrm>
            <a:off x="1326925" y="0"/>
            <a:ext cx="7817074" cy="289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KNN(continued)</a:t>
            </a:r>
            <a:endParaRPr/>
          </a:p>
        </p:txBody>
      </p:sp>
      <p:sp>
        <p:nvSpPr>
          <p:cNvPr id="96" name="Google Shape;96;p19"/>
          <p:cNvSpPr txBox="1"/>
          <p:nvPr>
            <p:ph idx="1" type="body"/>
          </p:nvPr>
        </p:nvSpPr>
        <p:spPr>
          <a:xfrm>
            <a:off x="10245975" y="3996175"/>
            <a:ext cx="925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4937850" y="1322525"/>
            <a:ext cx="4206153" cy="3820974"/>
          </a:xfrm>
          <a:prstGeom prst="rect">
            <a:avLst/>
          </a:prstGeom>
          <a:noFill/>
          <a:ln>
            <a:noFill/>
          </a:ln>
        </p:spPr>
      </p:pic>
      <p:pic>
        <p:nvPicPr>
          <p:cNvPr id="98" name="Google Shape;98;p19"/>
          <p:cNvPicPr preferRelativeResize="0"/>
          <p:nvPr/>
        </p:nvPicPr>
        <p:blipFill>
          <a:blip r:embed="rId4">
            <a:alphaModFix/>
          </a:blip>
          <a:stretch>
            <a:fillRect/>
          </a:stretch>
        </p:blipFill>
        <p:spPr>
          <a:xfrm>
            <a:off x="0" y="1322533"/>
            <a:ext cx="4497875" cy="38209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Heatmap</a:t>
            </a:r>
            <a:endParaRPr>
              <a:latin typeface="Montserrat"/>
              <a:ea typeface="Montserrat"/>
              <a:cs typeface="Montserrat"/>
              <a:sym typeface="Montserrat"/>
            </a:endParaRPr>
          </a:p>
        </p:txBody>
      </p:sp>
      <p:pic>
        <p:nvPicPr>
          <p:cNvPr id="104" name="Google Shape;104;p20"/>
          <p:cNvPicPr preferRelativeResize="0"/>
          <p:nvPr/>
        </p:nvPicPr>
        <p:blipFill>
          <a:blip r:embed="rId3">
            <a:alphaModFix/>
          </a:blip>
          <a:stretch>
            <a:fillRect/>
          </a:stretch>
        </p:blipFill>
        <p:spPr>
          <a:xfrm>
            <a:off x="3116175" y="213962"/>
            <a:ext cx="5716126" cy="471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2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Logistic Regression</a:t>
            </a:r>
            <a:endParaRPr>
              <a:latin typeface="Montserrat"/>
              <a:ea typeface="Montserrat"/>
              <a:cs typeface="Montserrat"/>
              <a:sym typeface="Montserrat"/>
            </a:endParaRPr>
          </a:p>
        </p:txBody>
      </p:sp>
      <p:sp>
        <p:nvSpPr>
          <p:cNvPr id="110" name="Google Shape;110;p21"/>
          <p:cNvSpPr txBox="1"/>
          <p:nvPr>
            <p:ph idx="1" type="body"/>
          </p:nvPr>
        </p:nvSpPr>
        <p:spPr>
          <a:xfrm>
            <a:off x="-3296750" y="3433550"/>
            <a:ext cx="1600500" cy="67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2905125" y="701925"/>
            <a:ext cx="6238875" cy="3333750"/>
          </a:xfrm>
          <a:prstGeom prst="rect">
            <a:avLst/>
          </a:prstGeom>
          <a:noFill/>
          <a:ln>
            <a:noFill/>
          </a:ln>
        </p:spPr>
      </p:pic>
      <p:pic>
        <p:nvPicPr>
          <p:cNvPr id="112" name="Google Shape;112;p21"/>
          <p:cNvPicPr preferRelativeResize="0"/>
          <p:nvPr/>
        </p:nvPicPr>
        <p:blipFill>
          <a:blip r:embed="rId4">
            <a:alphaModFix/>
          </a:blip>
          <a:stretch>
            <a:fillRect/>
          </a:stretch>
        </p:blipFill>
        <p:spPr>
          <a:xfrm>
            <a:off x="2905125" y="4104050"/>
            <a:ext cx="5597175" cy="91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