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6" r:id="rId7"/>
    <p:sldId id="265" r:id="rId8"/>
    <p:sldId id="263" r:id="rId9"/>
    <p:sldId id="267" r:id="rId10"/>
    <p:sldId id="264" r:id="rId11"/>
    <p:sldId id="269" r:id="rId12"/>
    <p:sldId id="268" r:id="rId13"/>
    <p:sldId id="271" r:id="rId14"/>
    <p:sldId id="270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111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7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89375-4AC4-4E24-B261-445EC5A2D66C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CDFD-9679-4BD9-B725-D73AE4EFA5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5D8D3-F88B-4E92-9D61-F9BF2BA485D4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E02A-07DE-41F0-BF1F-02E9028F2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1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7D9C7-F025-48F1-890D-62E9DEA92601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6EFDE-6C1B-46AF-85C5-C34A6596E9C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5260975"/>
            <a:ext cx="8731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5F06-F640-4CB9-BA2B-3DD170269FA4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3977-02CD-4EFF-95A5-0CEFCDB83D7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EF4F6-DFE9-45B1-A948-D3803A2A6585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A4E2-0EF2-47D4-8F33-4016BAFD112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3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350F-5D5E-4A01-B025-24154493B1A3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4BBB-4CB8-497E-98AE-0AD26799288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6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66F7-C83A-4A62-9526-A947E4A8BEA9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C14F8-AAAB-4072-A20E-DC2B91C52F2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FBB8-55E0-423F-AC6D-DD6009347258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5D132-1EBE-4CD8-A2FA-E02FFA09B82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955D-6B85-43DF-8CE9-A81970E3A7FB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F6E8-CF66-4F2E-AFB9-2AA9CE48CC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E908-E2C5-4A18-8876-41BA6BC46E9E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156D-F189-4960-8254-863AAFAD8F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86C2F-CC13-4073-A36B-6EFEED6461B5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72DB4-2A46-4C24-82D6-1724DC57217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563D4F-DA58-46DA-B680-C19E6DFBE273}" type="datetimeFigureOut">
              <a:rPr lang="en-IN"/>
              <a:pPr>
                <a:defRPr/>
              </a:pPr>
              <a:t>01-12-2015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A74AF7-66C5-4AC7-83B2-1421D12D78E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i.acm.org/10.1145/1614320.161432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0088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Cooperative Relay Selection in</a:t>
            </a:r>
            <a:br>
              <a:rPr lang="en-IN" dirty="0" smtClean="0"/>
            </a:br>
            <a:r>
              <a:rPr lang="en-IN" dirty="0" smtClean="0"/>
              <a:t>Cognitive Radio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5300"/>
            <a:ext cx="9144000" cy="16557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TONY MOHAN VARGHESE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IWC2015006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MTECH Wireless Communication Engineering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Indian Institute of Information Technology Allahabad</a:t>
            </a: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3850"/>
            <a:ext cx="12223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688" y="407988"/>
            <a:ext cx="6230937" cy="5684837"/>
          </a:xfrm>
        </p:spPr>
      </p:pic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6388" y="365760"/>
            <a:ext cx="4797083" cy="120032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550"/>
          </a:xfrm>
        </p:spPr>
        <p:txBody>
          <a:bodyPr/>
          <a:lstStyle/>
          <a:p>
            <a:r>
              <a:rPr lang="en-IN" altLang="en-US" sz="4000" dirty="0" smtClean="0"/>
              <a:t>System Implementation </a:t>
            </a:r>
            <a:r>
              <a:rPr lang="en-IN" altLang="en-US" sz="4000" dirty="0" smtClean="0"/>
              <a:t>And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674"/>
                <a:ext cx="10515600" cy="5648325"/>
              </a:xfrm>
            </p:spPr>
            <p:txBody>
              <a:bodyPr/>
              <a:lstStyle/>
              <a:p>
                <a:r>
                  <a:rPr lang="en-IN" sz="2400" dirty="0" smtClean="0">
                    <a:latin typeface="+mj-lt"/>
                  </a:rPr>
                  <a:t>Software Used for Implementation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Matlab R2014a</a:t>
                </a:r>
              </a:p>
              <a:p>
                <a:r>
                  <a:rPr lang="en-IN" sz="2000" dirty="0" smtClean="0">
                    <a:latin typeface="+mj-lt"/>
                  </a:rPr>
                  <a:t>Evaluated the performance of the system by extensive simulation study.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Duration of the time slot of the system T = 0.2ms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Achievable transmission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+mj-lt"/>
                  </a:rPr>
                  <a:t>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+mj-lt"/>
                  </a:rPr>
                  <a:t> SU candidate relay does not change within one slot.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Finite state Space is divided into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IN" sz="2000" dirty="0" smtClean="0">
                    <a:latin typeface="+mj-lt"/>
                  </a:rPr>
                  <a:t> intervals.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Average SNR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IN" sz="2000" dirty="0" smtClean="0">
                    <a:latin typeface="+mj-lt"/>
                  </a:rPr>
                  <a:t> in Rayleigh fading channel model = 30dB.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Bandwidth W of the system is set at 1MHz.</a:t>
                </a:r>
              </a:p>
              <a:p>
                <a:pPr lvl="1"/>
                <a:r>
                  <a:rPr lang="en-IN" sz="2000" dirty="0" smtClean="0">
                    <a:latin typeface="+mj-lt"/>
                  </a:rPr>
                  <a:t>Numerical results reported are averaged over 100 independent trial runs.</a:t>
                </a:r>
              </a:p>
              <a:p>
                <a:r>
                  <a:rPr lang="en-IN" sz="2200" dirty="0" smtClean="0">
                    <a:latin typeface="+mj-lt"/>
                  </a:rPr>
                  <a:t>Performance Evaluation of Optimal Scheme and Random Scheme</a:t>
                </a:r>
              </a:p>
              <a:p>
                <a:pPr lvl="1"/>
                <a:r>
                  <a:rPr lang="en-IN" sz="2000" dirty="0">
                    <a:latin typeface="+mj-lt"/>
                  </a:rPr>
                  <a:t>Comparison in terms of average amount of transmitted bits in one time slot T.</a:t>
                </a:r>
              </a:p>
              <a:p>
                <a:pPr lvl="1"/>
                <a:r>
                  <a:rPr lang="en-IN" sz="2000" dirty="0">
                    <a:latin typeface="+mj-lt"/>
                  </a:rPr>
                  <a:t>Observation time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000" dirty="0">
                    <a:latin typeface="+mj-lt"/>
                  </a:rPr>
                  <a:t>.</a:t>
                </a:r>
              </a:p>
              <a:p>
                <a:pPr lvl="1"/>
                <a:r>
                  <a:rPr lang="en-IN" sz="2000" dirty="0">
                    <a:latin typeface="+mj-lt"/>
                  </a:rPr>
                  <a:t>Number of SU Candidate Relays ranges from 15 to 60</a:t>
                </a:r>
                <a:r>
                  <a:rPr lang="en-IN" sz="1800" dirty="0" smtClean="0">
                    <a:latin typeface="+mj-lt"/>
                  </a:rPr>
                  <a:t>.</a:t>
                </a:r>
              </a:p>
              <a:p>
                <a:r>
                  <a:rPr lang="en-IN" sz="2200" dirty="0" smtClean="0">
                    <a:latin typeface="+mj-lt"/>
                  </a:rPr>
                  <a:t>Impact of Observation Duration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IN" sz="220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0.8</m:t>
                    </m:r>
                  </m:oMath>
                </a14:m>
                <a:endParaRPr lang="en-IN" sz="1800" dirty="0" smtClean="0">
                  <a:latin typeface="+mj-lt"/>
                </a:endParaRPr>
              </a:p>
              <a:p>
                <a:pPr lvl="1"/>
                <a:endParaRPr lang="en-IN" sz="1800" dirty="0">
                  <a:latin typeface="+mj-lt"/>
                </a:endParaRPr>
              </a:p>
              <a:p>
                <a:pPr lvl="1"/>
                <a:endParaRPr lang="en-IN" dirty="0" smtClean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IN" sz="2000" dirty="0" smtClean="0">
                    <a:latin typeface="+mj-lt"/>
                  </a:rPr>
                  <a:t> </a:t>
                </a:r>
              </a:p>
              <a:p>
                <a:pPr lvl="1"/>
                <a:endParaRPr lang="en-IN" sz="2000" dirty="0">
                  <a:latin typeface="+mj-lt"/>
                </a:endParaRPr>
              </a:p>
              <a:p>
                <a:endParaRPr lang="en-IN" dirty="0" smtClean="0">
                  <a:latin typeface="+mj-lt"/>
                </a:endParaRPr>
              </a:p>
              <a:p>
                <a:pPr lvl="1"/>
                <a:endParaRPr lang="en-IN" sz="20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IN" sz="2000" dirty="0" smtClean="0">
                    <a:latin typeface="+mj-lt"/>
                  </a:rPr>
                  <a:t> </a:t>
                </a: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674"/>
                <a:ext cx="10515600" cy="5648325"/>
              </a:xfrm>
              <a:blipFill rotWithShape="0">
                <a:blip r:embed="rId2"/>
                <a:stretch>
                  <a:fillRect l="-812" t="-1510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t="4434" r="7914" b="3288"/>
          <a:stretch/>
        </p:blipFill>
        <p:spPr>
          <a:xfrm>
            <a:off x="740128" y="1206074"/>
            <a:ext cx="10711743" cy="5651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/>
          <a:lstStyle/>
          <a:p>
            <a:r>
              <a:rPr lang="en-IN" sz="2400" dirty="0" smtClean="0"/>
              <a:t>1. Performance Comparison Between Optimal Scheme and the Random Scheme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76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47749"/>
              </a:xfrm>
            </p:spPr>
            <p:txBody>
              <a:bodyPr/>
              <a:lstStyle/>
              <a:p>
                <a:r>
                  <a:rPr lang="en-IN" sz="2400" dirty="0" smtClean="0"/>
                  <a:t>2. Impact of Observation Duration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400" dirty="0" smtClean="0"/>
                  <a:t> vs Number of Observation steps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47749"/>
              </a:xfrm>
              <a:blipFill rotWithShape="0">
                <a:blip r:embed="rId2"/>
                <a:stretch>
                  <a:fillRect l="-928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5174" r="8251" b="3196"/>
          <a:stretch/>
        </p:blipFill>
        <p:spPr>
          <a:xfrm>
            <a:off x="532227" y="1012874"/>
            <a:ext cx="11127545" cy="5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/>
          <a:lstStyle/>
          <a:p>
            <a:r>
              <a:rPr lang="en-IN" sz="4000" dirty="0" smtClean="0"/>
              <a:t>Discussion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2873"/>
                <a:ext cx="10515600" cy="5627078"/>
              </a:xfrm>
            </p:spPr>
            <p:txBody>
              <a:bodyPr/>
              <a:lstStyle/>
              <a:p>
                <a:r>
                  <a:rPr lang="en-IN" sz="2200" dirty="0" smtClean="0">
                    <a:latin typeface="+mj-lt"/>
                  </a:rPr>
                  <a:t>In random relay process, the PU pair randomly selects the an SU candidate relay regardless of the achievable transmission rate.</a:t>
                </a:r>
              </a:p>
              <a:p>
                <a:r>
                  <a:rPr lang="en-IN" sz="2200" dirty="0" smtClean="0">
                    <a:latin typeface="+mj-lt"/>
                  </a:rPr>
                  <a:t>Since there is no time for relay selection, the whole time slot T is utilized for transmitting packets.</a:t>
                </a:r>
              </a:p>
              <a:p>
                <a:r>
                  <a:rPr lang="en-IN" sz="2200" dirty="0" smtClean="0">
                    <a:latin typeface="+mj-lt"/>
                  </a:rPr>
                  <a:t>Amount of transmitted data in </a:t>
                </a:r>
                <a:r>
                  <a:rPr lang="en-IN" sz="2200" b="1" dirty="0" smtClean="0">
                    <a:latin typeface="+mj-lt"/>
                  </a:rPr>
                  <a:t>random relay selection </a:t>
                </a:r>
                <a:r>
                  <a:rPr lang="en-IN" sz="2200" dirty="0" smtClean="0">
                    <a:latin typeface="+mj-lt"/>
                  </a:rPr>
                  <a:t>changes </a:t>
                </a:r>
                <a:r>
                  <a:rPr lang="en-IN" sz="2200" b="1" i="1" dirty="0" smtClean="0">
                    <a:latin typeface="+mj-lt"/>
                  </a:rPr>
                  <a:t>sharply and irregularly with increase in the network size.</a:t>
                </a:r>
              </a:p>
              <a:p>
                <a:r>
                  <a:rPr lang="en-IN" sz="2200" b="1" i="1" dirty="0" smtClean="0">
                    <a:latin typeface="+mj-lt"/>
                  </a:rPr>
                  <a:t>Stable transmission status </a:t>
                </a:r>
                <a:r>
                  <a:rPr lang="en-IN" sz="2200" dirty="0" smtClean="0">
                    <a:latin typeface="+mj-lt"/>
                  </a:rPr>
                  <a:t>for </a:t>
                </a:r>
                <a:r>
                  <a:rPr lang="en-IN" sz="2200" b="1" dirty="0" smtClean="0">
                    <a:latin typeface="+mj-lt"/>
                  </a:rPr>
                  <a:t>optimal stopping policy </a:t>
                </a:r>
                <a:r>
                  <a:rPr lang="en-IN" sz="2200" dirty="0" smtClean="0">
                    <a:latin typeface="+mj-lt"/>
                  </a:rPr>
                  <a:t>regardless of the network size.</a:t>
                </a:r>
              </a:p>
              <a:p>
                <a:r>
                  <a:rPr lang="en-IN" sz="2200" dirty="0" smtClean="0">
                    <a:latin typeface="+mj-lt"/>
                  </a:rPr>
                  <a:t>Optimal stopping policy clearly out performs the random relay selection policy in terms of overall transmitted data and stable status.</a:t>
                </a:r>
              </a:p>
              <a:p>
                <a:r>
                  <a:rPr lang="en-IN" sz="2200" dirty="0" smtClean="0">
                    <a:latin typeface="+mj-lt"/>
                  </a:rPr>
                  <a:t>Number of observation steps decreases with the increase of the time duration needed for each observation.</a:t>
                </a:r>
              </a:p>
              <a:p>
                <a:r>
                  <a:rPr lang="en-IN" sz="2200" dirty="0" smtClean="0">
                    <a:latin typeface="+mj-lt"/>
                  </a:rPr>
                  <a:t>When the value of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200" dirty="0" smtClean="0">
                    <a:latin typeface="+mj-lt"/>
                  </a:rPr>
                  <a:t> is small, the cost of observation is low and the PU tends to observe more Sus to find a better cooperative relay.</a:t>
                </a:r>
              </a:p>
              <a:p>
                <a:r>
                  <a:rPr lang="en-IN" sz="2200" dirty="0" smtClean="0">
                    <a:latin typeface="+mj-lt"/>
                  </a:rPr>
                  <a:t>Number of observation steps is large with a larger network size.</a:t>
                </a:r>
              </a:p>
              <a:p>
                <a:r>
                  <a:rPr lang="en-IN" sz="2200" i="1" dirty="0" smtClean="0">
                    <a:latin typeface="+mj-lt"/>
                  </a:rPr>
                  <a:t>3 curves start to converge after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2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2873"/>
                <a:ext cx="10515600" cy="5627078"/>
              </a:xfrm>
              <a:blipFill rotWithShape="0">
                <a:blip r:embed="rId2"/>
                <a:stretch>
                  <a:fillRect l="-696" t="-1408" r="-812" b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/>
          <a:lstStyle/>
          <a:p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3"/>
            <a:ext cx="10515600" cy="5627078"/>
          </a:xfrm>
        </p:spPr>
        <p:txBody>
          <a:bodyPr/>
          <a:lstStyle/>
          <a:p>
            <a:r>
              <a:rPr lang="en-IN" sz="2200" dirty="0" smtClean="0">
                <a:latin typeface="+mj-lt"/>
              </a:rPr>
              <a:t>Proposed an optimal stopping policy to solve the problem of cooperative relay selection in CRNs.</a:t>
            </a:r>
          </a:p>
          <a:p>
            <a:r>
              <a:rPr lang="en-IN" sz="2200" dirty="0" smtClean="0">
                <a:latin typeface="+mj-lt"/>
              </a:rPr>
              <a:t>PU pair observes the SU candidate relays in certain order and selects one as their cooperative relay if the transmission requirement of the SU is satisfied.</a:t>
            </a:r>
          </a:p>
          <a:p>
            <a:r>
              <a:rPr lang="en-IN" sz="2200" dirty="0" smtClean="0">
                <a:latin typeface="+mj-lt"/>
              </a:rPr>
              <a:t>Formulated an optimal stopping problem.</a:t>
            </a:r>
          </a:p>
          <a:p>
            <a:r>
              <a:rPr lang="en-IN" sz="2200" dirty="0" smtClean="0">
                <a:latin typeface="+mj-lt"/>
              </a:rPr>
              <a:t>Derived the optimal stopping policy to find the optimal solution.</a:t>
            </a:r>
          </a:p>
          <a:p>
            <a:r>
              <a:rPr lang="en-IN" sz="2200" dirty="0" smtClean="0">
                <a:latin typeface="+mj-lt"/>
              </a:rPr>
              <a:t>Defined an intuitive observation order of nodes.</a:t>
            </a:r>
          </a:p>
          <a:p>
            <a:r>
              <a:rPr lang="en-IN" sz="2200" dirty="0" smtClean="0">
                <a:latin typeface="+mj-lt"/>
              </a:rPr>
              <a:t>Superiority of the optimal scheme was demonstrated by comparing with the random relay selection scheme through MATLAB simulation.</a:t>
            </a:r>
          </a:p>
          <a:p>
            <a:r>
              <a:rPr lang="en-IN" sz="2200" dirty="0" smtClean="0">
                <a:latin typeface="+mj-lt"/>
              </a:rPr>
              <a:t>Also simulated the impact of observation duration on number of observation steps.</a:t>
            </a:r>
          </a:p>
          <a:p>
            <a:endParaRPr lang="en-IN" sz="2200" dirty="0">
              <a:latin typeface="+mj-lt"/>
            </a:endParaRPr>
          </a:p>
          <a:p>
            <a:endParaRPr lang="en-IN" sz="2200" dirty="0" smtClean="0">
              <a:latin typeface="+mj-lt"/>
            </a:endParaRPr>
          </a:p>
          <a:p>
            <a:endParaRPr lang="en-IN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r>
              <a:rPr lang="en-IN" sz="4000" dirty="0" smtClean="0"/>
              <a:t>Future Scope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3552"/>
                <a:ext cx="10515600" cy="5023411"/>
              </a:xfrm>
            </p:spPr>
            <p:txBody>
              <a:bodyPr/>
              <a:lstStyle/>
              <a:p>
                <a:r>
                  <a:rPr lang="en-IN" sz="2200" dirty="0" smtClean="0">
                    <a:latin typeface="+mj-lt"/>
                  </a:rPr>
                  <a:t>Impact of various parameters on the performance of relay selection scheme</a:t>
                </a:r>
              </a:p>
              <a:p>
                <a:pPr lvl="1"/>
                <a:r>
                  <a:rPr lang="en-IN" sz="1800" dirty="0" smtClean="0">
                    <a:latin typeface="+mj-lt"/>
                  </a:rPr>
                  <a:t>Like Parameter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1800" dirty="0" smtClean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r>
                  <a:rPr lang="en-IN" sz="1800" dirty="0" smtClean="0">
                    <a:latin typeface="+mj-lt"/>
                    <a:ea typeface="Cambria Math" panose="02040503050406030204" pitchFamily="18" charset="0"/>
                  </a:rPr>
                  <a:t>Collision probability of packets in multi PU scenario.</a:t>
                </a:r>
              </a:p>
              <a:p>
                <a:r>
                  <a:rPr lang="en-IN" sz="2200" dirty="0" smtClean="0">
                    <a:latin typeface="+mj-lt"/>
                    <a:ea typeface="Cambria Math" panose="02040503050406030204" pitchFamily="18" charset="0"/>
                  </a:rPr>
                  <a:t>Optimal stopping policy in a multi PU scenario and probability of packet collisions.</a:t>
                </a:r>
              </a:p>
              <a:p>
                <a:r>
                  <a:rPr lang="en-IN" sz="2200" dirty="0" smtClean="0">
                    <a:latin typeface="+mj-lt"/>
                    <a:ea typeface="Cambria Math" panose="02040503050406030204" pitchFamily="18" charset="0"/>
                  </a:rPr>
                  <a:t>Jointly consider relay selection and channel assignment to enhance the dynamic spectrum access efficiency.</a:t>
                </a:r>
              </a:p>
              <a:p>
                <a:r>
                  <a:rPr lang="en-IN" sz="2200" dirty="0" smtClean="0">
                    <a:latin typeface="+mj-lt"/>
                    <a:ea typeface="Cambria Math" panose="02040503050406030204" pitchFamily="18" charset="0"/>
                  </a:rPr>
                  <a:t>Selecting multiple relays (single or Multi hop) for each primary transmitter.</a:t>
                </a:r>
              </a:p>
              <a:p>
                <a:pPr marL="457200" lvl="1" indent="0">
                  <a:buNone/>
                </a:pPr>
                <a:r>
                  <a:rPr lang="en-IN" sz="1800" dirty="0" smtClean="0">
                    <a:latin typeface="+mj-lt"/>
                  </a:rPr>
                  <a:t> </a:t>
                </a:r>
                <a:endParaRPr lang="en-IN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3552"/>
                <a:ext cx="10515600" cy="5023411"/>
              </a:xfrm>
              <a:blipFill rotWithShape="0">
                <a:blip r:embed="rId2"/>
                <a:stretch>
                  <a:fillRect l="-696" t="-1578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56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en-IN" sz="4000" dirty="0" smtClean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09375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>
                <a:latin typeface="+mj-lt"/>
              </a:rPr>
              <a:t>[1]  T</a:t>
            </a:r>
            <a:r>
              <a:rPr lang="en-IN" sz="2000" dirty="0">
                <a:latin typeface="+mj-lt"/>
              </a:rPr>
              <a:t>. Ferguson, Optimal Stopping and Applications. [Online]. Available:</a:t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  <a:hlinkClick r:id="rId2"/>
              </a:rPr>
              <a:t>http://</a:t>
            </a:r>
            <a:r>
              <a:rPr lang="en-IN" sz="2000" dirty="0" smtClean="0">
                <a:latin typeface="+mj-lt"/>
                <a:hlinkClick r:id="rId2"/>
              </a:rPr>
              <a:t>doi.acm.org/10.1145/1614320.1614325</a:t>
            </a:r>
            <a:endParaRPr lang="en-IN" sz="2000" dirty="0" smtClean="0">
              <a:latin typeface="+mj-lt"/>
            </a:endParaRP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[2]  T</a:t>
            </a:r>
            <a:r>
              <a:rPr lang="en-IN" sz="2000" dirty="0">
                <a:latin typeface="+mj-lt"/>
              </a:rPr>
              <a:t>. Jing, S. Zhu, H. Li, X. Cheng, and Y. </a:t>
            </a:r>
            <a:r>
              <a:rPr lang="en-IN" sz="2000" dirty="0" err="1">
                <a:latin typeface="+mj-lt"/>
              </a:rPr>
              <a:t>Huo</a:t>
            </a:r>
            <a:r>
              <a:rPr lang="en-IN" sz="2000" dirty="0">
                <a:latin typeface="+mj-lt"/>
              </a:rPr>
              <a:t>, “Cooperative relay selection in cognitive radio networks,” in </a:t>
            </a:r>
            <a:r>
              <a:rPr lang="en-IN" sz="2000" i="1" dirty="0">
                <a:latin typeface="+mj-lt"/>
              </a:rPr>
              <a:t>Proc. IEEE INFOCOM-Mini</a:t>
            </a:r>
            <a:r>
              <a:rPr lang="en-IN" sz="2000" dirty="0">
                <a:latin typeface="+mj-lt"/>
              </a:rPr>
              <a:t>, 2013</a:t>
            </a:r>
            <a:r>
              <a:rPr lang="en-IN" sz="2000" dirty="0" smtClean="0">
                <a:latin typeface="+mj-lt"/>
              </a:rPr>
              <a:t>, pp</a:t>
            </a:r>
            <a:r>
              <a:rPr lang="en-IN" sz="2000" dirty="0">
                <a:latin typeface="+mj-lt"/>
              </a:rPr>
              <a:t>. 175–179</a:t>
            </a:r>
            <a:r>
              <a:rPr lang="en-IN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[3]  D</a:t>
            </a:r>
            <a:r>
              <a:rPr lang="en-IN" sz="2000" dirty="0">
                <a:latin typeface="+mj-lt"/>
              </a:rPr>
              <a:t>. Zheng, W. Ge, and J. Zhang, “Distributed opportunistic </a:t>
            </a:r>
            <a:r>
              <a:rPr lang="en-IN" sz="2000" dirty="0" smtClean="0">
                <a:latin typeface="+mj-lt"/>
              </a:rPr>
              <a:t>scheduling for ad-hoc communications</a:t>
            </a:r>
            <a:r>
              <a:rPr lang="en-IN" sz="2000" dirty="0">
                <a:latin typeface="+mj-lt"/>
              </a:rPr>
              <a:t>: An optimal stopping approach,” in </a:t>
            </a:r>
            <a:r>
              <a:rPr lang="en-IN" sz="2000" i="1" dirty="0">
                <a:latin typeface="+mj-lt"/>
              </a:rPr>
              <a:t>Proc. </a:t>
            </a:r>
            <a:r>
              <a:rPr lang="en-IN" sz="2000" i="1" dirty="0" smtClean="0">
                <a:latin typeface="+mj-lt"/>
              </a:rPr>
              <a:t>8</a:t>
            </a:r>
            <a:r>
              <a:rPr lang="en-IN" sz="2000" i="1" baseline="30000" dirty="0" smtClean="0">
                <a:latin typeface="+mj-lt"/>
              </a:rPr>
              <a:t>th</a:t>
            </a:r>
            <a:r>
              <a:rPr lang="en-IN" sz="2000" i="1" dirty="0" smtClean="0">
                <a:latin typeface="+mj-lt"/>
              </a:rPr>
              <a:t> ACM </a:t>
            </a:r>
            <a:r>
              <a:rPr lang="en-IN" sz="2000" i="1" dirty="0">
                <a:latin typeface="+mj-lt"/>
              </a:rPr>
              <a:t>Int. </a:t>
            </a:r>
            <a:r>
              <a:rPr lang="en-IN" sz="2000" i="1" dirty="0" err="1">
                <a:latin typeface="+mj-lt"/>
              </a:rPr>
              <a:t>Symp</a:t>
            </a:r>
            <a:r>
              <a:rPr lang="en-IN" sz="2000" i="1" dirty="0">
                <a:latin typeface="+mj-lt"/>
              </a:rPr>
              <a:t>. Mobile ad hoc </a:t>
            </a:r>
            <a:r>
              <a:rPr lang="en-IN" sz="2000" i="1" dirty="0" err="1">
                <a:latin typeface="+mj-lt"/>
              </a:rPr>
              <a:t>Netw</a:t>
            </a:r>
            <a:r>
              <a:rPr lang="en-IN" sz="2000" i="1" dirty="0">
                <a:latin typeface="+mj-lt"/>
              </a:rPr>
              <a:t>. </a:t>
            </a:r>
            <a:r>
              <a:rPr lang="en-IN" sz="2000" i="1" dirty="0" err="1">
                <a:latin typeface="+mj-lt"/>
              </a:rPr>
              <a:t>Comput</a:t>
            </a:r>
            <a:r>
              <a:rPr lang="en-IN" sz="2000" i="1" dirty="0">
                <a:latin typeface="+mj-lt"/>
              </a:rPr>
              <a:t>.</a:t>
            </a:r>
            <a:r>
              <a:rPr lang="en-IN" sz="2000" dirty="0">
                <a:latin typeface="+mj-lt"/>
              </a:rPr>
              <a:t>, 2007, pp. </a:t>
            </a:r>
            <a:r>
              <a:rPr lang="en-IN" sz="2000" dirty="0" smtClean="0">
                <a:latin typeface="+mj-lt"/>
              </a:rPr>
              <a:t>1–10.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[4]  H</a:t>
            </a:r>
            <a:r>
              <a:rPr lang="en-IN" sz="2000" dirty="0">
                <a:latin typeface="+mj-lt"/>
              </a:rPr>
              <a:t>. S. Wang and N. </a:t>
            </a:r>
            <a:r>
              <a:rPr lang="en-IN" sz="2000" dirty="0" err="1">
                <a:latin typeface="+mj-lt"/>
              </a:rPr>
              <a:t>Moayeri</a:t>
            </a:r>
            <a:r>
              <a:rPr lang="en-IN" sz="2000" dirty="0">
                <a:latin typeface="+mj-lt"/>
              </a:rPr>
              <a:t>, “Finite-state Markov channel—A </a:t>
            </a:r>
            <a:r>
              <a:rPr lang="en-IN" sz="2000" dirty="0" smtClean="0">
                <a:latin typeface="+mj-lt"/>
              </a:rPr>
              <a:t>useful model </a:t>
            </a:r>
            <a:r>
              <a:rPr lang="en-IN" sz="2000" dirty="0">
                <a:latin typeface="+mj-lt"/>
              </a:rPr>
              <a:t>for radio communication channels,” </a:t>
            </a:r>
            <a:r>
              <a:rPr lang="en-IN" sz="2000" i="1" dirty="0">
                <a:latin typeface="+mj-lt"/>
              </a:rPr>
              <a:t>IEEE Trans. </a:t>
            </a:r>
            <a:r>
              <a:rPr lang="en-IN" sz="2000" i="1" dirty="0" err="1">
                <a:latin typeface="+mj-lt"/>
              </a:rPr>
              <a:t>Veh</a:t>
            </a:r>
            <a:r>
              <a:rPr lang="en-IN" sz="2000" i="1" dirty="0">
                <a:latin typeface="+mj-lt"/>
              </a:rPr>
              <a:t>. Technol</a:t>
            </a:r>
            <a:r>
              <a:rPr lang="en-IN" sz="2000" i="1" dirty="0" smtClean="0">
                <a:latin typeface="+mj-lt"/>
              </a:rPr>
              <a:t>.</a:t>
            </a:r>
            <a:r>
              <a:rPr lang="en-IN" sz="2000" dirty="0" smtClean="0">
                <a:latin typeface="+mj-lt"/>
              </a:rPr>
              <a:t>, vol</a:t>
            </a:r>
            <a:r>
              <a:rPr lang="en-IN" sz="2000" dirty="0">
                <a:latin typeface="+mj-lt"/>
              </a:rPr>
              <a:t>. 44, no. 1, pp. 163–171, Feb. </a:t>
            </a:r>
            <a:r>
              <a:rPr lang="en-IN" sz="2000" dirty="0" smtClean="0">
                <a:latin typeface="+mj-lt"/>
              </a:rPr>
              <a:t>1995.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[5]  H</a:t>
            </a:r>
            <a:r>
              <a:rPr lang="en-IN" sz="2000" dirty="0">
                <a:latin typeface="+mj-lt"/>
              </a:rPr>
              <a:t>. Jiang, L. Lai, R. Fan, and H. Poor, “Optimal selection of </a:t>
            </a:r>
            <a:r>
              <a:rPr lang="en-IN" sz="2000" dirty="0" smtClean="0">
                <a:latin typeface="+mj-lt"/>
              </a:rPr>
              <a:t>channel sensing </a:t>
            </a:r>
            <a:r>
              <a:rPr lang="en-IN" sz="2000" dirty="0">
                <a:latin typeface="+mj-lt"/>
              </a:rPr>
              <a:t>order in cognitive radio,” </a:t>
            </a:r>
            <a:r>
              <a:rPr lang="en-IN" sz="2000" i="1" dirty="0">
                <a:latin typeface="+mj-lt"/>
              </a:rPr>
              <a:t>IEEE Trans. Wireless </a:t>
            </a:r>
            <a:r>
              <a:rPr lang="en-IN" sz="2000" i="1" dirty="0" err="1">
                <a:latin typeface="+mj-lt"/>
              </a:rPr>
              <a:t>Commun</a:t>
            </a:r>
            <a:r>
              <a:rPr lang="en-IN" sz="2000" i="1" dirty="0">
                <a:latin typeface="+mj-lt"/>
              </a:rPr>
              <a:t>.</a:t>
            </a:r>
            <a:r>
              <a:rPr lang="en-IN" sz="2000" dirty="0">
                <a:latin typeface="+mj-lt"/>
              </a:rPr>
              <a:t>, vol. 8</a:t>
            </a:r>
            <a:r>
              <a:rPr lang="en-IN" sz="2000" dirty="0" smtClean="0">
                <a:latin typeface="+mj-lt"/>
              </a:rPr>
              <a:t>, no</a:t>
            </a:r>
            <a:r>
              <a:rPr lang="en-IN" sz="2000" dirty="0">
                <a:latin typeface="+mj-lt"/>
              </a:rPr>
              <a:t>. 1, pp. 297–307, Jan. 2009</a:t>
            </a:r>
            <a:r>
              <a:rPr lang="en-IN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[6]  T</a:t>
            </a:r>
            <a:r>
              <a:rPr lang="en-IN" sz="2000" dirty="0">
                <a:latin typeface="+mj-lt"/>
              </a:rPr>
              <a:t>. Shu and M. Krunz, “Throughput-efficient sequential channel </a:t>
            </a:r>
            <a:r>
              <a:rPr lang="en-IN" sz="2000" dirty="0" smtClean="0">
                <a:latin typeface="+mj-lt"/>
              </a:rPr>
              <a:t>sensing and </a:t>
            </a:r>
            <a:r>
              <a:rPr lang="en-IN" sz="2000" dirty="0">
                <a:latin typeface="+mj-lt"/>
              </a:rPr>
              <a:t>probing in cognitive radio networks under sensing errors,” in </a:t>
            </a:r>
            <a:r>
              <a:rPr lang="en-IN" sz="2000" i="1" dirty="0">
                <a:latin typeface="+mj-lt"/>
              </a:rPr>
              <a:t>Proc</a:t>
            </a:r>
            <a:r>
              <a:rPr lang="en-IN" sz="2000" i="1" dirty="0" smtClean="0">
                <a:latin typeface="+mj-lt"/>
              </a:rPr>
              <a:t>. 15th </a:t>
            </a:r>
            <a:r>
              <a:rPr lang="en-IN" sz="2000" i="1" dirty="0" err="1">
                <a:latin typeface="+mj-lt"/>
              </a:rPr>
              <a:t>Annu</a:t>
            </a:r>
            <a:r>
              <a:rPr lang="en-IN" sz="2000" i="1" dirty="0">
                <a:latin typeface="+mj-lt"/>
              </a:rPr>
              <a:t>. Int. Conf. Mobile </a:t>
            </a:r>
            <a:r>
              <a:rPr lang="en-IN" sz="2000" i="1" dirty="0" err="1">
                <a:latin typeface="+mj-lt"/>
              </a:rPr>
              <a:t>Comput</a:t>
            </a:r>
            <a:r>
              <a:rPr lang="en-IN" sz="2000" i="1" dirty="0">
                <a:latin typeface="+mj-lt"/>
              </a:rPr>
              <a:t>. </a:t>
            </a:r>
            <a:r>
              <a:rPr lang="en-IN" sz="2000" i="1" dirty="0" err="1">
                <a:latin typeface="+mj-lt"/>
              </a:rPr>
              <a:t>Netw</a:t>
            </a:r>
            <a:r>
              <a:rPr lang="en-IN" sz="2000" i="1" dirty="0">
                <a:latin typeface="+mj-lt"/>
              </a:rPr>
              <a:t>.</a:t>
            </a:r>
            <a:r>
              <a:rPr lang="en-IN" sz="2000" dirty="0">
                <a:latin typeface="+mj-lt"/>
              </a:rPr>
              <a:t>, New York, NY, USA, 2009</a:t>
            </a:r>
            <a:r>
              <a:rPr lang="en-IN" sz="2000" dirty="0" smtClean="0">
                <a:latin typeface="+mj-lt"/>
              </a:rPr>
              <a:t>, pp</a:t>
            </a:r>
            <a:r>
              <a:rPr lang="en-IN" sz="2000" dirty="0">
                <a:latin typeface="+mj-lt"/>
              </a:rPr>
              <a:t>. 37–48.</a:t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/>
            </a:r>
            <a:br>
              <a:rPr lang="en-IN" sz="2000" dirty="0">
                <a:latin typeface="+mj-lt"/>
              </a:rPr>
            </a:br>
            <a:r>
              <a:rPr lang="en-IN" sz="2000" dirty="0" smtClean="0">
                <a:latin typeface="+mj-lt"/>
              </a:rPr>
              <a:t> </a:t>
            </a:r>
            <a:r>
              <a:rPr lang="en-IN" sz="2000" dirty="0">
                <a:latin typeface="+mj-lt"/>
              </a:rPr>
              <a:t/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/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/>
            </a:r>
            <a:br>
              <a:rPr lang="en-IN" sz="2000" dirty="0">
                <a:latin typeface="+mj-lt"/>
              </a:rPr>
            </a:b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4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5" y="2477294"/>
            <a:ext cx="3002673" cy="3002673"/>
          </a:xfrm>
        </p:spPr>
      </p:pic>
    </p:spTree>
    <p:extLst>
      <p:ext uri="{BB962C8B-B14F-4D97-AF65-F5344CB8AC3E}">
        <p14:creationId xmlns:p14="http://schemas.microsoft.com/office/powerpoint/2010/main" val="96259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550"/>
          </a:xfrm>
        </p:spPr>
        <p:txBody>
          <a:bodyPr/>
          <a:lstStyle/>
          <a:p>
            <a:r>
              <a:rPr lang="en-IN" altLang="en-US" sz="4000" smtClean="0"/>
              <a:t>Introduction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875"/>
            <a:ext cx="10515600" cy="4351338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</a:t>
            </a:r>
            <a:r>
              <a:rPr lang="en-IN" sz="1800" b="1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Cognitive Radio</a:t>
            </a: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is an intelligent wireless system that is aware of its environment and able to accordingly change its mode of operation.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Cognitive radio improves the spectrum usage efficiency and minimize the problem of spectrum over crowdedness.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Two types of users in Cognitive radio : </a:t>
            </a:r>
            <a:r>
              <a:rPr lang="en-IN" sz="1800" b="1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Primary users </a:t>
            </a:r>
            <a:r>
              <a:rPr lang="en-IN" sz="1800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 PUs)</a:t>
            </a: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and </a:t>
            </a:r>
            <a:r>
              <a:rPr lang="en-IN" sz="1800" b="1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Secondary users </a:t>
            </a:r>
            <a:r>
              <a:rPr lang="en-IN" sz="1800" i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(SUs).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Primary users are already assigned to specific and fixed parts of the channel, and have the right to freely access it at any given time.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Users (</a:t>
            </a:r>
            <a:r>
              <a:rPr lang="en-IN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can sense the unused spectrum bands, which are referred to as the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spectrum holes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and share them with the Primary Users (</a:t>
            </a:r>
            <a:r>
              <a:rPr lang="en-IN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PUs)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improve spectrum utilization.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transmissions from a primary transmitter to its primary receiver might be severely damaged due to the unstable environment in wireless communications.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paper considers a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relaying framework</a:t>
            </a: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the PUs select the SUs that may have better channel conditions as cooperative relays to help transmit their packets.</a:t>
            </a:r>
          </a:p>
          <a:p>
            <a:pPr algn="just" fontAlgn="auto">
              <a:spcAft>
                <a:spcPts val="0"/>
              </a:spcAft>
              <a:defRPr/>
            </a:pP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en-IN" sz="18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550"/>
          </a:xfrm>
        </p:spPr>
        <p:txBody>
          <a:bodyPr/>
          <a:lstStyle/>
          <a:p>
            <a:r>
              <a:rPr lang="en-IN" altLang="en-US" sz="4000" smtClean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363"/>
            <a:ext cx="10515600" cy="4351337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Relay Selection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How to efficiently find an appropriate relay that can satisfy the primary transmitter’s quality of service.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 of this paper: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Formulate the problem of cooperative relay selection as an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optimal stopping problem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derive the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optimal stopping rule for relay selection</a:t>
            </a:r>
            <a:r>
              <a:rPr lang="en-IN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Investigate the impact of observation order obtain an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optimal observation order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maximizes the observation efficiency.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study to validate the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Optimal relay selection scheme. Compare it with random relay selection scheme.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Investigate the impact of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observation steps versus the observation duration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700"/>
          </a:xfrm>
        </p:spPr>
        <p:txBody>
          <a:bodyPr/>
          <a:lstStyle/>
          <a:p>
            <a:r>
              <a:rPr lang="en-IN" altLang="en-US" sz="4000" dirty="0" smtClean="0"/>
              <a:t>Analysis of Recent Similar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5591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400" dirty="0" smtClean="0"/>
              <a:t>Various Relay Selection Approaches are being used.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2000" dirty="0" smtClean="0"/>
              <a:t>Using channel related information from all the candidate relay nodes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 smtClean="0"/>
              <a:t>Inefficient when the number of candidate relays is large.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 smtClean="0"/>
              <a:t>Partial channel state information, channel assignment, and signal-to noise ratio (SNR) etc. are required.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2000" dirty="0" smtClean="0"/>
              <a:t>Scan all the relay nodes and choose the best node 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2000" dirty="0" smtClean="0"/>
              <a:t>Relay selection jointly considered with other network functions such as spectrum management, energy consumption, location condition.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2000" b="1" i="1" dirty="0" smtClean="0"/>
              <a:t>Optimal stopping theory has been applied to opportunistic scheduling and spectrum sensing</a:t>
            </a:r>
            <a:r>
              <a:rPr lang="en-IN" sz="2000" dirty="0" smtClean="0"/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2000" dirty="0" smtClean="0"/>
              <a:t>Some related research has been done to investigate the optimal order for spectrum sensing in CRNs.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 smtClean="0"/>
              <a:t>Simple descending order based on SNR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 smtClean="0"/>
              <a:t>Based on dynamic programming approach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 smtClean="0"/>
              <a:t>Searching an optimal order dynamically based on reinforcement learning.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2000" dirty="0" smtClean="0"/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dirty="0" smtClean="0"/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660400"/>
            <a:ext cx="5180012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858838"/>
          </a:xfrm>
        </p:spPr>
        <p:txBody>
          <a:bodyPr/>
          <a:lstStyle/>
          <a:p>
            <a:r>
              <a:rPr lang="en-IN" altLang="en-US" sz="4000" dirty="0" smtClean="0"/>
              <a:t>Proposed Methodology : System Models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80042"/>
            <a:ext cx="6173685" cy="5405164"/>
          </a:xfrm>
          <a:blipFill rotWithShape="0">
            <a:blip r:embed="rId3"/>
            <a:stretch>
              <a:fillRect l="-889" t="-1578"/>
            </a:stretch>
          </a:blipFill>
        </p:spPr>
        <p:txBody>
          <a:bodyPr/>
          <a:lstStyle/>
          <a:p>
            <a:r>
              <a:rPr lang="en-IN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939800"/>
            <a:ext cx="4624387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858838"/>
          </a:xfrm>
        </p:spPr>
        <p:txBody>
          <a:bodyPr/>
          <a:lstStyle/>
          <a:p>
            <a:r>
              <a:rPr lang="en-IN" altLang="en-US" sz="4000" smtClean="0"/>
              <a:t>Proposed Methodology : System Models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080042"/>
            <a:ext cx="6716151" cy="5405164"/>
          </a:xfrm>
          <a:blipFill rotWithShape="0">
            <a:blip r:embed="rId3"/>
            <a:stretch>
              <a:fillRect l="-726" t="-1578" r="-1180" b="-1353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550"/>
          </a:xfrm>
        </p:spPr>
        <p:txBody>
          <a:bodyPr/>
          <a:lstStyle/>
          <a:p>
            <a:r>
              <a:rPr lang="en-IN" altLang="en-US" sz="4000" smtClean="0"/>
              <a:t>Optimal Stopping Policy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209822"/>
            <a:ext cx="10515600" cy="4967141"/>
          </a:xfrm>
          <a:blipFill rotWithShape="0">
            <a:blip r:embed="rId2"/>
            <a:stretch>
              <a:fillRect l="-406" t="-1104" b="-1718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38200" y="592138"/>
            <a:ext cx="10515600" cy="949325"/>
          </a:xfrm>
        </p:spPr>
        <p:txBody>
          <a:bodyPr/>
          <a:lstStyle/>
          <a:p>
            <a:r>
              <a:rPr lang="en-IN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When the PU pair observes the channel of the candidate relay, the probability of the SU being in state u for the channel can be given by</a:t>
            </a:r>
          </a:p>
        </p:txBody>
      </p:sp>
      <p:pic>
        <p:nvPicPr>
          <p:cNvPr id="1126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1335088"/>
            <a:ext cx="52212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2315889"/>
            <a:ext cx="10261209" cy="3416320"/>
          </a:xfrm>
          <a:prstGeom prst="rect">
            <a:avLst/>
          </a:prstGeom>
          <a:blipFill rotWithShape="0">
            <a:blip r:embed="rId3"/>
            <a:stretch>
              <a:fillRect l="-535" t="-1071" r="-772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pic>
        <p:nvPicPr>
          <p:cNvPr id="1126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5202238"/>
            <a:ext cx="38115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534572"/>
            <a:ext cx="10515600" cy="5642391"/>
          </a:xfrm>
          <a:blipFill rotWithShape="0">
            <a:blip r:embed="rId2"/>
            <a:stretch>
              <a:fillRect l="-406" t="-108" r="-638"/>
            </a:stretch>
          </a:blipFill>
        </p:spPr>
        <p:txBody>
          <a:bodyPr/>
          <a:lstStyle/>
          <a:p>
            <a:r>
              <a:rPr lang="en-IN" dirty="0">
                <a:noFill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9994" y="2841674"/>
            <a:ext cx="105238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n-lt"/>
              </a:rPr>
              <a:t>If the PU pair stops and selects a suitable cooperative relay more quickly when observing the SU </a:t>
            </a:r>
            <a:r>
              <a:rPr lang="en-IN" sz="2000" dirty="0" smtClean="0">
                <a:latin typeface="+mn-lt"/>
              </a:rPr>
              <a:t>candidate relays </a:t>
            </a:r>
            <a:r>
              <a:rPr lang="en-IN" sz="2000" dirty="0">
                <a:latin typeface="+mn-lt"/>
              </a:rPr>
              <a:t>based on an observation order denoted by </a:t>
            </a:r>
            <a:r>
              <a:rPr lang="en-IN" sz="2000" i="1" dirty="0">
                <a:latin typeface="+mn-lt"/>
              </a:rPr>
              <a:t>S</a:t>
            </a:r>
            <a:r>
              <a:rPr lang="en-IN" sz="2000" dirty="0">
                <a:latin typeface="+mn-lt"/>
              </a:rPr>
              <a:t>1 </a:t>
            </a:r>
            <a:r>
              <a:rPr lang="en-IN" sz="2000" dirty="0" smtClean="0">
                <a:latin typeface="+mn-lt"/>
              </a:rPr>
              <a:t>compared with </a:t>
            </a:r>
            <a:r>
              <a:rPr lang="en-IN" sz="2000" dirty="0">
                <a:latin typeface="+mn-lt"/>
              </a:rPr>
              <a:t>another observation order denoted by </a:t>
            </a:r>
            <a:r>
              <a:rPr lang="en-IN" sz="2000" i="1" dirty="0">
                <a:latin typeface="+mn-lt"/>
              </a:rPr>
              <a:t>S</a:t>
            </a:r>
            <a:r>
              <a:rPr lang="en-IN" sz="2000" dirty="0">
                <a:latin typeface="+mn-lt"/>
              </a:rPr>
              <a:t>2, we say that </a:t>
            </a:r>
            <a:r>
              <a:rPr lang="en-IN" sz="2000" b="1" dirty="0" smtClean="0">
                <a:latin typeface="+mn-lt"/>
              </a:rPr>
              <a:t>the order </a:t>
            </a:r>
            <a:r>
              <a:rPr lang="en-IN" sz="2000" b="1" i="1" dirty="0">
                <a:latin typeface="+mn-lt"/>
              </a:rPr>
              <a:t>S</a:t>
            </a:r>
            <a:r>
              <a:rPr lang="en-IN" sz="2000" b="1" dirty="0">
                <a:latin typeface="+mn-lt"/>
              </a:rPr>
              <a:t>1 is more efficient than the order </a:t>
            </a:r>
            <a:r>
              <a:rPr lang="en-IN" sz="2000" b="1" i="1" dirty="0">
                <a:latin typeface="+mn-lt"/>
              </a:rPr>
              <a:t>S</a:t>
            </a:r>
            <a:r>
              <a:rPr lang="en-IN" sz="2000" b="1" dirty="0">
                <a:latin typeface="+mn-lt"/>
              </a:rPr>
              <a:t>2</a:t>
            </a:r>
            <a:r>
              <a:rPr lang="en-IN" sz="20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If an observation order </a:t>
            </a:r>
            <a:r>
              <a:rPr lang="en-IN" sz="2000" i="1" dirty="0"/>
              <a:t>S </a:t>
            </a:r>
            <a:r>
              <a:rPr lang="en-IN" sz="2000" dirty="0"/>
              <a:t>= </a:t>
            </a:r>
            <a:r>
              <a:rPr lang="en-IN" sz="2000" i="1" dirty="0"/>
              <a:t>{s</a:t>
            </a:r>
            <a:r>
              <a:rPr lang="en-IN" sz="2000" dirty="0"/>
              <a:t>1</a:t>
            </a:r>
            <a:r>
              <a:rPr lang="en-IN" sz="2000" i="1" dirty="0"/>
              <a:t>, s</a:t>
            </a:r>
            <a:r>
              <a:rPr lang="en-IN" sz="2000" dirty="0"/>
              <a:t>2</a:t>
            </a:r>
            <a:r>
              <a:rPr lang="en-IN" sz="2000" i="1" dirty="0"/>
              <a:t>, . . . , </a:t>
            </a:r>
            <a:r>
              <a:rPr lang="en-IN" sz="2000" i="1" dirty="0" err="1"/>
              <a:t>sM</a:t>
            </a:r>
            <a:r>
              <a:rPr lang="en-IN" sz="2000" i="1" dirty="0"/>
              <a:t> </a:t>
            </a:r>
            <a:r>
              <a:rPr lang="en-IN" sz="2000" i="1" dirty="0" smtClean="0"/>
              <a:t>} </a:t>
            </a:r>
            <a:r>
              <a:rPr lang="en-IN" sz="2000" dirty="0" smtClean="0"/>
              <a:t>is </a:t>
            </a:r>
            <a:r>
              <a:rPr lang="en-IN" sz="2000" dirty="0"/>
              <a:t>constructed according to the descending order of </a:t>
            </a:r>
            <a:r>
              <a:rPr lang="en-IN" sz="2000" i="1" dirty="0" err="1"/>
              <a:t>Xk</a:t>
            </a:r>
            <a:r>
              <a:rPr lang="en-IN" sz="2000" dirty="0"/>
              <a:t>, </a:t>
            </a:r>
            <a:r>
              <a:rPr lang="en-IN" sz="2000" dirty="0" smtClean="0"/>
              <a:t>the observation </a:t>
            </a:r>
            <a:r>
              <a:rPr lang="en-IN" sz="2000" dirty="0"/>
              <a:t>order is called an </a:t>
            </a:r>
            <a:r>
              <a:rPr lang="en-IN" sz="2000" b="1" dirty="0"/>
              <a:t>Intuitive </a:t>
            </a:r>
            <a:r>
              <a:rPr lang="en-IN" sz="2000" b="1" dirty="0" smtClean="0"/>
              <a:t>Order </a:t>
            </a:r>
            <a:r>
              <a:rPr lang="en-IN" sz="2000" dirty="0" smtClean="0"/>
              <a:t>of observation.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latin typeface="+mn-lt"/>
              </a:rPr>
              <a:t/>
            </a:r>
            <a:br>
              <a:rPr lang="en-IN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799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Cambria Math</vt:lpstr>
      <vt:lpstr>Office Theme</vt:lpstr>
      <vt:lpstr>Cooperative Relay Selection in Cognitive Radio Networks</vt:lpstr>
      <vt:lpstr>Introduction and Motivation</vt:lpstr>
      <vt:lpstr>Problem Definition</vt:lpstr>
      <vt:lpstr>Analysis of Recent Similar Works</vt:lpstr>
      <vt:lpstr>Proposed Methodology : System Models</vt:lpstr>
      <vt:lpstr>Proposed Methodology : System Models</vt:lpstr>
      <vt:lpstr>Optimal Stopping Policy</vt:lpstr>
      <vt:lpstr>PowerPoint Presentation</vt:lpstr>
      <vt:lpstr>PowerPoint Presentation</vt:lpstr>
      <vt:lpstr>PowerPoint Presentation</vt:lpstr>
      <vt:lpstr>System Implementation And Result</vt:lpstr>
      <vt:lpstr>1. Performance Comparison Between Optimal Scheme and the Random Scheme</vt:lpstr>
      <vt:lpstr>2. Impact of Observation Duration τ vs Number of Observation steps</vt:lpstr>
      <vt:lpstr>Discussion</vt:lpstr>
      <vt:lpstr>Conclusion</vt:lpstr>
      <vt:lpstr>Future Scope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Relay Selection in Cognitive Radio Networks</dc:title>
  <dc:creator>Tony Varghese</dc:creator>
  <cp:lastModifiedBy>Tony Varghese</cp:lastModifiedBy>
  <cp:revision>49</cp:revision>
  <dcterms:created xsi:type="dcterms:W3CDTF">2015-09-28T13:55:11Z</dcterms:created>
  <dcterms:modified xsi:type="dcterms:W3CDTF">2015-12-01T08:00:36Z</dcterms:modified>
</cp:coreProperties>
</file>