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70" r:id="rId3"/>
    <p:sldId id="286" r:id="rId4"/>
    <p:sldId id="272" r:id="rId5"/>
    <p:sldId id="280" r:id="rId6"/>
    <p:sldId id="276" r:id="rId7"/>
    <p:sldId id="277" r:id="rId8"/>
    <p:sldId id="275" r:id="rId9"/>
    <p:sldId id="273" r:id="rId10"/>
    <p:sldId id="281" r:id="rId11"/>
    <p:sldId id="282" r:id="rId12"/>
    <p:sldId id="274" r:id="rId13"/>
    <p:sldId id="285" r:id="rId14"/>
    <p:sldId id="283" r:id="rId15"/>
    <p:sldId id="278" r:id="rId16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5613" indent="158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2813" indent="158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0013" indent="158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7213" indent="158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44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865" autoAdjust="0"/>
  </p:normalViewPr>
  <p:slideViewPr>
    <p:cSldViewPr>
      <p:cViewPr>
        <p:scale>
          <a:sx n="108" d="100"/>
          <a:sy n="108" d="100"/>
        </p:scale>
        <p:origin x="104" y="-17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69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38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07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7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46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15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85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5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DF4CA0-5303-475D-B230-5B493363A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FBC414-4790-45CF-A234-6472980DBBBF}" type="datetimeFigureOut">
              <a:rPr lang="en-US"/>
              <a:pPr>
                <a:defRPr/>
              </a:pPr>
              <a:t>7/1/2019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BD5233-CA89-488F-9D2E-2758BF6C3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23941C-B456-4F4F-9824-DA8BEAA77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4F281C-50EB-40DB-BAB3-BA4B47807CD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34530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9466D3-A262-434D-9C3F-B596248C4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345E75-2D5A-4EA3-BC95-13146E871B67}" type="datetimeFigureOut">
              <a:rPr lang="en-US"/>
              <a:pPr>
                <a:defRPr/>
              </a:pPr>
              <a:t>7/1/2019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95B01E-81E1-4757-A284-5F47913B4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66CB55-EB6C-4B8E-80D7-568F8F44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C58513-4CA2-4B35-A939-6CFA2A841D8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0733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D9A9D-EC8B-4F03-85B6-2E684A112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31B9FD-6AAD-45FC-9A45-5B4B94088B9B}" type="datetimeFigureOut">
              <a:rPr lang="en-US"/>
              <a:pPr>
                <a:defRPr/>
              </a:pPr>
              <a:t>7/1/2019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A1D24F-7E4E-4CF3-B075-B637AEDE2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EBB699-ADF7-4004-8BE0-E2C1DFD3F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269143-77CA-40C7-B2B0-2F26E081D5C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63071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8289FF-C990-4EF5-A365-9DBABBB35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72F8F5-8604-44EA-8400-8007A192D5D6}" type="datetimeFigureOut">
              <a:rPr lang="en-US"/>
              <a:pPr>
                <a:defRPr/>
              </a:pPr>
              <a:t>7/1/2019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23605C-BA52-4BE4-AACB-B09776107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DC0EA0-DB1C-4970-B307-EEB59E86E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5F73D8-19A8-4054-A23C-A1D1AC39400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0189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693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38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079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77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465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15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851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5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1B6F9E-7C2F-417E-8313-C6E65B767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2B7A4F-FFCB-4910-A424-A31BDA3AECF9}" type="datetimeFigureOut">
              <a:rPr lang="en-US"/>
              <a:pPr>
                <a:defRPr/>
              </a:pPr>
              <a:t>7/1/2019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74C080-8725-4C7F-A359-4B0703001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ACE85-B0EA-45FE-95F2-7620CC755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9540D9-3360-4E5B-8288-E7F5F19B44A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24284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00BE801-A128-4676-82CD-47442A8F6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44A7BB-B450-43E8-AE26-C4D4FAE1B244}" type="datetimeFigureOut">
              <a:rPr lang="en-US"/>
              <a:pPr>
                <a:defRPr/>
              </a:pPr>
              <a:t>7/1/2019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C43C02F-C915-4705-B6B8-B7390B663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3AAECB4-268D-4560-8958-413068089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562B5C-5475-4E4C-9FAE-0AB786223CC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9197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930" indent="0">
              <a:buNone/>
              <a:defRPr sz="2000" b="1"/>
            </a:lvl2pPr>
            <a:lvl3pPr marL="913860" indent="0">
              <a:buNone/>
              <a:defRPr sz="1800" b="1"/>
            </a:lvl3pPr>
            <a:lvl4pPr marL="1370790" indent="0">
              <a:buNone/>
              <a:defRPr sz="1600" b="1"/>
            </a:lvl4pPr>
            <a:lvl5pPr marL="1827720" indent="0">
              <a:buNone/>
              <a:defRPr sz="1600" b="1"/>
            </a:lvl5pPr>
            <a:lvl6pPr marL="2284650" indent="0">
              <a:buNone/>
              <a:defRPr sz="1600" b="1"/>
            </a:lvl6pPr>
            <a:lvl7pPr marL="2741580" indent="0">
              <a:buNone/>
              <a:defRPr sz="1600" b="1"/>
            </a:lvl7pPr>
            <a:lvl8pPr marL="3198510" indent="0">
              <a:buNone/>
              <a:defRPr sz="1600" b="1"/>
            </a:lvl8pPr>
            <a:lvl9pPr marL="365544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6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930" indent="0">
              <a:buNone/>
              <a:defRPr sz="2000" b="1"/>
            </a:lvl2pPr>
            <a:lvl3pPr marL="913860" indent="0">
              <a:buNone/>
              <a:defRPr sz="1800" b="1"/>
            </a:lvl3pPr>
            <a:lvl4pPr marL="1370790" indent="0">
              <a:buNone/>
              <a:defRPr sz="1600" b="1"/>
            </a:lvl4pPr>
            <a:lvl5pPr marL="1827720" indent="0">
              <a:buNone/>
              <a:defRPr sz="1600" b="1"/>
            </a:lvl5pPr>
            <a:lvl6pPr marL="2284650" indent="0">
              <a:buNone/>
              <a:defRPr sz="1600" b="1"/>
            </a:lvl6pPr>
            <a:lvl7pPr marL="2741580" indent="0">
              <a:buNone/>
              <a:defRPr sz="1600" b="1"/>
            </a:lvl7pPr>
            <a:lvl8pPr marL="3198510" indent="0">
              <a:buNone/>
              <a:defRPr sz="1600" b="1"/>
            </a:lvl8pPr>
            <a:lvl9pPr marL="365544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2174876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F4799F96-3007-46A3-B5F5-AE5304B4A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DF220B-4EF8-4E74-B32C-C80E52443023}" type="datetimeFigureOut">
              <a:rPr lang="en-US"/>
              <a:pPr>
                <a:defRPr/>
              </a:pPr>
              <a:t>7/1/2019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0D07FB91-4429-4942-9EA4-C3B3581D0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C8669CC-C858-433E-BD6D-32F1DA24F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7E44ED-2D04-4A27-8F13-FAD6C1E3532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9670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66B311B9-05C1-4728-948C-D84DEAA5D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0D6AFE-90DA-43B6-BA86-3A31F976811B}" type="datetimeFigureOut">
              <a:rPr lang="en-US"/>
              <a:pPr>
                <a:defRPr/>
              </a:pPr>
              <a:t>7/1/2019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2352E088-6E22-4E35-85A8-6B0D4E099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31FB2B9-1BDC-4D45-BAF8-CCB85DBA9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7A5775-3791-487B-8C5F-47296A9EA7C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2509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49476912-312F-4379-8AC4-BCB7C9CD0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1C7943-0759-4C9E-9F6A-11DE12E1F958}" type="datetimeFigureOut">
              <a:rPr lang="en-US"/>
              <a:pPr>
                <a:defRPr/>
              </a:pPr>
              <a:t>7/1/2019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401D1989-D923-4A4F-85E0-D9E7A0A20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14B0004-CF9E-4F4A-B9D6-800108D9D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716E80-870D-40BD-ABA8-82E5E2BBA6E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92512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1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5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6930" indent="0">
              <a:buNone/>
              <a:defRPr sz="1200"/>
            </a:lvl2pPr>
            <a:lvl3pPr marL="913860" indent="0">
              <a:buNone/>
              <a:defRPr sz="1000"/>
            </a:lvl3pPr>
            <a:lvl4pPr marL="1370790" indent="0">
              <a:buNone/>
              <a:defRPr sz="900"/>
            </a:lvl4pPr>
            <a:lvl5pPr marL="1827720" indent="0">
              <a:buNone/>
              <a:defRPr sz="900"/>
            </a:lvl5pPr>
            <a:lvl6pPr marL="2284650" indent="0">
              <a:buNone/>
              <a:defRPr sz="900"/>
            </a:lvl6pPr>
            <a:lvl7pPr marL="2741580" indent="0">
              <a:buNone/>
              <a:defRPr sz="900"/>
            </a:lvl7pPr>
            <a:lvl8pPr marL="3198510" indent="0">
              <a:buNone/>
              <a:defRPr sz="900"/>
            </a:lvl8pPr>
            <a:lvl9pPr marL="365544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1E19C281-8E69-4A5A-B148-9F0535002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6F0A51-7968-4AAC-9927-DDF968B538E6}" type="datetimeFigureOut">
              <a:rPr lang="en-US"/>
              <a:pPr>
                <a:defRPr/>
              </a:pPr>
              <a:t>7/1/2019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11F155F-EE35-46C9-B286-135F109B9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12B24FB-489C-4D23-AD67-5B5CC9D45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EA3F03-D270-411B-A80F-8700476ADEE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4604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6930" indent="0">
              <a:buNone/>
              <a:defRPr sz="2800"/>
            </a:lvl2pPr>
            <a:lvl3pPr marL="913860" indent="0">
              <a:buNone/>
              <a:defRPr sz="2400"/>
            </a:lvl3pPr>
            <a:lvl4pPr marL="1370790" indent="0">
              <a:buNone/>
              <a:defRPr sz="2000"/>
            </a:lvl4pPr>
            <a:lvl5pPr marL="1827720" indent="0">
              <a:buNone/>
              <a:defRPr sz="2000"/>
            </a:lvl5pPr>
            <a:lvl6pPr marL="2284650" indent="0">
              <a:buNone/>
              <a:defRPr sz="2000"/>
            </a:lvl6pPr>
            <a:lvl7pPr marL="2741580" indent="0">
              <a:buNone/>
              <a:defRPr sz="2000"/>
            </a:lvl7pPr>
            <a:lvl8pPr marL="3198510" indent="0">
              <a:buNone/>
              <a:defRPr sz="2000"/>
            </a:lvl8pPr>
            <a:lvl9pPr marL="365544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6930" indent="0">
              <a:buNone/>
              <a:defRPr sz="1200"/>
            </a:lvl2pPr>
            <a:lvl3pPr marL="913860" indent="0">
              <a:buNone/>
              <a:defRPr sz="1000"/>
            </a:lvl3pPr>
            <a:lvl4pPr marL="1370790" indent="0">
              <a:buNone/>
              <a:defRPr sz="900"/>
            </a:lvl4pPr>
            <a:lvl5pPr marL="1827720" indent="0">
              <a:buNone/>
              <a:defRPr sz="900"/>
            </a:lvl5pPr>
            <a:lvl6pPr marL="2284650" indent="0">
              <a:buNone/>
              <a:defRPr sz="900"/>
            </a:lvl6pPr>
            <a:lvl7pPr marL="2741580" indent="0">
              <a:buNone/>
              <a:defRPr sz="900"/>
            </a:lvl7pPr>
            <a:lvl8pPr marL="3198510" indent="0">
              <a:buNone/>
              <a:defRPr sz="900"/>
            </a:lvl8pPr>
            <a:lvl9pPr marL="365544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AD76068-D50D-4BBE-92EF-EEFFF864F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76F6F0-8415-411A-8E88-C226F3E53B2D}" type="datetimeFigureOut">
              <a:rPr lang="en-US"/>
              <a:pPr>
                <a:defRPr/>
              </a:pPr>
              <a:t>7/1/2019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A6DE1130-079F-4293-9011-67FC50C17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C04EEF2-8B5A-49F9-818E-DF2615930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422342-A239-4DEB-BE96-31260FEBA71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47183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989A85E4-215F-45C9-AB33-70380F3C067A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385" tIns="45693" rIns="91385" bIns="4569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DF6CE529-C430-420F-8DFA-CCEB6DD3749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385" tIns="45693" rIns="91385" bIns="4569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58C288-DA24-4D13-BF98-1EBF031023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385" tIns="45693" rIns="91385" bIns="45693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8C92ECDE-03CF-4BA8-800C-77CF8DE9D919}" type="datetimeFigureOut">
              <a:rPr lang="en-US"/>
              <a:pPr>
                <a:defRPr/>
              </a:pPr>
              <a:t>7/1/2019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3981A4-AB4B-4C9A-992E-D0B1743EA6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385" tIns="45693" rIns="91385" bIns="45693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5D7B31-6831-4B59-9C18-1D9704D2E9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385" tIns="45693" rIns="91385" bIns="45693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F463BF21-2B71-45BB-BE01-358A0351EE6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693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386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079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772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1313" indent="-341313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1363" indent="-284163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1413" indent="-227013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8613" indent="-227013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5813" indent="-227013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115" indent="-228465" algn="l" defTabSz="91386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045" indent="-228465" algn="l" defTabSz="91386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6975" indent="-228465" algn="l" defTabSz="91386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3905" indent="-228465" algn="l" defTabSz="91386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8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930" algn="l" defTabSz="9138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860" algn="l" defTabSz="9138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790" algn="l" defTabSz="9138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720" algn="l" defTabSz="9138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4650" algn="l" defTabSz="9138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1580" algn="l" defTabSz="9138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8510" algn="l" defTabSz="9138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5440" algn="l" defTabSz="9138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FBD223A-9040-440D-9387-899F3E2D1CC2}"/>
              </a:ext>
            </a:extLst>
          </p:cNvPr>
          <p:cNvSpPr/>
          <p:nvPr/>
        </p:nvSpPr>
        <p:spPr>
          <a:xfrm flipV="1">
            <a:off x="0" y="6858000"/>
            <a:ext cx="9144000" cy="46038"/>
          </a:xfrm>
          <a:prstGeom prst="rect">
            <a:avLst/>
          </a:prstGeom>
          <a:gradFill flip="none" rotWithShape="1">
            <a:gsLst>
              <a:gs pos="0">
                <a:srgbClr val="1F447F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85" tIns="45693" rIns="91385" bIns="45693" anchor="ctr"/>
          <a:lstStyle/>
          <a:p>
            <a:pPr algn="ctr" eaLnBrk="1" hangingPunct="1">
              <a:defRPr/>
            </a:pPr>
            <a:endParaRPr lang="en-US"/>
          </a:p>
        </p:txBody>
      </p:sp>
      <p:pic>
        <p:nvPicPr>
          <p:cNvPr id="2051" name="Picture 7">
            <a:extLst>
              <a:ext uri="{FF2B5EF4-FFF2-40B4-BE49-F238E27FC236}">
                <a16:creationId xmlns:a16="http://schemas.microsoft.com/office/drawing/2014/main" id="{7D78ECB1-BBCF-4519-9CF6-AD170595CF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71438"/>
            <a:ext cx="2209800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3" name="Content Placeholder 4">
            <a:extLst>
              <a:ext uri="{FF2B5EF4-FFF2-40B4-BE49-F238E27FC236}">
                <a16:creationId xmlns:a16="http://schemas.microsoft.com/office/drawing/2014/main" id="{B67E7E62-B452-4B7F-852F-5C141E07CE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51037"/>
            <a:ext cx="8229600" cy="3687763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Fitness Program Distributor</a:t>
            </a:r>
          </a:p>
          <a:p>
            <a:pPr marL="0" indent="0">
              <a:buNone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members:</a:t>
            </a:r>
          </a:p>
          <a:p>
            <a:pPr marL="0" indent="0">
              <a:buNone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Duc Nguyen, </a:t>
            </a:r>
            <a:r>
              <a:rPr lang="en-US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Tunglin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Lee, </a:t>
            </a:r>
            <a:r>
              <a:rPr lang="en-US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Dongpyeong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Seo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Tarun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Sivakumar, Matthew Stone, Cameron </a:t>
            </a:r>
            <a:r>
              <a:rPr lang="en-US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Rabiyan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(Product Owner): Duc Nguyen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(Initial Scrum Master)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Tunglin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Lee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Company or organization logo</a:t>
            </a:r>
            <a:endParaRPr lang="en-US" alt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54" name="Title 9">
            <a:extLst>
              <a:ext uri="{FF2B5EF4-FFF2-40B4-BE49-F238E27FC236}">
                <a16:creationId xmlns:a16="http://schemas.microsoft.com/office/drawing/2014/main" id="{4164724D-8823-46DF-8C2F-AEBF1BE6E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01933"/>
            <a:ext cx="8229600" cy="1261829"/>
          </a:xfrm>
        </p:spPr>
        <p:txBody>
          <a:bodyPr>
            <a:spAutoFit/>
          </a:bodyPr>
          <a:lstStyle/>
          <a:p>
            <a:r>
              <a:rPr lang="en-US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The Fitness Program Distributor</a:t>
            </a:r>
            <a:br>
              <a:rPr lang="en-US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7/2/2019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822FFA9-9D97-4B12-9372-45C2E50F4040}"/>
              </a:ext>
            </a:extLst>
          </p:cNvPr>
          <p:cNvSpPr/>
          <p:nvPr/>
        </p:nvSpPr>
        <p:spPr>
          <a:xfrm>
            <a:off x="0" y="6248400"/>
            <a:ext cx="9144000" cy="609600"/>
          </a:xfrm>
          <a:prstGeom prst="rect">
            <a:avLst/>
          </a:prstGeom>
          <a:gradFill flip="none" rotWithShape="1">
            <a:gsLst>
              <a:gs pos="0">
                <a:srgbClr val="1F447F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85" tIns="45693" rIns="91385" bIns="45693" anchor="ctr"/>
          <a:lstStyle/>
          <a:p>
            <a:pPr algn="ctr" eaLnBrk="1" hangingPunct="1">
              <a:defRPr/>
            </a:pPr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19B8F57-79AB-4175-B554-D3C5AAB6BD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4868034"/>
            <a:ext cx="4881562" cy="134199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5">
            <a:extLst>
              <a:ext uri="{FF2B5EF4-FFF2-40B4-BE49-F238E27FC236}">
                <a16:creationId xmlns:a16="http://schemas.microsoft.com/office/drawing/2014/main" id="{A29DD68A-CBE4-4893-B951-F576630EED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150" y="76200"/>
            <a:ext cx="2209800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8" name="Title 1">
            <a:extLst>
              <a:ext uri="{FF2B5EF4-FFF2-40B4-BE49-F238E27FC236}">
                <a16:creationId xmlns:a16="http://schemas.microsoft.com/office/drawing/2014/main" id="{B50655A0-A221-4741-B850-D494A84FB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03833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Challenges/Risks</a:t>
            </a:r>
            <a:endParaRPr lang="en-US" altLang="en-US" dirty="0"/>
          </a:p>
        </p:txBody>
      </p:sp>
      <p:sp>
        <p:nvSpPr>
          <p:cNvPr id="6149" name="Content Placeholder 3">
            <a:extLst>
              <a:ext uri="{FF2B5EF4-FFF2-40B4-BE49-F238E27FC236}">
                <a16:creationId xmlns:a16="http://schemas.microsoft.com/office/drawing/2014/main" id="{67105557-DBD8-42F9-83FD-75BC787A36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838200"/>
            <a:ext cx="8229600" cy="4754563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[Challenge/Risk 2]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 an user-friendly UI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Why?</a:t>
            </a:r>
          </a:p>
          <a:p>
            <a:pPr>
              <a:buFontTx/>
              <a:buChar char="-"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too many experiences with front-end programming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E03DBDB-CC93-43CA-B087-7718FCDC3CC3}"/>
              </a:ext>
            </a:extLst>
          </p:cNvPr>
          <p:cNvSpPr/>
          <p:nvPr/>
        </p:nvSpPr>
        <p:spPr>
          <a:xfrm>
            <a:off x="0" y="6248400"/>
            <a:ext cx="9144000" cy="609600"/>
          </a:xfrm>
          <a:prstGeom prst="rect">
            <a:avLst/>
          </a:prstGeom>
          <a:gradFill flip="none" rotWithShape="1">
            <a:gsLst>
              <a:gs pos="0">
                <a:srgbClr val="1F447F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85" tIns="45693" rIns="91385" bIns="45693" anchor="ctr"/>
          <a:lstStyle/>
          <a:p>
            <a:pPr algn="ctr"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7311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5">
            <a:extLst>
              <a:ext uri="{FF2B5EF4-FFF2-40B4-BE49-F238E27FC236}">
                <a16:creationId xmlns:a16="http://schemas.microsoft.com/office/drawing/2014/main" id="{A29DD68A-CBE4-4893-B951-F576630EED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150" y="76200"/>
            <a:ext cx="2209800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8" name="Title 1">
            <a:extLst>
              <a:ext uri="{FF2B5EF4-FFF2-40B4-BE49-F238E27FC236}">
                <a16:creationId xmlns:a16="http://schemas.microsoft.com/office/drawing/2014/main" id="{B50655A0-A221-4741-B850-D494A84FB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03833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Challenges/Risks</a:t>
            </a:r>
            <a:endParaRPr lang="en-US" altLang="en-US" dirty="0"/>
          </a:p>
        </p:txBody>
      </p:sp>
      <p:sp>
        <p:nvSpPr>
          <p:cNvPr id="6149" name="Content Placeholder 3">
            <a:extLst>
              <a:ext uri="{FF2B5EF4-FFF2-40B4-BE49-F238E27FC236}">
                <a16:creationId xmlns:a16="http://schemas.microsoft.com/office/drawing/2014/main" id="{67105557-DBD8-42F9-83FD-75BC787A36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952500"/>
            <a:ext cx="8229600" cy="4754563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[Challenge/Risk 3]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 the Front-end , server and Database together.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Why?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No experience of doing the connection before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E03DBDB-CC93-43CA-B087-7718FCDC3CC3}"/>
              </a:ext>
            </a:extLst>
          </p:cNvPr>
          <p:cNvSpPr/>
          <p:nvPr/>
        </p:nvSpPr>
        <p:spPr>
          <a:xfrm>
            <a:off x="0" y="6248400"/>
            <a:ext cx="9144000" cy="609600"/>
          </a:xfrm>
          <a:prstGeom prst="rect">
            <a:avLst/>
          </a:prstGeom>
          <a:gradFill flip="none" rotWithShape="1">
            <a:gsLst>
              <a:gs pos="0">
                <a:srgbClr val="1F447F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85" tIns="45693" rIns="91385" bIns="45693" anchor="ctr"/>
          <a:lstStyle/>
          <a:p>
            <a:pPr algn="ctr"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0035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5">
            <a:extLst>
              <a:ext uri="{FF2B5EF4-FFF2-40B4-BE49-F238E27FC236}">
                <a16:creationId xmlns:a16="http://schemas.microsoft.com/office/drawing/2014/main" id="{A69C7BE5-005E-4BF9-9EA8-C56DE23784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150" y="76200"/>
            <a:ext cx="2209800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2" name="Title 1">
            <a:extLst>
              <a:ext uri="{FF2B5EF4-FFF2-40B4-BE49-F238E27FC236}">
                <a16:creationId xmlns:a16="http://schemas.microsoft.com/office/drawing/2014/main" id="{C545F1AF-A8EB-4B81-B19C-35D30D822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525"/>
            <a:ext cx="8229600" cy="1143000"/>
          </a:xfrm>
        </p:spPr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Technologies</a:t>
            </a:r>
            <a:endParaRPr lang="en-US" altLang="en-US" dirty="0"/>
          </a:p>
        </p:txBody>
      </p:sp>
      <p:sp>
        <p:nvSpPr>
          <p:cNvPr id="7173" name="Content Placeholder 3">
            <a:extLst>
              <a:ext uri="{FF2B5EF4-FFF2-40B4-BE49-F238E27FC236}">
                <a16:creationId xmlns:a16="http://schemas.microsoft.com/office/drawing/2014/main" id="{A5925D84-67CE-4874-908C-BDC4807DE5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838200"/>
            <a:ext cx="8229600" cy="4906963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[Technology 1]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e.g. programming language(s)</a:t>
            </a:r>
          </a:p>
          <a:p>
            <a:pPr>
              <a:buFontTx/>
              <a:buChar char="-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</a:p>
          <a:p>
            <a:pPr>
              <a:buFontTx/>
              <a:buChar char="-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</a:p>
          <a:p>
            <a:pPr>
              <a:buFontTx/>
              <a:buChar char="-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</a:p>
          <a:p>
            <a:pPr>
              <a:buFontTx/>
              <a:buChar char="-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/ Python</a:t>
            </a:r>
          </a:p>
          <a:p>
            <a:pPr>
              <a:buFontTx/>
              <a:buChar char="-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 oriented design</a:t>
            </a:r>
          </a:p>
          <a:p>
            <a:pPr>
              <a:buFontTx/>
              <a:buChar char="-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Structure</a:t>
            </a:r>
          </a:p>
          <a:p>
            <a:pPr>
              <a:buFontTx/>
              <a:buChar char="-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</a:p>
          <a:p>
            <a:pPr>
              <a:buFontTx/>
              <a:buChar char="-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 .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555ADEB-03FE-4878-86E5-8282AF653043}"/>
              </a:ext>
            </a:extLst>
          </p:cNvPr>
          <p:cNvSpPr/>
          <p:nvPr/>
        </p:nvSpPr>
        <p:spPr>
          <a:xfrm>
            <a:off x="0" y="6248400"/>
            <a:ext cx="9144000" cy="609600"/>
          </a:xfrm>
          <a:prstGeom prst="rect">
            <a:avLst/>
          </a:prstGeom>
          <a:gradFill flip="none" rotWithShape="1">
            <a:gsLst>
              <a:gs pos="0">
                <a:srgbClr val="1F447F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85" tIns="45693" rIns="91385" bIns="45693" anchor="ctr"/>
          <a:lstStyle/>
          <a:p>
            <a:pPr algn="ctr" eaLnBrk="1" hangingPunct="1">
              <a:defRPr/>
            </a:pP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5">
            <a:extLst>
              <a:ext uri="{FF2B5EF4-FFF2-40B4-BE49-F238E27FC236}">
                <a16:creationId xmlns:a16="http://schemas.microsoft.com/office/drawing/2014/main" id="{A69C7BE5-005E-4BF9-9EA8-C56DE23784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150" y="76200"/>
            <a:ext cx="2209800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2" name="Title 1">
            <a:extLst>
              <a:ext uri="{FF2B5EF4-FFF2-40B4-BE49-F238E27FC236}">
                <a16:creationId xmlns:a16="http://schemas.microsoft.com/office/drawing/2014/main" id="{C545F1AF-A8EB-4B81-B19C-35D30D822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Technologies</a:t>
            </a:r>
            <a:endParaRPr lang="en-US" altLang="en-US" dirty="0"/>
          </a:p>
        </p:txBody>
      </p:sp>
      <p:sp>
        <p:nvSpPr>
          <p:cNvPr id="7173" name="Content Placeholder 3">
            <a:extLst>
              <a:ext uri="{FF2B5EF4-FFF2-40B4-BE49-F238E27FC236}">
                <a16:creationId xmlns:a16="http://schemas.microsoft.com/office/drawing/2014/main" id="{A5925D84-67CE-4874-908C-BDC4807DE5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914400"/>
            <a:ext cx="8229600" cy="4906963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[Technology 2]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e.g. web framework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Django</a:t>
            </a:r>
          </a:p>
          <a:p>
            <a:pPr>
              <a:buFontTx/>
              <a:buChar char="-"/>
            </a:pP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jQuery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555ADEB-03FE-4878-86E5-8282AF653043}"/>
              </a:ext>
            </a:extLst>
          </p:cNvPr>
          <p:cNvSpPr/>
          <p:nvPr/>
        </p:nvSpPr>
        <p:spPr>
          <a:xfrm>
            <a:off x="0" y="6248400"/>
            <a:ext cx="9144000" cy="609600"/>
          </a:xfrm>
          <a:prstGeom prst="rect">
            <a:avLst/>
          </a:prstGeom>
          <a:gradFill flip="none" rotWithShape="1">
            <a:gsLst>
              <a:gs pos="0">
                <a:srgbClr val="1F447F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85" tIns="45693" rIns="91385" bIns="45693" anchor="ctr"/>
          <a:lstStyle/>
          <a:p>
            <a:pPr algn="ctr"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8783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5">
            <a:extLst>
              <a:ext uri="{FF2B5EF4-FFF2-40B4-BE49-F238E27FC236}">
                <a16:creationId xmlns:a16="http://schemas.microsoft.com/office/drawing/2014/main" id="{A69C7BE5-005E-4BF9-9EA8-C56DE23784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150" y="76200"/>
            <a:ext cx="2209800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2" name="Title 1">
            <a:extLst>
              <a:ext uri="{FF2B5EF4-FFF2-40B4-BE49-F238E27FC236}">
                <a16:creationId xmlns:a16="http://schemas.microsoft.com/office/drawing/2014/main" id="{C545F1AF-A8EB-4B81-B19C-35D30D822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525"/>
            <a:ext cx="8229600" cy="1143000"/>
          </a:xfrm>
        </p:spPr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Technologies</a:t>
            </a:r>
            <a:endParaRPr lang="en-US" altLang="en-US" dirty="0"/>
          </a:p>
        </p:txBody>
      </p:sp>
      <p:sp>
        <p:nvSpPr>
          <p:cNvPr id="7173" name="Content Placeholder 3">
            <a:extLst>
              <a:ext uri="{FF2B5EF4-FFF2-40B4-BE49-F238E27FC236}">
                <a16:creationId xmlns:a16="http://schemas.microsoft.com/office/drawing/2014/main" id="{A5925D84-67CE-4874-908C-BDC4807DE5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838200"/>
            <a:ext cx="8229600" cy="4991100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[Technology 3]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e.g. development environment</a:t>
            </a:r>
          </a:p>
          <a:p>
            <a:pPr>
              <a:buFontTx/>
              <a:buChar char="-"/>
            </a:pP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Sublime</a:t>
            </a:r>
          </a:p>
          <a:p>
            <a:pPr>
              <a:buFontTx/>
              <a:buChar char="-"/>
            </a:pP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PyCharm </a:t>
            </a:r>
          </a:p>
          <a:p>
            <a:pPr>
              <a:buFontTx/>
              <a:buChar char="-"/>
            </a:pP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555ADEB-03FE-4878-86E5-8282AF653043}"/>
              </a:ext>
            </a:extLst>
          </p:cNvPr>
          <p:cNvSpPr/>
          <p:nvPr/>
        </p:nvSpPr>
        <p:spPr>
          <a:xfrm>
            <a:off x="0" y="6248400"/>
            <a:ext cx="9144000" cy="609600"/>
          </a:xfrm>
          <a:prstGeom prst="rect">
            <a:avLst/>
          </a:prstGeom>
          <a:gradFill flip="none" rotWithShape="1">
            <a:gsLst>
              <a:gs pos="0">
                <a:srgbClr val="1F447F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85" tIns="45693" rIns="91385" bIns="45693" anchor="ctr"/>
          <a:lstStyle/>
          <a:p>
            <a:pPr algn="ctr"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6173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5">
            <a:extLst>
              <a:ext uri="{FF2B5EF4-FFF2-40B4-BE49-F238E27FC236}">
                <a16:creationId xmlns:a16="http://schemas.microsoft.com/office/drawing/2014/main" id="{A69C7BE5-005E-4BF9-9EA8-C56DE23784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150" y="76200"/>
            <a:ext cx="2209800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2" name="Title 1">
            <a:extLst>
              <a:ext uri="{FF2B5EF4-FFF2-40B4-BE49-F238E27FC236}">
                <a16:creationId xmlns:a16="http://schemas.microsoft.com/office/drawing/2014/main" id="{C545F1AF-A8EB-4B81-B19C-35D30D822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algn="l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Minimum Viable Product</a:t>
            </a:r>
            <a:endParaRPr lang="en-US" altLang="en-US" dirty="0"/>
          </a:p>
        </p:txBody>
      </p:sp>
      <p:sp>
        <p:nvSpPr>
          <p:cNvPr id="7173" name="Content Placeholder 3">
            <a:extLst>
              <a:ext uri="{FF2B5EF4-FFF2-40B4-BE49-F238E27FC236}">
                <a16:creationId xmlns:a16="http://schemas.microsoft.com/office/drawing/2014/main" id="{A5925D84-67CE-4874-908C-BDC4807DE5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can choose pre-written workout programs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can design their own workout programs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workout programs will be exported to their email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By the time of the release, our product should be able to export some kind of workout program (prewritten or user designed) to the customer via email.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555ADEB-03FE-4878-86E5-8282AF653043}"/>
              </a:ext>
            </a:extLst>
          </p:cNvPr>
          <p:cNvSpPr/>
          <p:nvPr/>
        </p:nvSpPr>
        <p:spPr>
          <a:xfrm>
            <a:off x="0" y="6248400"/>
            <a:ext cx="9144000" cy="609600"/>
          </a:xfrm>
          <a:prstGeom prst="rect">
            <a:avLst/>
          </a:prstGeom>
          <a:gradFill flip="none" rotWithShape="1">
            <a:gsLst>
              <a:gs pos="0">
                <a:srgbClr val="1F447F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85" tIns="45693" rIns="91385" bIns="45693" anchor="ctr"/>
          <a:lstStyle/>
          <a:p>
            <a:pPr algn="ctr"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671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4C6EBC6-9C6C-407F-B66D-13F5D1DCA4DF}"/>
              </a:ext>
            </a:extLst>
          </p:cNvPr>
          <p:cNvSpPr/>
          <p:nvPr/>
        </p:nvSpPr>
        <p:spPr>
          <a:xfrm>
            <a:off x="0" y="6248400"/>
            <a:ext cx="9144000" cy="609600"/>
          </a:xfrm>
          <a:prstGeom prst="rect">
            <a:avLst/>
          </a:prstGeom>
          <a:gradFill flip="none" rotWithShape="1">
            <a:gsLst>
              <a:gs pos="0">
                <a:srgbClr val="1F447F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85" tIns="45693" rIns="91385" bIns="45693" anchor="ctr"/>
          <a:lstStyle/>
          <a:p>
            <a:pPr algn="ctr" eaLnBrk="1" hangingPunct="1">
              <a:defRPr/>
            </a:pPr>
            <a:endParaRPr lang="en-US"/>
          </a:p>
        </p:txBody>
      </p:sp>
      <p:pic>
        <p:nvPicPr>
          <p:cNvPr id="3075" name="Picture 5">
            <a:extLst>
              <a:ext uri="{FF2B5EF4-FFF2-40B4-BE49-F238E27FC236}">
                <a16:creationId xmlns:a16="http://schemas.microsoft.com/office/drawing/2014/main" id="{FBCFB356-79D6-4C1C-BBD0-A272CA5236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0"/>
            <a:ext cx="2209800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7" name="Title 1">
            <a:extLst>
              <a:ext uri="{FF2B5EF4-FFF2-40B4-BE49-F238E27FC236}">
                <a16:creationId xmlns:a16="http://schemas.microsoft.com/office/drawing/2014/main" id="{B0ECE488-ABF9-409B-9E13-C73BE75B6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Fitness Program Distributor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endParaRPr lang="en-US" altLang="en-US" dirty="0"/>
          </a:p>
        </p:txBody>
      </p:sp>
      <p:sp>
        <p:nvSpPr>
          <p:cNvPr id="3078" name="Content Placeholder 2">
            <a:extLst>
              <a:ext uri="{FF2B5EF4-FFF2-40B4-BE49-F238E27FC236}">
                <a16:creationId xmlns:a16="http://schemas.microsoft.com/office/drawing/2014/main" id="{B0269F09-E2D5-4F42-ADE5-249F1F4025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143000"/>
            <a:ext cx="8229600" cy="3840163"/>
          </a:xfrm>
        </p:spPr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Brief outline of problem/opportunity</a:t>
            </a:r>
          </a:p>
          <a:p>
            <a:pPr lvl="1"/>
            <a:r>
              <a:rPr lang="en-US" dirty="0"/>
              <a:t> For people who are busy and don’t have the time to come up with a workout program of their own</a:t>
            </a:r>
          </a:p>
          <a:p>
            <a:pPr lvl="1"/>
            <a:r>
              <a:rPr lang="en-US" dirty="0"/>
              <a:t>Users can choose a pre-written workout program.</a:t>
            </a:r>
          </a:p>
          <a:p>
            <a:pPr lvl="1"/>
            <a:r>
              <a:rPr lang="en-US" dirty="0"/>
              <a:t>The workout program of their choice would then be emailed to them.</a:t>
            </a:r>
          </a:p>
          <a:p>
            <a:pPr>
              <a:buFontTx/>
              <a:buChar char="-"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4C6EBC6-9C6C-407F-B66D-13F5D1DCA4DF}"/>
              </a:ext>
            </a:extLst>
          </p:cNvPr>
          <p:cNvSpPr/>
          <p:nvPr/>
        </p:nvSpPr>
        <p:spPr>
          <a:xfrm>
            <a:off x="0" y="6248400"/>
            <a:ext cx="9144000" cy="609600"/>
          </a:xfrm>
          <a:prstGeom prst="rect">
            <a:avLst/>
          </a:prstGeom>
          <a:gradFill flip="none" rotWithShape="1">
            <a:gsLst>
              <a:gs pos="0">
                <a:srgbClr val="1F447F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85" tIns="45693" rIns="91385" bIns="45693" anchor="ctr"/>
          <a:lstStyle/>
          <a:p>
            <a:pPr algn="ctr" eaLnBrk="1" hangingPunct="1">
              <a:defRPr/>
            </a:pPr>
            <a:endParaRPr lang="en-US"/>
          </a:p>
        </p:txBody>
      </p:sp>
      <p:pic>
        <p:nvPicPr>
          <p:cNvPr id="3075" name="Picture 5">
            <a:extLst>
              <a:ext uri="{FF2B5EF4-FFF2-40B4-BE49-F238E27FC236}">
                <a16:creationId xmlns:a16="http://schemas.microsoft.com/office/drawing/2014/main" id="{FBCFB356-79D6-4C1C-BBD0-A272CA5236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0"/>
            <a:ext cx="2209800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7" name="Title 1">
            <a:extLst>
              <a:ext uri="{FF2B5EF4-FFF2-40B4-BE49-F238E27FC236}">
                <a16:creationId xmlns:a16="http://schemas.microsoft.com/office/drawing/2014/main" id="{B0ECE488-ABF9-409B-9E13-C73BE75B6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Fitness Program Distributor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endParaRPr lang="en-US" altLang="en-US" dirty="0"/>
          </a:p>
        </p:txBody>
      </p:sp>
      <p:sp>
        <p:nvSpPr>
          <p:cNvPr id="3078" name="Content Placeholder 2">
            <a:extLst>
              <a:ext uri="{FF2B5EF4-FFF2-40B4-BE49-F238E27FC236}">
                <a16:creationId xmlns:a16="http://schemas.microsoft.com/office/drawing/2014/main" id="{B0269F09-E2D5-4F42-ADE5-249F1F4025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143000"/>
            <a:ext cx="8229600" cy="3840163"/>
          </a:xfrm>
        </p:spPr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level goal(s)</a:t>
            </a:r>
          </a:p>
          <a:p>
            <a:r>
              <a:rPr lang="en-US" sz="2400" dirty="0"/>
              <a:t>Users are able to efficiently choose a workout program they want.</a:t>
            </a:r>
          </a:p>
          <a:p>
            <a:r>
              <a:rPr lang="en-US" sz="2400" dirty="0"/>
              <a:t>Users are able to efficiently create their customized workout program.</a:t>
            </a:r>
          </a:p>
          <a:p>
            <a:r>
              <a:rPr lang="en-US" sz="2400" dirty="0"/>
              <a:t>Email Workout Programs to Users</a:t>
            </a:r>
          </a:p>
          <a:p>
            <a:r>
              <a:rPr lang="en-US" sz="2400" dirty="0"/>
              <a:t>Users are able to upload personalized workout programs they’ve designed</a:t>
            </a:r>
          </a:p>
          <a:p>
            <a:r>
              <a:rPr lang="en-US" sz="2400" dirty="0"/>
              <a:t>Users are able to feedback/reviews for any provided workout program.</a:t>
            </a:r>
          </a:p>
          <a:p>
            <a:r>
              <a:rPr lang="en-US" sz="2400" dirty="0"/>
              <a:t>Users can create an account with the website</a:t>
            </a:r>
          </a:p>
        </p:txBody>
      </p:sp>
    </p:spTree>
    <p:extLst>
      <p:ext uri="{BB962C8B-B14F-4D97-AF65-F5344CB8AC3E}">
        <p14:creationId xmlns:p14="http://schemas.microsoft.com/office/powerpoint/2010/main" val="3387275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5">
            <a:extLst>
              <a:ext uri="{FF2B5EF4-FFF2-40B4-BE49-F238E27FC236}">
                <a16:creationId xmlns:a16="http://schemas.microsoft.com/office/drawing/2014/main" id="{40A6564C-A833-43DD-B56C-FB3D2851F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150" y="76200"/>
            <a:ext cx="2209800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0" name="Title 1">
            <a:extLst>
              <a:ext uri="{FF2B5EF4-FFF2-40B4-BE49-F238E27FC236}">
                <a16:creationId xmlns:a16="http://schemas.microsoft.com/office/drawing/2014/main" id="{603B3B05-97DC-4715-8A33-174C8F0EC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0097"/>
            <a:ext cx="8229600" cy="1143000"/>
          </a:xfrm>
        </p:spPr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Sprint 1</a:t>
            </a:r>
            <a:endParaRPr lang="en-US" altLang="en-US" dirty="0"/>
          </a:p>
        </p:txBody>
      </p:sp>
      <p:sp>
        <p:nvSpPr>
          <p:cNvPr id="4101" name="Content Placeholder 3">
            <a:extLst>
              <a:ext uri="{FF2B5EF4-FFF2-40B4-BE49-F238E27FC236}">
                <a16:creationId xmlns:a16="http://schemas.microsoft.com/office/drawing/2014/main" id="{DC839AFA-F821-4122-9719-6A3C34134B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065753"/>
            <a:ext cx="8229600" cy="4830763"/>
          </a:xfrm>
        </p:spPr>
        <p:txBody>
          <a:bodyPr/>
          <a:lstStyle/>
          <a:p>
            <a:pPr marL="457200" lvl="1" indent="0"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Stories :</a:t>
            </a:r>
          </a:p>
          <a:p>
            <a:pPr lvl="1">
              <a:buFontTx/>
              <a:buChar char="-"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a powerlifter, I want to see programs only related with power-lifting so that I do not 	have to check the entire result page for a workout program.</a:t>
            </a:r>
          </a:p>
          <a:p>
            <a:pPr marL="457200" lvl="1" indent="0"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   As someone who has never worked out before, I want to know the level of difficulty of 	any workout programs so that I know if it is within my range of capabilities.</a:t>
            </a:r>
          </a:p>
          <a:p>
            <a:pPr marL="457200" lvl="1" indent="0"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  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a user, I want a specific routine so that I do not have to commit to an entire workout 	program</a:t>
            </a: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Spikes:</a:t>
            </a: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 basics of  front-end UI development</a:t>
            </a:r>
          </a:p>
          <a:p>
            <a:pPr lvl="2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HTML, CSS, JS, …</a:t>
            </a: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 basics of backend development</a:t>
            </a:r>
          </a:p>
          <a:p>
            <a:pPr lvl="2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frameworks (like Flask in Python)</a:t>
            </a:r>
          </a:p>
          <a:p>
            <a:pPr lvl="2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different kinds of fitness workout programs.</a:t>
            </a:r>
          </a:p>
          <a:p>
            <a:pPr marL="457200" lvl="1" indent="0">
              <a:buNone/>
            </a:pP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2B79497-343F-41E7-8099-77738A529F3E}"/>
              </a:ext>
            </a:extLst>
          </p:cNvPr>
          <p:cNvSpPr/>
          <p:nvPr/>
        </p:nvSpPr>
        <p:spPr>
          <a:xfrm>
            <a:off x="0" y="6248400"/>
            <a:ext cx="9144000" cy="609600"/>
          </a:xfrm>
          <a:prstGeom prst="rect">
            <a:avLst/>
          </a:prstGeom>
          <a:gradFill flip="none" rotWithShape="1">
            <a:gsLst>
              <a:gs pos="0">
                <a:srgbClr val="1F447F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85" tIns="45693" rIns="91385" bIns="45693" anchor="ctr"/>
          <a:lstStyle/>
          <a:p>
            <a:pPr algn="ctr" eaLnBrk="1" hangingPunct="1">
              <a:defRPr/>
            </a:pP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5">
            <a:extLst>
              <a:ext uri="{FF2B5EF4-FFF2-40B4-BE49-F238E27FC236}">
                <a16:creationId xmlns:a16="http://schemas.microsoft.com/office/drawing/2014/main" id="{40A6564C-A833-43DD-B56C-FB3D2851F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150" y="76200"/>
            <a:ext cx="2209800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0" name="Title 1">
            <a:extLst>
              <a:ext uri="{FF2B5EF4-FFF2-40B4-BE49-F238E27FC236}">
                <a16:creationId xmlns:a16="http://schemas.microsoft.com/office/drawing/2014/main" id="{603B3B05-97DC-4715-8A33-174C8F0EC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0097"/>
            <a:ext cx="8229600" cy="1143000"/>
          </a:xfrm>
        </p:spPr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Sprint 1</a:t>
            </a:r>
            <a:endParaRPr lang="en-US" altLang="en-US" dirty="0"/>
          </a:p>
        </p:txBody>
      </p:sp>
      <p:sp>
        <p:nvSpPr>
          <p:cNvPr id="4101" name="Content Placeholder 3">
            <a:extLst>
              <a:ext uri="{FF2B5EF4-FFF2-40B4-BE49-F238E27FC236}">
                <a16:creationId xmlns:a16="http://schemas.microsoft.com/office/drawing/2014/main" id="{DC839AFA-F821-4122-9719-6A3C34134B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pPr marL="457200" lvl="1" indent="0"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Infrastructure tasks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(acquiring tools, setting up environment)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Version Control - GitHub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 tool - Slack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framework - Python Flask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- MySQL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 tools - PyCharm,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VScode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Tx/>
              <a:buChar char="-"/>
            </a:pP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2B79497-343F-41E7-8099-77738A529F3E}"/>
              </a:ext>
            </a:extLst>
          </p:cNvPr>
          <p:cNvSpPr/>
          <p:nvPr/>
        </p:nvSpPr>
        <p:spPr>
          <a:xfrm>
            <a:off x="0" y="6248400"/>
            <a:ext cx="9144000" cy="609600"/>
          </a:xfrm>
          <a:prstGeom prst="rect">
            <a:avLst/>
          </a:prstGeom>
          <a:gradFill flip="none" rotWithShape="1">
            <a:gsLst>
              <a:gs pos="0">
                <a:srgbClr val="1F447F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85" tIns="45693" rIns="91385" bIns="45693" anchor="ctr"/>
          <a:lstStyle/>
          <a:p>
            <a:pPr algn="ctr"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526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5">
            <a:extLst>
              <a:ext uri="{FF2B5EF4-FFF2-40B4-BE49-F238E27FC236}">
                <a16:creationId xmlns:a16="http://schemas.microsoft.com/office/drawing/2014/main" id="{40A6564C-A833-43DD-B56C-FB3D2851F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150" y="76200"/>
            <a:ext cx="2209800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0" name="Title 1">
            <a:extLst>
              <a:ext uri="{FF2B5EF4-FFF2-40B4-BE49-F238E27FC236}">
                <a16:creationId xmlns:a16="http://schemas.microsoft.com/office/drawing/2014/main" id="{603B3B05-97DC-4715-8A33-174C8F0EC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76200"/>
            <a:ext cx="8229600" cy="1143000"/>
          </a:xfrm>
        </p:spPr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Sprint 2</a:t>
            </a:r>
            <a:endParaRPr lang="en-US" altLang="en-US" dirty="0"/>
          </a:p>
        </p:txBody>
      </p:sp>
      <p:sp>
        <p:nvSpPr>
          <p:cNvPr id="4101" name="Content Placeholder 3">
            <a:extLst>
              <a:ext uri="{FF2B5EF4-FFF2-40B4-BE49-F238E27FC236}">
                <a16:creationId xmlns:a16="http://schemas.microsoft.com/office/drawing/2014/main" id="{DC839AFA-F821-4122-9719-6A3C34134B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pPr marL="457200" lvl="1" indent="0"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Stories:</a:t>
            </a:r>
          </a:p>
          <a:p>
            <a:pPr lvl="1">
              <a:buFontTx/>
              <a:buChar char="-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an experienced fitness user, I want to design my own customized program since the provided programs do not align with my goals.</a:t>
            </a:r>
          </a:p>
          <a:p>
            <a:pPr lvl="1">
              <a:buFontTx/>
              <a:buChar char="-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an user, I want to export my workout program to my email so that I don’t need to re-visit the website and search for my program again when I exit the browser.</a:t>
            </a:r>
          </a:p>
          <a:p>
            <a:pPr marL="457200" lvl="1" indent="0"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Spikes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00050" lvl="1" indent="0">
              <a:buNone/>
            </a:pPr>
            <a:r>
              <a:rPr lang="en-US" sz="1800" dirty="0"/>
              <a:t>-      Study email API and try to apply it in back-end</a:t>
            </a:r>
          </a:p>
          <a:p>
            <a:pPr marL="400050" lvl="1" indent="0">
              <a:buNone/>
            </a:pPr>
            <a:r>
              <a:rPr lang="en-US" sz="1800" dirty="0"/>
              <a:t>-      Study browser-side JS for the complicated logics in front-end</a:t>
            </a:r>
          </a:p>
          <a:p>
            <a:pPr lvl="1">
              <a:buFontTx/>
              <a:buChar char="-"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understanding of object oriented / Data Structure of JavaScript</a:t>
            </a:r>
          </a:p>
          <a:p>
            <a:pPr lvl="1">
              <a:buFontTx/>
              <a:buChar char="-"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understanding of design the webpage by CSS, HTML</a:t>
            </a:r>
          </a:p>
          <a:p>
            <a:pPr marL="457200" lvl="1" indent="0"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Infrastructure tasks:</a:t>
            </a:r>
          </a:p>
          <a:p>
            <a:pPr marL="457200" lvl="1" indent="0"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Advanced front-end libraries (jQuery, bootstrap, …)</a:t>
            </a:r>
          </a:p>
          <a:p>
            <a:pPr marL="0" indent="0">
              <a:buNone/>
            </a:pP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2B79497-343F-41E7-8099-77738A529F3E}"/>
              </a:ext>
            </a:extLst>
          </p:cNvPr>
          <p:cNvSpPr/>
          <p:nvPr/>
        </p:nvSpPr>
        <p:spPr>
          <a:xfrm>
            <a:off x="0" y="6248400"/>
            <a:ext cx="9144000" cy="609600"/>
          </a:xfrm>
          <a:prstGeom prst="rect">
            <a:avLst/>
          </a:prstGeom>
          <a:gradFill flip="none" rotWithShape="1">
            <a:gsLst>
              <a:gs pos="0">
                <a:srgbClr val="1F447F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85" tIns="45693" rIns="91385" bIns="45693" anchor="ctr"/>
          <a:lstStyle/>
          <a:p>
            <a:pPr algn="ctr"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529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5">
            <a:extLst>
              <a:ext uri="{FF2B5EF4-FFF2-40B4-BE49-F238E27FC236}">
                <a16:creationId xmlns:a16="http://schemas.microsoft.com/office/drawing/2014/main" id="{40A6564C-A833-43DD-B56C-FB3D2851F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150" y="76200"/>
            <a:ext cx="2209800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0" name="Title 1">
            <a:extLst>
              <a:ext uri="{FF2B5EF4-FFF2-40B4-BE49-F238E27FC236}">
                <a16:creationId xmlns:a16="http://schemas.microsoft.com/office/drawing/2014/main" id="{603B3B05-97DC-4715-8A33-174C8F0EC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857" y="60290"/>
            <a:ext cx="8229600" cy="1143000"/>
          </a:xfrm>
        </p:spPr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Sprint 3</a:t>
            </a:r>
            <a:endParaRPr lang="en-US" altLang="en-US" dirty="0"/>
          </a:p>
        </p:txBody>
      </p:sp>
      <p:sp>
        <p:nvSpPr>
          <p:cNvPr id="4101" name="Content Placeholder 3">
            <a:extLst>
              <a:ext uri="{FF2B5EF4-FFF2-40B4-BE49-F238E27FC236}">
                <a16:creationId xmlns:a16="http://schemas.microsoft.com/office/drawing/2014/main" id="{DC839AFA-F821-4122-9719-6A3C34134B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marL="457200" lvl="1" indent="0"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Stories:</a:t>
            </a:r>
          </a:p>
          <a:p>
            <a:pPr marL="0" indent="0">
              <a:buNone/>
            </a:pPr>
            <a:r>
              <a:rPr lang="en-US" sz="1600" dirty="0"/>
              <a:t>          - </a:t>
            </a:r>
            <a:r>
              <a:rPr lang="en-US" sz="1700" dirty="0"/>
              <a:t>As an user, I want to upload the workout program I designed for others to use 	because I have gotten great result from it.</a:t>
            </a:r>
          </a:p>
          <a:p>
            <a:pPr marL="0" indent="0">
              <a:buNone/>
            </a:pPr>
            <a:r>
              <a:rPr lang="en-US" sz="1700" dirty="0"/>
              <a:t>          - As an user, I want to give feedback to workout programs that are provided so that 	other users can see reviews before committing to a workout program.</a:t>
            </a:r>
          </a:p>
          <a:p>
            <a:pPr marL="0" indent="0">
              <a:buNone/>
            </a:pPr>
            <a:r>
              <a:rPr lang="en-US" sz="1700" dirty="0"/>
              <a:t>          -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a user designing a personal workout program, I want some 	recommendations/guidelines that I can refer to while I am designing my workout 	program so I know I am efficient.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Spikes:</a:t>
            </a:r>
          </a:p>
          <a:p>
            <a:pPr lvl="1">
              <a:buFontTx/>
              <a:buChar char="-"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Study how to upload the file</a:t>
            </a:r>
          </a:p>
          <a:p>
            <a:pPr lvl="1">
              <a:buFontTx/>
              <a:buChar char="-"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Study how to make a comment in website</a:t>
            </a:r>
          </a:p>
          <a:p>
            <a:pPr marL="457200" lvl="1" indent="0"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Infrastructure tasks:</a:t>
            </a:r>
          </a:p>
          <a:p>
            <a:pPr lvl="1">
              <a:buFontTx/>
              <a:buChar char="-"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 of uploading files</a:t>
            </a:r>
          </a:p>
          <a:p>
            <a:pPr lvl="1">
              <a:buFontTx/>
              <a:buChar char="-"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 of making comment in website</a:t>
            </a:r>
          </a:p>
          <a:p>
            <a:pPr marL="0" indent="0">
              <a:buNone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2B79497-343F-41E7-8099-77738A529F3E}"/>
              </a:ext>
            </a:extLst>
          </p:cNvPr>
          <p:cNvSpPr/>
          <p:nvPr/>
        </p:nvSpPr>
        <p:spPr>
          <a:xfrm>
            <a:off x="0" y="6248400"/>
            <a:ext cx="9144000" cy="609600"/>
          </a:xfrm>
          <a:prstGeom prst="rect">
            <a:avLst/>
          </a:prstGeom>
          <a:gradFill flip="none" rotWithShape="1">
            <a:gsLst>
              <a:gs pos="0">
                <a:srgbClr val="1F447F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85" tIns="45693" rIns="91385" bIns="45693" anchor="ctr"/>
          <a:lstStyle/>
          <a:p>
            <a:pPr algn="ctr"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699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5">
            <a:extLst>
              <a:ext uri="{FF2B5EF4-FFF2-40B4-BE49-F238E27FC236}">
                <a16:creationId xmlns:a16="http://schemas.microsoft.com/office/drawing/2014/main" id="{A1831179-E8A6-4FDD-8D83-27D28F2DAA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150" y="76200"/>
            <a:ext cx="2209800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4" name="Title 1">
            <a:extLst>
              <a:ext uri="{FF2B5EF4-FFF2-40B4-BE49-F238E27FC236}">
                <a16:creationId xmlns:a16="http://schemas.microsoft.com/office/drawing/2014/main" id="{536FECA7-BD28-465F-9BC2-99BCAC647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76200"/>
            <a:ext cx="8229600" cy="1143000"/>
          </a:xfrm>
        </p:spPr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</a:t>
            </a:r>
            <a:endParaRPr lang="en-US" altLang="en-US" dirty="0"/>
          </a:p>
        </p:txBody>
      </p:sp>
      <p:sp>
        <p:nvSpPr>
          <p:cNvPr id="5125" name="Content Placeholder 3">
            <a:extLst>
              <a:ext uri="{FF2B5EF4-FFF2-40B4-BE49-F238E27FC236}">
                <a16:creationId xmlns:a16="http://schemas.microsoft.com/office/drawing/2014/main" id="{362D93AF-BF6E-4D4B-867E-505F33101E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" y="836612"/>
            <a:ext cx="8229600" cy="5154613"/>
          </a:xfrm>
        </p:spPr>
        <p:txBody>
          <a:bodyPr/>
          <a:lstStyle/>
          <a:p>
            <a:pPr marL="0" indent="0">
              <a:buNone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Diagram of the project</a:t>
            </a:r>
            <a:endParaRPr lang="en-US" alt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D4B935E-0DEF-45E4-B794-3955654E620F}"/>
              </a:ext>
            </a:extLst>
          </p:cNvPr>
          <p:cNvSpPr/>
          <p:nvPr/>
        </p:nvSpPr>
        <p:spPr>
          <a:xfrm>
            <a:off x="0" y="6248400"/>
            <a:ext cx="9144000" cy="609600"/>
          </a:xfrm>
          <a:prstGeom prst="rect">
            <a:avLst/>
          </a:prstGeom>
          <a:gradFill flip="none" rotWithShape="1">
            <a:gsLst>
              <a:gs pos="0">
                <a:srgbClr val="1F447F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85" tIns="45693" rIns="91385" bIns="45693" anchor="ctr"/>
          <a:lstStyle/>
          <a:p>
            <a:pPr algn="ctr" eaLnBrk="1" hangingPunct="1">
              <a:defRPr/>
            </a:pPr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1E1D998-C3D7-488D-A3E8-29AC4DA040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2114959"/>
            <a:ext cx="9144000" cy="248520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5">
            <a:extLst>
              <a:ext uri="{FF2B5EF4-FFF2-40B4-BE49-F238E27FC236}">
                <a16:creationId xmlns:a16="http://schemas.microsoft.com/office/drawing/2014/main" id="{A29DD68A-CBE4-4893-B951-F576630EED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150" y="76200"/>
            <a:ext cx="2209800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8" name="Title 1">
            <a:extLst>
              <a:ext uri="{FF2B5EF4-FFF2-40B4-BE49-F238E27FC236}">
                <a16:creationId xmlns:a16="http://schemas.microsoft.com/office/drawing/2014/main" id="{B50655A0-A221-4741-B850-D494A84FB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7158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Challenges/Risks</a:t>
            </a:r>
            <a:endParaRPr lang="en-US" altLang="en-US" dirty="0"/>
          </a:p>
        </p:txBody>
      </p:sp>
      <p:sp>
        <p:nvSpPr>
          <p:cNvPr id="6149" name="Content Placeholder 3">
            <a:extLst>
              <a:ext uri="{FF2B5EF4-FFF2-40B4-BE49-F238E27FC236}">
                <a16:creationId xmlns:a16="http://schemas.microsoft.com/office/drawing/2014/main" id="{67105557-DBD8-42F9-83FD-75BC787A36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838200"/>
            <a:ext cx="8229600" cy="4754563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[Challenge/Risk 1]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Organizing the database of workout program is not easy.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Why? </a:t>
            </a:r>
          </a:p>
          <a:p>
            <a:pPr>
              <a:buFontTx/>
              <a:buChar char="-"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are not experts of designing every workout programs, nor certified fitness trainers.</a:t>
            </a:r>
          </a:p>
          <a:p>
            <a:pPr>
              <a:buFontTx/>
              <a:buChar char="-"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 to design what attributes should contain in Database</a:t>
            </a:r>
          </a:p>
          <a:p>
            <a:pPr>
              <a:buFontTx/>
              <a:buChar char="-"/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E03DBDB-CC93-43CA-B087-7718FCDC3CC3}"/>
              </a:ext>
            </a:extLst>
          </p:cNvPr>
          <p:cNvSpPr/>
          <p:nvPr/>
        </p:nvSpPr>
        <p:spPr>
          <a:xfrm>
            <a:off x="0" y="6248400"/>
            <a:ext cx="9144000" cy="609600"/>
          </a:xfrm>
          <a:prstGeom prst="rect">
            <a:avLst/>
          </a:prstGeom>
          <a:gradFill flip="none" rotWithShape="1">
            <a:gsLst>
              <a:gs pos="0">
                <a:srgbClr val="1F447F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85" tIns="45693" rIns="91385" bIns="45693" anchor="ctr"/>
          <a:lstStyle/>
          <a:p>
            <a:pPr algn="ctr" eaLnBrk="1" hangingPunct="1">
              <a:defRPr/>
            </a:pP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11446</TotalTime>
  <Words>544</Words>
  <Application>Microsoft Office PowerPoint</Application>
  <PresentationFormat>On-screen Show (4:3)</PresentationFormat>
  <Paragraphs>113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Times New Roman</vt:lpstr>
      <vt:lpstr>Office Theme</vt:lpstr>
      <vt:lpstr>The Fitness Program Distributor 7/2/2019</vt:lpstr>
      <vt:lpstr>[The Fitness Program Distributor] </vt:lpstr>
      <vt:lpstr>[The Fitness Program Distributor] </vt:lpstr>
      <vt:lpstr>Sprint 1</vt:lpstr>
      <vt:lpstr>Sprint 1</vt:lpstr>
      <vt:lpstr>Sprint 2</vt:lpstr>
      <vt:lpstr>Sprint 3</vt:lpstr>
      <vt:lpstr>Architecture</vt:lpstr>
      <vt:lpstr>Challenges/Risks</vt:lpstr>
      <vt:lpstr>Challenges/Risks</vt:lpstr>
      <vt:lpstr>Challenges/Risks</vt:lpstr>
      <vt:lpstr>Technologies</vt:lpstr>
      <vt:lpstr>Technologies</vt:lpstr>
      <vt:lpstr>Technologies</vt:lpstr>
      <vt:lpstr>Minimum Viable Product</vt:lpstr>
    </vt:vector>
  </TitlesOfParts>
  <Company>ITS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drecept</dc:creator>
  <cp:lastModifiedBy>Tung-Lin Lee</cp:lastModifiedBy>
  <cp:revision>270</cp:revision>
  <cp:lastPrinted>2011-09-23T21:33:40Z</cp:lastPrinted>
  <dcterms:created xsi:type="dcterms:W3CDTF">2008-09-30T23:31:36Z</dcterms:created>
  <dcterms:modified xsi:type="dcterms:W3CDTF">2019-07-02T16:05:56Z</dcterms:modified>
</cp:coreProperties>
</file>