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Proxima Nova"/>
      <p:regular r:id="rId42"/>
      <p:bold r:id="rId43"/>
      <p:italic r:id="rId44"/>
      <p:boldItalic r:id="rId45"/>
    </p:embeddedFont>
    <p:embeddedFont>
      <p:font typeface="Alfa Slab One"/>
      <p:regular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9DF650-4C59-46D1-A0B1-057DB5F29A80}">
  <a:tblStyle styleId="{D59DF650-4C59-46D1-A0B1-057DB5F29A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ProximaNova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ProximaNova-italic.fntdata"/><Relationship Id="rId21" Type="http://schemas.openxmlformats.org/officeDocument/2006/relationships/slide" Target="slides/slide15.xml"/><Relationship Id="rId43" Type="http://schemas.openxmlformats.org/officeDocument/2006/relationships/font" Target="fonts/ProximaNova-bold.fntdata"/><Relationship Id="rId24" Type="http://schemas.openxmlformats.org/officeDocument/2006/relationships/slide" Target="slides/slide18.xml"/><Relationship Id="rId46" Type="http://schemas.openxmlformats.org/officeDocument/2006/relationships/font" Target="fonts/AlfaSlabOne-regular.fntdata"/><Relationship Id="rId23" Type="http://schemas.openxmlformats.org/officeDocument/2006/relationships/slide" Target="slides/slide17.xml"/><Relationship Id="rId45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b9e98b07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b9e98b07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b9e98b07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b9e98b07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b9e98b07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8b9e98b07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b9e98b072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8b9e98b072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b9e98b07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8b9e98b07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b9e98b07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b9e98b07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b9e98b072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8b9e98b072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b9e98b072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8b9e98b072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See C# example: 02_ShuffleBags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8b9e98b07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8b9e98b07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8b9e98b072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8b9e98b072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8b9e98b07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8b9e98b07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8b9e98b07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8b9e98b07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8b9e98b07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8b9e98b07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See C# example: 03_PreventCardCounting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8b9e98b072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8b9e98b072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8b9e98b072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8b9e98b072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8b9e98b072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8b9e98b072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See C# example: 04_Distributions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8b9e98b072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8b9e98b072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8b9e98b072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8b9e98b072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8b9e98b072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8b9e98b072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8b9e98b072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8b9e98b072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See C# example: 05_FisherYatesShuffle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8b9e98b072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8b9e98b072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b9e98b07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b9e98b07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8b9e98b072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8b9e98b072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8b9e98b072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8b9e98b072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8b9e98b072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8b9e98b072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8b9e98b072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8b9e98b072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8b9e98b072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8b9e98b072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See C# example: 06_LazyShuffle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8b9e98b07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8b9e98b07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b9e98b07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b9e98b07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b9e98b07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b9e98b07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b9e98b07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8b9e98b07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b9e98b07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b9e98b07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b9e98b07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b9e98b07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C# example: 01_UnbiasedRandom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b9e98b07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b9e98b07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Relationship Id="rId6" Type="http://schemas.openxmlformats.org/officeDocument/2006/relationships/image" Target="../media/image14.png"/><Relationship Id="rId7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ithub.com/tonyli99/shufflebag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Shuffle Bag Randomization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Baltimore Indie Game Devs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October 14,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Shot…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551050" cy="312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5994625" y="1166650"/>
            <a:ext cx="2837700" cy="3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Roll: 98. Miss!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Darn. Next time I’ll hit.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Easy… Shot?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551050" cy="312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/>
        </p:nvSpPr>
        <p:spPr>
          <a:xfrm>
            <a:off x="5994625" y="1166650"/>
            <a:ext cx="2837700" cy="3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Roll: 98. Miss!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Roll: 96. Miss!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What?! Surely next time.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Shot my @#$!…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551050" cy="312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/>
        </p:nvSpPr>
        <p:spPr>
          <a:xfrm>
            <a:off x="5994625" y="1166650"/>
            <a:ext cx="2837700" cy="3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Roll: 98. Miss!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Roll: 96. Miss!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Roll: 97. Miss!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@#$! Broken game!!!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7125" y="2397175"/>
            <a:ext cx="25527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Just For Numbers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577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 Tetris used unbiased randomization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was possible to get a string of “bad” blocks that forced a loss (aka “block drought”)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0200" y="1143000"/>
            <a:ext cx="15621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Gambler’s Fallacy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The belief that a random event is more/less likely </a:t>
            </a:r>
            <a:br>
              <a:rPr i="1" lang="en"/>
            </a:br>
            <a:r>
              <a:rPr i="1" lang="en"/>
              <a:t>due to the outcomes of previous independent events</a:t>
            </a:r>
            <a:br>
              <a:rPr i="1" lang="en"/>
            </a:br>
            <a:endParaRPr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/>
              <a:t>’s in a row doesn’t mean you’re due for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/>
              <a:t>: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Side note: Distributions, on the other hand, are different.</a:t>
            </a:r>
            <a:br>
              <a:rPr lang="en"/>
            </a:br>
            <a:r>
              <a:rPr lang="en"/>
              <a:t>3d6 is more likely to produce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/>
              <a:t>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1+3+6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2+3+5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2+2+6</a:t>
            </a:r>
            <a:r>
              <a:rPr lang="en"/>
              <a:t>, etc.) than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/>
              <a:t>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1+1+1</a:t>
            </a:r>
            <a:r>
              <a:rPr lang="en"/>
              <a:t>)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175" y="2725763"/>
            <a:ext cx="852647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6425" y="2725775"/>
            <a:ext cx="296808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/>
          <p:nvPr/>
        </p:nvSpPr>
        <p:spPr>
          <a:xfrm>
            <a:off x="1935100" y="2633800"/>
            <a:ext cx="480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⇻</a:t>
            </a:r>
            <a:endParaRPr sz="2400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Random Feels More Random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Solution: Shuffle Bags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with a bag (list) of numbers / die rolls:</a:t>
            </a:r>
            <a:br>
              <a:rPr lang="en"/>
            </a:br>
            <a:br>
              <a:rPr lang="en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7200" y="1017725"/>
            <a:ext cx="27051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0663" y="1969525"/>
            <a:ext cx="898976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Random Feels More Random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Solution: Shuffle Bags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with a bag (list) of numbers / die rolls: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one at random: </a:t>
            </a:r>
            <a:br>
              <a:rPr lang="en"/>
            </a:br>
            <a:br>
              <a:rPr lang="en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7200" y="1017725"/>
            <a:ext cx="27051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0663" y="1969525"/>
            <a:ext cx="898976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1500" y="2652900"/>
            <a:ext cx="276744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0663" y="2922725"/>
            <a:ext cx="898976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Random Feels More Random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Solution: Shuffle Bags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with a bag (list) of numbers / die rolls: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one at random: 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another at random: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7200" y="1017725"/>
            <a:ext cx="27051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0663" y="1969525"/>
            <a:ext cx="898976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1500" y="2652900"/>
            <a:ext cx="276744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0663" y="2922725"/>
            <a:ext cx="898976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8700" y="3590400"/>
            <a:ext cx="276744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07250" y="3590400"/>
            <a:ext cx="297499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0663" y="3875925"/>
            <a:ext cx="898976" cy="54864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9"/>
          <p:cNvSpPr txBox="1"/>
          <p:nvPr/>
        </p:nvSpPr>
        <p:spPr>
          <a:xfrm>
            <a:off x="6073500" y="4143175"/>
            <a:ext cx="27588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Feels more fair!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Shuffle Bags - Not Just For Numbers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NES Tetris used a rule to reduce duplicates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0650" y="1152475"/>
            <a:ext cx="17716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Shuffle Bags - Not Just For Numbers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NES Tetris used a rule to reduce duplicates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Tetris Worlds went one better and used shuffle bags</a:t>
            </a:r>
            <a:endParaRPr/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0650" y="1152475"/>
            <a:ext cx="17716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God Play Dice with the Universe?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true random in digital computers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Can’t the Player “Count Cards”?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Previous rolls: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Alright, I’m due for a: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Breaks the illusion of chance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9113" y="1152475"/>
            <a:ext cx="254317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5625" y="1265375"/>
            <a:ext cx="155668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1950" y="1569450"/>
            <a:ext cx="319530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Can’t the Player “Count Cards”?</a:t>
            </a:r>
            <a:endParaRPr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Previous rolls: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Alright, I’m due for a: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Breaks the illusion of chance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At some point:</a:t>
            </a:r>
            <a:br>
              <a:rPr lang="en"/>
            </a:br>
            <a:r>
              <a:rPr lang="en"/>
              <a:t>Refill/reshuffle the bag before it’s empty: </a:t>
            </a: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(20-50% empty is a good threshold)</a:t>
            </a:r>
            <a:endParaRPr/>
          </a:p>
        </p:txBody>
      </p:sp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9113" y="1152475"/>
            <a:ext cx="254317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5625" y="1265375"/>
            <a:ext cx="155668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1950" y="1569450"/>
            <a:ext cx="31953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1475" y="2513200"/>
            <a:ext cx="903914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9538" y="3122425"/>
            <a:ext cx="898976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Distributions</a:t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3283250" y="1152475"/>
            <a:ext cx="554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Shuffle bags work for uneven distributions, too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Distributions</a:t>
            </a:r>
            <a:endParaRPr/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3283250" y="1152475"/>
            <a:ext cx="554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Shuffle bags work for uneven distributions, too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Scrabble bags are shuffle bags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28575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Distributions</a:t>
            </a:r>
            <a:endParaRPr/>
          </a:p>
        </p:txBody>
      </p:sp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3283250" y="1152475"/>
            <a:ext cx="554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Shuffle bags work for uneven distributions, too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Scrabble bags are shuffle bags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add an amount equal to the frequency of the letter (12 E’s, 8 A’s, …, 1 Q).</a:t>
            </a:r>
            <a:endParaRPr/>
          </a:p>
        </p:txBody>
      </p:sp>
      <p:pic>
        <p:nvPicPr>
          <p:cNvPr id="235" name="Google Shape;2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28575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2740063"/>
            <a:ext cx="1467983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Actually Shuffling the Bag</a:t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picking randomly, shuffle bag (ordered list)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Fisher-Yates Shuffle (aka Knuth Shuffle)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endParaRPr/>
          </a:p>
        </p:txBody>
      </p:sp>
      <p:graphicFrame>
        <p:nvGraphicFramePr>
          <p:cNvPr id="243" name="Google Shape;243;p37"/>
          <p:cNvGraphicFramePr/>
          <p:nvPr/>
        </p:nvGraphicFramePr>
        <p:xfrm>
          <a:off x="2615425" y="197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{D59DF650-4C59-46D1-A0B1-057DB5F29A80}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1998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</a:t>
                      </a:r>
                      <a:endParaRPr b="1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endParaRPr b="1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[1] </a:t>
                      </a:r>
                      <a:r>
                        <a:rPr lang="en" sz="1200"/>
                        <a:t>Roll 3, swap 1 &amp; 3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4" name="Google Shape;244;p37"/>
          <p:cNvCxnSpPr/>
          <p:nvPr/>
        </p:nvCxnSpPr>
        <p:spPr>
          <a:xfrm flipH="1" rot="10800000">
            <a:off x="2835850" y="2690025"/>
            <a:ext cx="7854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Actually Shuffling the Bag</a:t>
            </a:r>
            <a:endParaRPr/>
          </a:p>
        </p:txBody>
      </p:sp>
      <p:sp>
        <p:nvSpPr>
          <p:cNvPr id="250" name="Google Shape;25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picking randomly, shuffle bag (ordered list)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Fisher-Yates Shuffle (aka Knuth Shuffle)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endParaRPr/>
          </a:p>
        </p:txBody>
      </p:sp>
      <p:graphicFrame>
        <p:nvGraphicFramePr>
          <p:cNvPr id="251" name="Google Shape;251;p38"/>
          <p:cNvGraphicFramePr/>
          <p:nvPr/>
        </p:nvGraphicFramePr>
        <p:xfrm>
          <a:off x="2615425" y="197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{D59DF650-4C59-46D1-A0B1-057DB5F29A80}</a:tableStyleId>
              </a:tblPr>
              <a:tblGrid>
                <a:gridCol w="382850"/>
                <a:gridCol w="382650"/>
                <a:gridCol w="382850"/>
                <a:gridCol w="382850"/>
                <a:gridCol w="390800"/>
                <a:gridCol w="1991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</a:t>
                      </a:r>
                      <a:endParaRPr b="1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endParaRPr b="1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[1] Roll 3, swap 1 &amp; 3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[2] Roll 5, swap 2 &amp; 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52" name="Google Shape;252;p38"/>
          <p:cNvCxnSpPr/>
          <p:nvPr/>
        </p:nvCxnSpPr>
        <p:spPr>
          <a:xfrm>
            <a:off x="3239950" y="3095625"/>
            <a:ext cx="10896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Actually Shuffling the Bag</a:t>
            </a:r>
            <a:endParaRPr/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picking randomly, shuffle bag (ordered list)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Fisher-Yates Shuffle (aka Knuth Shuffle)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endParaRPr/>
          </a:p>
        </p:txBody>
      </p:sp>
      <p:graphicFrame>
        <p:nvGraphicFramePr>
          <p:cNvPr id="259" name="Google Shape;259;p39"/>
          <p:cNvGraphicFramePr/>
          <p:nvPr/>
        </p:nvGraphicFramePr>
        <p:xfrm>
          <a:off x="2615425" y="197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{D59DF650-4C59-46D1-A0B1-057DB5F29A80}</a:tableStyleId>
              </a:tblPr>
              <a:tblGrid>
                <a:gridCol w="382850"/>
                <a:gridCol w="382650"/>
                <a:gridCol w="382850"/>
                <a:gridCol w="382850"/>
                <a:gridCol w="390800"/>
                <a:gridCol w="1991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</a:t>
                      </a:r>
                      <a:endParaRPr b="1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endParaRPr b="1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[1] Roll 3, swap 1 &amp; 3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[2] Roll 5, swap 2 &amp; 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[3] Roll 4, swap 3 &amp; 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60" name="Google Shape;260;p39"/>
          <p:cNvCxnSpPr/>
          <p:nvPr/>
        </p:nvCxnSpPr>
        <p:spPr>
          <a:xfrm flipH="1" rot="10800000">
            <a:off x="3575475" y="3476000"/>
            <a:ext cx="3810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Actually Shuffling the Bag</a:t>
            </a:r>
            <a:endParaRPr/>
          </a:p>
        </p:txBody>
      </p:sp>
      <p:sp>
        <p:nvSpPr>
          <p:cNvPr id="266" name="Google Shape;26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picking randomly, shuffle bag (ordered list)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Fisher-Yates Shuffle (aka Knuth Shuffle)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just use list in order. No need to reallocate new bags, just reshuffle.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endParaRPr/>
          </a:p>
        </p:txBody>
      </p:sp>
      <p:graphicFrame>
        <p:nvGraphicFramePr>
          <p:cNvPr id="267" name="Google Shape;267;p40"/>
          <p:cNvGraphicFramePr/>
          <p:nvPr/>
        </p:nvGraphicFramePr>
        <p:xfrm>
          <a:off x="2615425" y="197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{D59DF650-4C59-46D1-A0B1-057DB5F29A80}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1998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</a:t>
                      </a:r>
                      <a:endParaRPr b="1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endParaRPr b="1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[1] Roll 3, swap 1 &amp; 3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[2] Roll 5, swap 2 &amp; 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[3] Roll 4, swap 3 &amp; 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Bonus: O(1) Lazy Shuffle</a:t>
            </a:r>
            <a:endParaRPr/>
          </a:p>
        </p:txBody>
      </p:sp>
      <p:sp>
        <p:nvSpPr>
          <p:cNvPr id="273" name="Google Shape;27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 shuffle bag is O(1) to get a value but O(n) when need to reshuffle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Instead, fill bag (list) in any order:</a:t>
            </a:r>
            <a:endParaRPr/>
          </a:p>
        </p:txBody>
      </p:sp>
      <p:graphicFrame>
        <p:nvGraphicFramePr>
          <p:cNvPr id="274" name="Google Shape;274;p41"/>
          <p:cNvGraphicFramePr/>
          <p:nvPr/>
        </p:nvGraphicFramePr>
        <p:xfrm>
          <a:off x="2615438" y="195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{D59DF650-4C59-46D1-A0B1-057DB5F29A80}</a:tableStyleId>
              </a:tblPr>
              <a:tblGrid>
                <a:gridCol w="436600"/>
                <a:gridCol w="436600"/>
                <a:gridCol w="436600"/>
                <a:gridCol w="436600"/>
                <a:gridCol w="436600"/>
                <a:gridCol w="1730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God Play Dice with the Universe?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true random in digital computers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Pseudo-random number generators (RNGs) generate a distribution of numbers that appear random for all practical purposes in games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Bonus: O(1) Lazy Shuffle</a:t>
            </a:r>
            <a:endParaRPr/>
          </a:p>
        </p:txBody>
      </p:sp>
      <p:sp>
        <p:nvSpPr>
          <p:cNvPr id="280" name="Google Shape;28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 shuffle bag is O(1) to get a value but O(n) when need to reshuffle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Instead, fill bag (list) in any order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through list in order, swapping elements before returning value:</a:t>
            </a:r>
            <a:endParaRPr/>
          </a:p>
        </p:txBody>
      </p:sp>
      <p:graphicFrame>
        <p:nvGraphicFramePr>
          <p:cNvPr id="281" name="Google Shape;281;p42"/>
          <p:cNvGraphicFramePr/>
          <p:nvPr/>
        </p:nvGraphicFramePr>
        <p:xfrm>
          <a:off x="2615425" y="227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{D59DF650-4C59-46D1-A0B1-057DB5F29A80}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2803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endParaRPr b="1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[1] Roll 3, swap 1 &amp; 3, return C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Bonus: O(1) Lazy Shuffle</a:t>
            </a:r>
            <a:endParaRPr/>
          </a:p>
        </p:txBody>
      </p:sp>
      <p:sp>
        <p:nvSpPr>
          <p:cNvPr id="287" name="Google Shape;28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 shuffle bag is O(1) to get a value but O(n) when need to reshuffle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Instead, fill bag (list) in any order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through list in order, swapping elements before returning value:</a:t>
            </a:r>
            <a:endParaRPr/>
          </a:p>
        </p:txBody>
      </p:sp>
      <p:graphicFrame>
        <p:nvGraphicFramePr>
          <p:cNvPr id="288" name="Google Shape;288;p43"/>
          <p:cNvGraphicFramePr/>
          <p:nvPr/>
        </p:nvGraphicFramePr>
        <p:xfrm>
          <a:off x="2615425" y="227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{D59DF650-4C59-46D1-A0B1-057DB5F29A80}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2803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[1] Roll 3, swap 1 &amp; 3, return C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[2] Roll 5, swap 2 &amp; 5, return 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Bonus: O(1) Lazy Shuffle</a:t>
            </a:r>
            <a:endParaRPr/>
          </a:p>
        </p:txBody>
      </p:sp>
      <p:sp>
        <p:nvSpPr>
          <p:cNvPr id="294" name="Google Shape;294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 shuffle bag is O(1) to get a value but O(n) when need to reshuffle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Instead, fill bag (list) in any order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through list in order, swapping elements before returning value:</a:t>
            </a:r>
            <a:endParaRPr/>
          </a:p>
        </p:txBody>
      </p:sp>
      <p:graphicFrame>
        <p:nvGraphicFramePr>
          <p:cNvPr id="295" name="Google Shape;295;p44"/>
          <p:cNvGraphicFramePr/>
          <p:nvPr/>
        </p:nvGraphicFramePr>
        <p:xfrm>
          <a:off x="2615425" y="227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{D59DF650-4C59-46D1-A0B1-057DB5F29A80}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2803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[1] Roll 3, swap 1 &amp; 3, return C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[2] Roll 5, swap 2 &amp; 5, return 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[3] Roll 4, swap 3 &amp; 4, return D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Bonus: O(1) Lazy Shuffle</a:t>
            </a:r>
            <a:endParaRPr/>
          </a:p>
        </p:txBody>
      </p:sp>
      <p:sp>
        <p:nvSpPr>
          <p:cNvPr id="301" name="Google Shape;30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 shuffle bag is O(1) to get a value but O(n) when need to reshuffle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Instead, fill bag (list) in any order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through list in order, swapping elements before returning value:</a:t>
            </a:r>
            <a:endParaRPr/>
          </a:p>
        </p:txBody>
      </p:sp>
      <p:graphicFrame>
        <p:nvGraphicFramePr>
          <p:cNvPr id="302" name="Google Shape;302;p45"/>
          <p:cNvGraphicFramePr/>
          <p:nvPr/>
        </p:nvGraphicFramePr>
        <p:xfrm>
          <a:off x="2615425" y="227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{D59DF650-4C59-46D1-A0B1-057DB5F29A80}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2803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[1] Roll 3, swap 1 &amp; 3, return C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[2] Roll 5, swap 2 &amp; 5, return 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[3] Roll 4, swap 3 &amp; 4, return D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Loop back to [1] before end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Bonus: O(1) Lazy Shuffle</a:t>
            </a:r>
            <a:endParaRPr/>
          </a:p>
        </p:txBody>
      </p:sp>
      <p:sp>
        <p:nvSpPr>
          <p:cNvPr id="308" name="Google Shape;308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 shuffle bag is O(1) to get a value but O(n) when need to reshuffle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Instead, fill bag (list) in any order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through list in order, swapping elements before returning value:</a:t>
            </a:r>
            <a:endParaRPr/>
          </a:p>
        </p:txBody>
      </p:sp>
      <p:graphicFrame>
        <p:nvGraphicFramePr>
          <p:cNvPr id="309" name="Google Shape;309;p46"/>
          <p:cNvGraphicFramePr/>
          <p:nvPr/>
        </p:nvGraphicFramePr>
        <p:xfrm>
          <a:off x="2615425" y="227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{D59DF650-4C59-46D1-A0B1-057DB5F29A80}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2803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[1] Roll 3, swap 1 &amp; 3, return C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[2] Roll 5, swap 2 &amp; 5, return 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[3] Roll 4, swap 3 &amp; 4, return D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Loop back to [1] before end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0" name="Google Shape;310;p46"/>
          <p:cNvSpPr txBox="1"/>
          <p:nvPr/>
        </p:nvSpPr>
        <p:spPr>
          <a:xfrm>
            <a:off x="974125" y="3194450"/>
            <a:ext cx="13854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O(1)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Never need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 reshuffle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Examples</a:t>
            </a:r>
            <a:endParaRPr/>
          </a:p>
        </p:txBody>
      </p:sp>
      <p:sp>
        <p:nvSpPr>
          <p:cNvPr id="316" name="Google Shape;316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https://github.com/tonyli99/shufflebags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God Play Dice with the Universe?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true random in digital computers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Pseudo-random number generators (RNGs) generate a distribution of numbers that appear random for all practical purposes in games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numbers / die rolls straight from RNG is </a:t>
            </a:r>
            <a:r>
              <a:rPr i="1" lang="en"/>
              <a:t>unbiased randomization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sequence is more likely?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00000000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10110101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sequence is more likely?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00000000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10110101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Equally likely since each coin flip is independent (assuming fair coin)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sequence is more likely?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00000000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10110101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Equally likely since each coin flip is independent (assuming fair coin)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the other hand, the distribution of total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/>
              <a:t>’s trends toward a bell curve: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159" y="2153000"/>
            <a:ext cx="2095674" cy="16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sequence is more likely?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00000000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10110101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Equally likely since each coin flip is independent (assuming fair coin)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the other hand, the distribution of total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/>
              <a:t>’s trends toward a bell curve: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Players, however, experience games in the moment, not over trends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159" y="2153000"/>
            <a:ext cx="2095674" cy="16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Shot!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551050" cy="312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