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F6F6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r>
              <a:rPr spc="-35" dirty="0"/>
              <a:t> </a:t>
            </a:r>
            <a:r>
              <a:rPr dirty="0"/>
              <a:t>/</a:t>
            </a:r>
            <a:r>
              <a:rPr spc="-30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5AF6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F6F6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r>
              <a:rPr spc="-35" dirty="0"/>
              <a:t> </a:t>
            </a:r>
            <a:r>
              <a:rPr dirty="0"/>
              <a:t>/</a:t>
            </a:r>
            <a:r>
              <a:rPr spc="-30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5AF6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F6F6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r>
              <a:rPr spc="-35" dirty="0"/>
              <a:t> </a:t>
            </a:r>
            <a:r>
              <a:rPr dirty="0"/>
              <a:t>/</a:t>
            </a:r>
            <a:r>
              <a:rPr spc="-30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5AF6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F6F6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r>
              <a:rPr spc="-35" dirty="0"/>
              <a:t> </a:t>
            </a:r>
            <a:r>
              <a:rPr dirty="0"/>
              <a:t>/</a:t>
            </a:r>
            <a:r>
              <a:rPr spc="-30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F6F6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r>
              <a:rPr spc="-35" dirty="0"/>
              <a:t> </a:t>
            </a:r>
            <a:r>
              <a:rPr dirty="0"/>
              <a:t>/</a:t>
            </a:r>
            <a:r>
              <a:rPr spc="-30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393636"/>
            <a:ext cx="10998200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5AF6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5475" y="1706943"/>
            <a:ext cx="10941049" cy="2939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14112" y="6535886"/>
            <a:ext cx="38607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6F6F6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r>
              <a:rPr spc="-35" dirty="0"/>
              <a:t> </a:t>
            </a:r>
            <a:r>
              <a:rPr dirty="0"/>
              <a:t>/</a:t>
            </a:r>
            <a:r>
              <a:rPr spc="-30" dirty="0"/>
              <a:t> </a:t>
            </a:r>
            <a:r>
              <a:rPr dirty="0"/>
              <a:t>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571" y="0"/>
            <a:ext cx="11670856" cy="29169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899" y="2504117"/>
            <a:ext cx="10115550" cy="14795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pc="-30" dirty="0"/>
              <a:t>MESSI:</a:t>
            </a:r>
            <a:r>
              <a:rPr spc="-270" dirty="0"/>
              <a:t> </a:t>
            </a:r>
            <a:r>
              <a:rPr spc="-70" dirty="0"/>
              <a:t>Multiomics</a:t>
            </a:r>
            <a:r>
              <a:rPr spc="-265" dirty="0"/>
              <a:t> </a:t>
            </a:r>
            <a:r>
              <a:rPr spc="-110" dirty="0"/>
              <a:t>Experiments</a:t>
            </a:r>
            <a:r>
              <a:rPr spc="-265" dirty="0"/>
              <a:t> </a:t>
            </a:r>
            <a:r>
              <a:rPr spc="-100" dirty="0"/>
              <a:t>with</a:t>
            </a:r>
            <a:r>
              <a:rPr spc="-265" dirty="0"/>
              <a:t> </a:t>
            </a:r>
            <a:r>
              <a:rPr spc="-65" dirty="0"/>
              <a:t>SyStematic</a:t>
            </a:r>
            <a:r>
              <a:rPr spc="-265" dirty="0"/>
              <a:t> </a:t>
            </a:r>
            <a:r>
              <a:rPr spc="-85" dirty="0"/>
              <a:t>Interrogation</a:t>
            </a:r>
          </a:p>
          <a:p>
            <a:pPr marL="12700" marR="5080">
              <a:lnSpc>
                <a:spcPct val="110200"/>
              </a:lnSpc>
              <a:spcBef>
                <a:spcPts val="660"/>
              </a:spcBef>
            </a:pPr>
            <a:r>
              <a:rPr sz="2400" b="0" spc="-9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400" b="0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b="0" spc="-55" dirty="0">
                <a:solidFill>
                  <a:srgbClr val="212121"/>
                </a:solidFill>
                <a:latin typeface="Trebuchet MS"/>
                <a:cs typeface="Trebuchet MS"/>
              </a:rPr>
              <a:t>pipeline</a:t>
            </a:r>
            <a:r>
              <a:rPr sz="2400" b="0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b="0" spc="-90" dirty="0">
                <a:solidFill>
                  <a:srgbClr val="212121"/>
                </a:solidFill>
                <a:latin typeface="Trebuchet MS"/>
                <a:cs typeface="Trebuchet MS"/>
              </a:rPr>
              <a:t>for</a:t>
            </a:r>
            <a:r>
              <a:rPr sz="2400" b="0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b="0" spc="-25" dirty="0">
                <a:solidFill>
                  <a:srgbClr val="212121"/>
                </a:solidFill>
                <a:latin typeface="Trebuchet MS"/>
                <a:cs typeface="Trebuchet MS"/>
              </a:rPr>
              <a:t>benchmarking</a:t>
            </a:r>
            <a:r>
              <a:rPr sz="2400" b="0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b="0" spc="-45" dirty="0">
                <a:solidFill>
                  <a:srgbClr val="212121"/>
                </a:solidFill>
                <a:latin typeface="Trebuchet MS"/>
                <a:cs typeface="Trebuchet MS"/>
              </a:rPr>
              <a:t>multi-omics</a:t>
            </a:r>
            <a:r>
              <a:rPr sz="2400" b="0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b="0" spc="-65" dirty="0">
                <a:solidFill>
                  <a:srgbClr val="212121"/>
                </a:solidFill>
                <a:latin typeface="Trebuchet MS"/>
                <a:cs typeface="Trebuchet MS"/>
              </a:rPr>
              <a:t>integration</a:t>
            </a:r>
            <a:r>
              <a:rPr sz="2400" b="0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b="0" spc="-25" dirty="0">
                <a:solidFill>
                  <a:srgbClr val="212121"/>
                </a:solidFill>
                <a:latin typeface="Trebuchet MS"/>
                <a:cs typeface="Trebuchet MS"/>
              </a:rPr>
              <a:t>methods</a:t>
            </a:r>
            <a:r>
              <a:rPr sz="2400" b="0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b="0" spc="20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2400" b="0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b="0" spc="-55" dirty="0">
                <a:solidFill>
                  <a:srgbClr val="212121"/>
                </a:solidFill>
                <a:latin typeface="Trebuchet MS"/>
                <a:cs typeface="Trebuchet MS"/>
              </a:rPr>
              <a:t>classification </a:t>
            </a:r>
            <a:r>
              <a:rPr sz="2400" b="0" spc="-7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b="0" spc="-25" dirty="0">
                <a:solidFill>
                  <a:srgbClr val="212121"/>
                </a:solidFill>
                <a:latin typeface="Trebuchet MS"/>
                <a:cs typeface="Trebuchet MS"/>
              </a:rPr>
              <a:t>problems</a:t>
            </a:r>
            <a:r>
              <a:rPr sz="2400" b="0" spc="-2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b="0" dirty="0">
                <a:solidFill>
                  <a:srgbClr val="212121"/>
                </a:solidFill>
                <a:latin typeface="Trebuchet MS"/>
                <a:cs typeface="Trebuchet MS"/>
              </a:rPr>
              <a:t>using</a:t>
            </a:r>
            <a:r>
              <a:rPr sz="2400" b="0" spc="-2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b="0" spc="-80" dirty="0">
                <a:solidFill>
                  <a:srgbClr val="212121"/>
                </a:solidFill>
                <a:latin typeface="Trebuchet MS"/>
                <a:cs typeface="Trebuchet MS"/>
              </a:rPr>
              <a:t>Nextflow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</a:t>
            </a:fld>
            <a:r>
              <a:rPr spc="-35" dirty="0"/>
              <a:t> </a:t>
            </a:r>
            <a:r>
              <a:rPr dirty="0"/>
              <a:t>/</a:t>
            </a:r>
            <a:r>
              <a:rPr spc="-30" dirty="0"/>
              <a:t> </a:t>
            </a:r>
            <a:r>
              <a:rPr dirty="0"/>
              <a:t>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6899" y="4889055"/>
            <a:ext cx="2647950" cy="150876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600" b="1" spc="-35" dirty="0">
                <a:solidFill>
                  <a:srgbClr val="212121"/>
                </a:solidFill>
                <a:latin typeface="Trebuchet MS"/>
                <a:cs typeface="Trebuchet MS"/>
              </a:rPr>
              <a:t>Chunqing</a:t>
            </a:r>
            <a:r>
              <a:rPr sz="160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b="1" spc="-21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600" b="1" spc="-40" dirty="0">
                <a:solidFill>
                  <a:srgbClr val="212121"/>
                </a:solidFill>
                <a:latin typeface="Trebuchet MS"/>
                <a:cs typeface="Trebuchet MS"/>
              </a:rPr>
              <a:t>ony</a:t>
            </a:r>
            <a:r>
              <a:rPr sz="160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b="1" spc="-30" dirty="0">
                <a:solidFill>
                  <a:srgbClr val="212121"/>
                </a:solidFill>
                <a:latin typeface="Trebuchet MS"/>
                <a:cs typeface="Trebuchet MS"/>
              </a:rPr>
              <a:t>Liang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ts val="2970"/>
              </a:lnSpc>
              <a:spcBef>
                <a:spcPts val="209"/>
              </a:spcBef>
            </a:pPr>
            <a:r>
              <a:rPr sz="1600" b="1" spc="-20" dirty="0">
                <a:solidFill>
                  <a:srgbClr val="212121"/>
                </a:solidFill>
                <a:latin typeface="Trebuchet MS"/>
                <a:cs typeface="Trebuchet MS"/>
              </a:rPr>
              <a:t>Msc</a:t>
            </a:r>
            <a:r>
              <a:rPr sz="160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b="1" spc="-2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600" b="1" spc="-3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600" b="1" spc="-50" dirty="0">
                <a:solidFill>
                  <a:srgbClr val="212121"/>
                </a:solidFill>
                <a:latin typeface="Trebuchet MS"/>
                <a:cs typeface="Trebuchet MS"/>
              </a:rPr>
              <a:t>udent</a:t>
            </a:r>
            <a:r>
              <a:rPr sz="160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b="1" spc="-50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sz="160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b="1" spc="-40" dirty="0">
                <a:solidFill>
                  <a:srgbClr val="212121"/>
                </a:solidFill>
                <a:latin typeface="Trebuchet MS"/>
                <a:cs typeface="Trebuchet MS"/>
              </a:rPr>
              <a:t>Bioin</a:t>
            </a:r>
            <a:r>
              <a:rPr sz="1600" b="1" spc="-5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600" b="1" spc="-35" dirty="0">
                <a:solidFill>
                  <a:srgbClr val="212121"/>
                </a:solidFill>
                <a:latin typeface="Trebuchet MS"/>
                <a:cs typeface="Trebuchet MS"/>
              </a:rPr>
              <a:t>ormatics  </a:t>
            </a:r>
            <a:r>
              <a:rPr sz="1600" b="1" spc="-40" dirty="0">
                <a:solidFill>
                  <a:srgbClr val="212121"/>
                </a:solidFill>
                <a:latin typeface="Trebuchet MS"/>
                <a:cs typeface="Trebuchet MS"/>
              </a:rPr>
              <a:t>Supe</a:t>
            </a:r>
            <a:r>
              <a:rPr sz="1600" b="1" spc="-1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600" b="1" spc="-55" dirty="0">
                <a:solidFill>
                  <a:srgbClr val="212121"/>
                </a:solidFill>
                <a:latin typeface="Trebuchet MS"/>
                <a:cs typeface="Trebuchet MS"/>
              </a:rPr>
              <a:t>visor:</a:t>
            </a:r>
            <a:r>
              <a:rPr sz="160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600" b="1" spc="-20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600" b="1" spc="-145" dirty="0">
                <a:solidFill>
                  <a:srgbClr val="212121"/>
                </a:solidFill>
                <a:latin typeface="Trebuchet MS"/>
                <a:cs typeface="Trebuchet MS"/>
              </a:rPr>
              <a:t>.</a:t>
            </a:r>
            <a:r>
              <a:rPr sz="160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b="1" spc="-65" dirty="0">
                <a:solidFill>
                  <a:srgbClr val="212121"/>
                </a:solidFill>
                <a:latin typeface="Trebuchet MS"/>
                <a:cs typeface="Trebuchet MS"/>
              </a:rPr>
              <a:t>Amrit</a:t>
            </a:r>
            <a:r>
              <a:rPr sz="160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Trebuchet MS"/>
                <a:cs typeface="Trebuchet MS"/>
              </a:rPr>
              <a:t>Singh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600" b="1" spc="-30" dirty="0">
                <a:solidFill>
                  <a:srgbClr val="212121"/>
                </a:solidFill>
                <a:latin typeface="Trebuchet MS"/>
                <a:cs typeface="Trebuchet MS"/>
              </a:rPr>
              <a:t>Ma</a:t>
            </a:r>
            <a:r>
              <a:rPr sz="1600" b="1" spc="-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600" b="1" spc="-60" dirty="0">
                <a:solidFill>
                  <a:srgbClr val="212121"/>
                </a:solidFill>
                <a:latin typeface="Trebuchet MS"/>
                <a:cs typeface="Trebuchet MS"/>
              </a:rPr>
              <a:t>ch</a:t>
            </a:r>
            <a:r>
              <a:rPr sz="160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b="1" spc="-125" dirty="0">
                <a:solidFill>
                  <a:srgbClr val="212121"/>
                </a:solidFill>
                <a:latin typeface="Trebuchet MS"/>
                <a:cs typeface="Trebuchet MS"/>
              </a:rPr>
              <a:t>7,</a:t>
            </a:r>
            <a:r>
              <a:rPr sz="1600" b="1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b="1" spc="-110" dirty="0">
                <a:solidFill>
                  <a:srgbClr val="212121"/>
                </a:solidFill>
                <a:latin typeface="Trebuchet MS"/>
                <a:cs typeface="Trebuchet MS"/>
              </a:rPr>
              <a:t>2024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277050"/>
            <a:ext cx="549021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spc="-80" dirty="0"/>
              <a:t>Mult</a:t>
            </a:r>
            <a:r>
              <a:rPr sz="3450" spc="-125" dirty="0"/>
              <a:t>i</a:t>
            </a:r>
            <a:r>
              <a:rPr sz="3450" spc="-60" dirty="0"/>
              <a:t>o</a:t>
            </a:r>
            <a:r>
              <a:rPr sz="3450" spc="-55" dirty="0"/>
              <a:t>m</a:t>
            </a:r>
            <a:r>
              <a:rPr sz="3450" spc="-125" dirty="0"/>
              <a:t>i</a:t>
            </a:r>
            <a:r>
              <a:rPr sz="3450" spc="-170" dirty="0"/>
              <a:t>c</a:t>
            </a:r>
            <a:r>
              <a:rPr sz="3450" dirty="0"/>
              <a:t>s</a:t>
            </a:r>
            <a:r>
              <a:rPr sz="3450" spc="-335" dirty="0"/>
              <a:t> </a:t>
            </a:r>
            <a:r>
              <a:rPr sz="3450" spc="-45" dirty="0"/>
              <a:t>da</a:t>
            </a:r>
            <a:r>
              <a:rPr sz="3450" spc="-180" dirty="0"/>
              <a:t>t</a:t>
            </a:r>
            <a:r>
              <a:rPr sz="3450" spc="-35" dirty="0"/>
              <a:t>a</a:t>
            </a:r>
            <a:r>
              <a:rPr sz="3450" spc="-335" dirty="0"/>
              <a:t> </a:t>
            </a:r>
            <a:r>
              <a:rPr sz="3450" spc="-35" dirty="0"/>
              <a:t>a</a:t>
            </a:r>
            <a:r>
              <a:rPr sz="3450" spc="-105" dirty="0"/>
              <a:t>n</a:t>
            </a:r>
            <a:r>
              <a:rPr sz="3450" spc="-55" dirty="0"/>
              <a:t>d</a:t>
            </a:r>
            <a:r>
              <a:rPr sz="3450" spc="-335" dirty="0"/>
              <a:t> </a:t>
            </a:r>
            <a:r>
              <a:rPr sz="3450" spc="-35" dirty="0"/>
              <a:t>a</a:t>
            </a:r>
            <a:r>
              <a:rPr sz="3450" spc="-105" dirty="0"/>
              <a:t>n</a:t>
            </a:r>
            <a:r>
              <a:rPr sz="3450" spc="-35" dirty="0"/>
              <a:t>a</a:t>
            </a:r>
            <a:r>
              <a:rPr sz="3450" spc="-110" dirty="0"/>
              <a:t>ly</a:t>
            </a:r>
            <a:r>
              <a:rPr sz="3450" dirty="0"/>
              <a:t>s</a:t>
            </a:r>
            <a:r>
              <a:rPr sz="3450" spc="-125" dirty="0"/>
              <a:t>i</a:t>
            </a:r>
            <a:r>
              <a:rPr sz="3450" dirty="0"/>
              <a:t>s</a:t>
            </a:r>
            <a:endParaRPr sz="3450"/>
          </a:p>
        </p:txBody>
      </p:sp>
      <p:grpSp>
        <p:nvGrpSpPr>
          <p:cNvPr id="3" name="object 3"/>
          <p:cNvGrpSpPr/>
          <p:nvPr/>
        </p:nvGrpSpPr>
        <p:grpSpPr>
          <a:xfrm>
            <a:off x="5975984" y="2083117"/>
            <a:ext cx="5606415" cy="2529205"/>
            <a:chOff x="5975984" y="2083117"/>
            <a:chExt cx="5606415" cy="2529205"/>
          </a:xfrm>
        </p:grpSpPr>
        <p:sp>
          <p:nvSpPr>
            <p:cNvPr id="4" name="object 4"/>
            <p:cNvSpPr/>
            <p:nvPr/>
          </p:nvSpPr>
          <p:spPr>
            <a:xfrm>
              <a:off x="5993333" y="2083117"/>
              <a:ext cx="5589270" cy="2529205"/>
            </a:xfrm>
            <a:custGeom>
              <a:avLst/>
              <a:gdLst/>
              <a:ahLst/>
              <a:cxnLst/>
              <a:rect l="l" t="t" r="r" b="b"/>
              <a:pathLst>
                <a:path w="5589270" h="2529204">
                  <a:moveTo>
                    <a:pt x="5589054" y="34290"/>
                  </a:moveTo>
                  <a:lnTo>
                    <a:pt x="5588432" y="27457"/>
                  </a:lnTo>
                  <a:lnTo>
                    <a:pt x="5586552" y="21132"/>
                  </a:lnTo>
                  <a:lnTo>
                    <a:pt x="5583415" y="15328"/>
                  </a:lnTo>
                  <a:lnTo>
                    <a:pt x="5579402" y="10515"/>
                  </a:lnTo>
                  <a:lnTo>
                    <a:pt x="5579021" y="10045"/>
                  </a:lnTo>
                  <a:lnTo>
                    <a:pt x="5577243" y="8572"/>
                  </a:lnTo>
                  <a:lnTo>
                    <a:pt x="5573738" y="5651"/>
                  </a:lnTo>
                  <a:lnTo>
                    <a:pt x="5567934" y="2514"/>
                  </a:lnTo>
                  <a:lnTo>
                    <a:pt x="5561609" y="635"/>
                  </a:lnTo>
                  <a:lnTo>
                    <a:pt x="5554777" y="0"/>
                  </a:lnTo>
                  <a:lnTo>
                    <a:pt x="16929" y="0"/>
                  </a:lnTo>
                  <a:lnTo>
                    <a:pt x="10096" y="635"/>
                  </a:lnTo>
                  <a:lnTo>
                    <a:pt x="3771" y="2514"/>
                  </a:lnTo>
                  <a:lnTo>
                    <a:pt x="0" y="4559"/>
                  </a:lnTo>
                  <a:lnTo>
                    <a:pt x="16941" y="8788"/>
                  </a:lnTo>
                  <a:lnTo>
                    <a:pt x="16941" y="8572"/>
                  </a:lnTo>
                  <a:lnTo>
                    <a:pt x="5561876" y="8572"/>
                  </a:lnTo>
                  <a:lnTo>
                    <a:pt x="5567934" y="11087"/>
                  </a:lnTo>
                  <a:lnTo>
                    <a:pt x="5572950" y="16116"/>
                  </a:lnTo>
                  <a:lnTo>
                    <a:pt x="5577979" y="21132"/>
                  </a:lnTo>
                  <a:lnTo>
                    <a:pt x="5580481" y="27190"/>
                  </a:lnTo>
                  <a:lnTo>
                    <a:pt x="5580481" y="2501709"/>
                  </a:lnTo>
                  <a:lnTo>
                    <a:pt x="5577979" y="2507767"/>
                  </a:lnTo>
                  <a:lnTo>
                    <a:pt x="5573382" y="2512364"/>
                  </a:lnTo>
                  <a:lnTo>
                    <a:pt x="5572950" y="2512784"/>
                  </a:lnTo>
                  <a:lnTo>
                    <a:pt x="5567934" y="2517813"/>
                  </a:lnTo>
                  <a:lnTo>
                    <a:pt x="5561876" y="2520315"/>
                  </a:lnTo>
                  <a:lnTo>
                    <a:pt x="16941" y="2520315"/>
                  </a:lnTo>
                  <a:lnTo>
                    <a:pt x="16941" y="2520111"/>
                  </a:lnTo>
                  <a:lnTo>
                    <a:pt x="0" y="2524341"/>
                  </a:lnTo>
                  <a:lnTo>
                    <a:pt x="3771" y="2526385"/>
                  </a:lnTo>
                  <a:lnTo>
                    <a:pt x="10096" y="2528265"/>
                  </a:lnTo>
                  <a:lnTo>
                    <a:pt x="16941" y="2528887"/>
                  </a:lnTo>
                  <a:lnTo>
                    <a:pt x="5554777" y="2528887"/>
                  </a:lnTo>
                  <a:lnTo>
                    <a:pt x="5561609" y="2528265"/>
                  </a:lnTo>
                  <a:lnTo>
                    <a:pt x="5567934" y="2526385"/>
                  </a:lnTo>
                  <a:lnTo>
                    <a:pt x="5573738" y="2523248"/>
                  </a:lnTo>
                  <a:lnTo>
                    <a:pt x="5577243" y="2520315"/>
                  </a:lnTo>
                  <a:lnTo>
                    <a:pt x="5579021" y="2518854"/>
                  </a:lnTo>
                  <a:lnTo>
                    <a:pt x="5579402" y="2518384"/>
                  </a:lnTo>
                  <a:lnTo>
                    <a:pt x="5583415" y="2513571"/>
                  </a:lnTo>
                  <a:lnTo>
                    <a:pt x="5586552" y="2507767"/>
                  </a:lnTo>
                  <a:lnTo>
                    <a:pt x="5588432" y="2501442"/>
                  </a:lnTo>
                  <a:lnTo>
                    <a:pt x="5589054" y="2494610"/>
                  </a:lnTo>
                  <a:lnTo>
                    <a:pt x="5589054" y="3429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75984" y="2087522"/>
              <a:ext cx="34290" cy="2520315"/>
            </a:xfrm>
            <a:custGeom>
              <a:avLst/>
              <a:gdLst/>
              <a:ahLst/>
              <a:cxnLst/>
              <a:rect l="l" t="t" r="r" b="b"/>
              <a:pathLst>
                <a:path w="34289" h="2520315">
                  <a:moveTo>
                    <a:pt x="17623" y="2520075"/>
                  </a:moveTo>
                  <a:lnTo>
                    <a:pt x="0" y="2490191"/>
                  </a:lnTo>
                  <a:lnTo>
                    <a:pt x="0" y="29884"/>
                  </a:lnTo>
                  <a:lnTo>
                    <a:pt x="17623" y="0"/>
                  </a:lnTo>
                  <a:lnTo>
                    <a:pt x="34289" y="4166"/>
                  </a:lnTo>
                  <a:lnTo>
                    <a:pt x="34289" y="2515909"/>
                  </a:lnTo>
                  <a:lnTo>
                    <a:pt x="17623" y="2520075"/>
                  </a:lnTo>
                  <a:close/>
                </a:path>
              </a:pathLst>
            </a:custGeom>
            <a:solidFill>
              <a:srgbClr val="01B8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13132" y="2794634"/>
              <a:ext cx="60325" cy="1457325"/>
            </a:xfrm>
            <a:custGeom>
              <a:avLst/>
              <a:gdLst/>
              <a:ahLst/>
              <a:cxnLst/>
              <a:rect l="l" t="t" r="r" b="b"/>
              <a:pathLst>
                <a:path w="60325" h="1457325">
                  <a:moveTo>
                    <a:pt x="60007" y="1423352"/>
                  </a:moveTo>
                  <a:lnTo>
                    <a:pt x="33985" y="1397317"/>
                  </a:lnTo>
                  <a:lnTo>
                    <a:pt x="26035" y="1397317"/>
                  </a:lnTo>
                  <a:lnTo>
                    <a:pt x="0" y="1423352"/>
                  </a:lnTo>
                  <a:lnTo>
                    <a:pt x="0" y="1431302"/>
                  </a:lnTo>
                  <a:lnTo>
                    <a:pt x="26035" y="1457325"/>
                  </a:lnTo>
                  <a:lnTo>
                    <a:pt x="33985" y="1457325"/>
                  </a:lnTo>
                  <a:lnTo>
                    <a:pt x="60007" y="1431302"/>
                  </a:lnTo>
                  <a:lnTo>
                    <a:pt x="60007" y="1427327"/>
                  </a:lnTo>
                  <a:lnTo>
                    <a:pt x="60007" y="1423352"/>
                  </a:lnTo>
                  <a:close/>
                </a:path>
                <a:path w="60325" h="1457325">
                  <a:moveTo>
                    <a:pt x="60007" y="1046162"/>
                  </a:moveTo>
                  <a:lnTo>
                    <a:pt x="33985" y="1020127"/>
                  </a:lnTo>
                  <a:lnTo>
                    <a:pt x="26035" y="1020127"/>
                  </a:lnTo>
                  <a:lnTo>
                    <a:pt x="0" y="1046162"/>
                  </a:lnTo>
                  <a:lnTo>
                    <a:pt x="0" y="1054112"/>
                  </a:lnTo>
                  <a:lnTo>
                    <a:pt x="26035" y="1080135"/>
                  </a:lnTo>
                  <a:lnTo>
                    <a:pt x="33985" y="1080135"/>
                  </a:lnTo>
                  <a:lnTo>
                    <a:pt x="60007" y="1054112"/>
                  </a:lnTo>
                  <a:lnTo>
                    <a:pt x="60007" y="1050137"/>
                  </a:lnTo>
                  <a:lnTo>
                    <a:pt x="60007" y="1046162"/>
                  </a:lnTo>
                  <a:close/>
                </a:path>
                <a:path w="60325" h="1457325">
                  <a:moveTo>
                    <a:pt x="60007" y="660400"/>
                  </a:moveTo>
                  <a:lnTo>
                    <a:pt x="33985" y="634365"/>
                  </a:lnTo>
                  <a:lnTo>
                    <a:pt x="26035" y="634365"/>
                  </a:lnTo>
                  <a:lnTo>
                    <a:pt x="0" y="660400"/>
                  </a:lnTo>
                  <a:lnTo>
                    <a:pt x="0" y="668350"/>
                  </a:lnTo>
                  <a:lnTo>
                    <a:pt x="26035" y="694372"/>
                  </a:lnTo>
                  <a:lnTo>
                    <a:pt x="33985" y="694372"/>
                  </a:lnTo>
                  <a:lnTo>
                    <a:pt x="60007" y="668350"/>
                  </a:lnTo>
                  <a:lnTo>
                    <a:pt x="60007" y="664375"/>
                  </a:lnTo>
                  <a:lnTo>
                    <a:pt x="60007" y="660400"/>
                  </a:lnTo>
                  <a:close/>
                </a:path>
                <a:path w="60325" h="1457325">
                  <a:moveTo>
                    <a:pt x="60007" y="26035"/>
                  </a:moveTo>
                  <a:lnTo>
                    <a:pt x="33985" y="0"/>
                  </a:lnTo>
                  <a:lnTo>
                    <a:pt x="26035" y="0"/>
                  </a:lnTo>
                  <a:lnTo>
                    <a:pt x="0" y="26035"/>
                  </a:lnTo>
                  <a:lnTo>
                    <a:pt x="0" y="33985"/>
                  </a:lnTo>
                  <a:lnTo>
                    <a:pt x="26035" y="60007"/>
                  </a:lnTo>
                  <a:lnTo>
                    <a:pt x="33985" y="60007"/>
                  </a:lnTo>
                  <a:lnTo>
                    <a:pt x="60007" y="33985"/>
                  </a:lnTo>
                  <a:lnTo>
                    <a:pt x="60007" y="30010"/>
                  </a:lnTo>
                  <a:lnTo>
                    <a:pt x="60007" y="26035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10274" y="2091689"/>
              <a:ext cx="5563870" cy="480059"/>
            </a:xfrm>
            <a:custGeom>
              <a:avLst/>
              <a:gdLst/>
              <a:ahLst/>
              <a:cxnLst/>
              <a:rect l="l" t="t" r="r" b="b"/>
              <a:pathLst>
                <a:path w="5563870" h="480060">
                  <a:moveTo>
                    <a:pt x="5563552" y="480059"/>
                  </a:moveTo>
                  <a:lnTo>
                    <a:pt x="0" y="480059"/>
                  </a:lnTo>
                  <a:lnTo>
                    <a:pt x="0" y="0"/>
                  </a:lnTo>
                  <a:lnTo>
                    <a:pt x="5563552" y="0"/>
                  </a:lnTo>
                  <a:lnTo>
                    <a:pt x="5563552" y="480059"/>
                  </a:lnTo>
                  <a:close/>
                </a:path>
              </a:pathLst>
            </a:custGeom>
            <a:solidFill>
              <a:srgbClr val="CCF1E3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1545" y="5611448"/>
            <a:ext cx="4830445" cy="672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10"/>
              </a:spcBef>
            </a:pPr>
            <a:r>
              <a:rPr sz="1500" spc="-40" dirty="0">
                <a:solidFill>
                  <a:srgbClr val="212121"/>
                </a:solidFill>
                <a:latin typeface="Trebuchet MS"/>
                <a:cs typeface="Trebuchet MS"/>
              </a:rPr>
              <a:t>Figure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121"/>
                </a:solidFill>
                <a:latin typeface="Trebuchet MS"/>
                <a:cs typeface="Trebuchet MS"/>
              </a:rPr>
              <a:t>1: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121"/>
                </a:solidFill>
                <a:latin typeface="Trebuchet MS"/>
                <a:cs typeface="Trebuchet MS"/>
              </a:rPr>
              <a:t>Overview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1500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121"/>
                </a:solidFill>
                <a:latin typeface="Trebuchet MS"/>
                <a:cs typeface="Trebuchet MS"/>
              </a:rPr>
              <a:t>multiomics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121"/>
                </a:solidFill>
                <a:latin typeface="Trebuchet MS"/>
                <a:cs typeface="Trebuchet MS"/>
              </a:rPr>
              <a:t>integration</a:t>
            </a:r>
            <a:r>
              <a:rPr sz="1500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75" spc="-44" baseline="29100" dirty="0">
                <a:solidFill>
                  <a:srgbClr val="212121"/>
                </a:solidFill>
                <a:latin typeface="Trebuchet MS"/>
                <a:cs typeface="Trebuchet MS"/>
              </a:rPr>
              <a:t>1</a:t>
            </a:r>
            <a:endParaRPr sz="1575" baseline="291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475"/>
              </a:spcBef>
            </a:pPr>
            <a:r>
              <a:rPr sz="1500" spc="-110" dirty="0">
                <a:solidFill>
                  <a:srgbClr val="6F6F6F"/>
                </a:solidFill>
                <a:latin typeface="Trebuchet MS"/>
                <a:cs typeface="Trebuchet MS"/>
              </a:rPr>
              <a:t>1.</a:t>
            </a:r>
            <a:r>
              <a:rPr sz="1500" spc="-150" dirty="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sz="1500" spc="15" dirty="0">
                <a:solidFill>
                  <a:srgbClr val="6F6F6F"/>
                </a:solidFill>
                <a:latin typeface="Trebuchet MS"/>
                <a:cs typeface="Trebuchet MS"/>
              </a:rPr>
              <a:t>Shannon</a:t>
            </a:r>
            <a:r>
              <a:rPr sz="1500" spc="-150" dirty="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6F6F6F"/>
                </a:solidFill>
                <a:latin typeface="Trebuchet MS"/>
                <a:cs typeface="Trebuchet MS"/>
              </a:rPr>
              <a:t>et</a:t>
            </a:r>
            <a:r>
              <a:rPr sz="1500" spc="-145" dirty="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6F6F6F"/>
                </a:solidFill>
                <a:latin typeface="Trebuchet MS"/>
                <a:cs typeface="Trebuchet MS"/>
              </a:rPr>
              <a:t>al.,</a:t>
            </a:r>
            <a:r>
              <a:rPr sz="1500" spc="-150" dirty="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sz="1500" i="1" spc="-55" dirty="0">
                <a:solidFill>
                  <a:srgbClr val="6F6F6F"/>
                </a:solidFill>
                <a:latin typeface="Trebuchet MS"/>
                <a:cs typeface="Trebuchet MS"/>
              </a:rPr>
              <a:t>Manuscript</a:t>
            </a:r>
            <a:r>
              <a:rPr sz="1500" i="1" spc="-160" dirty="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sz="1500" i="1" spc="-60" dirty="0">
                <a:solidFill>
                  <a:srgbClr val="6F6F6F"/>
                </a:solidFill>
                <a:latin typeface="Trebuchet MS"/>
                <a:cs typeface="Trebuchet MS"/>
              </a:rPr>
              <a:t>Under</a:t>
            </a:r>
            <a:r>
              <a:rPr sz="1500" i="1" spc="-165" dirty="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sz="1500" i="1" spc="-75" dirty="0">
                <a:solidFill>
                  <a:srgbClr val="6F6F6F"/>
                </a:solidFill>
                <a:latin typeface="Trebuchet MS"/>
                <a:cs typeface="Trebuchet MS"/>
              </a:rPr>
              <a:t>Revision</a:t>
            </a:r>
            <a:r>
              <a:rPr sz="1500" spc="-75" dirty="0">
                <a:solidFill>
                  <a:srgbClr val="6F6F6F"/>
                </a:solidFill>
                <a:latin typeface="Trebuchet MS"/>
                <a:cs typeface="Trebuchet MS"/>
              </a:rPr>
              <a:t>,</a:t>
            </a:r>
            <a:r>
              <a:rPr sz="1500" spc="-145" dirty="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6F6F6F"/>
                </a:solidFill>
                <a:latin typeface="Trebuchet MS"/>
                <a:cs typeface="Trebuchet MS"/>
              </a:rPr>
              <a:t>2024.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0" y="1140142"/>
            <a:ext cx="4543424" cy="41319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04572" y="2228850"/>
            <a:ext cx="274319" cy="27431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010274" y="2161285"/>
            <a:ext cx="5556250" cy="2176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34975">
              <a:lnSpc>
                <a:spcPct val="100000"/>
              </a:lnSpc>
              <a:spcBef>
                <a:spcPts val="110"/>
              </a:spcBef>
            </a:pPr>
            <a:r>
              <a:rPr sz="1500" b="1" spc="-40" dirty="0">
                <a:solidFill>
                  <a:srgbClr val="212121"/>
                </a:solidFill>
                <a:latin typeface="Trebuchet MS"/>
                <a:cs typeface="Trebuchet MS"/>
              </a:rPr>
              <a:t>Motivation</a:t>
            </a: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 dirty="0">
              <a:latin typeface="Trebuchet MS"/>
              <a:cs typeface="Trebuchet MS"/>
            </a:endParaRPr>
          </a:p>
          <a:p>
            <a:pPr marL="283845" marR="281305">
              <a:lnSpc>
                <a:spcPct val="108800"/>
              </a:lnSpc>
            </a:pPr>
            <a:r>
              <a:rPr sz="1500" spc="-40" dirty="0">
                <a:solidFill>
                  <a:srgbClr val="212121"/>
                </a:solidFill>
                <a:latin typeface="Trebuchet MS"/>
                <a:cs typeface="Trebuchet MS"/>
              </a:rPr>
              <a:t>Technological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212121"/>
                </a:solidFill>
                <a:latin typeface="Trebuchet MS"/>
                <a:cs typeface="Trebuchet MS"/>
              </a:rPr>
              <a:t>advancement</a:t>
            </a:r>
            <a:r>
              <a:rPr sz="1500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1500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121"/>
                </a:solidFill>
                <a:latin typeface="Trebuchet MS"/>
                <a:cs typeface="Trebuchet MS"/>
              </a:rPr>
              <a:t>reduced</a:t>
            </a:r>
            <a:r>
              <a:rPr sz="1500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121"/>
                </a:solidFill>
                <a:latin typeface="Trebuchet MS"/>
                <a:cs typeface="Trebuchet MS"/>
              </a:rPr>
              <a:t>costs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212121"/>
                </a:solidFill>
                <a:latin typeface="Trebuchet MS"/>
                <a:cs typeface="Trebuchet MS"/>
              </a:rPr>
              <a:t>–&gt;</a:t>
            </a:r>
            <a:r>
              <a:rPr sz="1500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121"/>
                </a:solidFill>
                <a:latin typeface="Trebuchet MS"/>
                <a:cs typeface="Trebuchet MS"/>
              </a:rPr>
              <a:t>studies</a:t>
            </a:r>
            <a:r>
              <a:rPr sz="1500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121"/>
                </a:solidFill>
                <a:latin typeface="Trebuchet MS"/>
                <a:cs typeface="Trebuchet MS"/>
              </a:rPr>
              <a:t>with </a:t>
            </a:r>
            <a:r>
              <a:rPr sz="1500" spc="-43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500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00" spc="10" dirty="0">
                <a:solidFill>
                  <a:srgbClr val="212121"/>
                </a:solidFill>
                <a:latin typeface="Trebuchet MS"/>
                <a:cs typeface="Trebuchet MS"/>
              </a:rPr>
              <a:t>om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00" spc="-5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500" spc="2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spc="-114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endParaRPr sz="1500" dirty="0">
              <a:latin typeface="Trebuchet MS"/>
              <a:cs typeface="Trebuchet MS"/>
            </a:endParaRPr>
          </a:p>
          <a:p>
            <a:pPr marL="283845">
              <a:lnSpc>
                <a:spcPct val="100000"/>
              </a:lnSpc>
              <a:spcBef>
                <a:spcPts val="1240"/>
              </a:spcBef>
            </a:pPr>
            <a:r>
              <a:rPr sz="1500" spc="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500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00" spc="10" dirty="0">
                <a:solidFill>
                  <a:srgbClr val="212121"/>
                </a:solidFill>
                <a:latin typeface="Trebuchet MS"/>
                <a:cs typeface="Trebuchet MS"/>
              </a:rPr>
              <a:t>om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00" spc="-5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500" spc="2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spc="-114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175" dirty="0">
                <a:solidFill>
                  <a:srgbClr val="212121"/>
                </a:solidFill>
                <a:latin typeface="Trebuchet MS"/>
                <a:cs typeface="Trebuchet MS"/>
              </a:rPr>
              <a:t>–</a:t>
            </a:r>
            <a:r>
              <a:rPr sz="1500" spc="-40" dirty="0">
                <a:solidFill>
                  <a:srgbClr val="212121"/>
                </a:solidFill>
                <a:latin typeface="Trebuchet MS"/>
                <a:cs typeface="Trebuchet MS"/>
              </a:rPr>
              <a:t>&gt;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bu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500" spc="-10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1500" spc="-260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1500" spc="2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00" spc="5" dirty="0">
                <a:solidFill>
                  <a:srgbClr val="212121"/>
                </a:solidFill>
                <a:latin typeface="Trebuchet MS"/>
                <a:cs typeface="Trebuchet MS"/>
              </a:rPr>
              <a:t>ng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500" spc="-6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1500" spc="-9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500" spc="-65" dirty="0">
                <a:solidFill>
                  <a:srgbClr val="212121"/>
                </a:solidFill>
                <a:latin typeface="Trebuchet MS"/>
                <a:cs typeface="Trebuchet MS"/>
              </a:rPr>
              <a:t>el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500" spc="-260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1500" spc="2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500" spc="-2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spc="-114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endParaRPr sz="1500" dirty="0">
              <a:latin typeface="Trebuchet MS"/>
              <a:cs typeface="Trebuchet MS"/>
            </a:endParaRPr>
          </a:p>
          <a:p>
            <a:pPr marL="283845" marR="334645">
              <a:lnSpc>
                <a:spcPct val="165000"/>
              </a:lnSpc>
              <a:spcBef>
                <a:spcPts val="65"/>
              </a:spcBef>
            </a:pPr>
            <a:r>
              <a:rPr sz="1500" spc="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500" spc="-3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500" spc="-3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500" spc="-7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500" spc="-55" dirty="0">
                <a:solidFill>
                  <a:srgbClr val="212121"/>
                </a:solidFill>
                <a:latin typeface="Trebuchet MS"/>
                <a:cs typeface="Trebuchet MS"/>
              </a:rPr>
              <a:t>ene</a:t>
            </a:r>
            <a:r>
              <a:rPr sz="1500" spc="-8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li</a:t>
            </a:r>
            <a:r>
              <a:rPr sz="1500" spc="-85" dirty="0">
                <a:solidFill>
                  <a:srgbClr val="212121"/>
                </a:solidFill>
                <a:latin typeface="Trebuchet MS"/>
                <a:cs typeface="Trebuchet MS"/>
              </a:rPr>
              <a:t>z</a:t>
            </a:r>
            <a:r>
              <a:rPr sz="1500" spc="-35" dirty="0">
                <a:solidFill>
                  <a:srgbClr val="212121"/>
                </a:solidFill>
                <a:latin typeface="Trebuchet MS"/>
                <a:cs typeface="Trebuchet MS"/>
              </a:rPr>
              <a:t>ed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175" dirty="0">
                <a:solidFill>
                  <a:srgbClr val="212121"/>
                </a:solidFill>
                <a:latin typeface="Trebuchet MS"/>
                <a:cs typeface="Trebuchet MS"/>
              </a:rPr>
              <a:t>–</a:t>
            </a:r>
            <a:r>
              <a:rPr sz="1500" spc="-40" dirty="0">
                <a:solidFill>
                  <a:srgbClr val="212121"/>
                </a:solidFill>
                <a:latin typeface="Trebuchet MS"/>
                <a:cs typeface="Trebuchet MS"/>
              </a:rPr>
              <a:t>&gt;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121"/>
                </a:solidFill>
                <a:latin typeface="Trebuchet MS"/>
                <a:cs typeface="Trebuchet MS"/>
              </a:rPr>
              <a:t>“m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500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00" spc="5" dirty="0">
                <a:solidFill>
                  <a:srgbClr val="212121"/>
                </a:solidFill>
                <a:latin typeface="Trebuchet MS"/>
                <a:cs typeface="Trebuchet MS"/>
              </a:rPr>
              <a:t>mod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spc="-114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500" spc="-4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spc="-345" dirty="0">
                <a:solidFill>
                  <a:srgbClr val="212121"/>
                </a:solidFill>
                <a:latin typeface="Trebuchet MS"/>
                <a:cs typeface="Trebuchet MS"/>
              </a:rPr>
              <a:t>”</a:t>
            </a:r>
            <a:r>
              <a:rPr sz="1500" spc="-175" dirty="0">
                <a:solidFill>
                  <a:srgbClr val="212121"/>
                </a:solidFill>
                <a:latin typeface="Trebuchet MS"/>
                <a:cs typeface="Trebuchet MS"/>
              </a:rPr>
              <a:t>,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212121"/>
                </a:solidFill>
                <a:latin typeface="Trebuchet MS"/>
                <a:cs typeface="Trebuchet MS"/>
              </a:rPr>
              <a:t>ot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500" spc="-65" dirty="0">
                <a:solidFill>
                  <a:srgbClr val="212121"/>
                </a:solidFill>
                <a:latin typeface="Trebuchet MS"/>
                <a:cs typeface="Trebuchet MS"/>
              </a:rPr>
              <a:t>er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non-</a:t>
            </a:r>
            <a:r>
              <a:rPr sz="1500" spc="10" dirty="0">
                <a:solidFill>
                  <a:srgbClr val="212121"/>
                </a:solidFill>
                <a:latin typeface="Trebuchet MS"/>
                <a:cs typeface="Trebuchet MS"/>
              </a:rPr>
              <a:t>om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00" spc="-5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500" spc="2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spc="-114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  </a:t>
            </a:r>
            <a:r>
              <a:rPr sz="1500" spc="-40" dirty="0">
                <a:solidFill>
                  <a:srgbClr val="212121"/>
                </a:solidFill>
                <a:latin typeface="Trebuchet MS"/>
                <a:cs typeface="Trebuchet MS"/>
              </a:rPr>
              <a:t>Types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121"/>
                </a:solidFill>
                <a:latin typeface="Trebuchet MS"/>
                <a:cs typeface="Trebuchet MS"/>
              </a:rPr>
              <a:t>integrations:</a:t>
            </a:r>
            <a:r>
              <a:rPr sz="1500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121"/>
                </a:solidFill>
                <a:latin typeface="Trebuchet MS"/>
                <a:cs typeface="Trebuchet MS"/>
              </a:rPr>
              <a:t>by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121"/>
                </a:solidFill>
                <a:latin typeface="Trebuchet MS"/>
                <a:cs typeface="Trebuchet MS"/>
              </a:rPr>
              <a:t>sample</a:t>
            </a:r>
            <a:r>
              <a:rPr sz="1500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121"/>
                </a:solidFill>
                <a:latin typeface="Trebuchet MS"/>
                <a:cs typeface="Trebuchet MS"/>
              </a:rPr>
              <a:t>(N),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121"/>
                </a:solidFill>
                <a:latin typeface="Trebuchet MS"/>
                <a:cs typeface="Trebuchet MS"/>
              </a:rPr>
              <a:t>by</a:t>
            </a:r>
            <a:r>
              <a:rPr sz="1500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omics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121"/>
                </a:solidFill>
                <a:latin typeface="Trebuchet MS"/>
                <a:cs typeface="Trebuchet MS"/>
              </a:rPr>
              <a:t>(P),</a:t>
            </a:r>
            <a:r>
              <a:rPr sz="1500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121"/>
                </a:solidFill>
                <a:latin typeface="Trebuchet MS"/>
                <a:cs typeface="Trebuchet MS"/>
              </a:rPr>
              <a:t>or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121"/>
                </a:solidFill>
                <a:latin typeface="Trebuchet MS"/>
                <a:cs typeface="Trebuchet MS"/>
              </a:rPr>
              <a:t>both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</a:t>
            </a:fld>
            <a:r>
              <a:rPr spc="-35" dirty="0"/>
              <a:t> </a:t>
            </a:r>
            <a:r>
              <a:rPr dirty="0"/>
              <a:t>/</a:t>
            </a:r>
            <a:r>
              <a:rPr spc="-30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277050"/>
            <a:ext cx="7001509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spc="-80" dirty="0"/>
              <a:t>Mult</a:t>
            </a:r>
            <a:r>
              <a:rPr sz="3450" spc="-125" dirty="0"/>
              <a:t>i</a:t>
            </a:r>
            <a:r>
              <a:rPr sz="3450" spc="-60" dirty="0"/>
              <a:t>o</a:t>
            </a:r>
            <a:r>
              <a:rPr sz="3450" spc="-55" dirty="0"/>
              <a:t>m</a:t>
            </a:r>
            <a:r>
              <a:rPr sz="3450" spc="-125" dirty="0"/>
              <a:t>i</a:t>
            </a:r>
            <a:r>
              <a:rPr sz="3450" spc="-170" dirty="0"/>
              <a:t>c</a:t>
            </a:r>
            <a:r>
              <a:rPr sz="3450" dirty="0"/>
              <a:t>s</a:t>
            </a:r>
            <a:r>
              <a:rPr sz="3450" spc="-335" dirty="0"/>
              <a:t> </a:t>
            </a:r>
            <a:r>
              <a:rPr sz="3450" spc="-45" dirty="0"/>
              <a:t>da</a:t>
            </a:r>
            <a:r>
              <a:rPr sz="3450" spc="-180" dirty="0"/>
              <a:t>t</a:t>
            </a:r>
            <a:r>
              <a:rPr sz="3450" spc="-35" dirty="0"/>
              <a:t>a</a:t>
            </a:r>
            <a:r>
              <a:rPr sz="3450" spc="-335" dirty="0"/>
              <a:t> </a:t>
            </a:r>
            <a:r>
              <a:rPr sz="3450" spc="-125" dirty="0"/>
              <a:t>i</a:t>
            </a:r>
            <a:r>
              <a:rPr sz="3450" spc="-105" dirty="0"/>
              <a:t>n</a:t>
            </a:r>
            <a:r>
              <a:rPr sz="3450" spc="-160" dirty="0"/>
              <a:t>t</a:t>
            </a:r>
            <a:r>
              <a:rPr sz="3450" spc="-270" dirty="0"/>
              <a:t>e</a:t>
            </a:r>
            <a:r>
              <a:rPr sz="3450" spc="60" dirty="0"/>
              <a:t>g</a:t>
            </a:r>
            <a:r>
              <a:rPr sz="3450" spc="-285" dirty="0"/>
              <a:t>r</a:t>
            </a:r>
            <a:r>
              <a:rPr sz="3450" spc="-35" dirty="0"/>
              <a:t>a</a:t>
            </a:r>
            <a:r>
              <a:rPr sz="3450" spc="-125" dirty="0"/>
              <a:t>ti</a:t>
            </a:r>
            <a:r>
              <a:rPr sz="3450" spc="-60" dirty="0"/>
              <a:t>o</a:t>
            </a:r>
            <a:r>
              <a:rPr sz="3450" spc="-105" dirty="0"/>
              <a:t>n</a:t>
            </a:r>
            <a:r>
              <a:rPr sz="3450" spc="-335" dirty="0"/>
              <a:t> </a:t>
            </a:r>
            <a:r>
              <a:rPr sz="3450" spc="-55" dirty="0"/>
              <a:t>m</a:t>
            </a:r>
            <a:r>
              <a:rPr sz="3450" spc="-295" dirty="0"/>
              <a:t>e</a:t>
            </a:r>
            <a:r>
              <a:rPr sz="3450" spc="-125" dirty="0"/>
              <a:t>t</a:t>
            </a:r>
            <a:r>
              <a:rPr sz="3450" spc="-120" dirty="0"/>
              <a:t>h</a:t>
            </a:r>
            <a:r>
              <a:rPr sz="3450" spc="-60" dirty="0"/>
              <a:t>o</a:t>
            </a:r>
            <a:r>
              <a:rPr sz="3450" spc="-30" dirty="0"/>
              <a:t>ds</a:t>
            </a:r>
            <a:endParaRPr sz="3450"/>
          </a:p>
        </p:txBody>
      </p:sp>
      <p:sp>
        <p:nvSpPr>
          <p:cNvPr id="3" name="object 3"/>
          <p:cNvSpPr txBox="1"/>
          <p:nvPr/>
        </p:nvSpPr>
        <p:spPr>
          <a:xfrm>
            <a:off x="581545" y="5417271"/>
            <a:ext cx="10877550" cy="8661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625"/>
              </a:spcBef>
            </a:pPr>
            <a:r>
              <a:rPr sz="1500" spc="-40" dirty="0">
                <a:solidFill>
                  <a:srgbClr val="212121"/>
                </a:solidFill>
                <a:latin typeface="Trebuchet MS"/>
                <a:cs typeface="Trebuchet MS"/>
              </a:rPr>
              <a:t>Figure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121"/>
                </a:solidFill>
                <a:latin typeface="Trebuchet MS"/>
                <a:cs typeface="Trebuchet MS"/>
              </a:rPr>
              <a:t>2:</a:t>
            </a:r>
            <a:r>
              <a:rPr sz="1500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121"/>
                </a:solidFill>
                <a:latin typeface="Trebuchet MS"/>
                <a:cs typeface="Trebuchet MS"/>
              </a:rPr>
              <a:t>Overview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1500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212121"/>
                </a:solidFill>
                <a:latin typeface="Trebuchet MS"/>
                <a:cs typeface="Trebuchet MS"/>
              </a:rPr>
              <a:t>multi-omics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sz="1500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121"/>
                </a:solidFill>
                <a:latin typeface="Trebuchet MS"/>
                <a:cs typeface="Trebuchet MS"/>
              </a:rPr>
              <a:t>integration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121"/>
                </a:solidFill>
                <a:latin typeface="Trebuchet MS"/>
                <a:cs typeface="Trebuchet MS"/>
              </a:rPr>
              <a:t>tools</a:t>
            </a:r>
            <a:r>
              <a:rPr sz="1500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75" spc="-44" baseline="29100" dirty="0">
                <a:solidFill>
                  <a:srgbClr val="212121"/>
                </a:solidFill>
                <a:latin typeface="Trebuchet MS"/>
                <a:cs typeface="Trebuchet MS"/>
              </a:rPr>
              <a:t>1</a:t>
            </a:r>
            <a:endParaRPr sz="1575" baseline="291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1500" spc="-110" dirty="0">
                <a:solidFill>
                  <a:srgbClr val="6F6F6F"/>
                </a:solidFill>
                <a:latin typeface="Trebuchet MS"/>
                <a:cs typeface="Trebuchet MS"/>
              </a:rPr>
              <a:t>1.</a:t>
            </a:r>
            <a:r>
              <a:rPr sz="1500" spc="-145" dirty="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6F6F6F"/>
                </a:solidFill>
                <a:latin typeface="Trebuchet MS"/>
                <a:cs typeface="Trebuchet MS"/>
              </a:rPr>
              <a:t>Indhupriya</a:t>
            </a:r>
            <a:r>
              <a:rPr sz="1500" spc="-145" dirty="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6F6F6F"/>
                </a:solidFill>
                <a:latin typeface="Trebuchet MS"/>
                <a:cs typeface="Trebuchet MS"/>
              </a:rPr>
              <a:t>Subramanian</a:t>
            </a:r>
            <a:r>
              <a:rPr sz="1500" spc="-145" dirty="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6F6F6F"/>
                </a:solidFill>
                <a:latin typeface="Trebuchet MS"/>
                <a:cs typeface="Trebuchet MS"/>
              </a:rPr>
              <a:t>et</a:t>
            </a:r>
            <a:r>
              <a:rPr sz="1500" spc="-145" dirty="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6F6F6F"/>
                </a:solidFill>
                <a:latin typeface="Trebuchet MS"/>
                <a:cs typeface="Trebuchet MS"/>
              </a:rPr>
              <a:t>al.,</a:t>
            </a:r>
            <a:r>
              <a:rPr sz="1500" spc="-145" dirty="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6F6F6F"/>
                </a:solidFill>
                <a:latin typeface="Trebuchet MS"/>
                <a:cs typeface="Trebuchet MS"/>
              </a:rPr>
              <a:t>“Multi-Omics</a:t>
            </a:r>
            <a:r>
              <a:rPr sz="1500" spc="-145" dirty="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6F6F6F"/>
                </a:solidFill>
                <a:latin typeface="Trebuchet MS"/>
                <a:cs typeface="Trebuchet MS"/>
              </a:rPr>
              <a:t>Data</a:t>
            </a:r>
            <a:r>
              <a:rPr sz="1500" spc="-145" dirty="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6F6F6F"/>
                </a:solidFill>
                <a:latin typeface="Trebuchet MS"/>
                <a:cs typeface="Trebuchet MS"/>
              </a:rPr>
              <a:t>Integration,</a:t>
            </a:r>
            <a:r>
              <a:rPr sz="1500" spc="-145" dirty="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6F6F6F"/>
                </a:solidFill>
                <a:latin typeface="Trebuchet MS"/>
                <a:cs typeface="Trebuchet MS"/>
              </a:rPr>
              <a:t>Interpretation,</a:t>
            </a:r>
            <a:r>
              <a:rPr sz="1500" spc="-145" dirty="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6F6F6F"/>
                </a:solidFill>
                <a:latin typeface="Trebuchet MS"/>
                <a:cs typeface="Trebuchet MS"/>
              </a:rPr>
              <a:t>and</a:t>
            </a:r>
            <a:r>
              <a:rPr sz="1500" spc="-145" dirty="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6F6F6F"/>
                </a:solidFill>
                <a:latin typeface="Trebuchet MS"/>
                <a:cs typeface="Trebuchet MS"/>
              </a:rPr>
              <a:t>Its</a:t>
            </a:r>
            <a:r>
              <a:rPr sz="1500" spc="-145" dirty="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6F6F6F"/>
                </a:solidFill>
                <a:latin typeface="Trebuchet MS"/>
                <a:cs typeface="Trebuchet MS"/>
              </a:rPr>
              <a:t>Application,”</a:t>
            </a:r>
            <a:r>
              <a:rPr sz="1500" spc="-145" dirty="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sz="1500" i="1" spc="-60" dirty="0">
                <a:solidFill>
                  <a:srgbClr val="6F6F6F"/>
                </a:solidFill>
                <a:latin typeface="Trebuchet MS"/>
                <a:cs typeface="Trebuchet MS"/>
              </a:rPr>
              <a:t>Bioinformatics</a:t>
            </a:r>
            <a:r>
              <a:rPr sz="1500" i="1" spc="-160" dirty="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sz="1500" i="1" spc="-10" dirty="0">
                <a:solidFill>
                  <a:srgbClr val="6F6F6F"/>
                </a:solidFill>
                <a:latin typeface="Trebuchet MS"/>
                <a:cs typeface="Trebuchet MS"/>
              </a:rPr>
              <a:t>and</a:t>
            </a:r>
            <a:r>
              <a:rPr sz="1500" i="1" spc="-160" dirty="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sz="1500" i="1" spc="-35" dirty="0">
                <a:solidFill>
                  <a:srgbClr val="6F6F6F"/>
                </a:solidFill>
                <a:latin typeface="Trebuchet MS"/>
                <a:cs typeface="Trebuchet MS"/>
              </a:rPr>
              <a:t>Biology</a:t>
            </a:r>
            <a:r>
              <a:rPr sz="1500" i="1" spc="-160" dirty="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sz="1500" i="1" spc="-40" dirty="0">
                <a:solidFill>
                  <a:srgbClr val="6F6F6F"/>
                </a:solidFill>
                <a:latin typeface="Trebuchet MS"/>
                <a:cs typeface="Trebuchet MS"/>
              </a:rPr>
              <a:t>Insights</a:t>
            </a:r>
            <a:endParaRPr sz="1500">
              <a:latin typeface="Trebuchet MS"/>
              <a:cs typeface="Trebuchet MS"/>
            </a:endParaRPr>
          </a:p>
          <a:p>
            <a:pPr marL="219710">
              <a:lnSpc>
                <a:spcPct val="100000"/>
              </a:lnSpc>
              <a:spcBef>
                <a:spcPts val="155"/>
              </a:spcBef>
            </a:pPr>
            <a:r>
              <a:rPr sz="1500" spc="-40" dirty="0">
                <a:solidFill>
                  <a:srgbClr val="6F6F6F"/>
                </a:solidFill>
                <a:latin typeface="Trebuchet MS"/>
                <a:cs typeface="Trebuchet MS"/>
              </a:rPr>
              <a:t>14</a:t>
            </a:r>
            <a:r>
              <a:rPr sz="1500" spc="-150" dirty="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6F6F6F"/>
                </a:solidFill>
                <a:latin typeface="Trebuchet MS"/>
                <a:cs typeface="Trebuchet MS"/>
              </a:rPr>
              <a:t>(2</a:t>
            </a:r>
            <a:r>
              <a:rPr sz="1500" spc="-40" dirty="0">
                <a:solidFill>
                  <a:srgbClr val="6F6F6F"/>
                </a:solidFill>
                <a:latin typeface="Trebuchet MS"/>
                <a:cs typeface="Trebuchet MS"/>
              </a:rPr>
              <a:t>020</a:t>
            </a:r>
            <a:r>
              <a:rPr sz="1500" spc="-135" dirty="0">
                <a:solidFill>
                  <a:srgbClr val="6F6F6F"/>
                </a:solidFill>
                <a:latin typeface="Trebuchet MS"/>
                <a:cs typeface="Trebuchet MS"/>
              </a:rPr>
              <a:t>):</a:t>
            </a:r>
            <a:r>
              <a:rPr sz="1500" spc="-150" dirty="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6F6F6F"/>
                </a:solidFill>
                <a:latin typeface="Trebuchet MS"/>
                <a:cs typeface="Trebuchet MS"/>
              </a:rPr>
              <a:t>1177932219899051</a:t>
            </a:r>
            <a:r>
              <a:rPr sz="1500" spc="-175" dirty="0">
                <a:solidFill>
                  <a:srgbClr val="6F6F6F"/>
                </a:solidFill>
                <a:latin typeface="Trebuchet MS"/>
                <a:cs typeface="Trebuchet MS"/>
              </a:rPr>
              <a:t>.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614" y="1071562"/>
            <a:ext cx="4560569" cy="41147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233159" y="1620202"/>
            <a:ext cx="5349240" cy="3300729"/>
            <a:chOff x="6233159" y="1620202"/>
            <a:chExt cx="5349240" cy="3300729"/>
          </a:xfrm>
        </p:grpSpPr>
        <p:sp>
          <p:nvSpPr>
            <p:cNvPr id="6" name="object 6"/>
            <p:cNvSpPr/>
            <p:nvPr/>
          </p:nvSpPr>
          <p:spPr>
            <a:xfrm>
              <a:off x="6250508" y="1620202"/>
              <a:ext cx="5332095" cy="3300729"/>
            </a:xfrm>
            <a:custGeom>
              <a:avLst/>
              <a:gdLst/>
              <a:ahLst/>
              <a:cxnLst/>
              <a:rect l="l" t="t" r="r" b="b"/>
              <a:pathLst>
                <a:path w="5332095" h="3300729">
                  <a:moveTo>
                    <a:pt x="5331879" y="34290"/>
                  </a:moveTo>
                  <a:lnTo>
                    <a:pt x="5331257" y="27457"/>
                  </a:lnTo>
                  <a:lnTo>
                    <a:pt x="5329377" y="21132"/>
                  </a:lnTo>
                  <a:lnTo>
                    <a:pt x="5326240" y="15328"/>
                  </a:lnTo>
                  <a:lnTo>
                    <a:pt x="5322227" y="10515"/>
                  </a:lnTo>
                  <a:lnTo>
                    <a:pt x="5321846" y="10045"/>
                  </a:lnTo>
                  <a:lnTo>
                    <a:pt x="5320068" y="8572"/>
                  </a:lnTo>
                  <a:lnTo>
                    <a:pt x="5316563" y="5651"/>
                  </a:lnTo>
                  <a:lnTo>
                    <a:pt x="5310759" y="2514"/>
                  </a:lnTo>
                  <a:lnTo>
                    <a:pt x="5304434" y="635"/>
                  </a:lnTo>
                  <a:lnTo>
                    <a:pt x="5297602" y="0"/>
                  </a:lnTo>
                  <a:lnTo>
                    <a:pt x="16929" y="0"/>
                  </a:lnTo>
                  <a:lnTo>
                    <a:pt x="10096" y="635"/>
                  </a:lnTo>
                  <a:lnTo>
                    <a:pt x="3771" y="2514"/>
                  </a:lnTo>
                  <a:lnTo>
                    <a:pt x="0" y="4559"/>
                  </a:lnTo>
                  <a:lnTo>
                    <a:pt x="16941" y="8788"/>
                  </a:lnTo>
                  <a:lnTo>
                    <a:pt x="16941" y="8572"/>
                  </a:lnTo>
                  <a:lnTo>
                    <a:pt x="5304701" y="8572"/>
                  </a:lnTo>
                  <a:lnTo>
                    <a:pt x="5310759" y="11087"/>
                  </a:lnTo>
                  <a:lnTo>
                    <a:pt x="5315775" y="16116"/>
                  </a:lnTo>
                  <a:lnTo>
                    <a:pt x="5320804" y="21132"/>
                  </a:lnTo>
                  <a:lnTo>
                    <a:pt x="5323306" y="27190"/>
                  </a:lnTo>
                  <a:lnTo>
                    <a:pt x="5323306" y="3273234"/>
                  </a:lnTo>
                  <a:lnTo>
                    <a:pt x="5320804" y="3279292"/>
                  </a:lnTo>
                  <a:lnTo>
                    <a:pt x="5316207" y="3283889"/>
                  </a:lnTo>
                  <a:lnTo>
                    <a:pt x="5315775" y="3284309"/>
                  </a:lnTo>
                  <a:lnTo>
                    <a:pt x="5310759" y="3289338"/>
                  </a:lnTo>
                  <a:lnTo>
                    <a:pt x="5304701" y="3291840"/>
                  </a:lnTo>
                  <a:lnTo>
                    <a:pt x="16941" y="3291840"/>
                  </a:lnTo>
                  <a:lnTo>
                    <a:pt x="16941" y="3291636"/>
                  </a:lnTo>
                  <a:lnTo>
                    <a:pt x="0" y="3295866"/>
                  </a:lnTo>
                  <a:lnTo>
                    <a:pt x="3771" y="3297910"/>
                  </a:lnTo>
                  <a:lnTo>
                    <a:pt x="10096" y="3299790"/>
                  </a:lnTo>
                  <a:lnTo>
                    <a:pt x="16941" y="3300412"/>
                  </a:lnTo>
                  <a:lnTo>
                    <a:pt x="5297602" y="3300412"/>
                  </a:lnTo>
                  <a:lnTo>
                    <a:pt x="5304434" y="3299790"/>
                  </a:lnTo>
                  <a:lnTo>
                    <a:pt x="5310759" y="3297910"/>
                  </a:lnTo>
                  <a:lnTo>
                    <a:pt x="5316563" y="3294773"/>
                  </a:lnTo>
                  <a:lnTo>
                    <a:pt x="5320068" y="3291840"/>
                  </a:lnTo>
                  <a:lnTo>
                    <a:pt x="5321846" y="3290379"/>
                  </a:lnTo>
                  <a:lnTo>
                    <a:pt x="5322227" y="3289909"/>
                  </a:lnTo>
                  <a:lnTo>
                    <a:pt x="5326240" y="3285096"/>
                  </a:lnTo>
                  <a:lnTo>
                    <a:pt x="5329377" y="3279292"/>
                  </a:lnTo>
                  <a:lnTo>
                    <a:pt x="5331257" y="3272967"/>
                  </a:lnTo>
                  <a:lnTo>
                    <a:pt x="5331879" y="3266135"/>
                  </a:lnTo>
                  <a:lnTo>
                    <a:pt x="5331879" y="3429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33159" y="1624608"/>
              <a:ext cx="34290" cy="3291840"/>
            </a:xfrm>
            <a:custGeom>
              <a:avLst/>
              <a:gdLst/>
              <a:ahLst/>
              <a:cxnLst/>
              <a:rect l="l" t="t" r="r" b="b"/>
              <a:pathLst>
                <a:path w="34289" h="3291840">
                  <a:moveTo>
                    <a:pt x="17623" y="3291600"/>
                  </a:moveTo>
                  <a:lnTo>
                    <a:pt x="0" y="3261716"/>
                  </a:lnTo>
                  <a:lnTo>
                    <a:pt x="0" y="29884"/>
                  </a:lnTo>
                  <a:lnTo>
                    <a:pt x="17623" y="0"/>
                  </a:lnTo>
                  <a:lnTo>
                    <a:pt x="34289" y="4166"/>
                  </a:lnTo>
                  <a:lnTo>
                    <a:pt x="34289" y="3287434"/>
                  </a:lnTo>
                  <a:lnTo>
                    <a:pt x="17623" y="3291600"/>
                  </a:lnTo>
                  <a:close/>
                </a:path>
              </a:pathLst>
            </a:custGeom>
            <a:solidFill>
              <a:srgbClr val="4581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78880" y="2331719"/>
              <a:ext cx="60325" cy="1594485"/>
            </a:xfrm>
            <a:custGeom>
              <a:avLst/>
              <a:gdLst/>
              <a:ahLst/>
              <a:cxnLst/>
              <a:rect l="l" t="t" r="r" b="b"/>
              <a:pathLst>
                <a:path w="60325" h="1594485">
                  <a:moveTo>
                    <a:pt x="60007" y="1560512"/>
                  </a:moveTo>
                  <a:lnTo>
                    <a:pt x="33985" y="1534477"/>
                  </a:lnTo>
                  <a:lnTo>
                    <a:pt x="26035" y="1534477"/>
                  </a:lnTo>
                  <a:lnTo>
                    <a:pt x="0" y="1560512"/>
                  </a:lnTo>
                  <a:lnTo>
                    <a:pt x="0" y="1568462"/>
                  </a:lnTo>
                  <a:lnTo>
                    <a:pt x="26035" y="1594485"/>
                  </a:lnTo>
                  <a:lnTo>
                    <a:pt x="33985" y="1594485"/>
                  </a:lnTo>
                  <a:lnTo>
                    <a:pt x="60007" y="1568462"/>
                  </a:lnTo>
                  <a:lnTo>
                    <a:pt x="60007" y="1564487"/>
                  </a:lnTo>
                  <a:lnTo>
                    <a:pt x="60007" y="1560512"/>
                  </a:lnTo>
                  <a:close/>
                </a:path>
                <a:path w="60325" h="1594485">
                  <a:moveTo>
                    <a:pt x="60007" y="797560"/>
                  </a:moveTo>
                  <a:lnTo>
                    <a:pt x="33985" y="771525"/>
                  </a:lnTo>
                  <a:lnTo>
                    <a:pt x="26035" y="771525"/>
                  </a:lnTo>
                  <a:lnTo>
                    <a:pt x="0" y="797560"/>
                  </a:lnTo>
                  <a:lnTo>
                    <a:pt x="0" y="805510"/>
                  </a:lnTo>
                  <a:lnTo>
                    <a:pt x="26035" y="831532"/>
                  </a:lnTo>
                  <a:lnTo>
                    <a:pt x="33985" y="831532"/>
                  </a:lnTo>
                  <a:lnTo>
                    <a:pt x="60007" y="805510"/>
                  </a:lnTo>
                  <a:lnTo>
                    <a:pt x="60007" y="801535"/>
                  </a:lnTo>
                  <a:lnTo>
                    <a:pt x="60007" y="797560"/>
                  </a:lnTo>
                  <a:close/>
                </a:path>
                <a:path w="60325" h="1594485">
                  <a:moveTo>
                    <a:pt x="60007" y="26035"/>
                  </a:moveTo>
                  <a:lnTo>
                    <a:pt x="33985" y="0"/>
                  </a:lnTo>
                  <a:lnTo>
                    <a:pt x="26035" y="0"/>
                  </a:lnTo>
                  <a:lnTo>
                    <a:pt x="0" y="26035"/>
                  </a:lnTo>
                  <a:lnTo>
                    <a:pt x="0" y="33985"/>
                  </a:lnTo>
                  <a:lnTo>
                    <a:pt x="26035" y="60007"/>
                  </a:lnTo>
                  <a:lnTo>
                    <a:pt x="33985" y="60007"/>
                  </a:lnTo>
                  <a:lnTo>
                    <a:pt x="60007" y="33985"/>
                  </a:lnTo>
                  <a:lnTo>
                    <a:pt x="60007" y="30010"/>
                  </a:lnTo>
                  <a:lnTo>
                    <a:pt x="60007" y="26035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67449" y="1628774"/>
              <a:ext cx="5306695" cy="488950"/>
            </a:xfrm>
            <a:custGeom>
              <a:avLst/>
              <a:gdLst/>
              <a:ahLst/>
              <a:cxnLst/>
              <a:rect l="l" t="t" r="r" b="b"/>
              <a:pathLst>
                <a:path w="5306695" h="488950">
                  <a:moveTo>
                    <a:pt x="5306377" y="488632"/>
                  </a:moveTo>
                  <a:lnTo>
                    <a:pt x="0" y="488632"/>
                  </a:lnTo>
                  <a:lnTo>
                    <a:pt x="0" y="0"/>
                  </a:lnTo>
                  <a:lnTo>
                    <a:pt x="5306377" y="0"/>
                  </a:lnTo>
                  <a:lnTo>
                    <a:pt x="5306377" y="488632"/>
                  </a:lnTo>
                  <a:close/>
                </a:path>
              </a:pathLst>
            </a:custGeom>
            <a:solidFill>
              <a:srgbClr val="D9E6FA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61747" y="1765934"/>
            <a:ext cx="274319" cy="27431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267449" y="1706943"/>
            <a:ext cx="5299075" cy="29394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38784">
              <a:lnSpc>
                <a:spcPct val="100000"/>
              </a:lnSpc>
              <a:spcBef>
                <a:spcPts val="110"/>
              </a:spcBef>
            </a:pPr>
            <a:r>
              <a:rPr sz="1500" b="1" spc="-50" dirty="0">
                <a:solidFill>
                  <a:srgbClr val="212121"/>
                </a:solidFill>
                <a:latin typeface="Trebuchet MS"/>
                <a:cs typeface="Trebuchet MS"/>
              </a:rPr>
              <a:t>Qu</a:t>
            </a:r>
            <a:r>
              <a:rPr sz="1500" b="1" spc="-1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500" b="1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500" b="1" spc="-5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500" b="1" spc="-5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00" b="1" spc="-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500" b="1" spc="-4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500" b="1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b="1" spc="-8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500" b="1" spc="-5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00" b="1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500" b="1" spc="-1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500" b="1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</a:pPr>
            <a:r>
              <a:rPr sz="1500" spc="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any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00" spc="-4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500" spc="-5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500" spc="-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500" spc="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500" spc="-10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00" spc="10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500" spc="-9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500" spc="5" dirty="0">
                <a:solidFill>
                  <a:srgbClr val="212121"/>
                </a:solidFill>
                <a:latin typeface="Trebuchet MS"/>
                <a:cs typeface="Trebuchet MS"/>
              </a:rPr>
              <a:t>od</a:t>
            </a:r>
            <a:r>
              <a:rPr sz="1500" spc="2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1500">
              <a:latin typeface="Trebuchet MS"/>
              <a:cs typeface="Trebuchet MS"/>
            </a:endParaRPr>
          </a:p>
          <a:p>
            <a:pPr marL="287655" marR="1901825">
              <a:lnSpc>
                <a:spcPct val="168800"/>
              </a:lnSpc>
            </a:pPr>
            <a:r>
              <a:rPr sz="1500" spc="105" dirty="0">
                <a:solidFill>
                  <a:srgbClr val="212121"/>
                </a:solidFill>
                <a:latin typeface="Trebuchet MS"/>
                <a:cs typeface="Trebuchet MS"/>
              </a:rPr>
              <a:t>—</a:t>
            </a:r>
            <a:r>
              <a:rPr sz="1500" spc="-40" dirty="0">
                <a:solidFill>
                  <a:srgbClr val="212121"/>
                </a:solidFill>
                <a:latin typeface="Trebuchet MS"/>
                <a:cs typeface="Trebuchet MS"/>
              </a:rPr>
              <a:t>&gt;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00" spc="-5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500" spc="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500" spc="2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500" spc="-125" dirty="0">
                <a:solidFill>
                  <a:srgbClr val="212121"/>
                </a:solidFill>
                <a:latin typeface="Trebuchet MS"/>
                <a:cs typeface="Trebuchet MS"/>
              </a:rPr>
              <a:t>e,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ho</a:t>
            </a:r>
            <a:r>
              <a:rPr sz="1500" spc="-3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500" spc="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500" spc="15" dirty="0">
                <a:solidFill>
                  <a:srgbClr val="212121"/>
                </a:solidFill>
                <a:latin typeface="Trebuchet MS"/>
                <a:cs typeface="Trebuchet MS"/>
              </a:rPr>
              <a:t>oos</a:t>
            </a:r>
            <a:r>
              <a:rPr sz="1500" spc="-7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500" spc="-2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500" spc="-5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500" spc="80" dirty="0">
                <a:solidFill>
                  <a:srgbClr val="212121"/>
                </a:solidFill>
                <a:latin typeface="Trebuchet MS"/>
                <a:cs typeface="Trebuchet MS"/>
              </a:rPr>
              <a:t>?  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500" spc="-35" dirty="0">
                <a:solidFill>
                  <a:srgbClr val="212121"/>
                </a:solidFill>
                <a:latin typeface="Trebuchet MS"/>
                <a:cs typeface="Trebuchet MS"/>
              </a:rPr>
              <a:t>ep</a:t>
            </a:r>
            <a:r>
              <a:rPr sz="1500" spc="-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500" spc="5" dirty="0">
                <a:solidFill>
                  <a:srgbClr val="212121"/>
                </a:solidFill>
                <a:latin typeface="Trebuchet MS"/>
                <a:cs typeface="Trebuchet MS"/>
              </a:rPr>
              <a:t>od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500" spc="-5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ili</a:t>
            </a:r>
            <a:r>
              <a:rPr sz="1500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500" spc="-3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ri</a:t>
            </a:r>
            <a:r>
              <a:rPr sz="1500" spc="2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00" spc="2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15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1235"/>
              </a:spcBef>
            </a:pPr>
            <a:r>
              <a:rPr sz="1500" spc="105" dirty="0">
                <a:solidFill>
                  <a:srgbClr val="212121"/>
                </a:solidFill>
                <a:latin typeface="Trebuchet MS"/>
                <a:cs typeface="Trebuchet MS"/>
              </a:rPr>
              <a:t>—</a:t>
            </a:r>
            <a:r>
              <a:rPr sz="1500" spc="-40" dirty="0">
                <a:solidFill>
                  <a:srgbClr val="212121"/>
                </a:solidFill>
                <a:latin typeface="Trebuchet MS"/>
                <a:cs typeface="Trebuchet MS"/>
              </a:rPr>
              <a:t>&gt;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1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500" spc="-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500" spc="-3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500" spc="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500" spc="-35" dirty="0">
                <a:solidFill>
                  <a:srgbClr val="212121"/>
                </a:solidFill>
                <a:latin typeface="Trebuchet MS"/>
                <a:cs typeface="Trebuchet MS"/>
              </a:rPr>
              <a:t>ep</a:t>
            </a:r>
            <a:r>
              <a:rPr sz="1500" spc="-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500" spc="5" dirty="0">
                <a:solidFill>
                  <a:srgbClr val="212121"/>
                </a:solidFill>
                <a:latin typeface="Trebuchet MS"/>
                <a:cs typeface="Trebuchet MS"/>
              </a:rPr>
              <a:t>od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500" spc="-9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500" spc="-7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500" spc="-9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500" spc="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spc="5" dirty="0">
                <a:solidFill>
                  <a:srgbClr val="212121"/>
                </a:solidFill>
                <a:latin typeface="Trebuchet MS"/>
                <a:cs typeface="Trebuchet MS"/>
              </a:rPr>
              <a:t>nd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500" spc="-9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500" spc="-65" dirty="0">
                <a:solidFill>
                  <a:srgbClr val="212121"/>
                </a:solidFill>
                <a:latin typeface="Trebuchet MS"/>
                <a:cs typeface="Trebuchet MS"/>
              </a:rPr>
              <a:t>el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500" spc="-7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500" spc="-25" dirty="0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500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500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500" spc="90" dirty="0">
                <a:solidFill>
                  <a:srgbClr val="212121"/>
                </a:solidFill>
                <a:latin typeface="Trebuchet MS"/>
                <a:cs typeface="Trebuchet MS"/>
              </a:rPr>
              <a:t>?</a:t>
            </a:r>
            <a:endParaRPr sz="1500">
              <a:latin typeface="Trebuchet MS"/>
              <a:cs typeface="Trebuchet MS"/>
            </a:endParaRPr>
          </a:p>
          <a:p>
            <a:pPr marL="287655" marR="414020">
              <a:lnSpc>
                <a:spcPct val="112500"/>
              </a:lnSpc>
              <a:spcBef>
                <a:spcPts val="944"/>
              </a:spcBef>
            </a:pPr>
            <a:r>
              <a:rPr sz="1500" spc="-30" dirty="0">
                <a:solidFill>
                  <a:srgbClr val="212121"/>
                </a:solidFill>
                <a:latin typeface="Trebuchet MS"/>
                <a:cs typeface="Trebuchet MS"/>
              </a:rPr>
              <a:t>Existing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121"/>
                </a:solidFill>
                <a:latin typeface="Trebuchet MS"/>
                <a:cs typeface="Trebuchet MS"/>
              </a:rPr>
              <a:t>benchmark</a:t>
            </a:r>
            <a:r>
              <a:rPr sz="1500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121"/>
                </a:solidFill>
                <a:latin typeface="Trebuchet MS"/>
                <a:cs typeface="Trebuchet MS"/>
              </a:rPr>
              <a:t>studies</a:t>
            </a:r>
            <a:r>
              <a:rPr sz="1500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12121"/>
                </a:solidFill>
                <a:latin typeface="Trebuchet MS"/>
                <a:cs typeface="Trebuchet MS"/>
              </a:rPr>
              <a:t>are</a:t>
            </a:r>
            <a:r>
              <a:rPr sz="1500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121"/>
                </a:solidFill>
                <a:latin typeface="Trebuchet MS"/>
                <a:cs typeface="Trebuchet MS"/>
              </a:rPr>
              <a:t>not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55" dirty="0">
                <a:solidFill>
                  <a:srgbClr val="212121"/>
                </a:solidFill>
                <a:latin typeface="Trebuchet MS"/>
                <a:cs typeface="Trebuchet MS"/>
              </a:rPr>
              <a:t>100%</a:t>
            </a:r>
            <a:r>
              <a:rPr sz="1500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121"/>
                </a:solidFill>
                <a:latin typeface="Trebuchet MS"/>
                <a:cs typeface="Trebuchet MS"/>
              </a:rPr>
              <a:t>complete</a:t>
            </a:r>
            <a:r>
              <a:rPr sz="1500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121"/>
                </a:solidFill>
                <a:latin typeface="Trebuchet MS"/>
                <a:cs typeface="Trebuchet MS"/>
              </a:rPr>
              <a:t>or</a:t>
            </a:r>
            <a:r>
              <a:rPr sz="1500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12121"/>
                </a:solidFill>
                <a:latin typeface="Trebuchet MS"/>
                <a:cs typeface="Trebuchet MS"/>
              </a:rPr>
              <a:t>all- </a:t>
            </a:r>
            <a:r>
              <a:rPr sz="1500" spc="-4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encompassing</a:t>
            </a:r>
            <a:endParaRPr sz="15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1170"/>
              </a:spcBef>
            </a:pPr>
            <a:r>
              <a:rPr sz="1500" spc="35" dirty="0">
                <a:solidFill>
                  <a:srgbClr val="212121"/>
                </a:solidFill>
                <a:latin typeface="Trebuchet MS"/>
                <a:cs typeface="Trebuchet MS"/>
              </a:rPr>
              <a:t>—&gt;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12121"/>
                </a:solidFill>
                <a:latin typeface="Trebuchet MS"/>
                <a:cs typeface="Trebuchet MS"/>
              </a:rPr>
              <a:t>Technical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difficulty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212121"/>
                </a:solidFill>
                <a:latin typeface="Trebuchet MS"/>
                <a:cs typeface="Trebuchet MS"/>
              </a:rPr>
              <a:t>implementation?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39512" y="6535886"/>
            <a:ext cx="3225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6F6F6F"/>
                </a:solidFill>
                <a:latin typeface="Arial MT"/>
                <a:cs typeface="Arial MT"/>
              </a:rPr>
              <a:t>3</a:t>
            </a:r>
            <a:r>
              <a:rPr sz="1200" spc="-45" dirty="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6F6F6F"/>
                </a:solidFill>
                <a:latin typeface="Arial MT"/>
                <a:cs typeface="Arial MT"/>
              </a:rPr>
              <a:t>/</a:t>
            </a:r>
            <a:r>
              <a:rPr sz="1200" spc="-45" dirty="0">
                <a:solidFill>
                  <a:srgbClr val="6F6F6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6F6F6F"/>
                </a:solidFill>
                <a:latin typeface="Arial MT"/>
                <a:cs typeface="Arial MT"/>
              </a:rPr>
              <a:t>5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277050"/>
            <a:ext cx="352552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spc="-120" dirty="0"/>
              <a:t>O</a:t>
            </a:r>
            <a:r>
              <a:rPr sz="3450" spc="-114" dirty="0"/>
              <a:t>v</a:t>
            </a:r>
            <a:r>
              <a:rPr sz="3450" spc="-235" dirty="0"/>
              <a:t>e</a:t>
            </a:r>
            <a:r>
              <a:rPr sz="3450" spc="-150" dirty="0"/>
              <a:t>r</a:t>
            </a:r>
            <a:r>
              <a:rPr sz="3450" spc="-110" dirty="0"/>
              <a:t>v</a:t>
            </a:r>
            <a:r>
              <a:rPr sz="3450" spc="-125" dirty="0"/>
              <a:t>i</a:t>
            </a:r>
            <a:r>
              <a:rPr sz="3450" spc="-235" dirty="0"/>
              <a:t>e</a:t>
            </a:r>
            <a:r>
              <a:rPr sz="3450" spc="-125" dirty="0"/>
              <a:t>w</a:t>
            </a:r>
            <a:r>
              <a:rPr sz="3450" spc="-335" dirty="0"/>
              <a:t> </a:t>
            </a:r>
            <a:r>
              <a:rPr sz="3450" spc="-75" dirty="0"/>
              <a:t>o</a:t>
            </a:r>
            <a:r>
              <a:rPr sz="3450" spc="-180" dirty="0"/>
              <a:t>f</a:t>
            </a:r>
            <a:r>
              <a:rPr sz="3450" spc="-335" dirty="0"/>
              <a:t> </a:t>
            </a:r>
            <a:r>
              <a:rPr sz="3450" spc="-55" dirty="0"/>
              <a:t>ME</a:t>
            </a:r>
            <a:r>
              <a:rPr sz="3450" spc="55" dirty="0"/>
              <a:t>S</a:t>
            </a:r>
            <a:r>
              <a:rPr sz="3450" spc="114" dirty="0"/>
              <a:t>S</a:t>
            </a:r>
            <a:r>
              <a:rPr sz="3450" spc="10" dirty="0"/>
              <a:t>I</a:t>
            </a:r>
            <a:endParaRPr sz="3450"/>
          </a:p>
        </p:txBody>
      </p:sp>
      <p:sp>
        <p:nvSpPr>
          <p:cNvPr id="3" name="object 3"/>
          <p:cNvSpPr txBox="1"/>
          <p:nvPr/>
        </p:nvSpPr>
        <p:spPr>
          <a:xfrm>
            <a:off x="4585925" y="4775898"/>
            <a:ext cx="302006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4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00" spc="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500" spc="-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500" spc="-7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212121"/>
                </a:solidFill>
                <a:latin typeface="Trebuchet MS"/>
                <a:cs typeface="Trebuchet MS"/>
              </a:rPr>
              <a:t>3</a:t>
            </a:r>
            <a:r>
              <a:rPr sz="1500" spc="-175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500" spc="-4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500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500" spc="-30" dirty="0">
                <a:solidFill>
                  <a:srgbClr val="212121"/>
                </a:solidFill>
                <a:latin typeface="Trebuchet MS"/>
                <a:cs typeface="Trebuchet MS"/>
              </a:rPr>
              <a:t>rv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00" spc="-6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500" spc="-3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500" spc="-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500" spc="6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500" spc="8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500" spc="-2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500" spc="-20" dirty="0">
                <a:solidFill>
                  <a:srgbClr val="212121"/>
                </a:solidFill>
                <a:latin typeface="Trebuchet MS"/>
                <a:cs typeface="Trebuchet MS"/>
              </a:rPr>
              <a:t>ork</a:t>
            </a:r>
            <a:r>
              <a:rPr sz="1500" spc="-114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500" spc="-3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8802" y="1108733"/>
            <a:ext cx="5089201" cy="33918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6744" y="5512117"/>
            <a:ext cx="68579" cy="6857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02639" y="5283390"/>
            <a:ext cx="4388485" cy="108013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00" spc="-60" dirty="0">
                <a:solidFill>
                  <a:srgbClr val="212121"/>
                </a:solidFill>
                <a:latin typeface="Trebuchet MS"/>
                <a:cs typeface="Trebuchet MS"/>
              </a:rPr>
              <a:t>Gene</a:t>
            </a:r>
            <a:r>
              <a:rPr sz="1600" spc="-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600" spc="-50" dirty="0">
                <a:solidFill>
                  <a:srgbClr val="212121"/>
                </a:solidFill>
                <a:latin typeface="Trebuchet MS"/>
                <a:cs typeface="Trebuchet MS"/>
              </a:rPr>
              <a:t>ali</a:t>
            </a:r>
            <a:r>
              <a:rPr sz="1600" spc="-105" dirty="0">
                <a:solidFill>
                  <a:srgbClr val="212121"/>
                </a:solidFill>
                <a:latin typeface="Trebuchet MS"/>
                <a:cs typeface="Trebuchet MS"/>
              </a:rPr>
              <a:t>z</a:t>
            </a:r>
            <a:r>
              <a:rPr sz="1600" spc="-35" dirty="0">
                <a:solidFill>
                  <a:srgbClr val="212121"/>
                </a:solidFill>
                <a:latin typeface="Trebuchet MS"/>
                <a:cs typeface="Trebuchet MS"/>
              </a:rPr>
              <a:t>able</a:t>
            </a:r>
            <a:r>
              <a:rPr sz="1600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600" spc="-25" dirty="0">
                <a:solidFill>
                  <a:srgbClr val="212121"/>
                </a:solidFill>
                <a:latin typeface="Trebuchet MS"/>
                <a:cs typeface="Trebuchet MS"/>
              </a:rPr>
              <a:t>or</a:t>
            </a:r>
            <a:r>
              <a:rPr sz="1600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Trebuchet MS"/>
                <a:cs typeface="Trebuchet MS"/>
              </a:rPr>
              <a:t>mo</a:t>
            </a:r>
            <a:r>
              <a:rPr sz="1600" spc="-3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600" spc="-7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600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sz="1600" spc="-6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600" spc="-9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600" spc="-3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600" spc="-7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600" spc="-30" dirty="0">
                <a:solidFill>
                  <a:srgbClr val="212121"/>
                </a:solidFill>
                <a:latin typeface="Trebuchet MS"/>
                <a:cs typeface="Trebuchet MS"/>
              </a:rPr>
              <a:t>ation</a:t>
            </a:r>
            <a:r>
              <a:rPr sz="1600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600" spc="-5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600" spc="-5" dirty="0">
                <a:solidFill>
                  <a:srgbClr val="212121"/>
                </a:solidFill>
                <a:latin typeface="Trebuchet MS"/>
                <a:cs typeface="Trebuchet MS"/>
              </a:rPr>
              <a:t>thods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44100"/>
              </a:lnSpc>
              <a:spcBef>
                <a:spcPts val="5"/>
              </a:spcBef>
            </a:pPr>
            <a:r>
              <a:rPr sz="1600" spc="-35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sz="1600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12121"/>
                </a:solidFill>
                <a:latin typeface="Trebuchet MS"/>
                <a:cs typeface="Trebuchet MS"/>
              </a:rPr>
              <a:t>transformable</a:t>
            </a:r>
            <a:r>
              <a:rPr sz="1600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spc="-60" dirty="0">
                <a:solidFill>
                  <a:srgbClr val="212121"/>
                </a:solidFill>
                <a:latin typeface="Trebuchet MS"/>
                <a:cs typeface="Trebuchet MS"/>
              </a:rPr>
              <a:t>for</a:t>
            </a:r>
            <a:r>
              <a:rPr sz="1600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Trebuchet MS"/>
                <a:cs typeface="Trebuchet MS"/>
              </a:rPr>
              <a:t>Python</a:t>
            </a:r>
            <a:r>
              <a:rPr sz="1600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Trebuchet MS"/>
                <a:cs typeface="Trebuchet MS"/>
              </a:rPr>
              <a:t>or</a:t>
            </a:r>
            <a:r>
              <a:rPr sz="1600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Trebuchet MS"/>
                <a:cs typeface="Trebuchet MS"/>
              </a:rPr>
              <a:t>based</a:t>
            </a:r>
            <a:r>
              <a:rPr sz="1600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Trebuchet MS"/>
                <a:cs typeface="Trebuchet MS"/>
              </a:rPr>
              <a:t>methods </a:t>
            </a:r>
            <a:r>
              <a:rPr sz="1600" spc="-4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600" spc="-50" dirty="0">
                <a:solidFill>
                  <a:srgbClr val="212121"/>
                </a:solidFill>
                <a:latin typeface="Trebuchet MS"/>
                <a:cs typeface="Trebuchet MS"/>
              </a:rPr>
              <a:t>ep</a:t>
            </a:r>
            <a:r>
              <a:rPr sz="1600" spc="-5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600" spc="-30" dirty="0">
                <a:solidFill>
                  <a:srgbClr val="212121"/>
                </a:solidFill>
                <a:latin typeface="Trebuchet MS"/>
                <a:cs typeface="Trebuchet MS"/>
              </a:rPr>
              <a:t>oducible</a:t>
            </a:r>
            <a:r>
              <a:rPr sz="1600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600" spc="-35" dirty="0">
                <a:solidFill>
                  <a:srgbClr val="212121"/>
                </a:solidFill>
                <a:latin typeface="Trebuchet MS"/>
                <a:cs typeface="Trebuchet MS"/>
              </a:rPr>
              <a:t>orkfl</a:t>
            </a:r>
            <a:r>
              <a:rPr sz="1600" spc="-5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600" spc="-10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600" spc="-185" dirty="0">
                <a:solidFill>
                  <a:srgbClr val="212121"/>
                </a:solidFill>
                <a:latin typeface="Trebuchet MS"/>
                <a:cs typeface="Trebuchet MS"/>
              </a:rPr>
              <a:t>,</a:t>
            </a:r>
            <a:r>
              <a:rPr sz="1600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600" spc="-40" dirty="0">
                <a:solidFill>
                  <a:srgbClr val="212121"/>
                </a:solidFill>
                <a:latin typeface="Trebuchet MS"/>
                <a:cs typeface="Trebuchet MS"/>
              </a:rPr>
              <a:t>esults/findings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6744" y="5863589"/>
            <a:ext cx="68579" cy="685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6744" y="6215062"/>
            <a:ext cx="68579" cy="685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0424" y="5512117"/>
            <a:ext cx="68580" cy="6857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86185" y="5283390"/>
            <a:ext cx="4046220" cy="108013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00" spc="-35" dirty="0">
                <a:solidFill>
                  <a:srgbClr val="212121"/>
                </a:solidFill>
                <a:latin typeface="Trebuchet MS"/>
                <a:cs typeface="Trebuchet MS"/>
              </a:rPr>
              <a:t>Multiple</a:t>
            </a:r>
            <a:r>
              <a:rPr sz="1600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12121"/>
                </a:solidFill>
                <a:latin typeface="Trebuchet MS"/>
                <a:cs typeface="Trebuchet MS"/>
              </a:rPr>
              <a:t>da</a:t>
            </a:r>
            <a:r>
              <a:rPr sz="1600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600" spc="-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600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12121"/>
                </a:solidFill>
                <a:latin typeface="Trebuchet MS"/>
                <a:cs typeface="Trebuchet MS"/>
              </a:rPr>
              <a:t>types</a:t>
            </a:r>
            <a:r>
              <a:rPr sz="1600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12121"/>
                </a:solidFill>
                <a:latin typeface="Trebuchet MS"/>
                <a:cs typeface="Trebuchet MS"/>
              </a:rPr>
              <a:t>(bul</a:t>
            </a:r>
            <a:r>
              <a:rPr sz="1600" spc="-1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1600" spc="-185" dirty="0">
                <a:solidFill>
                  <a:srgbClr val="212121"/>
                </a:solidFill>
                <a:latin typeface="Trebuchet MS"/>
                <a:cs typeface="Trebuchet MS"/>
              </a:rPr>
              <a:t>,</a:t>
            </a:r>
            <a:r>
              <a:rPr sz="1600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212121"/>
                </a:solidFill>
                <a:latin typeface="Trebuchet MS"/>
                <a:cs typeface="Trebuchet MS"/>
              </a:rPr>
              <a:t>sc,</a:t>
            </a:r>
            <a:r>
              <a:rPr sz="1600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600" spc="-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600" spc="-55" dirty="0">
                <a:solidFill>
                  <a:srgbClr val="212121"/>
                </a:solidFill>
                <a:latin typeface="Trebuchet MS"/>
                <a:cs typeface="Trebuchet MS"/>
              </a:rPr>
              <a:t>atial)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44100"/>
              </a:lnSpc>
              <a:spcBef>
                <a:spcPts val="5"/>
              </a:spcBef>
            </a:pPr>
            <a:r>
              <a:rPr sz="1600" spc="-30" dirty="0">
                <a:solidFill>
                  <a:srgbClr val="212121"/>
                </a:solidFill>
                <a:latin typeface="Trebuchet MS"/>
                <a:cs typeface="Trebuchet MS"/>
              </a:rPr>
              <a:t>Help</a:t>
            </a:r>
            <a:r>
              <a:rPr sz="1600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600" spc="1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600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600" spc="-3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600" spc="-4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600" spc="-30" dirty="0">
                <a:solidFill>
                  <a:srgbClr val="212121"/>
                </a:solidFill>
                <a:latin typeface="Trebuchet MS"/>
                <a:cs typeface="Trebuchet MS"/>
              </a:rPr>
              <a:t>elop</a:t>
            </a:r>
            <a:r>
              <a:rPr sz="1600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600" spc="-2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600" spc="-3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600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sz="1600" spc="-6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600" spc="-9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600" spc="-3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600" spc="-7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600" spc="-30" dirty="0">
                <a:solidFill>
                  <a:srgbClr val="212121"/>
                </a:solidFill>
                <a:latin typeface="Trebuchet MS"/>
                <a:cs typeface="Trebuchet MS"/>
              </a:rPr>
              <a:t>ation</a:t>
            </a:r>
            <a:r>
              <a:rPr sz="1600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600" spc="-5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600" spc="-15" dirty="0">
                <a:solidFill>
                  <a:srgbClr val="212121"/>
                </a:solidFill>
                <a:latin typeface="Trebuchet MS"/>
                <a:cs typeface="Trebuchet MS"/>
              </a:rPr>
              <a:t>thod  </a:t>
            </a:r>
            <a:r>
              <a:rPr sz="1600" spc="-30" dirty="0">
                <a:solidFill>
                  <a:srgbClr val="212121"/>
                </a:solidFill>
                <a:latin typeface="Trebuchet MS"/>
                <a:cs typeface="Trebuchet MS"/>
              </a:rPr>
              <a:t>Compare</a:t>
            </a:r>
            <a:r>
              <a:rPr sz="1600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12121"/>
                </a:solidFill>
                <a:latin typeface="Trebuchet MS"/>
                <a:cs typeface="Trebuchet MS"/>
              </a:rPr>
              <a:t>large</a:t>
            </a:r>
            <a:r>
              <a:rPr sz="1600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212121"/>
                </a:solidFill>
                <a:latin typeface="Trebuchet MS"/>
                <a:cs typeface="Trebuchet MS"/>
              </a:rPr>
              <a:t>set</a:t>
            </a:r>
            <a:r>
              <a:rPr sz="1600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1600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212121"/>
                </a:solidFill>
                <a:latin typeface="Trebuchet MS"/>
                <a:cs typeface="Trebuchet MS"/>
              </a:rPr>
              <a:t>independent</a:t>
            </a:r>
            <a:r>
              <a:rPr sz="1600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sz="1600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12121"/>
                </a:solidFill>
                <a:latin typeface="Trebuchet MS"/>
                <a:cs typeface="Trebuchet MS"/>
              </a:rPr>
              <a:t>at</a:t>
            </a:r>
            <a:r>
              <a:rPr sz="1600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12121"/>
                </a:solidFill>
                <a:latin typeface="Trebuchet MS"/>
                <a:cs typeface="Trebuchet MS"/>
              </a:rPr>
              <a:t>once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0424" y="5863589"/>
            <a:ext cx="68580" cy="6857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10424" y="6215062"/>
            <a:ext cx="68580" cy="6857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4</a:t>
            </a:fld>
            <a:r>
              <a:rPr spc="-35" dirty="0"/>
              <a:t> </a:t>
            </a:r>
            <a:r>
              <a:rPr dirty="0"/>
              <a:t>/</a:t>
            </a:r>
            <a:r>
              <a:rPr spc="-30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93636"/>
            <a:ext cx="30372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Acknowledgements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618172" y="114014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3982" y="60007"/>
                </a:moveTo>
                <a:lnTo>
                  <a:pt x="26025" y="60007"/>
                </a:lnTo>
                <a:lnTo>
                  <a:pt x="22197" y="59246"/>
                </a:lnTo>
                <a:lnTo>
                  <a:pt x="0" y="33982"/>
                </a:lnTo>
                <a:lnTo>
                  <a:pt x="0" y="26024"/>
                </a:lnTo>
                <a:lnTo>
                  <a:pt x="26025" y="0"/>
                </a:lnTo>
                <a:lnTo>
                  <a:pt x="33982" y="0"/>
                </a:lnTo>
                <a:lnTo>
                  <a:pt x="60007" y="30003"/>
                </a:lnTo>
                <a:lnTo>
                  <a:pt x="60007" y="33982"/>
                </a:lnTo>
                <a:lnTo>
                  <a:pt x="33982" y="60007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8843" y="934389"/>
            <a:ext cx="2030095" cy="426910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500" b="1" spc="-2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500" b="1" spc="-19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500" b="1" spc="-140" dirty="0">
                <a:solidFill>
                  <a:srgbClr val="212121"/>
                </a:solidFill>
                <a:latin typeface="Trebuchet MS"/>
                <a:cs typeface="Trebuchet MS"/>
              </a:rPr>
              <a:t>.</a:t>
            </a:r>
            <a:r>
              <a:rPr sz="1500" b="1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b="1" spc="-1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b="1" spc="-1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500" b="1" spc="-8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500" b="1" spc="-5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00" b="1" spc="-5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500" b="1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b="1" spc="5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500" b="1" spc="-5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00" b="1" spc="-4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500" b="1" spc="3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500" b="1" spc="-5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500" spc="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500" spc="-175" dirty="0">
                <a:solidFill>
                  <a:srgbClr val="212121"/>
                </a:solidFill>
                <a:latin typeface="Trebuchet MS"/>
                <a:cs typeface="Trebuchet MS"/>
              </a:rPr>
              <a:t>.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204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500" spc="5" dirty="0">
                <a:solidFill>
                  <a:srgbClr val="212121"/>
                </a:solidFill>
                <a:latin typeface="Trebuchet MS"/>
                <a:cs typeface="Trebuchet MS"/>
              </a:rPr>
              <a:t>oung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500" spc="10" dirty="0">
                <a:solidFill>
                  <a:srgbClr val="212121"/>
                </a:solidFill>
                <a:latin typeface="Trebuchet MS"/>
                <a:cs typeface="Trebuchet MS"/>
              </a:rPr>
              <a:t>oong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121"/>
                </a:solidFill>
                <a:latin typeface="Trebuchet MS"/>
                <a:cs typeface="Trebuchet MS"/>
              </a:rPr>
              <a:t>Ki</a:t>
            </a:r>
            <a:r>
              <a:rPr sz="1500" spc="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endParaRPr sz="1500">
              <a:latin typeface="Trebuchet MS"/>
              <a:cs typeface="Trebuchet MS"/>
            </a:endParaRPr>
          </a:p>
          <a:p>
            <a:pPr marL="12700" marR="5080">
              <a:lnSpc>
                <a:spcPct val="142500"/>
              </a:lnSpc>
            </a:pPr>
            <a:r>
              <a:rPr sz="1500" spc="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500" spc="-175" dirty="0">
                <a:solidFill>
                  <a:srgbClr val="212121"/>
                </a:solidFill>
                <a:latin typeface="Trebuchet MS"/>
                <a:cs typeface="Trebuchet MS"/>
              </a:rPr>
              <a:t>.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spc="-3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500" spc="-7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spc="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500" spc="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500" spc="-105" dirty="0">
                <a:solidFill>
                  <a:srgbClr val="212121"/>
                </a:solidFill>
                <a:latin typeface="Trebuchet MS"/>
                <a:cs typeface="Trebuchet MS"/>
              </a:rPr>
              <a:t>z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500" spc="-30" dirty="0">
                <a:solidFill>
                  <a:srgbClr val="212121"/>
                </a:solidFill>
                <a:latin typeface="Trebuchet MS"/>
                <a:cs typeface="Trebuchet MS"/>
              </a:rPr>
              <a:t>eh  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00" spc="2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00" spc="-2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spc="2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500" spc="-5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spc="-25" dirty="0">
                <a:solidFill>
                  <a:srgbClr val="212121"/>
                </a:solidFill>
                <a:latin typeface="Trebuchet MS"/>
                <a:cs typeface="Trebuchet MS"/>
              </a:rPr>
              <a:t>ni</a:t>
            </a:r>
            <a:endParaRPr sz="1500">
              <a:latin typeface="Trebuchet MS"/>
              <a:cs typeface="Trebuchet MS"/>
            </a:endParaRPr>
          </a:p>
          <a:p>
            <a:pPr marL="12700" marR="952500">
              <a:lnSpc>
                <a:spcPct val="142500"/>
              </a:lnSpc>
            </a:pP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500" spc="-3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121"/>
                </a:solidFill>
                <a:latin typeface="Trebuchet MS"/>
                <a:cs typeface="Trebuchet MS"/>
              </a:rPr>
              <a:t>He  </a:t>
            </a:r>
            <a:r>
              <a:rPr sz="1500" spc="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00" spc="-5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spc="-65" dirty="0">
                <a:solidFill>
                  <a:srgbClr val="212121"/>
                </a:solidFill>
                <a:latin typeface="Trebuchet MS"/>
                <a:cs typeface="Trebuchet MS"/>
              </a:rPr>
              <a:t>el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204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500" spc="10" dirty="0">
                <a:solidFill>
                  <a:srgbClr val="212121"/>
                </a:solidFill>
                <a:latin typeface="Trebuchet MS"/>
                <a:cs typeface="Trebuchet MS"/>
              </a:rPr>
              <a:t>oon  J</a:t>
            </a:r>
            <a:r>
              <a:rPr sz="1500" spc="-7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500" spc="-125" dirty="0">
                <a:solidFill>
                  <a:srgbClr val="212121"/>
                </a:solidFill>
                <a:latin typeface="Trebuchet MS"/>
                <a:cs typeface="Trebuchet MS"/>
              </a:rPr>
              <a:t>ff</a:t>
            </a:r>
            <a:r>
              <a:rPr sz="1500" spc="-7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500" spc="-6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500" spc="-3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18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spc="5" dirty="0">
                <a:solidFill>
                  <a:srgbClr val="212121"/>
                </a:solidFill>
                <a:latin typeface="Trebuchet MS"/>
                <a:cs typeface="Trebuchet MS"/>
              </a:rPr>
              <a:t>ng</a:t>
            </a:r>
            <a:endParaRPr sz="1500">
              <a:latin typeface="Trebuchet MS"/>
              <a:cs typeface="Trebuchet MS"/>
            </a:endParaRPr>
          </a:p>
          <a:p>
            <a:pPr marL="12700" marR="561340">
              <a:lnSpc>
                <a:spcPct val="142500"/>
              </a:lnSpc>
            </a:pPr>
            <a:r>
              <a:rPr sz="1500" spc="-6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spc="-10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1500" spc="2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hd</a:t>
            </a:r>
            <a:r>
              <a:rPr sz="1500" spc="-45" dirty="0">
                <a:solidFill>
                  <a:srgbClr val="212121"/>
                </a:solidFill>
                <a:latin typeface="Trebuchet MS"/>
                <a:cs typeface="Trebuchet MS"/>
              </a:rPr>
              <a:t>eep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spc="5" dirty="0">
                <a:solidFill>
                  <a:srgbClr val="212121"/>
                </a:solidFill>
                <a:latin typeface="Trebuchet MS"/>
                <a:cs typeface="Trebuchet MS"/>
              </a:rPr>
              <a:t>nd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hu  </a:t>
            </a:r>
            <a:r>
              <a:rPr sz="1500" spc="-204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500" spc="-3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00" spc="5" dirty="0">
                <a:solidFill>
                  <a:srgbClr val="212121"/>
                </a:solidFill>
                <a:latin typeface="Trebuchet MS"/>
                <a:cs typeface="Trebuchet MS"/>
              </a:rPr>
              <a:t>nd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500" spc="10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endParaRPr sz="1500">
              <a:latin typeface="Trebuchet MS"/>
              <a:cs typeface="Trebuchet MS"/>
            </a:endParaRPr>
          </a:p>
          <a:p>
            <a:pPr marL="12700" marR="523240">
              <a:lnSpc>
                <a:spcPct val="142500"/>
              </a:lnSpc>
              <a:spcBef>
                <a:spcPts val="70"/>
              </a:spcBef>
            </a:pP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Raa</a:t>
            </a:r>
            <a:r>
              <a:rPr sz="1500" spc="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00" spc="-6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spc="-3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500" spc="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spc="-50" dirty="0">
                <a:solidFill>
                  <a:srgbClr val="212121"/>
                </a:solidFill>
                <a:latin typeface="Trebuchet MS"/>
                <a:cs typeface="Trebuchet MS"/>
              </a:rPr>
              <a:t>r  </a:t>
            </a:r>
            <a:r>
              <a:rPr sz="1500" spc="3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500" spc="-10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bh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500" spc="-45" dirty="0">
                <a:solidFill>
                  <a:srgbClr val="212121"/>
                </a:solidFill>
                <a:latin typeface="Trebuchet MS"/>
                <a:cs typeface="Trebuchet MS"/>
              </a:rPr>
              <a:t>een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spc="5" dirty="0">
                <a:solidFill>
                  <a:srgbClr val="212121"/>
                </a:solidFill>
                <a:latin typeface="Trebuchet MS"/>
                <a:cs typeface="Trebuchet MS"/>
              </a:rPr>
              <a:t>nd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hu  </a:t>
            </a:r>
            <a:r>
              <a:rPr sz="1500" spc="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00" spc="5" dirty="0">
                <a:solidFill>
                  <a:srgbClr val="212121"/>
                </a:solidFill>
                <a:latin typeface="Trebuchet MS"/>
                <a:cs typeface="Trebuchet MS"/>
              </a:rPr>
              <a:t>ngm</a:t>
            </a:r>
            <a:r>
              <a:rPr sz="1500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00" spc="5" dirty="0">
                <a:solidFill>
                  <a:srgbClr val="212121"/>
                </a:solidFill>
                <a:latin typeface="Trebuchet MS"/>
                <a:cs typeface="Trebuchet MS"/>
              </a:rPr>
              <a:t>ng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Z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spc="5" dirty="0">
                <a:solidFill>
                  <a:srgbClr val="212121"/>
                </a:solidFill>
                <a:latin typeface="Trebuchet MS"/>
                <a:cs typeface="Trebuchet MS"/>
              </a:rPr>
              <a:t>ng  </a:t>
            </a:r>
            <a:r>
              <a:rPr sz="1500" spc="8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500" spc="-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500" spc="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50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500" spc="-65" dirty="0">
                <a:solidFill>
                  <a:srgbClr val="212121"/>
                </a:solidFill>
                <a:latin typeface="Trebuchet MS"/>
                <a:cs typeface="Trebuchet MS"/>
              </a:rPr>
              <a:t>el</a:t>
            </a:r>
            <a:r>
              <a:rPr sz="150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500" spc="-35" dirty="0">
                <a:solidFill>
                  <a:srgbClr val="212121"/>
                </a:solidFill>
                <a:latin typeface="Trebuchet MS"/>
                <a:cs typeface="Trebuchet MS"/>
              </a:rPr>
              <a:t>eu</a:t>
            </a:r>
            <a:r>
              <a:rPr sz="1500" spc="5" dirty="0">
                <a:solidFill>
                  <a:srgbClr val="212121"/>
                </a:solidFill>
                <a:latin typeface="Trebuchet MS"/>
                <a:cs typeface="Trebuchet MS"/>
              </a:rPr>
              <a:t>ng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8172" y="1465897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3982" y="60007"/>
                </a:moveTo>
                <a:lnTo>
                  <a:pt x="26025" y="60007"/>
                </a:lnTo>
                <a:lnTo>
                  <a:pt x="22197" y="59246"/>
                </a:lnTo>
                <a:lnTo>
                  <a:pt x="0" y="33982"/>
                </a:lnTo>
                <a:lnTo>
                  <a:pt x="0" y="26024"/>
                </a:lnTo>
                <a:lnTo>
                  <a:pt x="26025" y="0"/>
                </a:lnTo>
                <a:lnTo>
                  <a:pt x="33982" y="0"/>
                </a:lnTo>
                <a:lnTo>
                  <a:pt x="60007" y="30003"/>
                </a:lnTo>
                <a:lnTo>
                  <a:pt x="60007" y="33982"/>
                </a:lnTo>
                <a:lnTo>
                  <a:pt x="33982" y="60007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172" y="179165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3982" y="60007"/>
                </a:moveTo>
                <a:lnTo>
                  <a:pt x="26025" y="60007"/>
                </a:lnTo>
                <a:lnTo>
                  <a:pt x="22197" y="59246"/>
                </a:lnTo>
                <a:lnTo>
                  <a:pt x="0" y="33982"/>
                </a:lnTo>
                <a:lnTo>
                  <a:pt x="0" y="26024"/>
                </a:lnTo>
                <a:lnTo>
                  <a:pt x="26025" y="0"/>
                </a:lnTo>
                <a:lnTo>
                  <a:pt x="33982" y="0"/>
                </a:lnTo>
                <a:lnTo>
                  <a:pt x="60007" y="30003"/>
                </a:lnTo>
                <a:lnTo>
                  <a:pt x="60007" y="33982"/>
                </a:lnTo>
                <a:lnTo>
                  <a:pt x="33982" y="60007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8172" y="2117407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3982" y="60007"/>
                </a:moveTo>
                <a:lnTo>
                  <a:pt x="26025" y="60007"/>
                </a:lnTo>
                <a:lnTo>
                  <a:pt x="22197" y="59245"/>
                </a:lnTo>
                <a:lnTo>
                  <a:pt x="0" y="33982"/>
                </a:lnTo>
                <a:lnTo>
                  <a:pt x="0" y="26024"/>
                </a:lnTo>
                <a:lnTo>
                  <a:pt x="26025" y="0"/>
                </a:lnTo>
                <a:lnTo>
                  <a:pt x="33982" y="0"/>
                </a:lnTo>
                <a:lnTo>
                  <a:pt x="60007" y="30003"/>
                </a:lnTo>
                <a:lnTo>
                  <a:pt x="60007" y="33982"/>
                </a:lnTo>
                <a:lnTo>
                  <a:pt x="33982" y="60007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172" y="244316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3982" y="60007"/>
                </a:moveTo>
                <a:lnTo>
                  <a:pt x="26025" y="60007"/>
                </a:lnTo>
                <a:lnTo>
                  <a:pt x="22197" y="59245"/>
                </a:lnTo>
                <a:lnTo>
                  <a:pt x="0" y="33982"/>
                </a:lnTo>
                <a:lnTo>
                  <a:pt x="0" y="26024"/>
                </a:lnTo>
                <a:lnTo>
                  <a:pt x="26025" y="0"/>
                </a:lnTo>
                <a:lnTo>
                  <a:pt x="33982" y="0"/>
                </a:lnTo>
                <a:lnTo>
                  <a:pt x="60007" y="30003"/>
                </a:lnTo>
                <a:lnTo>
                  <a:pt x="60007" y="33982"/>
                </a:lnTo>
                <a:lnTo>
                  <a:pt x="33982" y="60007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8172" y="2768917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3982" y="60007"/>
                </a:moveTo>
                <a:lnTo>
                  <a:pt x="26025" y="60007"/>
                </a:lnTo>
                <a:lnTo>
                  <a:pt x="22197" y="59245"/>
                </a:lnTo>
                <a:lnTo>
                  <a:pt x="0" y="33982"/>
                </a:lnTo>
                <a:lnTo>
                  <a:pt x="0" y="26024"/>
                </a:lnTo>
                <a:lnTo>
                  <a:pt x="26025" y="0"/>
                </a:lnTo>
                <a:lnTo>
                  <a:pt x="33982" y="0"/>
                </a:lnTo>
                <a:lnTo>
                  <a:pt x="60007" y="30003"/>
                </a:lnTo>
                <a:lnTo>
                  <a:pt x="60007" y="33982"/>
                </a:lnTo>
                <a:lnTo>
                  <a:pt x="33982" y="60007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8172" y="309467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3982" y="60007"/>
                </a:moveTo>
                <a:lnTo>
                  <a:pt x="26025" y="60007"/>
                </a:lnTo>
                <a:lnTo>
                  <a:pt x="22197" y="59245"/>
                </a:lnTo>
                <a:lnTo>
                  <a:pt x="0" y="33982"/>
                </a:lnTo>
                <a:lnTo>
                  <a:pt x="0" y="26024"/>
                </a:lnTo>
                <a:lnTo>
                  <a:pt x="26025" y="0"/>
                </a:lnTo>
                <a:lnTo>
                  <a:pt x="33982" y="0"/>
                </a:lnTo>
                <a:lnTo>
                  <a:pt x="60007" y="30003"/>
                </a:lnTo>
                <a:lnTo>
                  <a:pt x="60007" y="33982"/>
                </a:lnTo>
                <a:lnTo>
                  <a:pt x="33982" y="60007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8172" y="3420427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3982" y="60007"/>
                </a:moveTo>
                <a:lnTo>
                  <a:pt x="26025" y="60007"/>
                </a:lnTo>
                <a:lnTo>
                  <a:pt x="22197" y="59245"/>
                </a:lnTo>
                <a:lnTo>
                  <a:pt x="0" y="33982"/>
                </a:lnTo>
                <a:lnTo>
                  <a:pt x="0" y="26024"/>
                </a:lnTo>
                <a:lnTo>
                  <a:pt x="26025" y="0"/>
                </a:lnTo>
                <a:lnTo>
                  <a:pt x="33982" y="0"/>
                </a:lnTo>
                <a:lnTo>
                  <a:pt x="60007" y="30003"/>
                </a:lnTo>
                <a:lnTo>
                  <a:pt x="60007" y="33982"/>
                </a:lnTo>
                <a:lnTo>
                  <a:pt x="33982" y="60007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8172" y="3746182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3982" y="60007"/>
                </a:moveTo>
                <a:lnTo>
                  <a:pt x="26025" y="60007"/>
                </a:lnTo>
                <a:lnTo>
                  <a:pt x="22197" y="59245"/>
                </a:lnTo>
                <a:lnTo>
                  <a:pt x="0" y="33982"/>
                </a:lnTo>
                <a:lnTo>
                  <a:pt x="0" y="26024"/>
                </a:lnTo>
                <a:lnTo>
                  <a:pt x="26025" y="0"/>
                </a:lnTo>
                <a:lnTo>
                  <a:pt x="33982" y="0"/>
                </a:lnTo>
                <a:lnTo>
                  <a:pt x="60007" y="30003"/>
                </a:lnTo>
                <a:lnTo>
                  <a:pt x="60007" y="33982"/>
                </a:lnTo>
                <a:lnTo>
                  <a:pt x="33982" y="60007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8172" y="4080509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3982" y="60007"/>
                </a:moveTo>
                <a:lnTo>
                  <a:pt x="26025" y="60007"/>
                </a:lnTo>
                <a:lnTo>
                  <a:pt x="22197" y="59245"/>
                </a:lnTo>
                <a:lnTo>
                  <a:pt x="0" y="33982"/>
                </a:lnTo>
                <a:lnTo>
                  <a:pt x="0" y="26024"/>
                </a:lnTo>
                <a:lnTo>
                  <a:pt x="26025" y="0"/>
                </a:lnTo>
                <a:lnTo>
                  <a:pt x="33982" y="0"/>
                </a:lnTo>
                <a:lnTo>
                  <a:pt x="60007" y="30003"/>
                </a:lnTo>
                <a:lnTo>
                  <a:pt x="60007" y="33982"/>
                </a:lnTo>
                <a:lnTo>
                  <a:pt x="33982" y="60007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8172" y="4406264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3982" y="60007"/>
                </a:moveTo>
                <a:lnTo>
                  <a:pt x="26025" y="60007"/>
                </a:lnTo>
                <a:lnTo>
                  <a:pt x="22197" y="59245"/>
                </a:lnTo>
                <a:lnTo>
                  <a:pt x="0" y="33982"/>
                </a:lnTo>
                <a:lnTo>
                  <a:pt x="0" y="26024"/>
                </a:lnTo>
                <a:lnTo>
                  <a:pt x="26025" y="0"/>
                </a:lnTo>
                <a:lnTo>
                  <a:pt x="33982" y="0"/>
                </a:lnTo>
                <a:lnTo>
                  <a:pt x="60007" y="30003"/>
                </a:lnTo>
                <a:lnTo>
                  <a:pt x="60007" y="33982"/>
                </a:lnTo>
                <a:lnTo>
                  <a:pt x="33982" y="60007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8172" y="4732019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3982" y="60006"/>
                </a:moveTo>
                <a:lnTo>
                  <a:pt x="26025" y="60006"/>
                </a:lnTo>
                <a:lnTo>
                  <a:pt x="22197" y="59245"/>
                </a:lnTo>
                <a:lnTo>
                  <a:pt x="0" y="33981"/>
                </a:lnTo>
                <a:lnTo>
                  <a:pt x="0" y="26024"/>
                </a:lnTo>
                <a:lnTo>
                  <a:pt x="26025" y="0"/>
                </a:lnTo>
                <a:lnTo>
                  <a:pt x="33982" y="0"/>
                </a:lnTo>
                <a:lnTo>
                  <a:pt x="60007" y="30003"/>
                </a:lnTo>
                <a:lnTo>
                  <a:pt x="60007" y="33981"/>
                </a:lnTo>
                <a:lnTo>
                  <a:pt x="33982" y="600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8172" y="5057774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3982" y="60006"/>
                </a:moveTo>
                <a:lnTo>
                  <a:pt x="26025" y="60006"/>
                </a:lnTo>
                <a:lnTo>
                  <a:pt x="22197" y="59245"/>
                </a:lnTo>
                <a:lnTo>
                  <a:pt x="0" y="33981"/>
                </a:lnTo>
                <a:lnTo>
                  <a:pt x="0" y="26024"/>
                </a:lnTo>
                <a:lnTo>
                  <a:pt x="26025" y="0"/>
                </a:lnTo>
                <a:lnTo>
                  <a:pt x="33982" y="0"/>
                </a:lnTo>
                <a:lnTo>
                  <a:pt x="60007" y="30003"/>
                </a:lnTo>
                <a:lnTo>
                  <a:pt x="60007" y="33981"/>
                </a:lnTo>
                <a:lnTo>
                  <a:pt x="33982" y="600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7457" y="1080134"/>
            <a:ext cx="5117782" cy="384047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9182" y="5534024"/>
            <a:ext cx="5697084" cy="955737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5</a:t>
            </a:fld>
            <a:r>
              <a:rPr spc="-35" dirty="0"/>
              <a:t> </a:t>
            </a:r>
            <a:r>
              <a:rPr dirty="0"/>
              <a:t>/</a:t>
            </a:r>
            <a:r>
              <a:rPr spc="-30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296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 MT</vt:lpstr>
      <vt:lpstr>Calibri</vt:lpstr>
      <vt:lpstr>Trebuchet MS</vt:lpstr>
      <vt:lpstr>Office Theme</vt:lpstr>
      <vt:lpstr>MESSI: Multiomics Experiments with SyStematic Interrogation A pipeline for benchmarking multi-omics integration methods on classification  problems using Nextflow</vt:lpstr>
      <vt:lpstr>Multiomics data and analysis</vt:lpstr>
      <vt:lpstr>Multiomics data integration methods</vt:lpstr>
      <vt:lpstr>Overview of MESSI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MESSI: Multiomics Experiments with SyStematic Interrogation A pipeline for benchmarking multi-omics integration methods on classification  problems using Nextflow</dc:title>
  <dc:creator>Tony Liang</dc:creator>
  <cp:lastModifiedBy>tliang19@student.ubc.ca</cp:lastModifiedBy>
  <cp:revision>1</cp:revision>
  <dcterms:created xsi:type="dcterms:W3CDTF">2024-03-04T18:02:14Z</dcterms:created>
  <dcterms:modified xsi:type="dcterms:W3CDTF">2024-03-04T18:08:53Z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2024-03-02T00:00:00Z</vt:filetime>
  </property>
  <property fmtid="{D5CDD505-2E9C-101B-9397-08002B2CF9AE}" pid="3" name="Creator">
    <vt:lpwstr>Decktape</vt:lpwstr>
  </property>
  <property fmtid="{D5CDD505-2E9C-101B-9397-08002B2CF9AE}" pid="4" name="LastSaved">
    <vt:filetime>2024-03-04T00:00:00Z</vt:filetime>
  </property>
</Properties>
</file>