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6" r:id="rId12"/>
    <p:sldId id="267" r:id="rId13"/>
    <p:sldId id="268" r:id="rId14"/>
  </p:sldIdLst>
  <p:sldSz cx="13411200" cy="7543800"/>
  <p:notesSz cx="13411200" cy="7543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446" y="2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1183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596188" y="0"/>
            <a:ext cx="5811837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EDBFA-B32D-4B63-8C79-0C4873308122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1825" y="942975"/>
            <a:ext cx="4527550" cy="254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41438" y="3630613"/>
            <a:ext cx="10728325" cy="2970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65975"/>
            <a:ext cx="581183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596188" y="7165975"/>
            <a:ext cx="5811837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8C7B1-2038-4229-BE34-C71D93760A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17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Recent update in tech --&gt; cheap and easy access of multiomics data</a:t>
            </a:r>
          </a:p>
          <a:p>
            <a:r>
              <a:rPr lang="en-CA" dirty="0"/>
              <a:t>- Which has different types</a:t>
            </a:r>
          </a:p>
          <a:p>
            <a:r>
              <a:rPr lang="en-CA" dirty="0"/>
              <a:t>- Moreover, we now consider modalities , not just omics but images, doctor notes, so on</a:t>
            </a:r>
          </a:p>
          <a:p>
            <a:r>
              <a:rPr lang="en-CA" dirty="0"/>
              <a:t>- Now, how to integrate them, simplest is same N different P, N means subjects P being predictors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83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Earlier talk about data, but which way we know could maximize / make use of full potential from data</a:t>
            </a:r>
          </a:p>
          <a:p>
            <a:r>
              <a:rPr lang="en-CA" dirty="0"/>
              <a:t>- Then, which task are we performing, and how do you know if it is better in your data not just by chance?</a:t>
            </a:r>
          </a:p>
          <a:p>
            <a:r>
              <a:rPr lang="en-CA" dirty="0"/>
              <a:t>- Fast way to validate them? Hard to reproduce, not really work on custom data</a:t>
            </a:r>
          </a:p>
          <a:p>
            <a:r>
              <a:rPr lang="en-CA" dirty="0"/>
              <a:t>- Have anyone try setting this validation up? </a:t>
            </a:r>
          </a:p>
          <a:p>
            <a:r>
              <a:rPr lang="en-CA" dirty="0"/>
              <a:t>  - Reliable? Covered all? Easy to access?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642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Workflow is this, gather your data in MAE and </a:t>
            </a:r>
            <a:r>
              <a:rPr lang="en-CA" dirty="0" err="1"/>
              <a:t>MuData</a:t>
            </a:r>
            <a:r>
              <a:rPr lang="en-CA" dirty="0"/>
              <a:t>, these two are transferrable</a:t>
            </a:r>
          </a:p>
          <a:p>
            <a:r>
              <a:rPr lang="en-CA" dirty="0"/>
              <a:t>  - Requires a binary response here in the data, and just numeric data</a:t>
            </a:r>
          </a:p>
          <a:p>
            <a:r>
              <a:rPr lang="en-CA" dirty="0"/>
              <a:t>- Perform classification task here, could simply extend to regression and other</a:t>
            </a:r>
          </a:p>
          <a:p>
            <a:r>
              <a:rPr lang="en-CA" dirty="0"/>
              <a:t>- Split data prior to </a:t>
            </a:r>
            <a:r>
              <a:rPr lang="en-CA" dirty="0" err="1"/>
              <a:t>perfrom</a:t>
            </a:r>
            <a:r>
              <a:rPr lang="en-CA" dirty="0"/>
              <a:t> stratified CV</a:t>
            </a:r>
          </a:p>
          <a:p>
            <a:r>
              <a:rPr lang="en-CA" dirty="0"/>
              <a:t>  - Not all methods have built-in CV</a:t>
            </a:r>
          </a:p>
          <a:p>
            <a:r>
              <a:rPr lang="en-CA" dirty="0"/>
              <a:t>  - And accounts for imbalanced data</a:t>
            </a:r>
          </a:p>
          <a:p>
            <a:endParaRPr lang="en-CA" dirty="0"/>
          </a:p>
          <a:p>
            <a:r>
              <a:rPr lang="en-CA" dirty="0"/>
              <a:t>- The data could make multiple copies to feed into many method workflow possible</a:t>
            </a:r>
          </a:p>
          <a:p>
            <a:r>
              <a:rPr lang="en-CA" dirty="0"/>
              <a:t>  - 1 method is single short pipeline consist of its own </a:t>
            </a:r>
            <a:r>
              <a:rPr lang="en-CA" dirty="0" err="1"/>
              <a:t>prepro</a:t>
            </a:r>
            <a:r>
              <a:rPr lang="en-CA" dirty="0"/>
              <a:t>, train, and pred</a:t>
            </a:r>
          </a:p>
          <a:p>
            <a:r>
              <a:rPr lang="en-CA" dirty="0"/>
              <a:t>  - Gather predicted probabilities of P(Y=1), or positive case</a:t>
            </a:r>
          </a:p>
          <a:p>
            <a:r>
              <a:rPr lang="en-CA" dirty="0"/>
              <a:t>  - Each method has its own container --&gt; </a:t>
            </a:r>
            <a:r>
              <a:rPr lang="en-CA" dirty="0" err="1"/>
              <a:t>independet</a:t>
            </a:r>
            <a:r>
              <a:rPr lang="en-CA" dirty="0"/>
              <a:t> from every other method</a:t>
            </a:r>
          </a:p>
          <a:p>
            <a:r>
              <a:rPr lang="en-CA" dirty="0"/>
              <a:t>  - Due to independence, possible to parallel all, at extreme method-data-fold </a:t>
            </a:r>
          </a:p>
          <a:p>
            <a:endParaRPr lang="en-CA" dirty="0"/>
          </a:p>
          <a:p>
            <a:r>
              <a:rPr lang="en-CA" dirty="0"/>
              <a:t>- Through this we ensure reproducibility, same environment, same seed of splitting, make sure same data flow</a:t>
            </a:r>
          </a:p>
          <a:p>
            <a:r>
              <a:rPr lang="en-CA" dirty="0"/>
              <a:t>- Adding or editing or deleting method do not alter 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6488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To verify pipeline, we run on 5 integration methods, high impact journal, see reference</a:t>
            </a:r>
          </a:p>
          <a:p>
            <a:endParaRPr lang="en-CA" dirty="0"/>
          </a:p>
          <a:p>
            <a:r>
              <a:rPr lang="en-CA" dirty="0"/>
              <a:t>- As mentioned focused on classification task and have pred prob as output from pipeline, so use </a:t>
            </a:r>
            <a:r>
              <a:rPr lang="en-CA" dirty="0" err="1"/>
              <a:t>auc</a:t>
            </a:r>
            <a:r>
              <a:rPr lang="en-CA" dirty="0"/>
              <a:t> as metric</a:t>
            </a:r>
          </a:p>
          <a:p>
            <a:r>
              <a:rPr lang="en-CA" dirty="0"/>
              <a:t>  - Set different threshold could yield diff output --&gt; so use </a:t>
            </a:r>
            <a:r>
              <a:rPr lang="en-CA" dirty="0" err="1"/>
              <a:t>auc</a:t>
            </a:r>
            <a:endParaRPr lang="en-CA" dirty="0"/>
          </a:p>
          <a:p>
            <a:r>
              <a:rPr lang="en-CA" dirty="0"/>
              <a:t>- </a:t>
            </a:r>
            <a:r>
              <a:rPr lang="en-CA" dirty="0" err="1"/>
              <a:t>auc</a:t>
            </a:r>
            <a:r>
              <a:rPr lang="en-CA" dirty="0"/>
              <a:t> measures model’s ability to assign higher predicted probabilities to the positive class than to the negative class. </a:t>
            </a:r>
          </a:p>
          <a:p>
            <a:r>
              <a:rPr lang="en-CA" dirty="0"/>
              <a:t>  - Higher (close to 1) able to tell which is positive / negative</a:t>
            </a:r>
          </a:p>
          <a:p>
            <a:r>
              <a:rPr lang="en-CA" dirty="0"/>
              <a:t>  - Lower (close to 0) struggles to differentiate</a:t>
            </a:r>
          </a:p>
          <a:p>
            <a:r>
              <a:rPr lang="en-CA" dirty="0"/>
              <a:t>  - 0.5 model do not learn, random guessing</a:t>
            </a:r>
          </a:p>
          <a:p>
            <a:endParaRPr lang="en-CA" dirty="0"/>
          </a:p>
          <a:p>
            <a:r>
              <a:rPr lang="en-CA" dirty="0"/>
              <a:t>- Now, we need ground truth, have code to simulate multiomics data</a:t>
            </a:r>
          </a:p>
          <a:p>
            <a:r>
              <a:rPr lang="en-CA" dirty="0"/>
              <a:t>  - Given choices and number of parameters we have 500+ unique data</a:t>
            </a:r>
          </a:p>
          <a:p>
            <a:r>
              <a:rPr lang="en-CA" dirty="0"/>
              <a:t>  - most important have a signal to distinguish group (response)</a:t>
            </a:r>
          </a:p>
          <a:p>
            <a:r>
              <a:rPr lang="en-CA" dirty="0"/>
              <a:t>  - correlation between omics (covariance)</a:t>
            </a:r>
          </a:p>
          <a:p>
            <a:r>
              <a:rPr lang="en-CA" dirty="0"/>
              <a:t>  - ~~Could improve then~~</a:t>
            </a:r>
          </a:p>
          <a:p>
            <a:endParaRPr lang="en-CA" dirty="0"/>
          </a:p>
          <a:p>
            <a:r>
              <a:rPr lang="en-CA" dirty="0"/>
              <a:t>- Lastly on some real world data, high dim, study different </a:t>
            </a:r>
            <a:r>
              <a:rPr lang="en-CA" dirty="0" err="1"/>
              <a:t>disesase</a:t>
            </a:r>
            <a:r>
              <a:rPr lang="en-CA" dirty="0"/>
              <a:t> or condition</a:t>
            </a:r>
          </a:p>
          <a:p>
            <a:endParaRPr lang="en-CA" dirty="0"/>
          </a:p>
          <a:p>
            <a:r>
              <a:rPr lang="en-CA" dirty="0"/>
              <a:t>- R-based one are usually not deep learning based, this is of bad GPU support and focus more on statistics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016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No signal, hard to tell, all equally fail and end at 0.5</a:t>
            </a:r>
          </a:p>
          <a:p>
            <a:r>
              <a:rPr lang="en-CA" dirty="0"/>
              <a:t>- Little signal --&gt; quickly to 0.7, to some point it reaches close to 1</a:t>
            </a:r>
          </a:p>
          <a:p>
            <a:r>
              <a:rPr lang="en-CA" dirty="0"/>
              <a:t>- This obvious, since now we make response i.e. pos and neg to have very distinct values</a:t>
            </a:r>
          </a:p>
          <a:p>
            <a:r>
              <a:rPr lang="en-CA" dirty="0"/>
              <a:t>- Corr do not have very obvious effect, arguably lower performance</a:t>
            </a:r>
          </a:p>
          <a:p>
            <a:r>
              <a:rPr lang="en-CA" dirty="0"/>
              <a:t>  - As high </a:t>
            </a:r>
            <a:r>
              <a:rPr lang="en-CA" dirty="0" err="1"/>
              <a:t>corr</a:t>
            </a:r>
            <a:r>
              <a:rPr lang="en-CA" dirty="0"/>
              <a:t> between omics, redundant info, hence not good?</a:t>
            </a:r>
          </a:p>
          <a:p>
            <a:r>
              <a:rPr lang="en-CA" dirty="0"/>
              <a:t>- Bit small, but seems diablo full or null design matrix (covariance matrix of omics) do good</a:t>
            </a:r>
          </a:p>
          <a:p>
            <a:r>
              <a:rPr lang="en-CA" dirty="0"/>
              <a:t>- Some see suffix is because original model do not perform classification, so some tricks</a:t>
            </a:r>
          </a:p>
          <a:p>
            <a:r>
              <a:rPr lang="en-CA" dirty="0"/>
              <a:t>- MOGONET is bad in almost all, deep learning is not always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365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Guide people, let them laugh a bit wow result not always good looking</a:t>
            </a:r>
          </a:p>
          <a:p>
            <a:r>
              <a:rPr lang="en-CA" dirty="0"/>
              <a:t>- Since simulated, we know which predictor are useful (biomarker), which are garbage just noise, can model still pick the good ones? at what prop -&gt; sensitivity</a:t>
            </a:r>
          </a:p>
          <a:p>
            <a:r>
              <a:rPr lang="en-CA" dirty="0"/>
              <a:t>- vice versa, we could extend it to specificity and so on, lot of possibilities</a:t>
            </a:r>
          </a:p>
          <a:p>
            <a:r>
              <a:rPr lang="en-CA" dirty="0"/>
              <a:t>- if you like to call stable, </a:t>
            </a:r>
            <a:r>
              <a:rPr lang="en-CA" dirty="0" err="1"/>
              <a:t>mogonet</a:t>
            </a:r>
            <a:r>
              <a:rPr lang="en-CA" dirty="0"/>
              <a:t> consistent bad at 0.1, but pink </a:t>
            </a:r>
            <a:r>
              <a:rPr lang="en-CA" dirty="0" err="1"/>
              <a:t>multiview</a:t>
            </a:r>
            <a:r>
              <a:rPr lang="en-CA" dirty="0"/>
              <a:t> is doing great at </a:t>
            </a:r>
            <a:r>
              <a:rPr lang="en-CA" dirty="0" err="1"/>
              <a:t>lesat</a:t>
            </a:r>
            <a:r>
              <a:rPr lang="en-CA" dirty="0"/>
              <a:t> stable</a:t>
            </a:r>
          </a:p>
          <a:p>
            <a:r>
              <a:rPr lang="en-CA" dirty="0"/>
              <a:t>- diablo best model before still do good </a:t>
            </a:r>
            <a:r>
              <a:rPr lang="en-CA" dirty="0" err="1"/>
              <a:t>jobm</a:t>
            </a:r>
            <a:r>
              <a:rPr lang="en-CA" dirty="0"/>
              <a:t> but sometimes just fails a identifying biomarkers </a:t>
            </a:r>
          </a:p>
          <a:p>
            <a:endParaRPr lang="en-CA" dirty="0"/>
          </a:p>
          <a:p>
            <a:r>
              <a:rPr lang="en-CA" dirty="0"/>
              <a:t>- Discuss later that simulation could be improved or explored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475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When comes to real, we </a:t>
            </a:r>
            <a:r>
              <a:rPr lang="en-CA" dirty="0" err="1"/>
              <a:t>dont</a:t>
            </a:r>
            <a:r>
              <a:rPr lang="en-CA" dirty="0"/>
              <a:t> see extreme settings like in simulation</a:t>
            </a:r>
          </a:p>
          <a:p>
            <a:r>
              <a:rPr lang="en-CA" dirty="0"/>
              <a:t>- Turns out they perform quite good with 0.7 most , this </a:t>
            </a:r>
            <a:r>
              <a:rPr lang="en-CA" dirty="0" err="1"/>
              <a:t>kinda</a:t>
            </a:r>
            <a:r>
              <a:rPr lang="en-CA" dirty="0"/>
              <a:t> follows like before</a:t>
            </a:r>
          </a:p>
          <a:p>
            <a:r>
              <a:rPr lang="en-CA" dirty="0"/>
              <a:t>  - Given signal, we have 0.7 as well wow, that why we use simulation first</a:t>
            </a:r>
          </a:p>
          <a:p>
            <a:r>
              <a:rPr lang="en-CA" dirty="0"/>
              <a:t>- Now, some data is just complex, </a:t>
            </a:r>
            <a:r>
              <a:rPr lang="en-CA" dirty="0" err="1"/>
              <a:t>brca</a:t>
            </a:r>
            <a:r>
              <a:rPr lang="en-CA" dirty="0"/>
              <a:t>, all do poorly</a:t>
            </a:r>
          </a:p>
          <a:p>
            <a:r>
              <a:rPr lang="en-CA" dirty="0"/>
              <a:t>- Looking at clusters, methods relate model setup, data relate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630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In here, we do not know what are actual useful biomarker, so instead let methods weights all predictors and rank them</a:t>
            </a:r>
          </a:p>
          <a:p>
            <a:r>
              <a:rPr lang="en-CA" dirty="0"/>
              <a:t>  - important ones should be picked up and rank higher than those useless one</a:t>
            </a:r>
          </a:p>
          <a:p>
            <a:r>
              <a:rPr lang="en-CA" dirty="0"/>
              <a:t>  - can we see similarity there? --&gt; spearman rank correlation</a:t>
            </a:r>
          </a:p>
          <a:p>
            <a:endParaRPr lang="en-CA" dirty="0"/>
          </a:p>
          <a:p>
            <a:r>
              <a:rPr lang="en-CA" dirty="0"/>
              <a:t>- Due to diff method nature, we </a:t>
            </a:r>
            <a:r>
              <a:rPr lang="en-CA" dirty="0" err="1"/>
              <a:t>dont</a:t>
            </a:r>
            <a:r>
              <a:rPr lang="en-CA" dirty="0"/>
              <a:t> expect them to rank same, hope they all retrieve up important ones</a:t>
            </a:r>
          </a:p>
          <a:p>
            <a:r>
              <a:rPr lang="en-CA" dirty="0"/>
              <a:t>  - if not means method need improvement? we could use pipeline to access multiple method</a:t>
            </a:r>
          </a:p>
          <a:p>
            <a:r>
              <a:rPr lang="en-CA" dirty="0"/>
              <a:t>  - hence telling if your method need work</a:t>
            </a:r>
          </a:p>
          <a:p>
            <a:endParaRPr lang="en-CA" dirty="0"/>
          </a:p>
          <a:p>
            <a:r>
              <a:rPr lang="en-CA" dirty="0"/>
              <a:t>- SGCCA coincides with diablo-null, since both use canonical correlation analysis, to maximize correlation /covariance  between linear combination of variables </a:t>
            </a:r>
            <a:r>
              <a:rPr lang="en-CA" dirty="0" err="1"/>
              <a:t>nad</a:t>
            </a:r>
            <a:r>
              <a:rPr lang="en-CA" dirty="0"/>
              <a:t> projects them in lower dimension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B8C7B1-2038-4229-BE34-C71D93760A6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68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2338578"/>
            <a:ext cx="11399520" cy="1584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224528"/>
            <a:ext cx="938784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71145"/>
            <a:ext cx="12146915" cy="630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25AF6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5660" y="1734185"/>
            <a:ext cx="5902325" cy="446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7015734"/>
            <a:ext cx="429158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7015734"/>
            <a:ext cx="3084576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81843" y="7238931"/>
            <a:ext cx="237490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6F6F6F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388" y="0"/>
            <a:ext cx="12818716" cy="32045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8" y="2896235"/>
            <a:ext cx="11899901" cy="50783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-40" dirty="0"/>
              <a:t>MESSI:</a:t>
            </a:r>
            <a:r>
              <a:rPr sz="3200" spc="-245" dirty="0"/>
              <a:t> </a:t>
            </a:r>
            <a:r>
              <a:rPr sz="3200" spc="-85" dirty="0"/>
              <a:t>Multiomics</a:t>
            </a:r>
            <a:r>
              <a:rPr sz="3200" spc="-240" dirty="0"/>
              <a:t> </a:t>
            </a:r>
            <a:r>
              <a:rPr sz="3200" spc="-125" dirty="0"/>
              <a:t>Experiments</a:t>
            </a:r>
            <a:r>
              <a:rPr sz="3200" spc="-240" dirty="0"/>
              <a:t> </a:t>
            </a:r>
            <a:r>
              <a:rPr sz="3200" spc="-114" dirty="0"/>
              <a:t>with</a:t>
            </a:r>
            <a:r>
              <a:rPr sz="3200" spc="-240" dirty="0"/>
              <a:t> </a:t>
            </a:r>
            <a:r>
              <a:rPr sz="3200" spc="-80" dirty="0"/>
              <a:t>SyStematic</a:t>
            </a:r>
            <a:r>
              <a:rPr sz="3200" spc="-240" dirty="0"/>
              <a:t> </a:t>
            </a:r>
            <a:r>
              <a:rPr sz="3200" spc="-65" dirty="0"/>
              <a:t>Interrogation</a:t>
            </a:r>
            <a:endParaRPr sz="320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96899" y="3469640"/>
            <a:ext cx="11618595" cy="450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95"/>
              </a:spcBef>
            </a:pPr>
            <a:r>
              <a:rPr lang="en-CA" sz="2450" spc="-125" dirty="0">
                <a:solidFill>
                  <a:srgbClr val="212121"/>
                </a:solidFill>
                <a:latin typeface="Trebuchet MS"/>
                <a:cs typeface="Trebuchet MS"/>
              </a:rPr>
              <a:t>A </a:t>
            </a:r>
            <a:r>
              <a:rPr lang="en-CA" sz="2450" spc="-10" dirty="0">
                <a:solidFill>
                  <a:srgbClr val="212121"/>
                </a:solidFill>
                <a:latin typeface="Trebuchet MS"/>
                <a:cs typeface="Trebuchet MS"/>
              </a:rPr>
              <a:t>Nextflow pipeline for </a:t>
            </a:r>
            <a:r>
              <a:rPr lang="en-CA" sz="2800" spc="-10" dirty="0">
                <a:solidFill>
                  <a:srgbClr val="212121"/>
                </a:solidFill>
                <a:latin typeface="Trebuchet MS"/>
                <a:cs typeface="Trebuchet MS"/>
              </a:rPr>
              <a:t>benchmarking</a:t>
            </a:r>
            <a:r>
              <a:rPr lang="en-CA" sz="2450" spc="-10" dirty="0">
                <a:solidFill>
                  <a:srgbClr val="212121"/>
                </a:solidFill>
                <a:latin typeface="Trebuchet MS"/>
                <a:cs typeface="Trebuchet MS"/>
              </a:rPr>
              <a:t> multiomics integration methods</a:t>
            </a:r>
            <a:endParaRPr lang="en-CA" sz="24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899" y="5315584"/>
            <a:ext cx="2724785" cy="157797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50" b="1" spc="-50" dirty="0">
                <a:solidFill>
                  <a:srgbClr val="212121"/>
                </a:solidFill>
                <a:latin typeface="Trebuchet MS"/>
                <a:cs typeface="Trebuchet MS"/>
              </a:rPr>
              <a:t>Chunqing</a:t>
            </a:r>
            <a:r>
              <a:rPr sz="16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105" dirty="0">
                <a:solidFill>
                  <a:srgbClr val="212121"/>
                </a:solidFill>
                <a:latin typeface="Trebuchet MS"/>
                <a:cs typeface="Trebuchet MS"/>
              </a:rPr>
              <a:t>Tony</a:t>
            </a:r>
            <a:r>
              <a:rPr sz="16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12121"/>
                </a:solidFill>
                <a:latin typeface="Trebuchet MS"/>
                <a:cs typeface="Trebuchet MS"/>
              </a:rPr>
              <a:t>Liang</a:t>
            </a:r>
            <a:endParaRPr sz="1650" dirty="0">
              <a:latin typeface="Trebuchet MS"/>
              <a:cs typeface="Trebuchet MS"/>
            </a:endParaRPr>
          </a:p>
          <a:p>
            <a:pPr marL="12700" marR="5080">
              <a:lnSpc>
                <a:spcPct val="153400"/>
              </a:lnSpc>
              <a:spcBef>
                <a:spcPts val="35"/>
              </a:spcBef>
            </a:pPr>
            <a:r>
              <a:rPr sz="1650" b="1" spc="-30" dirty="0">
                <a:solidFill>
                  <a:srgbClr val="212121"/>
                </a:solidFill>
                <a:latin typeface="Trebuchet MS"/>
                <a:cs typeface="Trebuchet MS"/>
              </a:rPr>
              <a:t>PhD</a:t>
            </a:r>
            <a:r>
              <a:rPr sz="1650" b="1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65" dirty="0">
                <a:solidFill>
                  <a:srgbClr val="212121"/>
                </a:solidFill>
                <a:latin typeface="Trebuchet MS"/>
                <a:cs typeface="Trebuchet MS"/>
              </a:rPr>
              <a:t>student</a:t>
            </a:r>
            <a:r>
              <a:rPr sz="1650" b="1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65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650" b="1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55" dirty="0">
                <a:solidFill>
                  <a:srgbClr val="212121"/>
                </a:solidFill>
                <a:latin typeface="Trebuchet MS"/>
                <a:cs typeface="Trebuchet MS"/>
              </a:rPr>
              <a:t>Bioinformatics </a:t>
            </a:r>
            <a:r>
              <a:rPr sz="1650" b="1" spc="-65" dirty="0">
                <a:solidFill>
                  <a:srgbClr val="212121"/>
                </a:solidFill>
                <a:latin typeface="Trebuchet MS"/>
                <a:cs typeface="Trebuchet MS"/>
              </a:rPr>
              <a:t>Supervisor:</a:t>
            </a:r>
            <a:r>
              <a:rPr sz="165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140" dirty="0">
                <a:solidFill>
                  <a:srgbClr val="212121"/>
                </a:solidFill>
                <a:latin typeface="Trebuchet MS"/>
                <a:cs typeface="Trebuchet MS"/>
              </a:rPr>
              <a:t>Dr.</a:t>
            </a:r>
            <a:r>
              <a:rPr sz="165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85" dirty="0">
                <a:solidFill>
                  <a:srgbClr val="212121"/>
                </a:solidFill>
                <a:latin typeface="Trebuchet MS"/>
                <a:cs typeface="Trebuchet MS"/>
              </a:rPr>
              <a:t>Amrit</a:t>
            </a:r>
            <a:r>
              <a:rPr sz="1650" b="1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12121"/>
                </a:solidFill>
                <a:latin typeface="Trebuchet MS"/>
                <a:cs typeface="Trebuchet MS"/>
              </a:rPr>
              <a:t>Singh </a:t>
            </a:r>
            <a:r>
              <a:rPr sz="1650" b="1" spc="-65" dirty="0">
                <a:solidFill>
                  <a:srgbClr val="212121"/>
                </a:solidFill>
                <a:latin typeface="Trebuchet MS"/>
                <a:cs typeface="Trebuchet MS"/>
              </a:rPr>
              <a:t>March</a:t>
            </a:r>
            <a:r>
              <a:rPr sz="165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US" sz="1650" b="1" spc="-140" dirty="0">
                <a:solidFill>
                  <a:srgbClr val="212121"/>
                </a:solidFill>
                <a:latin typeface="Trebuchet MS"/>
                <a:cs typeface="Trebuchet MS"/>
              </a:rPr>
              <a:t>20,</a:t>
            </a:r>
            <a:r>
              <a:rPr sz="1650" b="1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20" dirty="0">
                <a:solidFill>
                  <a:srgbClr val="212121"/>
                </a:solidFill>
                <a:latin typeface="Trebuchet MS"/>
                <a:cs typeface="Trebuchet MS"/>
              </a:rPr>
              <a:t>202</a:t>
            </a:r>
            <a:r>
              <a:rPr lang="en-US" sz="1650" b="1" spc="-20" dirty="0">
                <a:solidFill>
                  <a:srgbClr val="212121"/>
                </a:solidFill>
                <a:latin typeface="Trebuchet MS"/>
                <a:cs typeface="Trebuchet MS"/>
              </a:rPr>
              <a:t>5</a:t>
            </a:r>
            <a:endParaRPr sz="16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37AADE-00CD-0326-D0AF-6CE7213FC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254DBA-9E98-A9E8-4ECD-BF1AFBC84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85" dirty="0"/>
              <a:t>Discussion</a:t>
            </a:r>
            <a:r>
              <a:rPr spc="-325" dirty="0"/>
              <a:t> </a:t>
            </a:r>
            <a:r>
              <a:rPr spc="-250" dirty="0"/>
              <a:t>&amp;</a:t>
            </a:r>
            <a:r>
              <a:rPr spc="-320" dirty="0"/>
              <a:t> </a:t>
            </a:r>
            <a:r>
              <a:rPr spc="-215" dirty="0"/>
              <a:t>Future</a:t>
            </a:r>
            <a:r>
              <a:rPr spc="-320" dirty="0"/>
              <a:t> </a:t>
            </a:r>
            <a:r>
              <a:rPr spc="-105" dirty="0"/>
              <a:t>directions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12C273D-1D8B-F1D3-69A5-6EDE2501E5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1219197"/>
            <a:ext cx="66675" cy="66670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1B9EFDBA-EB53-C079-3979-4D646C532B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1581147"/>
            <a:ext cx="66675" cy="6667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E6F9551B-34C0-9C5E-FBDC-C4498BFF56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1952622"/>
            <a:ext cx="66675" cy="6667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E3C5C1CA-E971-24A2-9D3D-C72A68C0624F}"/>
              </a:ext>
            </a:extLst>
          </p:cNvPr>
          <p:cNvSpPr/>
          <p:nvPr/>
        </p:nvSpPr>
        <p:spPr>
          <a:xfrm>
            <a:off x="1000124" y="231457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6007126-303B-9C2C-C5A8-A9D309124AE5}"/>
              </a:ext>
            </a:extLst>
          </p:cNvPr>
          <p:cNvSpPr/>
          <p:nvPr/>
        </p:nvSpPr>
        <p:spPr>
          <a:xfrm>
            <a:off x="1000124" y="26765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2DED60B-CB49-F651-4D29-8D079D73F811}"/>
              </a:ext>
            </a:extLst>
          </p:cNvPr>
          <p:cNvSpPr/>
          <p:nvPr/>
        </p:nvSpPr>
        <p:spPr>
          <a:xfrm>
            <a:off x="1000124" y="303847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97C0DC1-7BB3-3552-A31A-ED50F4BF38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3400422"/>
            <a:ext cx="66675" cy="6667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51DB6A19-23DD-788D-DEEE-AB3DC96C4EFB}"/>
              </a:ext>
            </a:extLst>
          </p:cNvPr>
          <p:cNvSpPr/>
          <p:nvPr/>
        </p:nvSpPr>
        <p:spPr>
          <a:xfrm>
            <a:off x="1000124" y="376237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5EC7C75-B7D2-08B2-A767-55C3D94A6DCC}"/>
              </a:ext>
            </a:extLst>
          </p:cNvPr>
          <p:cNvSpPr/>
          <p:nvPr/>
        </p:nvSpPr>
        <p:spPr>
          <a:xfrm>
            <a:off x="1000124" y="4124322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03CE1AE-2F26-1171-7B3D-ECBD406C28B4}"/>
              </a:ext>
            </a:extLst>
          </p:cNvPr>
          <p:cNvSpPr txBox="1"/>
          <p:nvPr/>
        </p:nvSpPr>
        <p:spPr>
          <a:xfrm>
            <a:off x="647699" y="991997"/>
            <a:ext cx="12137390" cy="3617529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965"/>
              </a:spcBef>
            </a:pP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“</a:t>
            </a:r>
            <a:r>
              <a:rPr sz="1650" b="1" spc="-65" dirty="0">
                <a:solidFill>
                  <a:srgbClr val="212121"/>
                </a:solidFill>
                <a:latin typeface="Trebuchet MS"/>
                <a:cs typeface="Trebuchet MS"/>
              </a:rPr>
              <a:t>No</a:t>
            </a:r>
            <a:r>
              <a:rPr sz="1650" b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50" dirty="0">
                <a:solidFill>
                  <a:srgbClr val="212121"/>
                </a:solidFill>
                <a:latin typeface="Trebuchet MS"/>
                <a:cs typeface="Trebuchet MS"/>
              </a:rPr>
              <a:t>method</a:t>
            </a:r>
            <a:r>
              <a:rPr sz="165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40" dirty="0">
                <a:solidFill>
                  <a:srgbClr val="212121"/>
                </a:solidFill>
                <a:latin typeface="Trebuchet MS"/>
                <a:cs typeface="Trebuchet MS"/>
              </a:rPr>
              <a:t>works</a:t>
            </a:r>
            <a:r>
              <a:rPr sz="165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55" dirty="0">
                <a:solidFill>
                  <a:srgbClr val="212121"/>
                </a:solidFill>
                <a:latin typeface="Trebuchet MS"/>
                <a:cs typeface="Trebuchet MS"/>
              </a:rPr>
              <a:t>universally</a:t>
            </a:r>
            <a:r>
              <a:rPr sz="165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65" dirty="0">
                <a:solidFill>
                  <a:srgbClr val="212121"/>
                </a:solidFill>
                <a:latin typeface="Trebuchet MS"/>
                <a:cs typeface="Trebuchet MS"/>
              </a:rPr>
              <a:t>well</a:t>
            </a:r>
            <a:r>
              <a:rPr sz="165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3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650" b="1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30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165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12121"/>
                </a:solidFill>
                <a:latin typeface="Trebuchet MS"/>
                <a:cs typeface="Trebuchet MS"/>
              </a:rPr>
              <a:t>datasets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”</a:t>
            </a:r>
            <a:endParaRPr sz="1650" dirty="0">
              <a:latin typeface="Trebuchet MS"/>
              <a:cs typeface="Trebuchet MS"/>
            </a:endParaRPr>
          </a:p>
          <a:p>
            <a:pPr marL="174625" marR="3331210">
              <a:lnSpc>
                <a:spcPts val="2930"/>
              </a:lnSpc>
              <a:spcBef>
                <a:spcPts val="175"/>
              </a:spcBef>
            </a:pP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Classic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statistical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still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work,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sometimes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even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better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than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deep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learning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(DL)</a:t>
            </a:r>
            <a:r>
              <a:rPr sz="1650" spc="5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Pipeline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proves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way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975DD"/>
                </a:solidFill>
                <a:latin typeface="Trebuchet MS"/>
                <a:cs typeface="Trebuchet MS"/>
              </a:rPr>
              <a:t>reproducibly</a:t>
            </a:r>
            <a:r>
              <a:rPr sz="1650" spc="-110" dirty="0">
                <a:solidFill>
                  <a:srgbClr val="2975DD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explore,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benchmark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212121"/>
                </a:solidFill>
                <a:latin typeface="Trebuchet MS"/>
                <a:cs typeface="Trebuchet MS"/>
              </a:rPr>
              <a:t>different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aspects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endParaRPr sz="1650" dirty="0">
              <a:latin typeface="Trebuchet MS"/>
              <a:cs typeface="Trebuchet MS"/>
            </a:endParaRPr>
          </a:p>
          <a:p>
            <a:pPr marL="555625">
              <a:lnSpc>
                <a:spcPct val="100000"/>
              </a:lnSpc>
              <a:spcBef>
                <a:spcPts val="610"/>
              </a:spcBef>
            </a:pP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Resumable</a:t>
            </a:r>
            <a:endParaRPr sz="1650" dirty="0">
              <a:latin typeface="Trebuchet MS"/>
              <a:cs typeface="Trebuchet MS"/>
            </a:endParaRPr>
          </a:p>
          <a:p>
            <a:pPr marL="555625" marR="5618480">
              <a:lnSpc>
                <a:spcPct val="143900"/>
              </a:lnSpc>
            </a:pP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Parallel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compute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many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resources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allowed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same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time Ease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burden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E88A15"/>
                </a:solidFill>
                <a:latin typeface="Trebuchet MS"/>
                <a:cs typeface="Trebuchet MS"/>
              </a:rPr>
              <a:t>setting</a:t>
            </a:r>
            <a:r>
              <a:rPr sz="1650" spc="-130" dirty="0">
                <a:solidFill>
                  <a:srgbClr val="E88A15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E88A15"/>
                </a:solidFill>
                <a:latin typeface="Trebuchet MS"/>
                <a:cs typeface="Trebuchet MS"/>
              </a:rPr>
              <a:t>up</a:t>
            </a:r>
            <a:r>
              <a:rPr sz="1650" spc="-125" dirty="0">
                <a:solidFill>
                  <a:srgbClr val="E88A15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E88A15"/>
                </a:solidFill>
                <a:latin typeface="Trebuchet MS"/>
                <a:cs typeface="Trebuchet MS"/>
              </a:rPr>
              <a:t>environment</a:t>
            </a:r>
            <a:endParaRPr sz="1650" dirty="0">
              <a:latin typeface="Trebuchet MS"/>
              <a:cs typeface="Trebuchet MS"/>
            </a:endParaRPr>
          </a:p>
          <a:p>
            <a:pPr marL="555625" marR="7679055" indent="-381000">
              <a:lnSpc>
                <a:spcPct val="143900"/>
              </a:lnSpc>
            </a:pP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Need</a:t>
            </a:r>
            <a:r>
              <a:rPr sz="16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add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more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datasets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Especially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DL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models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more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popular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now</a:t>
            </a:r>
            <a:endParaRPr sz="1650" dirty="0">
              <a:latin typeface="Trebuchet MS"/>
              <a:cs typeface="Trebuchet MS"/>
            </a:endParaRPr>
          </a:p>
          <a:p>
            <a:pPr marL="555625">
              <a:lnSpc>
                <a:spcPct val="100000"/>
              </a:lnSpc>
              <a:spcBef>
                <a:spcPts val="869"/>
              </a:spcBef>
            </a:pP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Explore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if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any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dataset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could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relation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another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despite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212121"/>
                </a:solidFill>
                <a:latin typeface="Trebuchet MS"/>
                <a:cs typeface="Trebuchet MS"/>
              </a:rPr>
              <a:t>different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disease/condition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lang="en-CA" sz="1750" dirty="0">
              <a:latin typeface="Trebuchet MS"/>
              <a:cs typeface="Trebuchet MS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DEBE8BD-71AA-0597-906E-35312DB82E7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3BF0E9B0-D241-CEC9-44B7-4A9B926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965" y="5437347"/>
            <a:ext cx="7734301" cy="268190"/>
          </a:xfrm>
        </p:spPr>
        <p:txBody>
          <a:bodyPr/>
          <a:lstStyle/>
          <a:p>
            <a:pPr marL="111760">
              <a:lnSpc>
                <a:spcPct val="100000"/>
              </a:lnSpc>
            </a:pPr>
            <a:r>
              <a:rPr lang="en-CA" sz="1750" spc="-35" dirty="0">
                <a:solidFill>
                  <a:srgbClr val="212121"/>
                </a:solidFill>
                <a:latin typeface="Trebuchet MS"/>
                <a:cs typeface="Trebuchet MS"/>
              </a:rPr>
              <a:t>This</a:t>
            </a:r>
            <a:r>
              <a:rPr lang="en-CA" sz="175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3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10" dirty="0">
                <a:solidFill>
                  <a:srgbClr val="212121"/>
                </a:solidFill>
                <a:latin typeface="Trebuchet MS"/>
                <a:cs typeface="Trebuchet MS"/>
              </a:rPr>
              <a:t>ongoing</a:t>
            </a:r>
            <a:r>
              <a:rPr lang="en-CA" sz="175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70" dirty="0">
                <a:solidFill>
                  <a:srgbClr val="212121"/>
                </a:solidFill>
                <a:latin typeface="Trebuchet MS"/>
                <a:cs typeface="Trebuchet MS"/>
              </a:rPr>
              <a:t>work,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1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95" dirty="0">
                <a:solidFill>
                  <a:srgbClr val="212121"/>
                </a:solidFill>
                <a:latin typeface="Trebuchet MS"/>
                <a:cs typeface="Trebuchet MS"/>
              </a:rPr>
              <a:t>it</a:t>
            </a:r>
            <a:r>
              <a:rPr lang="en-CA" sz="175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30" dirty="0">
                <a:solidFill>
                  <a:srgbClr val="212121"/>
                </a:solidFill>
                <a:latin typeface="Trebuchet MS"/>
                <a:cs typeface="Trebuchet MS"/>
              </a:rPr>
              <a:t>would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50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70" dirty="0">
                <a:solidFill>
                  <a:srgbClr val="212121"/>
                </a:solidFill>
                <a:latin typeface="Trebuchet MS"/>
                <a:cs typeface="Trebuchet MS"/>
              </a:rPr>
              <a:t>great</a:t>
            </a:r>
            <a:r>
              <a:rPr lang="en-CA" sz="175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6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50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lang="en-CA" sz="1750" spc="-15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50" dirty="0">
                <a:solidFill>
                  <a:srgbClr val="212121"/>
                </a:solidFill>
                <a:latin typeface="Trebuchet MS"/>
                <a:cs typeface="Trebuchet MS"/>
              </a:rPr>
              <a:t>more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40" dirty="0">
                <a:solidFill>
                  <a:srgbClr val="212121"/>
                </a:solidFill>
                <a:latin typeface="Trebuchet MS"/>
                <a:cs typeface="Trebuchet MS"/>
              </a:rPr>
              <a:t>community</a:t>
            </a:r>
            <a:r>
              <a:rPr lang="en-CA" sz="1750" spc="-1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750" spc="-10" dirty="0">
                <a:solidFill>
                  <a:srgbClr val="212121"/>
                </a:solidFill>
                <a:latin typeface="Trebuchet MS"/>
                <a:cs typeface="Trebuchet MS"/>
              </a:rPr>
              <a:t>involvement</a:t>
            </a:r>
            <a:endParaRPr lang="en-CA" sz="1750" dirty="0">
              <a:latin typeface="Trebuchet MS"/>
              <a:cs typeface="Trebuchet MS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09C4CAA7-5F93-BEDE-FD47-EE11D4DF2BDC}"/>
              </a:ext>
            </a:extLst>
          </p:cNvPr>
          <p:cNvSpPr/>
          <p:nvPr/>
        </p:nvSpPr>
        <p:spPr>
          <a:xfrm>
            <a:off x="674865" y="4772028"/>
            <a:ext cx="12174855" cy="1190625"/>
          </a:xfrm>
          <a:custGeom>
            <a:avLst/>
            <a:gdLst/>
            <a:ahLst/>
            <a:cxnLst/>
            <a:rect l="l" t="t" r="r" b="b"/>
            <a:pathLst>
              <a:path w="12174855" h="1190625">
                <a:moveTo>
                  <a:pt x="12174347" y="34925"/>
                </a:moveTo>
                <a:lnTo>
                  <a:pt x="12173712" y="27965"/>
                </a:lnTo>
                <a:lnTo>
                  <a:pt x="12171794" y="21526"/>
                </a:lnTo>
                <a:lnTo>
                  <a:pt x="12168594" y="15608"/>
                </a:lnTo>
                <a:lnTo>
                  <a:pt x="12164555" y="10756"/>
                </a:lnTo>
                <a:lnTo>
                  <a:pt x="12164124" y="10236"/>
                </a:lnTo>
                <a:lnTo>
                  <a:pt x="12139422" y="0"/>
                </a:lnTo>
                <a:lnTo>
                  <a:pt x="17272" y="0"/>
                </a:lnTo>
                <a:lnTo>
                  <a:pt x="10312" y="647"/>
                </a:lnTo>
                <a:lnTo>
                  <a:pt x="3873" y="2565"/>
                </a:lnTo>
                <a:lnTo>
                  <a:pt x="0" y="4660"/>
                </a:lnTo>
                <a:lnTo>
                  <a:pt x="20447" y="9766"/>
                </a:lnTo>
                <a:lnTo>
                  <a:pt x="20447" y="9525"/>
                </a:lnTo>
                <a:lnTo>
                  <a:pt x="12146445" y="9525"/>
                </a:lnTo>
                <a:lnTo>
                  <a:pt x="12152427" y="12014"/>
                </a:lnTo>
                <a:lnTo>
                  <a:pt x="12157862" y="17449"/>
                </a:lnTo>
                <a:lnTo>
                  <a:pt x="12162346" y="21932"/>
                </a:lnTo>
                <a:lnTo>
                  <a:pt x="12164822" y="27914"/>
                </a:lnTo>
                <a:lnTo>
                  <a:pt x="12164822" y="1162710"/>
                </a:lnTo>
                <a:lnTo>
                  <a:pt x="12162346" y="1168704"/>
                </a:lnTo>
                <a:lnTo>
                  <a:pt x="12157862" y="1173187"/>
                </a:lnTo>
                <a:lnTo>
                  <a:pt x="12157393" y="1173657"/>
                </a:lnTo>
                <a:lnTo>
                  <a:pt x="12152427" y="1178623"/>
                </a:lnTo>
                <a:lnTo>
                  <a:pt x="12146445" y="1181100"/>
                </a:lnTo>
                <a:lnTo>
                  <a:pt x="20447" y="1181100"/>
                </a:lnTo>
                <a:lnTo>
                  <a:pt x="20447" y="1180871"/>
                </a:lnTo>
                <a:lnTo>
                  <a:pt x="0" y="1185976"/>
                </a:lnTo>
                <a:lnTo>
                  <a:pt x="3873" y="1188072"/>
                </a:lnTo>
                <a:lnTo>
                  <a:pt x="10312" y="1189990"/>
                </a:lnTo>
                <a:lnTo>
                  <a:pt x="17272" y="1190625"/>
                </a:lnTo>
                <a:lnTo>
                  <a:pt x="12139422" y="1190625"/>
                </a:lnTo>
                <a:lnTo>
                  <a:pt x="12146394" y="1189990"/>
                </a:lnTo>
                <a:lnTo>
                  <a:pt x="12152833" y="1188072"/>
                </a:lnTo>
                <a:lnTo>
                  <a:pt x="12158739" y="1184871"/>
                </a:lnTo>
                <a:lnTo>
                  <a:pt x="12163273" y="1181100"/>
                </a:lnTo>
                <a:lnTo>
                  <a:pt x="12164124" y="1180401"/>
                </a:lnTo>
                <a:lnTo>
                  <a:pt x="12164555" y="1179880"/>
                </a:lnTo>
                <a:lnTo>
                  <a:pt x="12168594" y="1175016"/>
                </a:lnTo>
                <a:lnTo>
                  <a:pt x="12171794" y="1169111"/>
                </a:lnTo>
                <a:lnTo>
                  <a:pt x="12173712" y="1162672"/>
                </a:lnTo>
                <a:lnTo>
                  <a:pt x="12174347" y="1155700"/>
                </a:lnTo>
                <a:lnTo>
                  <a:pt x="12174347" y="3492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4">
            <a:extLst>
              <a:ext uri="{FF2B5EF4-FFF2-40B4-BE49-F238E27FC236}">
                <a16:creationId xmlns:a16="http://schemas.microsoft.com/office/drawing/2014/main" id="{5DD2534A-8BDA-973E-477A-8FCCBDF30EA6}"/>
              </a:ext>
            </a:extLst>
          </p:cNvPr>
          <p:cNvSpPr/>
          <p:nvPr/>
        </p:nvSpPr>
        <p:spPr>
          <a:xfrm>
            <a:off x="657224" y="4776513"/>
            <a:ext cx="38100" cy="1181735"/>
          </a:xfrm>
          <a:custGeom>
            <a:avLst/>
            <a:gdLst/>
            <a:ahLst/>
            <a:cxnLst/>
            <a:rect l="l" t="t" r="r" b="b"/>
            <a:pathLst>
              <a:path w="38100" h="1181735">
                <a:moveTo>
                  <a:pt x="17950" y="1181649"/>
                </a:moveTo>
                <a:lnTo>
                  <a:pt x="0" y="1151212"/>
                </a:lnTo>
                <a:lnTo>
                  <a:pt x="0" y="30437"/>
                </a:lnTo>
                <a:lnTo>
                  <a:pt x="17949" y="0"/>
                </a:lnTo>
                <a:lnTo>
                  <a:pt x="38099" y="5037"/>
                </a:lnTo>
                <a:lnTo>
                  <a:pt x="38099" y="1176612"/>
                </a:lnTo>
                <a:lnTo>
                  <a:pt x="17950" y="1181649"/>
                </a:lnTo>
                <a:close/>
              </a:path>
            </a:pathLst>
          </a:custGeom>
          <a:solidFill>
            <a:srgbClr val="458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5">
            <a:extLst>
              <a:ext uri="{FF2B5EF4-FFF2-40B4-BE49-F238E27FC236}">
                <a16:creationId xmlns:a16="http://schemas.microsoft.com/office/drawing/2014/main" id="{04B121F1-4016-2165-49EA-4622BC945329}"/>
              </a:ext>
            </a:extLst>
          </p:cNvPr>
          <p:cNvSpPr/>
          <p:nvPr/>
        </p:nvSpPr>
        <p:spPr>
          <a:xfrm>
            <a:off x="695324" y="4781551"/>
            <a:ext cx="12144375" cy="514350"/>
          </a:xfrm>
          <a:custGeom>
            <a:avLst/>
            <a:gdLst/>
            <a:ahLst/>
            <a:cxnLst/>
            <a:rect l="l" t="t" r="r" b="b"/>
            <a:pathLst>
              <a:path w="12144375" h="514350">
                <a:moveTo>
                  <a:pt x="12144374" y="514349"/>
                </a:moveTo>
                <a:lnTo>
                  <a:pt x="0" y="514349"/>
                </a:lnTo>
                <a:lnTo>
                  <a:pt x="0" y="0"/>
                </a:lnTo>
                <a:lnTo>
                  <a:pt x="12144374" y="0"/>
                </a:lnTo>
                <a:lnTo>
                  <a:pt x="12144374" y="514349"/>
                </a:lnTo>
                <a:close/>
              </a:path>
            </a:pathLst>
          </a:custGeom>
          <a:solidFill>
            <a:srgbClr val="D9E6FA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16">
            <a:extLst>
              <a:ext uri="{FF2B5EF4-FFF2-40B4-BE49-F238E27FC236}">
                <a16:creationId xmlns:a16="http://schemas.microsoft.com/office/drawing/2014/main" id="{F77F386E-E130-5636-CC15-9810C43464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624" y="4924428"/>
            <a:ext cx="276224" cy="27622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E42E85C-9CB2-BDBE-DD06-1EA1BBE3166F}"/>
              </a:ext>
            </a:extLst>
          </p:cNvPr>
          <p:cNvSpPr txBox="1"/>
          <p:nvPr/>
        </p:nvSpPr>
        <p:spPr>
          <a:xfrm>
            <a:off x="1097121" y="4877486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spc="-55" dirty="0">
                <a:solidFill>
                  <a:srgbClr val="212121"/>
                </a:solidFill>
                <a:latin typeface="Trebuchet MS"/>
                <a:cs typeface="Trebuchet MS"/>
              </a:rPr>
              <a:t>Collaboration</a:t>
            </a:r>
            <a:r>
              <a:rPr lang="en-CA" sz="180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800" b="1" spc="-4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lang="en-CA" sz="1800" b="1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lang="en-CA" sz="1800" b="1" spc="-10" dirty="0">
                <a:solidFill>
                  <a:srgbClr val="212121"/>
                </a:solidFill>
                <a:latin typeface="Trebuchet MS"/>
                <a:cs typeface="Trebuchet MS"/>
              </a:rPr>
              <a:t>welcomed!</a:t>
            </a:r>
            <a:endParaRPr lang="en-CA" sz="1800" dirty="0">
              <a:latin typeface="Trebuchet MS"/>
              <a:cs typeface="Trebuchet MS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8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  <p:bldP spid="48" grpId="0" animBg="1"/>
      <p:bldP spid="49" grpId="0" animBg="1"/>
      <p:bldP spid="50" grpId="0" animBg="1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7577" y="2854325"/>
            <a:ext cx="423608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315" dirty="0"/>
              <a:t>Thanks!</a:t>
            </a:r>
            <a:endParaRPr sz="9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105" dirty="0"/>
              <a:t>Acknowledgements</a:t>
            </a:r>
            <a:endParaRPr sz="3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1228721"/>
            <a:ext cx="66675" cy="666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170" y="1001522"/>
            <a:ext cx="2252980" cy="474027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50" b="1" spc="-130" dirty="0">
                <a:solidFill>
                  <a:srgbClr val="212121"/>
                </a:solidFill>
                <a:latin typeface="Trebuchet MS"/>
                <a:cs typeface="Trebuchet MS"/>
              </a:rPr>
              <a:t>Dr.</a:t>
            </a:r>
            <a:r>
              <a:rPr sz="16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65" dirty="0">
                <a:solidFill>
                  <a:srgbClr val="212121"/>
                </a:solidFill>
                <a:latin typeface="Trebuchet MS"/>
                <a:cs typeface="Trebuchet MS"/>
              </a:rPr>
              <a:t>Amrit</a:t>
            </a:r>
            <a:r>
              <a:rPr sz="1650" b="1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20" dirty="0">
                <a:solidFill>
                  <a:srgbClr val="212121"/>
                </a:solidFill>
                <a:latin typeface="Trebuchet MS"/>
                <a:cs typeface="Trebuchet MS"/>
              </a:rPr>
              <a:t>Singh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Dr.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Young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Woong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Kim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43900"/>
              </a:lnSpc>
            </a:pP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Dr.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Maryam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Ahmadzadeh Rishika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Daswani</a:t>
            </a:r>
            <a:endParaRPr sz="1650">
              <a:latin typeface="Trebuchet MS"/>
              <a:cs typeface="Trebuchet MS"/>
            </a:endParaRPr>
          </a:p>
          <a:p>
            <a:pPr marL="12700" marR="1057910">
              <a:lnSpc>
                <a:spcPct val="143900"/>
              </a:lnSpc>
            </a:pP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Roy</a:t>
            </a:r>
            <a:r>
              <a:rPr sz="16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He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Michael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Yoon </a:t>
            </a:r>
            <a:r>
              <a:rPr sz="1650" spc="-80" dirty="0">
                <a:solidFill>
                  <a:srgbClr val="212121"/>
                </a:solidFill>
                <a:latin typeface="Trebuchet MS"/>
                <a:cs typeface="Trebuchet MS"/>
              </a:rPr>
              <a:t>Jeffrey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Tang</a:t>
            </a:r>
            <a:endParaRPr sz="1650">
              <a:latin typeface="Trebuchet MS"/>
              <a:cs typeface="Trebuchet MS"/>
            </a:endParaRPr>
          </a:p>
          <a:p>
            <a:pPr marL="12700" marR="623570">
              <a:lnSpc>
                <a:spcPct val="143900"/>
              </a:lnSpc>
            </a:pP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Akshdeep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Sandhu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Yovindu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Don</a:t>
            </a:r>
            <a:endParaRPr sz="1650">
              <a:latin typeface="Trebuchet MS"/>
              <a:cs typeface="Trebuchet MS"/>
            </a:endParaRPr>
          </a:p>
          <a:p>
            <a:pPr marL="12700" marR="581025">
              <a:lnSpc>
                <a:spcPct val="143900"/>
              </a:lnSpc>
              <a:spcBef>
                <a:spcPts val="75"/>
              </a:spcBef>
            </a:pP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Raam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Sivakumar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Prabhleen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Sandhu Mingming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Zhang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Samuel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Leung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124" y="1590671"/>
            <a:ext cx="66675" cy="666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1952621"/>
            <a:ext cx="66675" cy="666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4" y="2314571"/>
            <a:ext cx="66675" cy="666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2676521"/>
            <a:ext cx="66675" cy="666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4" y="3038471"/>
            <a:ext cx="66675" cy="6666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124" y="3400421"/>
            <a:ext cx="66675" cy="666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24" y="3762371"/>
            <a:ext cx="66675" cy="666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4124321"/>
            <a:ext cx="66675" cy="666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4" y="4495796"/>
            <a:ext cx="66675" cy="666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124" y="4857746"/>
            <a:ext cx="66675" cy="666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9124" y="5219696"/>
            <a:ext cx="66675" cy="6666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4" y="5581646"/>
            <a:ext cx="66675" cy="666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62775" y="1162050"/>
            <a:ext cx="5686424" cy="42671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25" dirty="0"/>
              <a:t>14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596899" y="1012189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1.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1574164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2.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2126614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3.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899" y="2679064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4.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3231514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5.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3793490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6.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899" y="4345939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7.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6899" y="4898389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8.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899" y="5450839"/>
            <a:ext cx="18478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9.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85" dirty="0"/>
              <a:t>References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36860" y="982472"/>
            <a:ext cx="11184890" cy="503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015">
              <a:lnSpc>
                <a:spcPct val="113599"/>
              </a:lnSpc>
              <a:spcBef>
                <a:spcPts val="95"/>
              </a:spcBef>
            </a:pP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Shannon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CP,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Lee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AH,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Tebbutt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SJ,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Singh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A.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commentary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multi-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systems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vaccinology.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Journal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of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molecular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biology.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2024;436(8):168522.</a:t>
            </a:r>
            <a:endParaRPr sz="1650">
              <a:latin typeface="Trebuchet MS"/>
              <a:cs typeface="Trebuchet MS"/>
            </a:endParaRPr>
          </a:p>
          <a:p>
            <a:pPr marL="12700" marR="727710">
              <a:lnSpc>
                <a:spcPct val="109800"/>
              </a:lnSpc>
            </a:pP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Subramanian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I,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Verma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S,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Kumar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S,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Jere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A,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Anamika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K.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Multi-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integration,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interpretation,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its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application.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Bioinformatics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biology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insights.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2020;14:1177932219899051.</a:t>
            </a:r>
            <a:endParaRPr sz="1650">
              <a:latin typeface="Trebuchet MS"/>
              <a:cs typeface="Trebuchet MS"/>
            </a:endParaRPr>
          </a:p>
          <a:p>
            <a:pPr marL="12700" marR="508634">
              <a:lnSpc>
                <a:spcPct val="109800"/>
              </a:lnSpc>
            </a:pP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Di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Tommaso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75" dirty="0">
                <a:solidFill>
                  <a:srgbClr val="212121"/>
                </a:solidFill>
                <a:latin typeface="Trebuchet MS"/>
                <a:cs typeface="Trebuchet MS"/>
              </a:rPr>
              <a:t>P,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Chatzou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M,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Floden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EW,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Barja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PP,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Palumbo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E,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Notredame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C.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Nextflow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enables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reproducible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computational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workflows.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Nature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biotechnology.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2017;35(4):316–9.</a:t>
            </a:r>
            <a:endParaRPr sz="1650">
              <a:latin typeface="Trebuchet MS"/>
              <a:cs typeface="Trebuchet MS"/>
            </a:endParaRPr>
          </a:p>
          <a:p>
            <a:pPr marL="12700" marR="15875">
              <a:lnSpc>
                <a:spcPct val="109800"/>
              </a:lnSpc>
            </a:pP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Ewels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PA,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Peltzer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A,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Fillinger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S,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Patel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H,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Alneberg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J,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Wilm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A,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et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al.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212121"/>
                </a:solidFill>
                <a:latin typeface="Trebuchet MS"/>
                <a:cs typeface="Trebuchet MS"/>
              </a:rPr>
              <a:t>nf-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core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framework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community-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curated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bioinformatics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pipelines.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Nature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biotechnology.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2020;38(3):276–8.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ts val="2250"/>
              </a:lnSpc>
              <a:spcBef>
                <a:spcPts val="45"/>
              </a:spcBef>
            </a:pP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Ding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75" dirty="0">
                <a:solidFill>
                  <a:srgbClr val="212121"/>
                </a:solidFill>
                <a:latin typeface="Trebuchet MS"/>
                <a:cs typeface="Trebuchet MS"/>
              </a:rPr>
              <a:t>DY,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Li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S,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Narasimhan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B,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Tibshirani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R.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Cooperative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learning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multiview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analysis.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Proceedings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National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Academy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of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Sciences.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2022;119(38):e2202113119.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Singh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A,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Shannon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CP,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Gautier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B,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Rohart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80" dirty="0">
                <a:solidFill>
                  <a:srgbClr val="212121"/>
                </a:solidFill>
                <a:latin typeface="Trebuchet MS"/>
                <a:cs typeface="Trebuchet MS"/>
              </a:rPr>
              <a:t>F,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Vacher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M,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Tebbutt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SJ,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et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al.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DIABLO: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An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integrative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approach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identifying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key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molecular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drivers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multi-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assays.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Bioinformatics.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2019;35(17):3055–62.</a:t>
            </a:r>
            <a:endParaRPr sz="1650">
              <a:latin typeface="Trebuchet MS"/>
              <a:cs typeface="Trebuchet MS"/>
            </a:endParaRPr>
          </a:p>
          <a:p>
            <a:pPr marL="12700" marR="92710">
              <a:lnSpc>
                <a:spcPct val="109800"/>
              </a:lnSpc>
            </a:pP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Girka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80" dirty="0">
                <a:solidFill>
                  <a:srgbClr val="212121"/>
                </a:solidFill>
                <a:latin typeface="Trebuchet MS"/>
                <a:cs typeface="Trebuchet MS"/>
              </a:rPr>
              <a:t>F,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Camenen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E,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Peltier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C,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Gloaguen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A,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Guillemot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15" dirty="0">
                <a:solidFill>
                  <a:srgbClr val="212121"/>
                </a:solidFill>
                <a:latin typeface="Trebuchet MS"/>
                <a:cs typeface="Trebuchet MS"/>
              </a:rPr>
              <a:t>V,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Le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Brusquet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L,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et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al.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Multiblock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analysis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RGCCA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package. Journal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Statistical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Software.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2023;1–36.</a:t>
            </a:r>
            <a:endParaRPr sz="1650">
              <a:latin typeface="Trebuchet MS"/>
              <a:cs typeface="Trebuchet MS"/>
            </a:endParaRPr>
          </a:p>
          <a:p>
            <a:pPr marL="12700" marR="33655">
              <a:lnSpc>
                <a:spcPct val="109800"/>
              </a:lnSpc>
              <a:spcBef>
                <a:spcPts val="5"/>
              </a:spcBef>
            </a:pP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Argelaguet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R,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80" dirty="0">
                <a:solidFill>
                  <a:srgbClr val="212121"/>
                </a:solidFill>
                <a:latin typeface="Trebuchet MS"/>
                <a:cs typeface="Trebuchet MS"/>
              </a:rPr>
              <a:t>Velten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B,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Arnol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D,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Dietrich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S,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Zenz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25" dirty="0">
                <a:solidFill>
                  <a:srgbClr val="212121"/>
                </a:solidFill>
                <a:latin typeface="Trebuchet MS"/>
                <a:cs typeface="Trebuchet MS"/>
              </a:rPr>
              <a:t>T,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Marioni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JC,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et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al.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Multi-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factor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analysis—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framework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unsupervised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multi-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sets.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Molecular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systems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biology.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2018;14(6):e8124.</a:t>
            </a:r>
            <a:endParaRPr sz="1650">
              <a:latin typeface="Trebuchet MS"/>
              <a:cs typeface="Trebuchet MS"/>
            </a:endParaRPr>
          </a:p>
          <a:p>
            <a:pPr marL="12700" marR="396875">
              <a:lnSpc>
                <a:spcPts val="2250"/>
              </a:lnSpc>
              <a:spcBef>
                <a:spcPts val="30"/>
              </a:spcBef>
            </a:pP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Wang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25" dirty="0">
                <a:solidFill>
                  <a:srgbClr val="212121"/>
                </a:solidFill>
                <a:latin typeface="Trebuchet MS"/>
                <a:cs typeface="Trebuchet MS"/>
              </a:rPr>
              <a:t>T,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Shao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65" dirty="0">
                <a:solidFill>
                  <a:srgbClr val="212121"/>
                </a:solidFill>
                <a:latin typeface="Trebuchet MS"/>
                <a:cs typeface="Trebuchet MS"/>
              </a:rPr>
              <a:t>W,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Huang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Z,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Tang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H,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Zhang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J,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Ding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Z,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0" dirty="0">
                <a:solidFill>
                  <a:srgbClr val="212121"/>
                </a:solidFill>
                <a:latin typeface="Trebuchet MS"/>
                <a:cs typeface="Trebuchet MS"/>
              </a:rPr>
              <a:t>et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al.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MOGONET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integrates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multi-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graph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convolutional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networks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allowing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patient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classification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biomarker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5" dirty="0">
                <a:solidFill>
                  <a:srgbClr val="212121"/>
                </a:solidFill>
                <a:latin typeface="Trebuchet MS"/>
                <a:cs typeface="Trebuchet MS"/>
              </a:rPr>
              <a:t>identification.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Nature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Communications.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2021;12(1):3445.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71145"/>
            <a:ext cx="609727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5" dirty="0"/>
              <a:t>Multiomics</a:t>
            </a:r>
            <a:r>
              <a:rPr spc="-310" dirty="0"/>
              <a:t> </a:t>
            </a:r>
            <a:r>
              <a:rPr spc="-85" dirty="0"/>
              <a:t>data</a:t>
            </a:r>
            <a:r>
              <a:rPr spc="-305" dirty="0"/>
              <a:t> </a:t>
            </a:r>
            <a:r>
              <a:rPr spc="-60" dirty="0"/>
              <a:t>and</a:t>
            </a:r>
            <a:r>
              <a:rPr spc="-305" dirty="0"/>
              <a:t> </a:t>
            </a:r>
            <a:r>
              <a:rPr spc="-4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72249" y="2276475"/>
            <a:ext cx="6229350" cy="2752725"/>
            <a:chOff x="6572249" y="2276475"/>
            <a:chExt cx="6229350" cy="2752725"/>
          </a:xfrm>
        </p:grpSpPr>
        <p:sp>
          <p:nvSpPr>
            <p:cNvPr id="4" name="object 4"/>
            <p:cNvSpPr/>
            <p:nvPr/>
          </p:nvSpPr>
          <p:spPr>
            <a:xfrm>
              <a:off x="6589890" y="2276487"/>
              <a:ext cx="6212205" cy="2752725"/>
            </a:xfrm>
            <a:custGeom>
              <a:avLst/>
              <a:gdLst/>
              <a:ahLst/>
              <a:cxnLst/>
              <a:rect l="l" t="t" r="r" b="b"/>
              <a:pathLst>
                <a:path w="6212205" h="2752725">
                  <a:moveTo>
                    <a:pt x="6211697" y="34912"/>
                  </a:moveTo>
                  <a:lnTo>
                    <a:pt x="6211062" y="27952"/>
                  </a:lnTo>
                  <a:lnTo>
                    <a:pt x="6209144" y="21513"/>
                  </a:lnTo>
                  <a:lnTo>
                    <a:pt x="6205944" y="15608"/>
                  </a:lnTo>
                  <a:lnTo>
                    <a:pt x="6201905" y="10744"/>
                  </a:lnTo>
                  <a:lnTo>
                    <a:pt x="6201473" y="10223"/>
                  </a:lnTo>
                  <a:lnTo>
                    <a:pt x="6200622" y="9525"/>
                  </a:lnTo>
                  <a:lnTo>
                    <a:pt x="6196088" y="5753"/>
                  </a:lnTo>
                  <a:lnTo>
                    <a:pt x="6190183" y="2552"/>
                  </a:lnTo>
                  <a:lnTo>
                    <a:pt x="6183744" y="635"/>
                  </a:lnTo>
                  <a:lnTo>
                    <a:pt x="6176772" y="0"/>
                  </a:lnTo>
                  <a:lnTo>
                    <a:pt x="17272" y="0"/>
                  </a:lnTo>
                  <a:lnTo>
                    <a:pt x="10312" y="635"/>
                  </a:lnTo>
                  <a:lnTo>
                    <a:pt x="3873" y="2552"/>
                  </a:lnTo>
                  <a:lnTo>
                    <a:pt x="0" y="4648"/>
                  </a:lnTo>
                  <a:lnTo>
                    <a:pt x="20447" y="9753"/>
                  </a:lnTo>
                  <a:lnTo>
                    <a:pt x="20447" y="9525"/>
                  </a:lnTo>
                  <a:lnTo>
                    <a:pt x="6183795" y="9525"/>
                  </a:lnTo>
                  <a:lnTo>
                    <a:pt x="6189777" y="12001"/>
                  </a:lnTo>
                  <a:lnTo>
                    <a:pt x="6195212" y="17437"/>
                  </a:lnTo>
                  <a:lnTo>
                    <a:pt x="6199695" y="21920"/>
                  </a:lnTo>
                  <a:lnTo>
                    <a:pt x="6202172" y="27901"/>
                  </a:lnTo>
                  <a:lnTo>
                    <a:pt x="6202172" y="2724810"/>
                  </a:lnTo>
                  <a:lnTo>
                    <a:pt x="6199695" y="2730792"/>
                  </a:lnTo>
                  <a:lnTo>
                    <a:pt x="6195212" y="2735275"/>
                  </a:lnTo>
                  <a:lnTo>
                    <a:pt x="6189777" y="2740710"/>
                  </a:lnTo>
                  <a:lnTo>
                    <a:pt x="6183795" y="2743200"/>
                  </a:lnTo>
                  <a:lnTo>
                    <a:pt x="20447" y="2743200"/>
                  </a:lnTo>
                  <a:lnTo>
                    <a:pt x="20447" y="2742958"/>
                  </a:lnTo>
                  <a:lnTo>
                    <a:pt x="0" y="2748064"/>
                  </a:lnTo>
                  <a:lnTo>
                    <a:pt x="3873" y="2750159"/>
                  </a:lnTo>
                  <a:lnTo>
                    <a:pt x="10312" y="2752077"/>
                  </a:lnTo>
                  <a:lnTo>
                    <a:pt x="17272" y="2752712"/>
                  </a:lnTo>
                  <a:lnTo>
                    <a:pt x="6176772" y="2752712"/>
                  </a:lnTo>
                  <a:lnTo>
                    <a:pt x="6201905" y="2741968"/>
                  </a:lnTo>
                  <a:lnTo>
                    <a:pt x="6205944" y="2737104"/>
                  </a:lnTo>
                  <a:lnTo>
                    <a:pt x="6209144" y="2731198"/>
                  </a:lnTo>
                  <a:lnTo>
                    <a:pt x="6211062" y="2724759"/>
                  </a:lnTo>
                  <a:lnTo>
                    <a:pt x="6211697" y="2717787"/>
                  </a:lnTo>
                  <a:lnTo>
                    <a:pt x="6211697" y="3491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72249" y="2280962"/>
              <a:ext cx="38100" cy="2743835"/>
            </a:xfrm>
            <a:custGeom>
              <a:avLst/>
              <a:gdLst/>
              <a:ahLst/>
              <a:cxnLst/>
              <a:rect l="l" t="t" r="r" b="b"/>
              <a:pathLst>
                <a:path w="38100" h="2743835">
                  <a:moveTo>
                    <a:pt x="17949" y="2743749"/>
                  </a:moveTo>
                  <a:lnTo>
                    <a:pt x="0" y="2713312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2738712"/>
                  </a:lnTo>
                  <a:lnTo>
                    <a:pt x="17949" y="2743749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4648" y="3028949"/>
              <a:ext cx="66675" cy="666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4648" y="3733799"/>
              <a:ext cx="66675" cy="666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4648" y="4162424"/>
              <a:ext cx="66675" cy="666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4648" y="4581524"/>
              <a:ext cx="66675" cy="6667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10349" y="2285999"/>
              <a:ext cx="6181725" cy="495300"/>
            </a:xfrm>
            <a:custGeom>
              <a:avLst/>
              <a:gdLst/>
              <a:ahLst/>
              <a:cxnLst/>
              <a:rect l="l" t="t" r="r" b="b"/>
              <a:pathLst>
                <a:path w="6181725" h="495300">
                  <a:moveTo>
                    <a:pt x="618172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6181724" y="0"/>
                  </a:lnTo>
                  <a:lnTo>
                    <a:pt x="6181724" y="495299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5124" y="2428874"/>
              <a:ext cx="276224" cy="2762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610349" y="2364739"/>
            <a:ext cx="6174740" cy="2377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130"/>
              </a:spcBef>
            </a:pPr>
            <a:r>
              <a:rPr sz="1650" b="1" spc="-10" dirty="0">
                <a:solidFill>
                  <a:srgbClr val="212121"/>
                </a:solidFill>
                <a:latin typeface="Trebuchet MS"/>
                <a:cs typeface="Trebuchet MS"/>
              </a:rPr>
              <a:t>Motivation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650" dirty="0">
              <a:latin typeface="Trebuchet MS"/>
              <a:cs typeface="Trebuchet MS"/>
            </a:endParaRPr>
          </a:p>
          <a:p>
            <a:pPr marL="315595" marR="314325">
              <a:lnSpc>
                <a:spcPct val="109800"/>
              </a:lnSpc>
            </a:pP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Technological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advancement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reduced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costs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212121"/>
                </a:solidFill>
                <a:latin typeface="Trebuchet MS"/>
                <a:cs typeface="Trebuchet MS"/>
              </a:rPr>
              <a:t>–&gt;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studies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with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multiomics</a:t>
            </a:r>
            <a:r>
              <a:rPr sz="1650" spc="-10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endParaRPr sz="1650" dirty="0">
              <a:latin typeface="Trebuchet MS"/>
              <a:cs typeface="Trebuchet MS"/>
            </a:endParaRPr>
          </a:p>
          <a:p>
            <a:pPr marL="315595">
              <a:lnSpc>
                <a:spcPct val="100000"/>
              </a:lnSpc>
              <a:spcBef>
                <a:spcPts val="1395"/>
              </a:spcBef>
            </a:pP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Multiomics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212121"/>
                </a:solidFill>
                <a:latin typeface="Trebuchet MS"/>
                <a:cs typeface="Trebuchet MS"/>
              </a:rPr>
              <a:t>–&gt;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/single-</a:t>
            </a:r>
            <a:r>
              <a:rPr sz="1650" spc="-75" dirty="0">
                <a:solidFill>
                  <a:srgbClr val="212121"/>
                </a:solidFill>
                <a:latin typeface="Trebuchet MS"/>
                <a:cs typeface="Trebuchet MS"/>
              </a:rPr>
              <a:t>cell/spatial</a:t>
            </a:r>
            <a:r>
              <a:rPr sz="1650" spc="-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endParaRPr sz="1650" dirty="0">
              <a:latin typeface="Trebuchet MS"/>
              <a:cs typeface="Trebuchet MS"/>
            </a:endParaRPr>
          </a:p>
          <a:p>
            <a:pPr marL="315595" marR="374015">
              <a:lnSpc>
                <a:spcPct val="166700"/>
              </a:lnSpc>
              <a:spcBef>
                <a:spcPts val="75"/>
              </a:spcBef>
            </a:pP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More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generalized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80" dirty="0">
                <a:solidFill>
                  <a:srgbClr val="212121"/>
                </a:solidFill>
                <a:latin typeface="Trebuchet MS"/>
                <a:cs typeface="Trebuchet MS"/>
              </a:rPr>
              <a:t>–&gt;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“multimodal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data”,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other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non-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data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Types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5" dirty="0">
                <a:solidFill>
                  <a:srgbClr val="212121"/>
                </a:solidFill>
                <a:latin typeface="Trebuchet MS"/>
                <a:cs typeface="Trebuchet MS"/>
              </a:rPr>
              <a:t>integrations: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by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sample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5" dirty="0">
                <a:solidFill>
                  <a:srgbClr val="212121"/>
                </a:solidFill>
                <a:latin typeface="Trebuchet MS"/>
                <a:cs typeface="Trebuchet MS"/>
              </a:rPr>
              <a:t>(N),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by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omics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90" dirty="0">
                <a:solidFill>
                  <a:srgbClr val="212121"/>
                </a:solidFill>
                <a:latin typeface="Trebuchet MS"/>
                <a:cs typeface="Trebuchet MS"/>
              </a:rPr>
              <a:t>(P),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both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43608" y="6149974"/>
            <a:ext cx="3631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Figure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1: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Overview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666666"/>
                </a:solidFill>
                <a:latin typeface="Trebuchet MS"/>
                <a:cs typeface="Trebuchet MS"/>
              </a:rPr>
              <a:t>multiomics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integration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rebuchet MS"/>
                <a:cs typeface="Trebuchet MS"/>
              </a:rPr>
              <a:t>(1)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00" y="1228724"/>
            <a:ext cx="5048249" cy="45910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95" dirty="0"/>
              <a:t>Multiomics</a:t>
            </a:r>
            <a:r>
              <a:rPr spc="-290" dirty="0"/>
              <a:t> </a:t>
            </a:r>
            <a:r>
              <a:rPr spc="-85" dirty="0"/>
              <a:t>data</a:t>
            </a:r>
            <a:r>
              <a:rPr spc="-290" dirty="0"/>
              <a:t> </a:t>
            </a:r>
            <a:r>
              <a:rPr spc="-130" dirty="0"/>
              <a:t>integration</a:t>
            </a:r>
            <a:r>
              <a:rPr spc="-290" dirty="0"/>
              <a:t> </a:t>
            </a:r>
            <a:r>
              <a:rPr spc="-7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954" y="6007099"/>
            <a:ext cx="3341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Figure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2: </a:t>
            </a: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Types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666666"/>
                </a:solidFill>
                <a:latin typeface="Trebuchet MS"/>
                <a:cs typeface="Trebuchet MS"/>
              </a:rPr>
              <a:t>multiomics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integration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666666"/>
                </a:solidFill>
                <a:latin typeface="Trebuchet MS"/>
                <a:cs typeface="Trebuchet MS"/>
              </a:rPr>
              <a:t>method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rebuchet MS"/>
                <a:cs typeface="Trebuchet MS"/>
              </a:rPr>
              <a:t>(2)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49" y="1152524"/>
            <a:ext cx="5200651" cy="47529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857999" y="1762125"/>
            <a:ext cx="5943600" cy="3609975"/>
            <a:chOff x="6857999" y="1762125"/>
            <a:chExt cx="5943600" cy="3609975"/>
          </a:xfrm>
        </p:grpSpPr>
        <p:sp>
          <p:nvSpPr>
            <p:cNvPr id="6" name="object 6"/>
            <p:cNvSpPr/>
            <p:nvPr/>
          </p:nvSpPr>
          <p:spPr>
            <a:xfrm>
              <a:off x="6875640" y="1762137"/>
              <a:ext cx="5926455" cy="3609975"/>
            </a:xfrm>
            <a:custGeom>
              <a:avLst/>
              <a:gdLst/>
              <a:ahLst/>
              <a:cxnLst/>
              <a:rect l="l" t="t" r="r" b="b"/>
              <a:pathLst>
                <a:path w="5926455" h="3609975">
                  <a:moveTo>
                    <a:pt x="5925947" y="34912"/>
                  </a:moveTo>
                  <a:lnTo>
                    <a:pt x="5925312" y="27952"/>
                  </a:lnTo>
                  <a:lnTo>
                    <a:pt x="5923394" y="21513"/>
                  </a:lnTo>
                  <a:lnTo>
                    <a:pt x="5920194" y="15595"/>
                  </a:lnTo>
                  <a:lnTo>
                    <a:pt x="5916155" y="10744"/>
                  </a:lnTo>
                  <a:lnTo>
                    <a:pt x="5915723" y="10223"/>
                  </a:lnTo>
                  <a:lnTo>
                    <a:pt x="5914872" y="9525"/>
                  </a:lnTo>
                  <a:lnTo>
                    <a:pt x="5910338" y="5753"/>
                  </a:lnTo>
                  <a:lnTo>
                    <a:pt x="5904433" y="2552"/>
                  </a:lnTo>
                  <a:lnTo>
                    <a:pt x="5897994" y="635"/>
                  </a:lnTo>
                  <a:lnTo>
                    <a:pt x="5891022" y="0"/>
                  </a:lnTo>
                  <a:lnTo>
                    <a:pt x="17272" y="0"/>
                  </a:lnTo>
                  <a:lnTo>
                    <a:pt x="10312" y="635"/>
                  </a:lnTo>
                  <a:lnTo>
                    <a:pt x="3873" y="2552"/>
                  </a:lnTo>
                  <a:lnTo>
                    <a:pt x="0" y="4648"/>
                  </a:lnTo>
                  <a:lnTo>
                    <a:pt x="20447" y="9753"/>
                  </a:lnTo>
                  <a:lnTo>
                    <a:pt x="20447" y="9525"/>
                  </a:lnTo>
                  <a:lnTo>
                    <a:pt x="5898045" y="9525"/>
                  </a:lnTo>
                  <a:lnTo>
                    <a:pt x="5904027" y="12001"/>
                  </a:lnTo>
                  <a:lnTo>
                    <a:pt x="5909462" y="17437"/>
                  </a:lnTo>
                  <a:lnTo>
                    <a:pt x="5913945" y="21920"/>
                  </a:lnTo>
                  <a:lnTo>
                    <a:pt x="5916422" y="27901"/>
                  </a:lnTo>
                  <a:lnTo>
                    <a:pt x="5916422" y="3582060"/>
                  </a:lnTo>
                  <a:lnTo>
                    <a:pt x="5913945" y="3588042"/>
                  </a:lnTo>
                  <a:lnTo>
                    <a:pt x="5909462" y="3592525"/>
                  </a:lnTo>
                  <a:lnTo>
                    <a:pt x="5904027" y="3597960"/>
                  </a:lnTo>
                  <a:lnTo>
                    <a:pt x="5898045" y="3600437"/>
                  </a:lnTo>
                  <a:lnTo>
                    <a:pt x="20447" y="3600437"/>
                  </a:lnTo>
                  <a:lnTo>
                    <a:pt x="20447" y="3600208"/>
                  </a:lnTo>
                  <a:lnTo>
                    <a:pt x="0" y="3605314"/>
                  </a:lnTo>
                  <a:lnTo>
                    <a:pt x="3873" y="3607409"/>
                  </a:lnTo>
                  <a:lnTo>
                    <a:pt x="10312" y="3609327"/>
                  </a:lnTo>
                  <a:lnTo>
                    <a:pt x="17272" y="3609962"/>
                  </a:lnTo>
                  <a:lnTo>
                    <a:pt x="5891022" y="3609962"/>
                  </a:lnTo>
                  <a:lnTo>
                    <a:pt x="5897994" y="3609327"/>
                  </a:lnTo>
                  <a:lnTo>
                    <a:pt x="5904433" y="3607409"/>
                  </a:lnTo>
                  <a:lnTo>
                    <a:pt x="5910338" y="3604209"/>
                  </a:lnTo>
                  <a:lnTo>
                    <a:pt x="5914872" y="3600437"/>
                  </a:lnTo>
                  <a:lnTo>
                    <a:pt x="5915723" y="3599738"/>
                  </a:lnTo>
                  <a:lnTo>
                    <a:pt x="5916155" y="3599218"/>
                  </a:lnTo>
                  <a:lnTo>
                    <a:pt x="5920194" y="3594354"/>
                  </a:lnTo>
                  <a:lnTo>
                    <a:pt x="5923394" y="3588448"/>
                  </a:lnTo>
                  <a:lnTo>
                    <a:pt x="5925312" y="3582009"/>
                  </a:lnTo>
                  <a:lnTo>
                    <a:pt x="5925947" y="3575037"/>
                  </a:lnTo>
                  <a:lnTo>
                    <a:pt x="5925947" y="3491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999" y="1766611"/>
              <a:ext cx="38100" cy="3601085"/>
            </a:xfrm>
            <a:custGeom>
              <a:avLst/>
              <a:gdLst/>
              <a:ahLst/>
              <a:cxnLst/>
              <a:rect l="l" t="t" r="r" b="b"/>
              <a:pathLst>
                <a:path w="38100" h="3601085">
                  <a:moveTo>
                    <a:pt x="17949" y="3600999"/>
                  </a:moveTo>
                  <a:lnTo>
                    <a:pt x="0" y="3570562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3595962"/>
                  </a:lnTo>
                  <a:lnTo>
                    <a:pt x="17949" y="3600999"/>
                  </a:lnTo>
                  <a:close/>
                </a:path>
              </a:pathLst>
            </a:custGeom>
            <a:solidFill>
              <a:srgbClr val="458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9923" y="2514599"/>
              <a:ext cx="66675" cy="666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9923" y="3371849"/>
              <a:ext cx="66675" cy="666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9923" y="4219574"/>
              <a:ext cx="66675" cy="6667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96099" y="1771649"/>
              <a:ext cx="5895975" cy="504825"/>
            </a:xfrm>
            <a:custGeom>
              <a:avLst/>
              <a:gdLst/>
              <a:ahLst/>
              <a:cxnLst/>
              <a:rect l="l" t="t" r="r" b="b"/>
              <a:pathLst>
                <a:path w="5895975" h="504825">
                  <a:moveTo>
                    <a:pt x="58959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5895974" y="0"/>
                  </a:lnTo>
                  <a:lnTo>
                    <a:pt x="5895974" y="504824"/>
                  </a:lnTo>
                  <a:close/>
                </a:path>
              </a:pathLst>
            </a:custGeom>
            <a:solidFill>
              <a:srgbClr val="D9E6FA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0874" y="1914524"/>
              <a:ext cx="276224" cy="2762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896099" y="1859914"/>
            <a:ext cx="5888990" cy="3225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30"/>
              </a:spcBef>
            </a:pPr>
            <a:r>
              <a:rPr sz="1650" b="1" spc="-50" dirty="0">
                <a:solidFill>
                  <a:srgbClr val="212121"/>
                </a:solidFill>
                <a:latin typeface="Trebuchet MS"/>
                <a:cs typeface="Trebuchet MS"/>
              </a:rPr>
              <a:t>Question</a:t>
            </a:r>
            <a:r>
              <a:rPr sz="1650" b="1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12121"/>
                </a:solidFill>
                <a:latin typeface="Trebuchet MS"/>
                <a:cs typeface="Trebuchet MS"/>
              </a:rPr>
              <a:t>arises</a:t>
            </a:r>
            <a:endParaRPr sz="16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650" dirty="0">
              <a:latin typeface="Trebuchet MS"/>
              <a:cs typeface="Trebuchet MS"/>
            </a:endParaRPr>
          </a:p>
          <a:p>
            <a:pPr marL="319405">
              <a:lnSpc>
                <a:spcPct val="100000"/>
              </a:lnSpc>
              <a:spcBef>
                <a:spcPts val="5"/>
              </a:spcBef>
            </a:pP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Many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1650" spc="-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endParaRPr sz="1650" dirty="0">
              <a:latin typeface="Trebuchet MS"/>
              <a:cs typeface="Trebuchet MS"/>
            </a:endParaRPr>
          </a:p>
          <a:p>
            <a:pPr marL="319405" marR="2114550">
              <a:lnSpc>
                <a:spcPct val="170500"/>
              </a:lnSpc>
            </a:pPr>
            <a:r>
              <a:rPr sz="1650" spc="120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&gt;</a:t>
            </a:r>
            <a:r>
              <a:rPr sz="16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Which</a:t>
            </a:r>
            <a:r>
              <a:rPr sz="16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use,</a:t>
            </a:r>
            <a:r>
              <a:rPr sz="16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how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6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choose</a:t>
            </a:r>
            <a:r>
              <a:rPr sz="16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them? </a:t>
            </a:r>
            <a:r>
              <a:rPr sz="1650" spc="-45" dirty="0">
                <a:solidFill>
                  <a:srgbClr val="E88A15"/>
                </a:solidFill>
                <a:latin typeface="Trebuchet MS"/>
                <a:cs typeface="Trebuchet MS"/>
              </a:rPr>
              <a:t>Reproducibility</a:t>
            </a:r>
            <a:r>
              <a:rPr sz="1650" spc="-50" dirty="0">
                <a:solidFill>
                  <a:srgbClr val="E88A15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E88A15"/>
                </a:solidFill>
                <a:latin typeface="Trebuchet MS"/>
                <a:cs typeface="Trebuchet MS"/>
              </a:rPr>
              <a:t>crisis</a:t>
            </a:r>
            <a:endParaRPr sz="1650" dirty="0">
              <a:latin typeface="Trebuchet MS"/>
              <a:cs typeface="Trebuchet MS"/>
            </a:endParaRPr>
          </a:p>
          <a:p>
            <a:pPr marL="319405">
              <a:lnSpc>
                <a:spcPct val="100000"/>
              </a:lnSpc>
              <a:spcBef>
                <a:spcPts val="1390"/>
              </a:spcBef>
            </a:pPr>
            <a:r>
              <a:rPr sz="1650" spc="120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&gt;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How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reproduce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method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get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975DD"/>
                </a:solidFill>
                <a:latin typeface="Trebuchet MS"/>
                <a:cs typeface="Trebuchet MS"/>
              </a:rPr>
              <a:t>reliable</a:t>
            </a:r>
            <a:r>
              <a:rPr sz="1650" spc="-130" dirty="0">
                <a:solidFill>
                  <a:srgbClr val="2975DD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results?</a:t>
            </a:r>
            <a:endParaRPr sz="1650" dirty="0">
              <a:latin typeface="Trebuchet MS"/>
              <a:cs typeface="Trebuchet MS"/>
            </a:endParaRPr>
          </a:p>
          <a:p>
            <a:pPr marL="319405" marR="461645">
              <a:lnSpc>
                <a:spcPct val="113599"/>
              </a:lnSpc>
              <a:spcBef>
                <a:spcPts val="1050"/>
              </a:spcBef>
            </a:pP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Existing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benchmark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studies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5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212121"/>
                </a:solidFill>
                <a:latin typeface="Trebuchet MS"/>
                <a:cs typeface="Trebuchet MS"/>
              </a:rPr>
              <a:t>100%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complete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or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212121"/>
                </a:solidFill>
                <a:latin typeface="Trebuchet MS"/>
                <a:cs typeface="Trebuchet MS"/>
              </a:rPr>
              <a:t>all-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encompassing</a:t>
            </a:r>
            <a:endParaRPr sz="1650" dirty="0">
              <a:latin typeface="Trebuchet MS"/>
              <a:cs typeface="Trebuchet MS"/>
            </a:endParaRPr>
          </a:p>
          <a:p>
            <a:pPr marL="319405">
              <a:lnSpc>
                <a:spcPct val="100000"/>
              </a:lnSpc>
              <a:spcBef>
                <a:spcPts val="1320"/>
              </a:spcBef>
            </a:pPr>
            <a:r>
              <a:rPr sz="1650" spc="120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&gt;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60" dirty="0">
                <a:solidFill>
                  <a:srgbClr val="212121"/>
                </a:solidFill>
                <a:latin typeface="Trebuchet MS"/>
                <a:cs typeface="Trebuchet MS"/>
              </a:rPr>
              <a:t>Technical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70" dirty="0">
                <a:solidFill>
                  <a:srgbClr val="212121"/>
                </a:solidFill>
                <a:latin typeface="Trebuchet MS"/>
                <a:cs typeface="Trebuchet MS"/>
              </a:rPr>
              <a:t>difficulty</a:t>
            </a:r>
            <a:r>
              <a:rPr sz="1650" spc="-1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implementation?</a:t>
            </a:r>
            <a:endParaRPr sz="16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210" dirty="0"/>
              <a:t>The</a:t>
            </a:r>
            <a:r>
              <a:rPr spc="-275" dirty="0"/>
              <a:t> </a:t>
            </a:r>
            <a:r>
              <a:rPr dirty="0"/>
              <a:t>MESSI</a:t>
            </a:r>
            <a:r>
              <a:rPr spc="-270" dirty="0"/>
              <a:t> </a:t>
            </a:r>
            <a:r>
              <a:rPr spc="-105" dirty="0"/>
              <a:t>workflow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3" y="1819274"/>
            <a:ext cx="95250" cy="952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1880" y="1619885"/>
            <a:ext cx="6170930" cy="408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685">
              <a:lnSpc>
                <a:spcPct val="106800"/>
              </a:lnSpc>
              <a:spcBef>
                <a:spcPts val="100"/>
              </a:spcBef>
            </a:pPr>
            <a:r>
              <a:rPr sz="2400" spc="-60" dirty="0">
                <a:solidFill>
                  <a:srgbClr val="212121"/>
                </a:solidFill>
                <a:latin typeface="Trebuchet MS"/>
                <a:cs typeface="Trebuchet MS"/>
              </a:rPr>
              <a:t>This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Trebuchet MS"/>
                <a:cs typeface="Trebuchet MS"/>
              </a:rPr>
              <a:t>done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5AF64"/>
                </a:solidFill>
                <a:latin typeface="Trebuchet MS"/>
                <a:cs typeface="Trebuchet MS"/>
              </a:rPr>
              <a:t>Nextflow</a:t>
            </a:r>
            <a:r>
              <a:rPr sz="2400" spc="-215" dirty="0">
                <a:solidFill>
                  <a:srgbClr val="25AF64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(3</a:t>
            </a:r>
            <a:r>
              <a:rPr lang="en-CA" sz="2400" spc="-180" dirty="0">
                <a:solidFill>
                  <a:srgbClr val="212121"/>
                </a:solidFill>
                <a:latin typeface="Trebuchet MS"/>
                <a:cs typeface="Trebuchet MS"/>
              </a:rPr>
              <a:t>) and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12121"/>
                </a:solidFill>
                <a:latin typeface="Trebuchet MS"/>
                <a:cs typeface="Trebuchet MS"/>
              </a:rPr>
              <a:t>will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be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publicly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available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20" dirty="0">
                <a:solidFill>
                  <a:srgbClr val="212121"/>
                </a:solidFill>
                <a:latin typeface="Trebuchet MS"/>
                <a:cs typeface="Trebuchet MS"/>
              </a:rPr>
              <a:t>nf-</a:t>
            </a:r>
            <a:r>
              <a:rPr sz="2400" b="1" spc="-150" dirty="0">
                <a:solidFill>
                  <a:srgbClr val="212121"/>
                </a:solidFill>
                <a:latin typeface="Trebuchet MS"/>
                <a:cs typeface="Trebuchet MS"/>
              </a:rPr>
              <a:t>core</a:t>
            </a:r>
            <a:r>
              <a:rPr sz="240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rebuchet MS"/>
                <a:cs typeface="Trebuchet MS"/>
              </a:rPr>
              <a:t>(4).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Compare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Trebuchet MS"/>
                <a:cs typeface="Trebuchet MS"/>
              </a:rPr>
              <a:t>large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12121"/>
                </a:solidFill>
                <a:latin typeface="Trebuchet MS"/>
                <a:cs typeface="Trebuchet MS"/>
              </a:rPr>
              <a:t>set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Trebuchet MS"/>
                <a:cs typeface="Trebuchet MS"/>
              </a:rPr>
              <a:t>of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Trebuchet MS"/>
                <a:cs typeface="Trebuchet MS"/>
              </a:rPr>
              <a:t>at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rebuchet MS"/>
                <a:cs typeface="Trebuchet MS"/>
              </a:rPr>
              <a:t>once</a:t>
            </a:r>
            <a:endParaRPr sz="2400" dirty="0">
              <a:latin typeface="Trebuchet MS"/>
              <a:cs typeface="Trebuchet MS"/>
            </a:endParaRPr>
          </a:p>
          <a:p>
            <a:pPr marL="12700" marR="1590040">
              <a:lnSpc>
                <a:spcPct val="109400"/>
              </a:lnSpc>
              <a:spcBef>
                <a:spcPts val="894"/>
              </a:spcBef>
            </a:pPr>
            <a:r>
              <a:rPr sz="2400" spc="-35" dirty="0">
                <a:solidFill>
                  <a:srgbClr val="212121"/>
                </a:solidFill>
                <a:latin typeface="Trebuchet MS"/>
                <a:cs typeface="Trebuchet MS"/>
              </a:rPr>
              <a:t>Solves</a:t>
            </a:r>
            <a:r>
              <a:rPr sz="2400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E88A15"/>
                </a:solidFill>
                <a:latin typeface="Trebuchet MS"/>
                <a:cs typeface="Trebuchet MS"/>
              </a:rPr>
              <a:t>reproducibility</a:t>
            </a:r>
            <a:r>
              <a:rPr sz="2400" spc="-165" dirty="0">
                <a:solidFill>
                  <a:srgbClr val="E88A15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issue</a:t>
            </a:r>
            <a:r>
              <a:rPr sz="24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rebuchet MS"/>
                <a:cs typeface="Trebuchet MS"/>
              </a:rPr>
              <a:t>through </a:t>
            </a:r>
            <a:r>
              <a:rPr sz="2400" spc="-70" dirty="0">
                <a:solidFill>
                  <a:srgbClr val="212121"/>
                </a:solidFill>
                <a:latin typeface="Trebuchet MS"/>
                <a:cs typeface="Trebuchet MS"/>
              </a:rPr>
              <a:t>independent</a:t>
            </a:r>
            <a:r>
              <a:rPr sz="2400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Trebuchet MS"/>
                <a:cs typeface="Trebuchet MS"/>
              </a:rPr>
              <a:t>method</a:t>
            </a:r>
            <a:r>
              <a:rPr sz="2400" spc="-1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containers</a:t>
            </a:r>
            <a:endParaRPr sz="2400" dirty="0">
              <a:latin typeface="Trebuchet MS"/>
              <a:cs typeface="Trebuchet MS"/>
            </a:endParaRPr>
          </a:p>
          <a:p>
            <a:pPr marL="12700" marR="523240">
              <a:lnSpc>
                <a:spcPct val="109400"/>
              </a:lnSpc>
              <a:spcBef>
                <a:spcPts val="900"/>
              </a:spcBef>
            </a:pPr>
            <a:r>
              <a:rPr sz="2400" spc="-105" dirty="0">
                <a:solidFill>
                  <a:srgbClr val="212121"/>
                </a:solidFill>
                <a:latin typeface="Trebuchet MS"/>
                <a:cs typeface="Trebuchet MS"/>
              </a:rPr>
              <a:t>Generalizable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212121"/>
                </a:solidFill>
                <a:latin typeface="Trebuchet MS"/>
                <a:cs typeface="Trebuchet MS"/>
              </a:rPr>
              <a:t>for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more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integration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Trebuchet MS"/>
                <a:cs typeface="Trebuchet MS"/>
              </a:rPr>
              <a:t>methods,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without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affecting</a:t>
            </a:r>
            <a:r>
              <a:rPr sz="2400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existing</a:t>
            </a:r>
            <a:r>
              <a:rPr sz="2400" spc="-17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workflows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Standardized</a:t>
            </a:r>
            <a:r>
              <a:rPr sz="24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Trebuchet MS"/>
                <a:cs typeface="Trebuchet MS"/>
              </a:rPr>
              <a:t>format</a:t>
            </a:r>
            <a:r>
              <a:rPr sz="24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12121"/>
                </a:solidFill>
                <a:latin typeface="Trebuchet MS"/>
                <a:cs typeface="Trebuchet MS"/>
              </a:rPr>
              <a:t>transferrable</a:t>
            </a:r>
            <a:r>
              <a:rPr sz="2400" spc="-1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between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2400" spc="-20" dirty="0">
                <a:solidFill>
                  <a:srgbClr val="4658AB"/>
                </a:solidFill>
                <a:latin typeface="Consolas"/>
                <a:cs typeface="Consolas"/>
              </a:rPr>
              <a:t>MultiAssayExperiment</a:t>
            </a:r>
            <a:r>
              <a:rPr sz="2400" spc="-760" dirty="0">
                <a:solidFill>
                  <a:srgbClr val="4658AB"/>
                </a:solidFill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400" spc="-1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658AB"/>
                </a:solidFill>
                <a:latin typeface="Consolas"/>
                <a:cs typeface="Consolas"/>
              </a:rPr>
              <a:t>MuData</a:t>
            </a:r>
            <a:endParaRPr sz="2400" dirty="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3" y="2733673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1273" y="3248023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3" y="4162423"/>
            <a:ext cx="95250" cy="9524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3" y="5076823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75507" y="5911849"/>
            <a:ext cx="24022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Figure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3: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Overview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66666"/>
                </a:solidFill>
                <a:latin typeface="Trebuchet MS"/>
                <a:cs typeface="Trebuchet MS"/>
              </a:rPr>
              <a:t>MESSI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rebuchet MS"/>
                <a:cs typeface="Trebuchet MS"/>
              </a:rPr>
              <a:t>workflow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2355" y="1738162"/>
            <a:ext cx="4954429" cy="386140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71145"/>
            <a:ext cx="1828800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224" y="1304923"/>
            <a:ext cx="95250" cy="95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4" y="1828798"/>
            <a:ext cx="95250" cy="952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224" y="2343148"/>
            <a:ext cx="95250" cy="952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38224" y="285749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224" y="338137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700" y="972185"/>
            <a:ext cx="11666220" cy="314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08225">
              <a:lnSpc>
                <a:spcPct val="143200"/>
              </a:lnSpc>
              <a:spcBef>
                <a:spcPts val="100"/>
              </a:spcBef>
            </a:pP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Looking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into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Trebuchet MS"/>
                <a:cs typeface="Trebuchet MS"/>
              </a:rPr>
              <a:t>multiview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(5),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Trebuchet MS"/>
                <a:cs typeface="Trebuchet MS"/>
              </a:rPr>
              <a:t>DIABLO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(6),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12121"/>
                </a:solidFill>
                <a:latin typeface="Trebuchet MS"/>
                <a:cs typeface="Trebuchet MS"/>
              </a:rPr>
              <a:t>RGCCA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(7),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MOFA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212121"/>
                </a:solidFill>
                <a:latin typeface="Trebuchet MS"/>
                <a:cs typeface="Trebuchet MS"/>
              </a:rPr>
              <a:t>(8),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Trebuchet MS"/>
                <a:cs typeface="Trebuchet MS"/>
              </a:rPr>
              <a:t>MOGONET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Trebuchet MS"/>
                <a:cs typeface="Trebuchet MS"/>
              </a:rPr>
              <a:t>(9) </a:t>
            </a:r>
            <a:r>
              <a:rPr sz="2400" spc="-30" dirty="0">
                <a:solidFill>
                  <a:srgbClr val="212121"/>
                </a:solidFill>
                <a:latin typeface="Trebuchet MS"/>
                <a:cs typeface="Trebuchet MS"/>
              </a:rPr>
              <a:t>Using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Trebuchet MS"/>
                <a:cs typeface="Trebuchet MS"/>
              </a:rPr>
              <a:t>a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70" dirty="0">
                <a:solidFill>
                  <a:srgbClr val="212121"/>
                </a:solidFill>
                <a:latin typeface="Trebuchet MS"/>
                <a:cs typeface="Trebuchet MS"/>
              </a:rPr>
              <a:t>5-</a:t>
            </a:r>
            <a:r>
              <a:rPr sz="2400" b="1" spc="-90" dirty="0">
                <a:solidFill>
                  <a:srgbClr val="212121"/>
                </a:solidFill>
                <a:latin typeface="Trebuchet MS"/>
                <a:cs typeface="Trebuchet MS"/>
              </a:rPr>
              <a:t>fold</a:t>
            </a:r>
            <a:r>
              <a:rPr sz="2400" b="1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cross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validation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E88A15"/>
                </a:solidFill>
                <a:latin typeface="Trebuchet MS"/>
                <a:cs typeface="Trebuchet MS"/>
              </a:rPr>
              <a:t>AUC</a:t>
            </a:r>
            <a:r>
              <a:rPr sz="2400" spc="-204" dirty="0">
                <a:solidFill>
                  <a:srgbClr val="E88A15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score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rebuchet MS"/>
                <a:cs typeface="Trebuchet MS"/>
              </a:rPr>
              <a:t>as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metric</a:t>
            </a:r>
            <a:endParaRPr sz="2400" dirty="0">
              <a:latin typeface="Trebuchet MS"/>
              <a:cs typeface="Trebuchet MS"/>
            </a:endParaRPr>
          </a:p>
          <a:p>
            <a:pPr marL="393065" marR="5080" indent="-381000">
              <a:lnSpc>
                <a:spcPct val="140600"/>
              </a:lnSpc>
            </a:pP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Validating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Trebuchet MS"/>
                <a:cs typeface="Trebuchet MS"/>
              </a:rPr>
              <a:t>known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rebuchet MS"/>
                <a:cs typeface="Trebuchet MS"/>
              </a:rPr>
              <a:t>ground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Trebuchet MS"/>
                <a:cs typeface="Trebuchet MS"/>
              </a:rPr>
              <a:t>truth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90" dirty="0">
                <a:solidFill>
                  <a:srgbClr val="212121"/>
                </a:solidFill>
                <a:latin typeface="Trebuchet MS"/>
                <a:cs typeface="Trebuchet MS"/>
              </a:rPr>
              <a:t>500+</a:t>
            </a:r>
            <a:r>
              <a:rPr sz="2400" b="1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Trebuchet MS"/>
                <a:cs typeface="Trebuchet MS"/>
              </a:rPr>
              <a:t>simulated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varying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parameters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“Signal”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distinguish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rebuchet MS"/>
                <a:cs typeface="Trebuchet MS"/>
              </a:rPr>
              <a:t>groups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(binary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response)</a:t>
            </a:r>
            <a:endParaRPr sz="2400" dirty="0">
              <a:latin typeface="Trebuchet MS"/>
              <a:cs typeface="Trebuchet MS"/>
            </a:endParaRPr>
          </a:p>
          <a:p>
            <a:pPr marL="12700" marR="6445250" indent="381000">
              <a:lnSpc>
                <a:spcPct val="140600"/>
              </a:lnSpc>
              <a:spcBef>
                <a:spcPts val="75"/>
              </a:spcBef>
            </a:pPr>
            <a:r>
              <a:rPr sz="2400" spc="-85" dirty="0">
                <a:solidFill>
                  <a:srgbClr val="2975DD"/>
                </a:solidFill>
                <a:latin typeface="Trebuchet MS"/>
                <a:cs typeface="Trebuchet MS"/>
              </a:rPr>
              <a:t>Correlation</a:t>
            </a:r>
            <a:r>
              <a:rPr sz="2400" spc="-155" dirty="0">
                <a:solidFill>
                  <a:srgbClr val="2975DD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212121"/>
                </a:solidFill>
                <a:latin typeface="Trebuchet MS"/>
                <a:cs typeface="Trebuchet MS"/>
              </a:rPr>
              <a:t>between</a:t>
            </a:r>
            <a:r>
              <a:rPr sz="2400" spc="-15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omics </a:t>
            </a: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Evaluating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90" dirty="0">
                <a:solidFill>
                  <a:srgbClr val="212121"/>
                </a:solidFill>
                <a:latin typeface="Trebuchet MS"/>
                <a:cs typeface="Trebuchet MS"/>
              </a:rPr>
              <a:t>6</a:t>
            </a:r>
            <a:r>
              <a:rPr sz="240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212121"/>
                </a:solidFill>
                <a:latin typeface="Trebuchet MS"/>
                <a:cs typeface="Trebuchet MS"/>
              </a:rPr>
              <a:t>real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world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Trebuchet MS"/>
                <a:cs typeface="Trebuchet MS"/>
              </a:rPr>
              <a:t>(</a:t>
            </a:r>
            <a:r>
              <a:rPr sz="2400" spc="-100" dirty="0">
                <a:solidFill>
                  <a:srgbClr val="25AF64"/>
                </a:solidFill>
                <a:latin typeface="Trebuchet MS"/>
                <a:cs typeface="Trebuchet MS"/>
              </a:rPr>
              <a:t>Figure</a:t>
            </a:r>
            <a:r>
              <a:rPr sz="2400" spc="-210" dirty="0">
                <a:solidFill>
                  <a:srgbClr val="25AF64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5AF64"/>
                </a:solidFill>
                <a:latin typeface="Trebuchet MS"/>
                <a:cs typeface="Trebuchet MS"/>
              </a:rPr>
              <a:t>4</a:t>
            </a: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4" y="3895723"/>
            <a:ext cx="95250" cy="952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934793" y="6517639"/>
            <a:ext cx="35413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-45" dirty="0">
                <a:solidFill>
                  <a:srgbClr val="212121"/>
                </a:solidFill>
                <a:latin typeface="Trebuchet MS"/>
                <a:cs typeface="Trebuchet MS"/>
              </a:rPr>
              <a:t>Figure</a:t>
            </a:r>
            <a:r>
              <a:rPr sz="16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20" dirty="0">
                <a:solidFill>
                  <a:srgbClr val="212121"/>
                </a:solidFill>
                <a:latin typeface="Trebuchet MS"/>
                <a:cs typeface="Trebuchet MS"/>
              </a:rPr>
              <a:t>4: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50" dirty="0">
                <a:solidFill>
                  <a:srgbClr val="212121"/>
                </a:solidFill>
                <a:latin typeface="Trebuchet MS"/>
                <a:cs typeface="Trebuchet MS"/>
              </a:rPr>
              <a:t>Real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35" dirty="0">
                <a:solidFill>
                  <a:srgbClr val="212121"/>
                </a:solidFill>
                <a:latin typeface="Trebuchet MS"/>
                <a:cs typeface="Trebuchet MS"/>
              </a:rPr>
              <a:t>world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4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1650" spc="-1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Trebuchet MS"/>
                <a:cs typeface="Trebuchet MS"/>
              </a:rPr>
              <a:t>demographics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9599" y="4476750"/>
            <a:ext cx="12191999" cy="19526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114" dirty="0"/>
              <a:t>Method</a:t>
            </a:r>
            <a:r>
              <a:rPr spc="-335" dirty="0"/>
              <a:t> </a:t>
            </a:r>
            <a:r>
              <a:rPr spc="-180" dirty="0"/>
              <a:t>are</a:t>
            </a:r>
            <a:r>
              <a:rPr spc="-330" dirty="0"/>
              <a:t> </a:t>
            </a:r>
            <a:r>
              <a:rPr spc="-135" dirty="0"/>
              <a:t>sensitive</a:t>
            </a:r>
            <a:r>
              <a:rPr spc="-330" dirty="0"/>
              <a:t> </a:t>
            </a:r>
            <a:r>
              <a:rPr spc="-114" dirty="0"/>
              <a:t>to</a:t>
            </a:r>
            <a:r>
              <a:rPr spc="-335" dirty="0"/>
              <a:t> </a:t>
            </a:r>
            <a:r>
              <a:rPr spc="-180" dirty="0"/>
              <a:t>the</a:t>
            </a:r>
            <a:r>
              <a:rPr spc="-330" dirty="0"/>
              <a:t> </a:t>
            </a:r>
            <a:r>
              <a:rPr spc="-50" dirty="0"/>
              <a:t>signal</a:t>
            </a:r>
            <a:r>
              <a:rPr spc="-330" dirty="0"/>
              <a:t> </a:t>
            </a:r>
            <a:r>
              <a:rPr spc="-120" dirty="0"/>
              <a:t>in</a:t>
            </a:r>
            <a:r>
              <a:rPr spc="-330" dirty="0"/>
              <a:t> </a:t>
            </a:r>
            <a:r>
              <a:rPr spc="-180" dirty="0"/>
              <a:t>the</a:t>
            </a:r>
            <a:r>
              <a:rPr spc="-335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399" y="1933573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0190">
              <a:lnSpc>
                <a:spcPct val="106800"/>
              </a:lnSpc>
              <a:spcBef>
                <a:spcPts val="100"/>
              </a:spcBef>
            </a:pPr>
            <a:r>
              <a:rPr b="1" spc="-95" dirty="0">
                <a:latin typeface="Trebuchet MS"/>
                <a:cs typeface="Trebuchet MS"/>
              </a:rPr>
              <a:t>Higher</a:t>
            </a:r>
            <a:r>
              <a:rPr b="1" spc="-190" dirty="0">
                <a:latin typeface="Trebuchet MS"/>
                <a:cs typeface="Trebuchet MS"/>
              </a:rPr>
              <a:t> </a:t>
            </a:r>
            <a:r>
              <a:rPr b="1" spc="-85" dirty="0">
                <a:latin typeface="Trebuchet MS"/>
                <a:cs typeface="Trebuchet MS"/>
              </a:rPr>
              <a:t>signal</a:t>
            </a:r>
            <a:r>
              <a:rPr spc="-85" dirty="0"/>
              <a:t>,</a:t>
            </a:r>
            <a:r>
              <a:rPr spc="-190" dirty="0"/>
              <a:t> </a:t>
            </a:r>
            <a:r>
              <a:rPr spc="-130" dirty="0"/>
              <a:t>better</a:t>
            </a:r>
            <a:r>
              <a:rPr spc="-190" dirty="0"/>
              <a:t> </a:t>
            </a:r>
            <a:r>
              <a:rPr spc="-105" dirty="0"/>
              <a:t>performance,</a:t>
            </a:r>
            <a:r>
              <a:rPr spc="-190" dirty="0"/>
              <a:t> </a:t>
            </a:r>
            <a:r>
              <a:rPr spc="-80" dirty="0"/>
              <a:t>since</a:t>
            </a:r>
            <a:r>
              <a:rPr spc="-195" dirty="0"/>
              <a:t> </a:t>
            </a:r>
            <a:r>
              <a:rPr spc="-130" dirty="0"/>
              <a:t>it</a:t>
            </a:r>
            <a:r>
              <a:rPr spc="-190" dirty="0"/>
              <a:t> </a:t>
            </a:r>
            <a:r>
              <a:rPr spc="-25" dirty="0"/>
              <a:t>is </a:t>
            </a:r>
            <a:r>
              <a:rPr spc="-95" dirty="0"/>
              <a:t>easier</a:t>
            </a:r>
            <a:r>
              <a:rPr spc="-200" dirty="0"/>
              <a:t> </a:t>
            </a:r>
            <a:r>
              <a:rPr spc="-120" dirty="0"/>
              <a:t>for</a:t>
            </a:r>
            <a:r>
              <a:rPr spc="-200" dirty="0"/>
              <a:t> </a:t>
            </a:r>
            <a:r>
              <a:rPr spc="-50" dirty="0"/>
              <a:t>methods</a:t>
            </a:r>
            <a:r>
              <a:rPr spc="-200" dirty="0"/>
              <a:t> </a:t>
            </a:r>
            <a:r>
              <a:rPr spc="-85" dirty="0"/>
              <a:t>to</a:t>
            </a:r>
            <a:r>
              <a:rPr spc="-195" dirty="0"/>
              <a:t> </a:t>
            </a:r>
            <a:r>
              <a:rPr spc="-100" dirty="0"/>
              <a:t>predict</a:t>
            </a:r>
            <a:r>
              <a:rPr spc="-200" dirty="0"/>
              <a:t> </a:t>
            </a:r>
            <a:r>
              <a:rPr spc="-105" dirty="0"/>
              <a:t>the</a:t>
            </a:r>
            <a:r>
              <a:rPr spc="-200" dirty="0"/>
              <a:t> </a:t>
            </a:r>
            <a:r>
              <a:rPr spc="-10" dirty="0"/>
              <a:t>response</a:t>
            </a:r>
          </a:p>
          <a:p>
            <a:pPr marL="12700" marR="352425">
              <a:lnSpc>
                <a:spcPct val="106800"/>
              </a:lnSpc>
              <a:spcBef>
                <a:spcPts val="1045"/>
              </a:spcBef>
            </a:pPr>
            <a:r>
              <a:rPr spc="-85" dirty="0"/>
              <a:t>Correlation</a:t>
            </a:r>
            <a:r>
              <a:rPr spc="-200" dirty="0"/>
              <a:t> </a:t>
            </a:r>
            <a:r>
              <a:rPr spc="-30" dirty="0"/>
              <a:t>does</a:t>
            </a:r>
            <a:r>
              <a:rPr spc="-195" dirty="0"/>
              <a:t> </a:t>
            </a:r>
            <a:r>
              <a:rPr spc="-55" dirty="0"/>
              <a:t>not</a:t>
            </a:r>
            <a:r>
              <a:rPr spc="-195" dirty="0"/>
              <a:t> </a:t>
            </a:r>
            <a:r>
              <a:rPr spc="-70" dirty="0"/>
              <a:t>have</a:t>
            </a:r>
            <a:r>
              <a:rPr spc="-200" dirty="0"/>
              <a:t> </a:t>
            </a:r>
            <a:r>
              <a:rPr spc="-30" dirty="0"/>
              <a:t>obvious</a:t>
            </a:r>
            <a:r>
              <a:rPr spc="-195" dirty="0"/>
              <a:t> </a:t>
            </a:r>
            <a:r>
              <a:rPr spc="-165" dirty="0"/>
              <a:t>effect</a:t>
            </a:r>
            <a:r>
              <a:rPr spc="-195" dirty="0"/>
              <a:t> </a:t>
            </a:r>
            <a:r>
              <a:rPr spc="-25" dirty="0"/>
              <a:t>on </a:t>
            </a:r>
            <a:r>
              <a:rPr spc="-105" dirty="0"/>
              <a:t>performance,</a:t>
            </a:r>
            <a:r>
              <a:rPr spc="-185" dirty="0"/>
              <a:t> </a:t>
            </a:r>
            <a:r>
              <a:rPr spc="-60" dirty="0"/>
              <a:t>additional</a:t>
            </a:r>
            <a:r>
              <a:rPr spc="-185" dirty="0"/>
              <a:t> </a:t>
            </a:r>
            <a:r>
              <a:rPr spc="-114" dirty="0"/>
              <a:t>test</a:t>
            </a:r>
            <a:r>
              <a:rPr spc="-185" dirty="0"/>
              <a:t> </a:t>
            </a:r>
            <a:r>
              <a:rPr spc="-10" dirty="0"/>
              <a:t>required</a:t>
            </a:r>
          </a:p>
          <a:p>
            <a:pPr marL="12700" marR="5080">
              <a:lnSpc>
                <a:spcPct val="106800"/>
              </a:lnSpc>
              <a:spcBef>
                <a:spcPts val="1050"/>
              </a:spcBef>
            </a:pPr>
            <a:r>
              <a:rPr spc="-55" dirty="0">
                <a:solidFill>
                  <a:srgbClr val="25AF64"/>
                </a:solidFill>
              </a:rPr>
              <a:t>DIABLO</a:t>
            </a:r>
            <a:r>
              <a:rPr spc="-200" dirty="0">
                <a:solidFill>
                  <a:srgbClr val="25AF64"/>
                </a:solidFill>
              </a:rPr>
              <a:t> </a:t>
            </a:r>
            <a:r>
              <a:rPr spc="-50" dirty="0"/>
              <a:t>is</a:t>
            </a:r>
            <a:r>
              <a:rPr spc="-200" dirty="0"/>
              <a:t> </a:t>
            </a:r>
            <a:r>
              <a:rPr spc="-105" dirty="0"/>
              <a:t>the</a:t>
            </a:r>
            <a:r>
              <a:rPr spc="-200" dirty="0"/>
              <a:t> </a:t>
            </a:r>
            <a:r>
              <a:rPr spc="-114" dirty="0"/>
              <a:t>best,</a:t>
            </a:r>
            <a:r>
              <a:rPr spc="-200" dirty="0"/>
              <a:t> </a:t>
            </a:r>
            <a:r>
              <a:rPr spc="-90" dirty="0"/>
              <a:t>with</a:t>
            </a:r>
            <a:r>
              <a:rPr spc="-195" dirty="0"/>
              <a:t> </a:t>
            </a:r>
            <a:r>
              <a:rPr spc="-65" dirty="0"/>
              <a:t>marginal</a:t>
            </a:r>
            <a:r>
              <a:rPr spc="-200" dirty="0"/>
              <a:t> </a:t>
            </a:r>
            <a:r>
              <a:rPr spc="-130" dirty="0"/>
              <a:t>difference</a:t>
            </a:r>
            <a:r>
              <a:rPr spc="-200" dirty="0"/>
              <a:t> </a:t>
            </a:r>
            <a:r>
              <a:rPr spc="-25" dirty="0"/>
              <a:t>to </a:t>
            </a:r>
            <a:r>
              <a:rPr spc="-80" dirty="0"/>
              <a:t>mofa</a:t>
            </a:r>
            <a:r>
              <a:rPr spc="-225" dirty="0"/>
              <a:t> </a:t>
            </a:r>
            <a:r>
              <a:rPr spc="-85" dirty="0"/>
              <a:t>+</a:t>
            </a:r>
            <a:r>
              <a:rPr spc="-225" dirty="0"/>
              <a:t> </a:t>
            </a:r>
            <a:r>
              <a:rPr spc="-10" dirty="0"/>
              <a:t>glmnet</a:t>
            </a:r>
          </a:p>
          <a:p>
            <a:pPr marL="12700" marR="541020">
              <a:lnSpc>
                <a:spcPct val="106800"/>
              </a:lnSpc>
              <a:spcBef>
                <a:spcPts val="1050"/>
              </a:spcBef>
            </a:pPr>
            <a:r>
              <a:rPr spc="-55" dirty="0">
                <a:solidFill>
                  <a:srgbClr val="FF170D"/>
                </a:solidFill>
              </a:rPr>
              <a:t>MOGONET</a:t>
            </a:r>
            <a:r>
              <a:rPr spc="-204" dirty="0">
                <a:solidFill>
                  <a:srgbClr val="FF170D"/>
                </a:solidFill>
              </a:rPr>
              <a:t> </a:t>
            </a:r>
            <a:r>
              <a:rPr spc="-50" dirty="0"/>
              <a:t>is</a:t>
            </a:r>
            <a:r>
              <a:rPr spc="-200" dirty="0"/>
              <a:t> </a:t>
            </a:r>
            <a:r>
              <a:rPr spc="-105" dirty="0"/>
              <a:t>the</a:t>
            </a:r>
            <a:r>
              <a:rPr spc="-200" dirty="0"/>
              <a:t> </a:t>
            </a:r>
            <a:r>
              <a:rPr spc="-75" dirty="0"/>
              <a:t>worst</a:t>
            </a:r>
            <a:r>
              <a:rPr spc="-200" dirty="0"/>
              <a:t> </a:t>
            </a:r>
            <a:r>
              <a:rPr spc="-85" dirty="0"/>
              <a:t>despite</a:t>
            </a:r>
            <a:r>
              <a:rPr spc="-204" dirty="0"/>
              <a:t> </a:t>
            </a:r>
            <a:r>
              <a:rPr spc="-55" dirty="0"/>
              <a:t>being</a:t>
            </a:r>
            <a:r>
              <a:rPr spc="-200" dirty="0"/>
              <a:t> </a:t>
            </a:r>
            <a:r>
              <a:rPr spc="-30" dirty="0"/>
              <a:t>deep </a:t>
            </a:r>
            <a:r>
              <a:rPr spc="-80" dirty="0"/>
              <a:t>learning-</a:t>
            </a:r>
            <a:r>
              <a:rPr spc="-10" dirty="0"/>
              <a:t>based</a:t>
            </a:r>
          </a:p>
          <a:p>
            <a:pPr marL="12700" marR="194310">
              <a:lnSpc>
                <a:spcPct val="106800"/>
              </a:lnSpc>
              <a:spcBef>
                <a:spcPts val="1050"/>
              </a:spcBef>
            </a:pPr>
            <a:r>
              <a:rPr spc="-40" dirty="0"/>
              <a:t>Methods</a:t>
            </a:r>
            <a:r>
              <a:rPr spc="-200" dirty="0"/>
              <a:t> </a:t>
            </a:r>
            <a:r>
              <a:rPr spc="-95" dirty="0"/>
              <a:t>perform</a:t>
            </a:r>
            <a:r>
              <a:rPr spc="-200" dirty="0"/>
              <a:t> </a:t>
            </a:r>
            <a:r>
              <a:rPr spc="-100" dirty="0"/>
              <a:t>quite</a:t>
            </a:r>
            <a:r>
              <a:rPr spc="-200" dirty="0"/>
              <a:t> </a:t>
            </a:r>
            <a:r>
              <a:rPr spc="-110" dirty="0"/>
              <a:t>well</a:t>
            </a:r>
            <a:r>
              <a:rPr spc="-200" dirty="0"/>
              <a:t> </a:t>
            </a:r>
            <a:r>
              <a:rPr spc="-90" dirty="0"/>
              <a:t>even</a:t>
            </a:r>
            <a:r>
              <a:rPr spc="-195" dirty="0"/>
              <a:t> </a:t>
            </a:r>
            <a:r>
              <a:rPr spc="-65" dirty="0"/>
              <a:t>when</a:t>
            </a:r>
            <a:r>
              <a:rPr spc="-200" dirty="0"/>
              <a:t> </a:t>
            </a:r>
            <a:r>
              <a:rPr spc="-30" dirty="0"/>
              <a:t>given </a:t>
            </a:r>
            <a:r>
              <a:rPr spc="-130" dirty="0"/>
              <a:t>little</a:t>
            </a:r>
            <a:r>
              <a:rPr spc="-210" dirty="0"/>
              <a:t> </a:t>
            </a:r>
            <a:r>
              <a:rPr spc="-80" dirty="0"/>
              <a:t>signal,</a:t>
            </a:r>
            <a:r>
              <a:rPr spc="-210" dirty="0"/>
              <a:t> </a:t>
            </a:r>
            <a:r>
              <a:rPr spc="-90" dirty="0"/>
              <a:t>with</a:t>
            </a:r>
            <a:r>
              <a:rPr spc="-210" dirty="0"/>
              <a:t> </a:t>
            </a:r>
            <a:r>
              <a:rPr spc="-90" dirty="0"/>
              <a:t>AUC</a:t>
            </a:r>
            <a:r>
              <a:rPr spc="-204" dirty="0"/>
              <a:t> </a:t>
            </a:r>
            <a:r>
              <a:rPr spc="-85" dirty="0"/>
              <a:t>score</a:t>
            </a:r>
            <a:r>
              <a:rPr spc="-210" dirty="0"/>
              <a:t> </a:t>
            </a:r>
            <a:r>
              <a:rPr spc="-95" dirty="0"/>
              <a:t>of</a:t>
            </a:r>
            <a:r>
              <a:rPr spc="-210" dirty="0"/>
              <a:t> </a:t>
            </a:r>
            <a:r>
              <a:rPr spc="-85" dirty="0"/>
              <a:t>~</a:t>
            </a:r>
            <a:r>
              <a:rPr spc="-204" dirty="0"/>
              <a:t> </a:t>
            </a:r>
            <a:r>
              <a:rPr b="1" spc="-25" dirty="0">
                <a:latin typeface="Trebuchet MS"/>
                <a:cs typeface="Trebuchet MS"/>
              </a:rPr>
              <a:t>0.7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399" y="2847973"/>
            <a:ext cx="95250" cy="952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399" y="3762373"/>
            <a:ext cx="95250" cy="952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29399" y="4676773"/>
            <a:ext cx="95250" cy="952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399" y="5591173"/>
            <a:ext cx="95250" cy="952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9296" y="6731000"/>
            <a:ext cx="4878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Figure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5: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5-</a:t>
            </a: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fold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666666"/>
                </a:solidFill>
                <a:latin typeface="Trebuchet MS"/>
                <a:cs typeface="Trebuchet MS"/>
              </a:rPr>
              <a:t>CV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AUC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rebuchet MS"/>
                <a:cs typeface="Trebuchet MS"/>
              </a:rPr>
              <a:t>simulated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with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rebuchet MS"/>
                <a:cs typeface="Trebuchet MS"/>
              </a:rPr>
              <a:t>varying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correlation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rebuchet MS"/>
                <a:cs typeface="Trebuchet MS"/>
              </a:rPr>
              <a:t>and</a:t>
            </a:r>
            <a:r>
              <a:rPr sz="1200" spc="-9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rebuchet MS"/>
                <a:cs typeface="Trebuchet MS"/>
              </a:rPr>
              <a:t>signal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8676" y="1208827"/>
            <a:ext cx="5182415" cy="511594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High</a:t>
            </a:r>
            <a:r>
              <a:rPr spc="-310" dirty="0"/>
              <a:t> </a:t>
            </a:r>
            <a:r>
              <a:rPr spc="-125" dirty="0"/>
              <a:t>variability</a:t>
            </a:r>
            <a:r>
              <a:rPr spc="-305" dirty="0"/>
              <a:t> </a:t>
            </a:r>
            <a:r>
              <a:rPr spc="-155" dirty="0"/>
              <a:t>when</a:t>
            </a:r>
            <a:r>
              <a:rPr spc="-305" dirty="0"/>
              <a:t> </a:t>
            </a:r>
            <a:r>
              <a:rPr spc="-125" dirty="0"/>
              <a:t>identifying</a:t>
            </a:r>
            <a:r>
              <a:rPr spc="-305" dirty="0"/>
              <a:t> </a:t>
            </a:r>
            <a:r>
              <a:rPr spc="-180" dirty="0"/>
              <a:t>the</a:t>
            </a:r>
            <a:r>
              <a:rPr spc="-305" dirty="0"/>
              <a:t> </a:t>
            </a:r>
            <a:r>
              <a:rPr spc="-110" dirty="0"/>
              <a:t>important</a:t>
            </a:r>
            <a:r>
              <a:rPr spc="-305" dirty="0"/>
              <a:t> </a:t>
            </a:r>
            <a:r>
              <a:rPr spc="-95" dirty="0"/>
              <a:t>predictors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224" y="1933573"/>
            <a:ext cx="95250" cy="952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33985" marR="136525">
              <a:lnSpc>
                <a:spcPct val="108100"/>
              </a:lnSpc>
              <a:spcBef>
                <a:spcPts val="60"/>
              </a:spcBef>
            </a:pPr>
            <a:r>
              <a:rPr spc="-80" dirty="0">
                <a:solidFill>
                  <a:srgbClr val="25AF64"/>
                </a:solidFill>
              </a:rPr>
              <a:t>Multiview</a:t>
            </a:r>
            <a:r>
              <a:rPr spc="-180" dirty="0">
                <a:solidFill>
                  <a:srgbClr val="25AF64"/>
                </a:solidFill>
              </a:rPr>
              <a:t> </a:t>
            </a:r>
            <a:r>
              <a:rPr spc="-20" dirty="0"/>
              <a:t>has</a:t>
            </a:r>
            <a:r>
              <a:rPr spc="-180" dirty="0"/>
              <a:t> </a:t>
            </a:r>
            <a:r>
              <a:rPr spc="-75" dirty="0"/>
              <a:t>consistently</a:t>
            </a:r>
            <a:r>
              <a:rPr spc="-175" dirty="0"/>
              <a:t> </a:t>
            </a:r>
            <a:r>
              <a:rPr spc="-10" dirty="0"/>
              <a:t>identified </a:t>
            </a:r>
            <a:r>
              <a:rPr spc="-70" dirty="0"/>
              <a:t>important</a:t>
            </a:r>
            <a:r>
              <a:rPr spc="-195" dirty="0"/>
              <a:t> </a:t>
            </a:r>
            <a:r>
              <a:rPr spc="-105" dirty="0"/>
              <a:t>predictors,</a:t>
            </a:r>
            <a:r>
              <a:rPr spc="-190" dirty="0"/>
              <a:t> </a:t>
            </a:r>
            <a:r>
              <a:rPr spc="-90" dirty="0"/>
              <a:t>even</a:t>
            </a:r>
            <a:r>
              <a:rPr spc="-190" dirty="0"/>
              <a:t> </a:t>
            </a:r>
            <a:r>
              <a:rPr spc="-65" dirty="0"/>
              <a:t>when</a:t>
            </a:r>
            <a:r>
              <a:rPr spc="-190" dirty="0"/>
              <a:t> </a:t>
            </a:r>
            <a:r>
              <a:rPr spc="-105" dirty="0"/>
              <a:t>the</a:t>
            </a:r>
            <a:r>
              <a:rPr spc="-190" dirty="0"/>
              <a:t> </a:t>
            </a:r>
            <a:r>
              <a:rPr spc="-20" dirty="0"/>
              <a:t>signal </a:t>
            </a:r>
            <a:r>
              <a:rPr spc="-65" dirty="0"/>
              <a:t>or</a:t>
            </a:r>
            <a:r>
              <a:rPr spc="-210" dirty="0"/>
              <a:t> </a:t>
            </a:r>
            <a:r>
              <a:rPr spc="-90" dirty="0"/>
              <a:t>correlation</a:t>
            </a:r>
            <a:r>
              <a:rPr spc="-204" dirty="0"/>
              <a:t> </a:t>
            </a:r>
            <a:r>
              <a:rPr spc="-50" dirty="0"/>
              <a:t>is</a:t>
            </a:r>
            <a:r>
              <a:rPr spc="-204" dirty="0"/>
              <a:t> </a:t>
            </a:r>
            <a:r>
              <a:rPr b="1" spc="-20" dirty="0">
                <a:latin typeface="Trebuchet MS"/>
                <a:cs typeface="Trebuchet MS"/>
              </a:rPr>
              <a:t>low</a:t>
            </a:r>
            <a:r>
              <a:rPr spc="-20" dirty="0"/>
              <a:t>.</a:t>
            </a:r>
          </a:p>
          <a:p>
            <a:pPr marL="133985" marR="5080">
              <a:lnSpc>
                <a:spcPct val="109400"/>
              </a:lnSpc>
              <a:spcBef>
                <a:spcPts val="900"/>
              </a:spcBef>
            </a:pPr>
            <a:r>
              <a:rPr spc="-90" dirty="0"/>
              <a:t>The</a:t>
            </a:r>
            <a:r>
              <a:rPr spc="-195" dirty="0"/>
              <a:t> </a:t>
            </a:r>
            <a:r>
              <a:rPr spc="-90" dirty="0"/>
              <a:t>other</a:t>
            </a:r>
            <a:r>
              <a:rPr spc="-190" dirty="0"/>
              <a:t> </a:t>
            </a:r>
            <a:r>
              <a:rPr spc="-50" dirty="0"/>
              <a:t>methods</a:t>
            </a:r>
            <a:r>
              <a:rPr spc="-195" dirty="0"/>
              <a:t> </a:t>
            </a:r>
            <a:r>
              <a:rPr spc="-95" dirty="0"/>
              <a:t>exhibited</a:t>
            </a:r>
            <a:r>
              <a:rPr spc="-190" dirty="0"/>
              <a:t> </a:t>
            </a:r>
            <a:r>
              <a:rPr spc="-10" dirty="0"/>
              <a:t>varying </a:t>
            </a:r>
            <a:r>
              <a:rPr spc="-75" dirty="0"/>
              <a:t>sensitivity</a:t>
            </a:r>
            <a:r>
              <a:rPr spc="-195" dirty="0"/>
              <a:t> </a:t>
            </a:r>
            <a:r>
              <a:rPr spc="-90" dirty="0"/>
              <a:t>with</a:t>
            </a:r>
            <a:r>
              <a:rPr spc="-190" dirty="0"/>
              <a:t> </a:t>
            </a:r>
            <a:r>
              <a:rPr spc="-130" dirty="0"/>
              <a:t>different</a:t>
            </a:r>
            <a:r>
              <a:rPr spc="-190" dirty="0"/>
              <a:t> </a:t>
            </a:r>
            <a:r>
              <a:rPr spc="-105" dirty="0"/>
              <a:t>parameter</a:t>
            </a:r>
            <a:r>
              <a:rPr spc="-190" dirty="0"/>
              <a:t> </a:t>
            </a:r>
            <a:r>
              <a:rPr spc="-75" dirty="0"/>
              <a:t>settings, </a:t>
            </a:r>
            <a:r>
              <a:rPr spc="-35" dirty="0"/>
              <a:t>making</a:t>
            </a:r>
            <a:r>
              <a:rPr spc="-204" dirty="0"/>
              <a:t> </a:t>
            </a:r>
            <a:r>
              <a:rPr spc="-75" dirty="0"/>
              <a:t>them</a:t>
            </a:r>
            <a:r>
              <a:rPr spc="-200" dirty="0"/>
              <a:t> </a:t>
            </a:r>
            <a:r>
              <a:rPr spc="-10" dirty="0">
                <a:solidFill>
                  <a:srgbClr val="2975DD"/>
                </a:solidFill>
              </a:rPr>
              <a:t>unstable</a:t>
            </a:r>
            <a:r>
              <a:rPr spc="-10" dirty="0"/>
              <a:t>.</a:t>
            </a:r>
          </a:p>
          <a:p>
            <a:pPr marL="133985" marR="364490">
              <a:lnSpc>
                <a:spcPct val="109400"/>
              </a:lnSpc>
              <a:spcBef>
                <a:spcPts val="900"/>
              </a:spcBef>
            </a:pPr>
            <a:r>
              <a:rPr spc="-55" dirty="0">
                <a:solidFill>
                  <a:srgbClr val="FF170D"/>
                </a:solidFill>
              </a:rPr>
              <a:t>MOGONET</a:t>
            </a:r>
            <a:r>
              <a:rPr spc="-200" dirty="0">
                <a:solidFill>
                  <a:srgbClr val="FF170D"/>
                </a:solidFill>
              </a:rPr>
              <a:t> </a:t>
            </a:r>
            <a:r>
              <a:rPr spc="-90" dirty="0"/>
              <a:t>performed</a:t>
            </a:r>
            <a:r>
              <a:rPr spc="-195" dirty="0"/>
              <a:t> </a:t>
            </a:r>
            <a:r>
              <a:rPr spc="-105" dirty="0"/>
              <a:t>the</a:t>
            </a:r>
            <a:r>
              <a:rPr spc="-200" dirty="0"/>
              <a:t> </a:t>
            </a:r>
            <a:r>
              <a:rPr spc="-105" dirty="0"/>
              <a:t>worst,</a:t>
            </a:r>
            <a:r>
              <a:rPr spc="-195" dirty="0"/>
              <a:t> </a:t>
            </a:r>
            <a:r>
              <a:rPr spc="-90" dirty="0"/>
              <a:t>with</a:t>
            </a:r>
            <a:r>
              <a:rPr spc="-195" dirty="0"/>
              <a:t> </a:t>
            </a:r>
            <a:r>
              <a:rPr spc="-25" dirty="0"/>
              <a:t>low </a:t>
            </a:r>
            <a:r>
              <a:rPr spc="-60" dirty="0"/>
              <a:t>median</a:t>
            </a:r>
            <a:r>
              <a:rPr spc="-204" dirty="0"/>
              <a:t> </a:t>
            </a:r>
            <a:r>
              <a:rPr spc="-75" dirty="0"/>
              <a:t>sensitivity</a:t>
            </a:r>
            <a:r>
              <a:rPr spc="-200" dirty="0"/>
              <a:t> </a:t>
            </a:r>
            <a:r>
              <a:rPr spc="-60" dirty="0"/>
              <a:t>capped</a:t>
            </a:r>
            <a:r>
              <a:rPr spc="-200" dirty="0"/>
              <a:t> </a:t>
            </a:r>
            <a:r>
              <a:rPr spc="-95" dirty="0"/>
              <a:t>at</a:t>
            </a:r>
            <a:r>
              <a:rPr spc="-204" dirty="0"/>
              <a:t> </a:t>
            </a:r>
            <a:r>
              <a:rPr spc="-35" dirty="0"/>
              <a:t>around</a:t>
            </a:r>
            <a:r>
              <a:rPr spc="-200" dirty="0"/>
              <a:t> </a:t>
            </a:r>
            <a:r>
              <a:rPr spc="-20" dirty="0"/>
              <a:t>0.1.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3224" y="3238498"/>
            <a:ext cx="95250" cy="952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3224" y="4552948"/>
            <a:ext cx="95250" cy="952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77367" y="6130924"/>
            <a:ext cx="4086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Figure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6: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rebuchet MS"/>
                <a:cs typeface="Trebuchet MS"/>
              </a:rPr>
              <a:t>Sensitivity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rebuchet MS"/>
                <a:cs typeface="Trebuchet MS"/>
              </a:rPr>
              <a:t>methods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identifying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important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rebuchet MS"/>
                <a:cs typeface="Trebuchet MS"/>
              </a:rPr>
              <a:t>predictors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966" y="1217372"/>
            <a:ext cx="5532532" cy="45691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40" dirty="0"/>
              <a:t>No</a:t>
            </a:r>
            <a:r>
              <a:rPr spc="-330" dirty="0"/>
              <a:t> </a:t>
            </a:r>
            <a:r>
              <a:rPr spc="-130" dirty="0"/>
              <a:t>universal</a:t>
            </a:r>
            <a:r>
              <a:rPr spc="-325" dirty="0"/>
              <a:t> </a:t>
            </a:r>
            <a:r>
              <a:rPr spc="-125" dirty="0"/>
              <a:t>method</a:t>
            </a:r>
            <a:r>
              <a:rPr spc="-325" dirty="0"/>
              <a:t> </a:t>
            </a:r>
            <a:r>
              <a:rPr spc="-110" dirty="0"/>
              <a:t>that</a:t>
            </a:r>
            <a:r>
              <a:rPr spc="-330" dirty="0"/>
              <a:t> </a:t>
            </a:r>
            <a:r>
              <a:rPr spc="-125" dirty="0"/>
              <a:t>work</a:t>
            </a:r>
            <a:r>
              <a:rPr spc="-325" dirty="0"/>
              <a:t> </a:t>
            </a:r>
            <a:r>
              <a:rPr spc="-155" dirty="0"/>
              <a:t>well</a:t>
            </a:r>
            <a:r>
              <a:rPr spc="-325" dirty="0"/>
              <a:t> </a:t>
            </a:r>
            <a:r>
              <a:rPr spc="-75" dirty="0"/>
              <a:t>on</a:t>
            </a:r>
            <a:r>
              <a:rPr spc="-330" dirty="0"/>
              <a:t> </a:t>
            </a:r>
            <a:r>
              <a:rPr spc="-75" dirty="0"/>
              <a:t>all</a:t>
            </a:r>
            <a:r>
              <a:rPr spc="-325" dirty="0"/>
              <a:t> </a:t>
            </a:r>
            <a:r>
              <a:rPr spc="-55" dirty="0"/>
              <a:t>datasets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5574" y="1304922"/>
            <a:ext cx="95250" cy="952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5574" y="2219322"/>
            <a:ext cx="95250" cy="952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5574" y="3133722"/>
            <a:ext cx="95250" cy="9524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886574" y="444817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90360" y="1187442"/>
            <a:ext cx="6038215" cy="408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9410">
              <a:lnSpc>
                <a:spcPct val="109400"/>
              </a:lnSpc>
              <a:spcBef>
                <a:spcPts val="100"/>
              </a:spcBef>
            </a:pP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Trebuchet MS"/>
                <a:cs typeface="Trebuchet MS"/>
              </a:rPr>
              <a:t>unique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in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their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design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212121"/>
                </a:solidFill>
                <a:latin typeface="Trebuchet MS"/>
                <a:cs typeface="Trebuchet MS"/>
              </a:rPr>
              <a:t>—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90" dirty="0">
                <a:solidFill>
                  <a:srgbClr val="212121"/>
                </a:solidFill>
                <a:latin typeface="Trebuchet MS"/>
                <a:cs typeface="Trebuchet MS"/>
              </a:rPr>
              <a:t>“no method</a:t>
            </a:r>
            <a:r>
              <a:rPr sz="240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00" dirty="0">
                <a:solidFill>
                  <a:srgbClr val="212121"/>
                </a:solidFill>
                <a:latin typeface="Trebuchet MS"/>
                <a:cs typeface="Trebuchet MS"/>
              </a:rPr>
              <a:t>work</a:t>
            </a:r>
            <a:r>
              <a:rPr sz="240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10" dirty="0">
                <a:solidFill>
                  <a:srgbClr val="212121"/>
                </a:solidFill>
                <a:latin typeface="Trebuchet MS"/>
                <a:cs typeface="Trebuchet MS"/>
              </a:rPr>
              <a:t>well</a:t>
            </a:r>
            <a:r>
              <a:rPr sz="240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75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40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60" dirty="0">
                <a:solidFill>
                  <a:srgbClr val="212121"/>
                </a:solidFill>
                <a:latin typeface="Trebuchet MS"/>
                <a:cs typeface="Trebuchet MS"/>
              </a:rPr>
              <a:t>all</a:t>
            </a:r>
            <a:r>
              <a:rPr sz="2400" b="1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212121"/>
                </a:solidFill>
                <a:latin typeface="Trebuchet MS"/>
                <a:cs typeface="Trebuchet MS"/>
              </a:rPr>
              <a:t>data”</a:t>
            </a:r>
            <a:endParaRPr sz="2400" dirty="0">
              <a:latin typeface="Trebuchet MS"/>
              <a:cs typeface="Trebuchet MS"/>
            </a:endParaRPr>
          </a:p>
          <a:p>
            <a:pPr marL="12700" marR="621665">
              <a:lnSpc>
                <a:spcPct val="109400"/>
              </a:lnSpc>
              <a:spcBef>
                <a:spcPts val="894"/>
              </a:spcBef>
            </a:pPr>
            <a:r>
              <a:rPr sz="2400" dirty="0">
                <a:solidFill>
                  <a:srgbClr val="212121"/>
                </a:solidFill>
                <a:latin typeface="Trebuchet MS"/>
                <a:cs typeface="Trebuchet MS"/>
              </a:rPr>
              <a:t>Some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exhibits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Trebuchet MS"/>
                <a:cs typeface="Trebuchet MS"/>
              </a:rPr>
              <a:t>very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E88A15"/>
                </a:solidFill>
                <a:latin typeface="Trebuchet MS"/>
                <a:cs typeface="Trebuchet MS"/>
              </a:rPr>
              <a:t>complex</a:t>
            </a:r>
            <a:r>
              <a:rPr sz="2400" spc="-200" dirty="0">
                <a:solidFill>
                  <a:srgbClr val="E88A15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patterns, </a:t>
            </a:r>
            <a:r>
              <a:rPr sz="2400" spc="-35" dirty="0">
                <a:solidFill>
                  <a:srgbClr val="212121"/>
                </a:solidFill>
                <a:latin typeface="Trebuchet MS"/>
                <a:cs typeface="Trebuchet MS"/>
              </a:rPr>
              <a:t>making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them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challenging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predict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dirty="0">
                <a:solidFill>
                  <a:srgbClr val="212121"/>
                </a:solidFill>
                <a:latin typeface="Trebuchet MS"/>
                <a:cs typeface="Trebuchet MS"/>
              </a:rPr>
              <a:t>Some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Trebuchet MS"/>
                <a:cs typeface="Trebuchet MS"/>
              </a:rPr>
              <a:t>similar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each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other,</a:t>
            </a:r>
            <a:endParaRPr sz="2400" dirty="0">
              <a:latin typeface="Trebuchet MS"/>
              <a:cs typeface="Trebuchet MS"/>
            </a:endParaRPr>
          </a:p>
          <a:p>
            <a:pPr marL="12700" marR="828040">
              <a:lnSpc>
                <a:spcPct val="106800"/>
              </a:lnSpc>
              <a:spcBef>
                <a:spcPts val="75"/>
              </a:spcBef>
            </a:pP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i.e.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solving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Trebuchet MS"/>
                <a:cs typeface="Trebuchet MS"/>
              </a:rPr>
              <a:t>similar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optimization</a:t>
            </a:r>
            <a:r>
              <a:rPr sz="2400" spc="-18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problem, </a:t>
            </a:r>
            <a:r>
              <a:rPr sz="2400" spc="-60" dirty="0">
                <a:solidFill>
                  <a:srgbClr val="212121"/>
                </a:solidFill>
                <a:latin typeface="Trebuchet MS"/>
                <a:cs typeface="Trebuchet MS"/>
              </a:rPr>
              <a:t>model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rebuchet MS"/>
                <a:cs typeface="Trebuchet MS"/>
              </a:rPr>
              <a:t>setup</a:t>
            </a:r>
            <a:endParaRPr sz="2400" dirty="0">
              <a:latin typeface="Trebuchet MS"/>
              <a:cs typeface="Trebuchet MS"/>
            </a:endParaRPr>
          </a:p>
          <a:p>
            <a:pPr marL="12700" marR="5080" indent="381000">
              <a:lnSpc>
                <a:spcPct val="140600"/>
              </a:lnSpc>
              <a:spcBef>
                <a:spcPts val="75"/>
              </a:spcBef>
            </a:pPr>
            <a:r>
              <a:rPr sz="2400" spc="-100" dirty="0">
                <a:solidFill>
                  <a:srgbClr val="212121"/>
                </a:solidFill>
                <a:latin typeface="Trebuchet MS"/>
                <a:cs typeface="Trebuchet MS"/>
              </a:rPr>
              <a:t>Similarly,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could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Trebuchet MS"/>
                <a:cs typeface="Trebuchet MS"/>
              </a:rPr>
              <a:t>have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Trebuchet MS"/>
                <a:cs typeface="Trebuchet MS"/>
              </a:rPr>
              <a:t>alike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distributions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Trebuchet MS"/>
                <a:cs typeface="Trebuchet MS"/>
              </a:rPr>
              <a:t>pattern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2975DD"/>
                </a:solidFill>
                <a:latin typeface="Trebuchet MS"/>
                <a:cs typeface="Trebuchet MS"/>
              </a:rPr>
              <a:t>follows</a:t>
            </a:r>
            <a:r>
              <a:rPr sz="2400" spc="-195" dirty="0">
                <a:solidFill>
                  <a:srgbClr val="2975DD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from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Trebuchet MS"/>
                <a:cs typeface="Trebuchet MS"/>
              </a:rPr>
              <a:t>previous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simulation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5574" y="4962522"/>
            <a:ext cx="95250" cy="9524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25947" y="6616700"/>
            <a:ext cx="2623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Figure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7: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5-</a:t>
            </a: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fold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666666"/>
                </a:solidFill>
                <a:latin typeface="Trebuchet MS"/>
                <a:cs typeface="Trebuchet MS"/>
              </a:rPr>
              <a:t>CV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AUC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666666"/>
                </a:solidFill>
                <a:latin typeface="Trebuchet MS"/>
                <a:cs typeface="Trebuchet MS"/>
              </a:rPr>
              <a:t>score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666666"/>
                </a:solidFill>
                <a:latin typeface="Trebuchet MS"/>
                <a:cs typeface="Trebuchet MS"/>
              </a:rPr>
              <a:t>on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666666"/>
                </a:solidFill>
                <a:latin typeface="Trebuchet MS"/>
                <a:cs typeface="Trebuchet MS"/>
              </a:rPr>
              <a:t>real</a:t>
            </a:r>
            <a:r>
              <a:rPr sz="1200" spc="-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666666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765" y="1204436"/>
            <a:ext cx="5037784" cy="508306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71145"/>
            <a:ext cx="8471535" cy="610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70" dirty="0"/>
              <a:t>Ranking</a:t>
            </a:r>
            <a:r>
              <a:rPr spc="-315" dirty="0"/>
              <a:t> </a:t>
            </a:r>
            <a:r>
              <a:rPr spc="-135" dirty="0"/>
              <a:t>of</a:t>
            </a:r>
            <a:r>
              <a:rPr spc="-315" dirty="0"/>
              <a:t> </a:t>
            </a:r>
            <a:r>
              <a:rPr spc="-125" dirty="0"/>
              <a:t>biomarkers</a:t>
            </a:r>
            <a:r>
              <a:rPr spc="-310" dirty="0"/>
              <a:t> </a:t>
            </a:r>
            <a:r>
              <a:rPr spc="-145" dirty="0"/>
              <a:t>varies</a:t>
            </a:r>
            <a:r>
              <a:rPr spc="-315" dirty="0"/>
              <a:t> </a:t>
            </a:r>
            <a:r>
              <a:rPr spc="-125" dirty="0"/>
              <a:t>by</a:t>
            </a:r>
            <a:r>
              <a:rPr spc="-315" dirty="0"/>
              <a:t> </a:t>
            </a:r>
            <a:r>
              <a:rPr spc="-7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3" y="1933572"/>
            <a:ext cx="95250" cy="952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772274" y="323849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31880" y="1734185"/>
            <a:ext cx="5811520" cy="3444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08279">
              <a:lnSpc>
                <a:spcPct val="108100"/>
              </a:lnSpc>
              <a:spcBef>
                <a:spcPts val="60"/>
              </a:spcBef>
            </a:pP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12121"/>
                </a:solidFill>
                <a:latin typeface="Trebuchet MS"/>
                <a:cs typeface="Trebuchet MS"/>
              </a:rPr>
              <a:t>do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12121"/>
                </a:solidFill>
                <a:latin typeface="Trebuchet MS"/>
                <a:cs typeface="Trebuchet MS"/>
              </a:rPr>
              <a:t>not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Trebuchet MS"/>
                <a:cs typeface="Trebuchet MS"/>
              </a:rPr>
              <a:t>use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same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metric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quantify </a:t>
            </a:r>
            <a:r>
              <a:rPr sz="2400" spc="-100" dirty="0">
                <a:solidFill>
                  <a:srgbClr val="212121"/>
                </a:solidFill>
                <a:latin typeface="Trebuchet MS"/>
                <a:cs typeface="Trebuchet MS"/>
              </a:rPr>
              <a:t>whether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4" dirty="0">
                <a:solidFill>
                  <a:srgbClr val="212121"/>
                </a:solidFill>
                <a:latin typeface="Trebuchet MS"/>
                <a:cs typeface="Trebuchet MS"/>
              </a:rPr>
              <a:t>certain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Trebuchet MS"/>
                <a:cs typeface="Trebuchet MS"/>
              </a:rPr>
              <a:t>biomarker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is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important,</a:t>
            </a:r>
            <a:r>
              <a:rPr sz="2400" spc="-19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Trebuchet MS"/>
                <a:cs typeface="Trebuchet MS"/>
              </a:rPr>
              <a:t>so </a:t>
            </a:r>
            <a:r>
              <a:rPr sz="2400" b="1" spc="-85" dirty="0">
                <a:solidFill>
                  <a:srgbClr val="212121"/>
                </a:solidFill>
                <a:latin typeface="Trebuchet MS"/>
                <a:cs typeface="Trebuchet MS"/>
              </a:rPr>
              <a:t>ranks</a:t>
            </a:r>
            <a:r>
              <a:rPr sz="2400" b="1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these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are</a:t>
            </a: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usually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E88A15"/>
                </a:solidFill>
                <a:latin typeface="Trebuchet MS"/>
                <a:cs typeface="Trebuchet MS"/>
              </a:rPr>
              <a:t>different</a:t>
            </a:r>
            <a:endParaRPr sz="2400">
              <a:latin typeface="Trebuchet MS"/>
              <a:cs typeface="Trebuchet MS"/>
            </a:endParaRPr>
          </a:p>
          <a:p>
            <a:pPr marL="393065" marR="5080">
              <a:lnSpc>
                <a:spcPct val="109400"/>
              </a:lnSpc>
              <a:spcBef>
                <a:spcPts val="900"/>
              </a:spcBef>
            </a:pPr>
            <a:r>
              <a:rPr sz="2400" dirty="0">
                <a:solidFill>
                  <a:srgbClr val="212121"/>
                </a:solidFill>
                <a:latin typeface="Trebuchet MS"/>
                <a:cs typeface="Trebuchet MS"/>
              </a:rPr>
              <a:t>Some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Trebuchet MS"/>
                <a:cs typeface="Trebuchet MS"/>
              </a:rPr>
              <a:t>methods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212121"/>
                </a:solidFill>
                <a:latin typeface="Trebuchet MS"/>
                <a:cs typeface="Trebuchet MS"/>
              </a:rPr>
              <a:t>relate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Trebuchet MS"/>
                <a:cs typeface="Trebuchet MS"/>
              </a:rPr>
              <a:t>due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Trebuchet MS"/>
                <a:cs typeface="Trebuchet MS"/>
              </a:rPr>
              <a:t>similar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Trebuchet MS"/>
                <a:cs typeface="Trebuchet MS"/>
              </a:rPr>
              <a:t>model </a:t>
            </a:r>
            <a:r>
              <a:rPr sz="2400" spc="-40" dirty="0">
                <a:solidFill>
                  <a:srgbClr val="212121"/>
                </a:solidFill>
                <a:latin typeface="Trebuchet MS"/>
                <a:cs typeface="Trebuchet MS"/>
              </a:rPr>
              <a:t>design</a:t>
            </a:r>
            <a:r>
              <a:rPr sz="2400" spc="-21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212121"/>
                </a:solidFill>
                <a:latin typeface="Trebuchet MS"/>
                <a:cs typeface="Trebuchet MS"/>
              </a:rPr>
              <a:t>like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2975DD"/>
                </a:solidFill>
                <a:latin typeface="Trebuchet MS"/>
                <a:cs typeface="Trebuchet MS"/>
              </a:rPr>
              <a:t>DIABLO</a:t>
            </a:r>
            <a:r>
              <a:rPr sz="2400" spc="-204" dirty="0">
                <a:solidFill>
                  <a:srgbClr val="2975DD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975DD"/>
                </a:solidFill>
                <a:latin typeface="Trebuchet MS"/>
                <a:cs typeface="Trebuchet MS"/>
              </a:rPr>
              <a:t>SGCCA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2400" spc="-60" dirty="0">
                <a:solidFill>
                  <a:srgbClr val="212121"/>
                </a:solidFill>
                <a:latin typeface="Trebuchet MS"/>
                <a:cs typeface="Trebuchet MS"/>
              </a:rPr>
              <a:t>Similar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Trebuchet MS"/>
                <a:cs typeface="Trebuchet MS"/>
              </a:rPr>
              <a:t>data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tend</a:t>
            </a:r>
            <a:r>
              <a:rPr sz="2400" spc="-20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Trebuchet MS"/>
                <a:cs typeface="Trebuchet MS"/>
              </a:rPr>
              <a:t>cluster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together,</a:t>
            </a:r>
            <a:endParaRPr sz="2400">
              <a:latin typeface="Trebuchet MS"/>
              <a:cs typeface="Trebuchet MS"/>
            </a:endParaRPr>
          </a:p>
          <a:p>
            <a:pPr marL="12700" marR="311785">
              <a:lnSpc>
                <a:spcPct val="109400"/>
              </a:lnSpc>
              <a:spcBef>
                <a:spcPts val="75"/>
              </a:spcBef>
            </a:pPr>
            <a:r>
              <a:rPr sz="2400" spc="-215" dirty="0">
                <a:solidFill>
                  <a:srgbClr val="212121"/>
                </a:solidFill>
                <a:latin typeface="Trebuchet MS"/>
                <a:cs typeface="Trebuchet MS"/>
              </a:rPr>
              <a:t>i.e.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658AB"/>
                </a:solidFill>
                <a:latin typeface="Consolas"/>
                <a:cs typeface="Consolas"/>
              </a:rPr>
              <a:t>GSE71669</a:t>
            </a:r>
            <a:r>
              <a:rPr sz="2400" spc="-800" dirty="0">
                <a:solidFill>
                  <a:srgbClr val="4658AB"/>
                </a:solidFill>
                <a:latin typeface="Consolas"/>
                <a:cs typeface="Consolas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Trebuchet MS"/>
                <a:cs typeface="Trebuchet MS"/>
              </a:rPr>
              <a:t>with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4658AB"/>
                </a:solidFill>
                <a:latin typeface="Consolas"/>
                <a:cs typeface="Consolas"/>
              </a:rPr>
              <a:t>tcga-</a:t>
            </a:r>
            <a:r>
              <a:rPr sz="2400" spc="-75" dirty="0">
                <a:solidFill>
                  <a:srgbClr val="4658AB"/>
                </a:solidFill>
                <a:latin typeface="Consolas"/>
                <a:cs typeface="Consolas"/>
              </a:rPr>
              <a:t>blca</a:t>
            </a:r>
            <a:r>
              <a:rPr sz="2400" spc="-75" dirty="0">
                <a:solidFill>
                  <a:srgbClr val="212121"/>
                </a:solidFill>
                <a:latin typeface="Trebuchet MS"/>
                <a:cs typeface="Trebuchet MS"/>
              </a:rPr>
              <a:t>,</a:t>
            </a:r>
            <a:r>
              <a:rPr sz="2400" spc="-1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212121"/>
                </a:solidFill>
                <a:latin typeface="Trebuchet MS"/>
                <a:cs typeface="Trebuchet MS"/>
              </a:rPr>
              <a:t>both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Trebuchet MS"/>
                <a:cs typeface="Trebuchet MS"/>
              </a:rPr>
              <a:t>study </a:t>
            </a:r>
            <a:r>
              <a:rPr sz="2400" spc="-65" dirty="0">
                <a:solidFill>
                  <a:srgbClr val="212121"/>
                </a:solidFill>
                <a:latin typeface="Trebuchet MS"/>
                <a:cs typeface="Trebuchet MS"/>
              </a:rPr>
              <a:t>bladder</a:t>
            </a:r>
            <a:r>
              <a:rPr sz="2400" spc="-20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Trebuchet MS"/>
                <a:cs typeface="Trebuchet MS"/>
              </a:rPr>
              <a:t>cancer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273" y="4152897"/>
            <a:ext cx="95250" cy="952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5910" y="6616700"/>
            <a:ext cx="4163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666666"/>
                </a:solidFill>
                <a:latin typeface="Trebuchet MS"/>
                <a:cs typeface="Trebuchet MS"/>
              </a:rPr>
              <a:t>Figure</a:t>
            </a:r>
            <a:r>
              <a:rPr sz="1200" spc="-8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85" dirty="0">
                <a:solidFill>
                  <a:srgbClr val="666666"/>
                </a:solidFill>
                <a:latin typeface="Trebuchet MS"/>
                <a:cs typeface="Trebuchet MS"/>
              </a:rPr>
              <a:t>8: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rebuchet MS"/>
                <a:cs typeface="Trebuchet MS"/>
              </a:rPr>
              <a:t>Spearman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0" dirty="0">
                <a:solidFill>
                  <a:srgbClr val="666666"/>
                </a:solidFill>
                <a:latin typeface="Trebuchet MS"/>
                <a:cs typeface="Trebuchet MS"/>
              </a:rPr>
              <a:t>ranking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45" dirty="0">
                <a:solidFill>
                  <a:srgbClr val="666666"/>
                </a:solidFill>
                <a:latin typeface="Trebuchet MS"/>
                <a:cs typeface="Trebuchet MS"/>
              </a:rPr>
              <a:t>correlation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666666"/>
                </a:solidFill>
                <a:latin typeface="Trebuchet MS"/>
                <a:cs typeface="Trebuchet MS"/>
              </a:rPr>
              <a:t>of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666666"/>
                </a:solidFill>
                <a:latin typeface="Trebuchet MS"/>
                <a:cs typeface="Trebuchet MS"/>
              </a:rPr>
              <a:t>biomarkers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666666"/>
                </a:solidFill>
                <a:latin typeface="Trebuchet MS"/>
                <a:cs typeface="Trebuchet MS"/>
              </a:rPr>
              <a:t>in</a:t>
            </a:r>
            <a:r>
              <a:rPr sz="1200" spc="-7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666666"/>
                </a:solidFill>
                <a:latin typeface="Trebuchet MS"/>
                <a:cs typeface="Trebuchet MS"/>
              </a:rPr>
              <a:t>methods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765" y="1204436"/>
            <a:ext cx="5066335" cy="502903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2060</Words>
  <Application>Microsoft Office PowerPoint</Application>
  <PresentationFormat>Custom</PresentationFormat>
  <Paragraphs>187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 MT</vt:lpstr>
      <vt:lpstr>Aptos</vt:lpstr>
      <vt:lpstr>Consolas</vt:lpstr>
      <vt:lpstr>Trebuchet MS</vt:lpstr>
      <vt:lpstr>Office Theme</vt:lpstr>
      <vt:lpstr>MESSI: Multiomics Experiments with SyStematic Interrogation</vt:lpstr>
      <vt:lpstr>Multiomics data and analysis</vt:lpstr>
      <vt:lpstr>Multiomics data integration methods</vt:lpstr>
      <vt:lpstr>The MESSI workflow</vt:lpstr>
      <vt:lpstr>Methods</vt:lpstr>
      <vt:lpstr>Method are sensitive to the signal in the data</vt:lpstr>
      <vt:lpstr>High variability when identifying the important predictors</vt:lpstr>
      <vt:lpstr>No universal method that work well on all datasets</vt:lpstr>
      <vt:lpstr>Ranking of biomarkers varies by method</vt:lpstr>
      <vt:lpstr>Discussion &amp; Future directions</vt:lpstr>
      <vt:lpstr>Thanks!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</dc:title>
  <dc:creator>Tony Liang</dc:creator>
  <cp:lastModifiedBy>tliang19@student.ubc.ca</cp:lastModifiedBy>
  <cp:revision>6</cp:revision>
  <dcterms:created xsi:type="dcterms:W3CDTF">2025-03-16T18:56:25Z</dcterms:created>
  <dcterms:modified xsi:type="dcterms:W3CDTF">2025-03-16T19:29:04Z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2025-03-13T00:00:00Z</vt:filetime>
  </property>
  <property fmtid="{D5CDD505-2E9C-101B-9397-08002B2CF9AE}" pid="3" name="Creator">
    <vt:lpwstr>Mozilla/5.0 (Windows NT 10.0; Win64; x64) AppleWebKit/537.36 (KHTML, like Gecko) Chrome/133.0.0.0 Safari/537.36</vt:lpwstr>
  </property>
  <property fmtid="{D5CDD505-2E9C-101B-9397-08002B2CF9AE}" pid="4" name="LastSaved">
    <vt:filetime>2025-03-16T00:00:00Z</vt:filetime>
  </property>
  <property fmtid="{D5CDD505-2E9C-101B-9397-08002B2CF9AE}" pid="5" name="Producer">
    <vt:lpwstr>Skia/PDF m133</vt:lpwstr>
  </property>
</Properties>
</file>