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3004800" cy="73152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uce" panose="020B0604020202020204" charset="0"/>
      <p:regular r:id="rId16"/>
    </p:embeddedFont>
    <p:embeddedFont>
      <p:font typeface="Open Sauce Bold" panose="020B0604020202020204" charset="0"/>
      <p:regular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  <p:embeddedFont>
      <p:font typeface="Source Sans Pro Bold" panose="020B0703030403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557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85334" y="-1523755"/>
            <a:ext cx="19981813" cy="8838955"/>
            <a:chOff x="14167" y="0"/>
            <a:chExt cx="6321665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5B095"/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868840" y="5215420"/>
            <a:ext cx="2273191" cy="420222"/>
            <a:chOff x="0" y="0"/>
            <a:chExt cx="3030922" cy="560296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030922" cy="560296"/>
              <a:chOff x="0" y="0"/>
              <a:chExt cx="10447906" cy="193139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447906" cy="1931398"/>
              </a:xfrm>
              <a:custGeom>
                <a:avLst/>
                <a:gdLst/>
                <a:ahLst/>
                <a:cxnLst/>
                <a:rect l="l" t="t" r="r" b="b"/>
                <a:pathLst>
                  <a:path w="10447906" h="1931398">
                    <a:moveTo>
                      <a:pt x="10447906" y="965699"/>
                    </a:moveTo>
                    <a:lnTo>
                      <a:pt x="10447906" y="965699"/>
                    </a:lnTo>
                    <a:cubicBezTo>
                      <a:pt x="10447906" y="1502900"/>
                      <a:pt x="10019535" y="1931398"/>
                      <a:pt x="9490961" y="1931398"/>
                    </a:cubicBezTo>
                    <a:lnTo>
                      <a:pt x="956945" y="1931398"/>
                    </a:lnTo>
                    <a:cubicBezTo>
                      <a:pt x="428371" y="1931398"/>
                      <a:pt x="0" y="1502900"/>
                      <a:pt x="0" y="965699"/>
                    </a:cubicBezTo>
                    <a:lnTo>
                      <a:pt x="0" y="965699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9490961" y="0"/>
                    </a:lnTo>
                    <a:cubicBezTo>
                      <a:pt x="10019408" y="0"/>
                      <a:pt x="10447906" y="428371"/>
                      <a:pt x="10447906" y="965699"/>
                    </a:cubicBezTo>
                    <a:close/>
                  </a:path>
                </a:pathLst>
              </a:custGeom>
              <a:solidFill>
                <a:srgbClr val="29409A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374016" y="149313"/>
              <a:ext cx="2282889" cy="261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64"/>
                </a:lnSpc>
              </a:pPr>
              <a:r>
                <a:rPr lang="en-US" sz="1300" dirty="0" err="1">
                  <a:solidFill>
                    <a:srgbClr val="FFFFFF"/>
                  </a:solidFill>
                  <a:latin typeface="Open Sauce Bold"/>
                </a:rPr>
                <a:t>Conheça</a:t>
              </a:r>
              <a:r>
                <a:rPr lang="en-US" sz="1300" dirty="0">
                  <a:solidFill>
                    <a:srgbClr val="FFFFFF"/>
                  </a:solidFill>
                  <a:latin typeface="Open Sauce Bold"/>
                </a:rPr>
                <a:t> as </a:t>
              </a:r>
              <a:r>
                <a:rPr lang="en-US" sz="1300" dirty="0" err="1">
                  <a:solidFill>
                    <a:srgbClr val="FFFFFF"/>
                  </a:solidFill>
                  <a:latin typeface="Open Sauce Bold"/>
                </a:rPr>
                <a:t>cidades</a:t>
              </a:r>
              <a:endParaRPr lang="en-US" sz="1300" dirty="0">
                <a:solidFill>
                  <a:srgbClr val="FFFFFF"/>
                </a:solidFill>
                <a:latin typeface="Open Sauce Bold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2"/>
          <a:srcRect l="4742" t="11723" r="8997" b="15392"/>
          <a:stretch/>
        </p:blipFill>
        <p:spPr>
          <a:xfrm>
            <a:off x="6807199" y="1828799"/>
            <a:ext cx="5486401" cy="289560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68840" y="2061177"/>
            <a:ext cx="5064862" cy="2557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96"/>
              </a:lnSpc>
            </a:pPr>
            <a:r>
              <a:rPr lang="en-US" sz="3200" dirty="0" err="1">
                <a:solidFill>
                  <a:srgbClr val="FFFFFF"/>
                </a:solidFill>
                <a:latin typeface="Open Sauce"/>
              </a:rPr>
              <a:t>Venha</a:t>
            </a:r>
            <a:r>
              <a:rPr lang="en-US" sz="3200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Open Sauce"/>
              </a:rPr>
              <a:t>participar</a:t>
            </a:r>
            <a:r>
              <a:rPr lang="en-US" sz="3200" dirty="0">
                <a:solidFill>
                  <a:srgbClr val="FFFFFF"/>
                </a:solidFill>
                <a:latin typeface="Open Sauce"/>
              </a:rPr>
              <a:t> do </a:t>
            </a:r>
            <a:r>
              <a:rPr lang="en-US" sz="3200" dirty="0" err="1">
                <a:solidFill>
                  <a:srgbClr val="FFFFFF"/>
                </a:solidFill>
                <a:latin typeface="Open Sauce"/>
              </a:rPr>
              <a:t>primeiro</a:t>
            </a:r>
            <a:r>
              <a:rPr lang="en-US" sz="3200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Open Sauce"/>
              </a:rPr>
              <a:t>Programa</a:t>
            </a:r>
            <a:r>
              <a:rPr lang="en-US" sz="3200" dirty="0">
                <a:solidFill>
                  <a:srgbClr val="FFFFFF"/>
                </a:solidFill>
                <a:latin typeface="Open Sauce"/>
              </a:rPr>
              <a:t> de </a:t>
            </a:r>
            <a:r>
              <a:rPr lang="en-US" sz="3200" dirty="0" err="1">
                <a:solidFill>
                  <a:srgbClr val="FFFFFF"/>
                </a:solidFill>
                <a:latin typeface="Open Sauce"/>
              </a:rPr>
              <a:t>Aceleração</a:t>
            </a:r>
            <a:r>
              <a:rPr lang="en-US" sz="3200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Open Sauce"/>
              </a:rPr>
              <a:t>voltado</a:t>
            </a:r>
            <a:r>
              <a:rPr lang="en-US" sz="3200" dirty="0">
                <a:solidFill>
                  <a:srgbClr val="FFFFFF"/>
                </a:solidFill>
                <a:latin typeface="Open Sauce"/>
              </a:rPr>
              <a:t> para </a:t>
            </a:r>
            <a:r>
              <a:rPr lang="en-US" sz="3200" dirty="0" err="1">
                <a:solidFill>
                  <a:srgbClr val="FFFFFF"/>
                </a:solidFill>
                <a:latin typeface="Open Sauce"/>
              </a:rPr>
              <a:t>negócios</a:t>
            </a:r>
            <a:r>
              <a:rPr lang="en-US" sz="3200" dirty="0">
                <a:solidFill>
                  <a:srgbClr val="FFFFFF"/>
                </a:solidFill>
                <a:latin typeface="Open Sauce"/>
              </a:rPr>
              <a:t> com </a:t>
            </a:r>
            <a:r>
              <a:rPr lang="en-US" sz="3200" dirty="0" err="1">
                <a:solidFill>
                  <a:srgbClr val="FFFFFF"/>
                </a:solidFill>
                <a:latin typeface="Open Sauce"/>
              </a:rPr>
              <a:t>potencial</a:t>
            </a:r>
            <a:r>
              <a:rPr lang="en-US" sz="3200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Open Sauce"/>
              </a:rPr>
              <a:t>inovador</a:t>
            </a:r>
            <a:endParaRPr lang="en-US" sz="3200" dirty="0">
              <a:solidFill>
                <a:srgbClr val="FFFFFF"/>
              </a:solidFill>
              <a:latin typeface="Open Sauc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7509" y="367078"/>
            <a:ext cx="10238935" cy="502967"/>
            <a:chOff x="0" y="0"/>
            <a:chExt cx="2247229" cy="1103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29" cy="110391"/>
            </a:xfrm>
            <a:custGeom>
              <a:avLst/>
              <a:gdLst/>
              <a:ahLst/>
              <a:cxnLst/>
              <a:rect l="l" t="t" r="r" b="b"/>
              <a:pathLst>
                <a:path w="2247229" h="110391">
                  <a:moveTo>
                    <a:pt x="9074" y="0"/>
                  </a:moveTo>
                  <a:lnTo>
                    <a:pt x="2238155" y="0"/>
                  </a:lnTo>
                  <a:cubicBezTo>
                    <a:pt x="2243166" y="0"/>
                    <a:pt x="2247229" y="4062"/>
                    <a:pt x="2247229" y="9074"/>
                  </a:cubicBezTo>
                  <a:lnTo>
                    <a:pt x="2247229" y="101317"/>
                  </a:lnTo>
                  <a:cubicBezTo>
                    <a:pt x="2247229" y="106328"/>
                    <a:pt x="2243166" y="110391"/>
                    <a:pt x="2238155" y="110391"/>
                  </a:cubicBezTo>
                  <a:lnTo>
                    <a:pt x="9074" y="110391"/>
                  </a:lnTo>
                  <a:cubicBezTo>
                    <a:pt x="4062" y="110391"/>
                    <a:pt x="0" y="106328"/>
                    <a:pt x="0" y="101317"/>
                  </a:cubicBezTo>
                  <a:lnTo>
                    <a:pt x="0" y="9074"/>
                  </a:lnTo>
                  <a:cubicBezTo>
                    <a:pt x="0" y="4062"/>
                    <a:pt x="4062" y="0"/>
                    <a:pt x="9074" y="0"/>
                  </a:cubicBezTo>
                  <a:close/>
                </a:path>
              </a:pathLst>
            </a:custGeom>
            <a:solidFill>
              <a:srgbClr val="15B09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05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72915" y="494736"/>
            <a:ext cx="8584999" cy="498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5"/>
              </a:lnSpc>
            </a:pPr>
            <a:r>
              <a:rPr lang="en-US" sz="1566">
                <a:solidFill>
                  <a:srgbClr val="FFFFFF"/>
                </a:solidFill>
                <a:latin typeface="Open Sauce Bold"/>
              </a:rPr>
              <a:t>Ao ingressar no programa todos os participantes receberão a ajuda de custo?</a:t>
            </a:r>
          </a:p>
          <a:p>
            <a:pPr algn="ctr">
              <a:lnSpc>
                <a:spcPts val="2005"/>
              </a:lnSpc>
              <a:spcBef>
                <a:spcPct val="0"/>
              </a:spcBef>
            </a:pPr>
            <a:endParaRPr lang="en-US" sz="1566">
              <a:solidFill>
                <a:srgbClr val="FFFFFF"/>
              </a:solidFill>
              <a:latin typeface="Open Sauce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06900" y="941600"/>
            <a:ext cx="9860154" cy="820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76"/>
              </a:lnSpc>
              <a:spcBef>
                <a:spcPct val="0"/>
              </a:spcBef>
            </a:pPr>
            <a:r>
              <a:rPr lang="en-US" sz="1700">
                <a:solidFill>
                  <a:srgbClr val="29409A"/>
                </a:solidFill>
                <a:latin typeface="Open Sauce"/>
              </a:rPr>
              <a:t>Sim, a bolsa será disponibilizada a todos os participantes selecionados, durante o período de execução do programa, desde que tenham passado pelo processo de seleção e cumpram com os requisitos mencionados no edital.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3837" y="3450452"/>
            <a:ext cx="4911578" cy="262058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765415" y="3755417"/>
            <a:ext cx="5557878" cy="51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89"/>
              </a:lnSpc>
              <a:spcBef>
                <a:spcPct val="0"/>
              </a:spcBef>
            </a:pPr>
            <a:r>
              <a:rPr lang="en-US" sz="3299" spc="221">
                <a:solidFill>
                  <a:srgbClr val="29409A"/>
                </a:solidFill>
                <a:latin typeface="Source Sans Pro Bold"/>
              </a:rPr>
              <a:t>FALE CONOSCO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05575" y="4581454"/>
            <a:ext cx="2096991" cy="710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3"/>
              </a:lnSpc>
            </a:pPr>
            <a:r>
              <a:rPr lang="en-US" sz="2229">
                <a:solidFill>
                  <a:srgbClr val="29409A"/>
                </a:solidFill>
                <a:latin typeface="Open Sauce"/>
              </a:rPr>
              <a:t>E-mail:</a:t>
            </a:r>
          </a:p>
          <a:p>
            <a:pPr marL="0" lvl="0" indent="0" algn="ctr">
              <a:lnSpc>
                <a:spcPts val="2853"/>
              </a:lnSpc>
              <a:spcBef>
                <a:spcPct val="0"/>
              </a:spcBef>
            </a:pPr>
            <a:r>
              <a:rPr lang="en-US" sz="2229">
                <a:solidFill>
                  <a:srgbClr val="29409A"/>
                </a:solidFill>
                <a:latin typeface="Open Sauce"/>
              </a:rPr>
              <a:t>Celular: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8391840" y="-139826"/>
            <a:ext cx="8088747" cy="682130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23424" r="2537"/>
          <a:stretch>
            <a:fillRect/>
          </a:stretch>
        </p:blipFill>
        <p:spPr>
          <a:xfrm>
            <a:off x="704602" y="1325545"/>
            <a:ext cx="5800973" cy="466411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350315" y="2625768"/>
            <a:ext cx="2740024" cy="484837"/>
            <a:chOff x="0" y="0"/>
            <a:chExt cx="3653365" cy="64644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653365" cy="646449"/>
              <a:chOff x="0" y="0"/>
              <a:chExt cx="10447906" cy="184871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447906" cy="1848718"/>
              </a:xfrm>
              <a:custGeom>
                <a:avLst/>
                <a:gdLst/>
                <a:ahLst/>
                <a:cxnLst/>
                <a:rect l="l" t="t" r="r" b="b"/>
                <a:pathLst>
                  <a:path w="10447906" h="1848718">
                    <a:moveTo>
                      <a:pt x="10447906" y="924359"/>
                    </a:moveTo>
                    <a:lnTo>
                      <a:pt x="10447906" y="924359"/>
                    </a:lnTo>
                    <a:cubicBezTo>
                      <a:pt x="10447906" y="1420220"/>
                      <a:pt x="10019535" y="1848718"/>
                      <a:pt x="9490961" y="1848718"/>
                    </a:cubicBezTo>
                    <a:lnTo>
                      <a:pt x="956945" y="1848718"/>
                    </a:lnTo>
                    <a:cubicBezTo>
                      <a:pt x="428371" y="1848718"/>
                      <a:pt x="0" y="1420220"/>
                      <a:pt x="0" y="924359"/>
                    </a:cubicBezTo>
                    <a:lnTo>
                      <a:pt x="0" y="924359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9490961" y="0"/>
                    </a:lnTo>
                    <a:cubicBezTo>
                      <a:pt x="10019408" y="0"/>
                      <a:pt x="10447906" y="428371"/>
                      <a:pt x="10447906" y="924359"/>
                    </a:cubicBezTo>
                    <a:close/>
                  </a:path>
                </a:pathLst>
              </a:custGeom>
              <a:solidFill>
                <a:srgbClr val="29409A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450826" y="170452"/>
              <a:ext cx="2751713" cy="2960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51"/>
                </a:lnSpc>
              </a:pPr>
              <a:r>
                <a:rPr lang="en-US" sz="1446">
                  <a:solidFill>
                    <a:srgbClr val="FFFFFF"/>
                  </a:solidFill>
                  <a:latin typeface="Open Sauce Bold"/>
                </a:rPr>
                <a:t>Governador Valadares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50315" y="3383422"/>
            <a:ext cx="2740024" cy="506520"/>
            <a:chOff x="0" y="0"/>
            <a:chExt cx="3653365" cy="675360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3653365" cy="675360"/>
              <a:chOff x="0" y="0"/>
              <a:chExt cx="10447906" cy="193139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0447906" cy="1931398"/>
              </a:xfrm>
              <a:custGeom>
                <a:avLst/>
                <a:gdLst/>
                <a:ahLst/>
                <a:cxnLst/>
                <a:rect l="l" t="t" r="r" b="b"/>
                <a:pathLst>
                  <a:path w="10447906" h="1931398">
                    <a:moveTo>
                      <a:pt x="10447906" y="965699"/>
                    </a:moveTo>
                    <a:lnTo>
                      <a:pt x="10447906" y="965699"/>
                    </a:lnTo>
                    <a:cubicBezTo>
                      <a:pt x="10447906" y="1502900"/>
                      <a:pt x="10019535" y="1931398"/>
                      <a:pt x="9490961" y="1931398"/>
                    </a:cubicBezTo>
                    <a:lnTo>
                      <a:pt x="956945" y="1931398"/>
                    </a:lnTo>
                    <a:cubicBezTo>
                      <a:pt x="428371" y="1931398"/>
                      <a:pt x="0" y="1502900"/>
                      <a:pt x="0" y="965699"/>
                    </a:cubicBezTo>
                    <a:lnTo>
                      <a:pt x="0" y="965699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9490961" y="0"/>
                    </a:lnTo>
                    <a:cubicBezTo>
                      <a:pt x="10019408" y="0"/>
                      <a:pt x="10447906" y="428371"/>
                      <a:pt x="10447906" y="965699"/>
                    </a:cubicBezTo>
                    <a:close/>
                  </a:path>
                </a:pathLst>
              </a:custGeom>
              <a:solidFill>
                <a:srgbClr val="29409A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450826" y="160927"/>
              <a:ext cx="2751713" cy="334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5"/>
                </a:lnSpc>
              </a:pPr>
              <a:r>
                <a:rPr lang="en-US" sz="1566">
                  <a:solidFill>
                    <a:srgbClr val="FFFFFF"/>
                  </a:solidFill>
                  <a:latin typeface="Open Sauce"/>
                </a:rPr>
                <a:t>Ipatinga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350315" y="4182911"/>
            <a:ext cx="2740024" cy="506520"/>
            <a:chOff x="0" y="0"/>
            <a:chExt cx="3653365" cy="675360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653365" cy="675360"/>
              <a:chOff x="0" y="0"/>
              <a:chExt cx="10447906" cy="193139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0447906" cy="1931398"/>
              </a:xfrm>
              <a:custGeom>
                <a:avLst/>
                <a:gdLst/>
                <a:ahLst/>
                <a:cxnLst/>
                <a:rect l="l" t="t" r="r" b="b"/>
                <a:pathLst>
                  <a:path w="10447906" h="1931398">
                    <a:moveTo>
                      <a:pt x="10447906" y="965699"/>
                    </a:moveTo>
                    <a:lnTo>
                      <a:pt x="10447906" y="965699"/>
                    </a:lnTo>
                    <a:cubicBezTo>
                      <a:pt x="10447906" y="1502900"/>
                      <a:pt x="10019535" y="1931398"/>
                      <a:pt x="9490961" y="1931398"/>
                    </a:cubicBezTo>
                    <a:lnTo>
                      <a:pt x="956945" y="1931398"/>
                    </a:lnTo>
                    <a:cubicBezTo>
                      <a:pt x="428371" y="1931398"/>
                      <a:pt x="0" y="1502900"/>
                      <a:pt x="0" y="965699"/>
                    </a:cubicBezTo>
                    <a:lnTo>
                      <a:pt x="0" y="965699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9490961" y="0"/>
                    </a:lnTo>
                    <a:cubicBezTo>
                      <a:pt x="10019408" y="0"/>
                      <a:pt x="10447906" y="428371"/>
                      <a:pt x="10447906" y="965699"/>
                    </a:cubicBezTo>
                    <a:close/>
                  </a:path>
                </a:pathLst>
              </a:custGeom>
              <a:solidFill>
                <a:srgbClr val="29409A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450826" y="160927"/>
              <a:ext cx="2751713" cy="334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5"/>
                </a:lnSpc>
              </a:pPr>
              <a:r>
                <a:rPr lang="en-US" sz="1566">
                  <a:solidFill>
                    <a:srgbClr val="FFFFFF"/>
                  </a:solidFill>
                  <a:latin typeface="Open Sauce Bold"/>
                </a:rPr>
                <a:t>Linhares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l="4240" t="26720" r="1085" b="670"/>
          <a:stretch/>
        </p:blipFill>
        <p:spPr>
          <a:xfrm rot="5400000">
            <a:off x="6699251" y="1029970"/>
            <a:ext cx="7658099" cy="495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23424" r="2537"/>
          <a:stretch>
            <a:fillRect/>
          </a:stretch>
        </p:blipFill>
        <p:spPr>
          <a:xfrm>
            <a:off x="704602" y="1325545"/>
            <a:ext cx="5800973" cy="466411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350315" y="2625768"/>
            <a:ext cx="2740024" cy="484837"/>
            <a:chOff x="0" y="0"/>
            <a:chExt cx="3653365" cy="64644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653365" cy="646449"/>
              <a:chOff x="0" y="0"/>
              <a:chExt cx="10447906" cy="184871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447906" cy="1848718"/>
              </a:xfrm>
              <a:custGeom>
                <a:avLst/>
                <a:gdLst/>
                <a:ahLst/>
                <a:cxnLst/>
                <a:rect l="l" t="t" r="r" b="b"/>
                <a:pathLst>
                  <a:path w="10447906" h="1848718">
                    <a:moveTo>
                      <a:pt x="10447906" y="924359"/>
                    </a:moveTo>
                    <a:lnTo>
                      <a:pt x="10447906" y="924359"/>
                    </a:lnTo>
                    <a:cubicBezTo>
                      <a:pt x="10447906" y="1420220"/>
                      <a:pt x="10019535" y="1848718"/>
                      <a:pt x="9490961" y="1848718"/>
                    </a:cubicBezTo>
                    <a:lnTo>
                      <a:pt x="956945" y="1848718"/>
                    </a:lnTo>
                    <a:cubicBezTo>
                      <a:pt x="428371" y="1848718"/>
                      <a:pt x="0" y="1420220"/>
                      <a:pt x="0" y="924359"/>
                    </a:cubicBezTo>
                    <a:lnTo>
                      <a:pt x="0" y="924359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9490961" y="0"/>
                    </a:lnTo>
                    <a:cubicBezTo>
                      <a:pt x="10019408" y="0"/>
                      <a:pt x="10447906" y="428371"/>
                      <a:pt x="10447906" y="924359"/>
                    </a:cubicBezTo>
                    <a:close/>
                  </a:path>
                </a:pathLst>
              </a:custGeom>
              <a:solidFill>
                <a:srgbClr val="29409A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450826" y="170452"/>
              <a:ext cx="2751713" cy="2960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51"/>
                </a:lnSpc>
              </a:pPr>
              <a:r>
                <a:rPr lang="en-US" sz="1446" dirty="0">
                  <a:solidFill>
                    <a:srgbClr val="FFFFFF"/>
                  </a:solidFill>
                  <a:latin typeface="Open Sauce Bold"/>
                </a:rPr>
                <a:t>Governador Valadares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50315" y="3383422"/>
            <a:ext cx="2740024" cy="506520"/>
            <a:chOff x="0" y="0"/>
            <a:chExt cx="3653365" cy="675360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3653365" cy="675360"/>
              <a:chOff x="0" y="0"/>
              <a:chExt cx="10447906" cy="193139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0447906" cy="1931398"/>
              </a:xfrm>
              <a:custGeom>
                <a:avLst/>
                <a:gdLst/>
                <a:ahLst/>
                <a:cxnLst/>
                <a:rect l="l" t="t" r="r" b="b"/>
                <a:pathLst>
                  <a:path w="10447906" h="1931398">
                    <a:moveTo>
                      <a:pt x="10447906" y="965699"/>
                    </a:moveTo>
                    <a:lnTo>
                      <a:pt x="10447906" y="965699"/>
                    </a:lnTo>
                    <a:cubicBezTo>
                      <a:pt x="10447906" y="1502900"/>
                      <a:pt x="10019535" y="1931398"/>
                      <a:pt x="9490961" y="1931398"/>
                    </a:cubicBezTo>
                    <a:lnTo>
                      <a:pt x="956945" y="1931398"/>
                    </a:lnTo>
                    <a:cubicBezTo>
                      <a:pt x="428371" y="1931398"/>
                      <a:pt x="0" y="1502900"/>
                      <a:pt x="0" y="965699"/>
                    </a:cubicBezTo>
                    <a:lnTo>
                      <a:pt x="0" y="965699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9490961" y="0"/>
                    </a:lnTo>
                    <a:cubicBezTo>
                      <a:pt x="10019408" y="0"/>
                      <a:pt x="10447906" y="428371"/>
                      <a:pt x="10447906" y="965699"/>
                    </a:cubicBezTo>
                    <a:close/>
                  </a:path>
                </a:pathLst>
              </a:custGeom>
              <a:solidFill>
                <a:srgbClr val="29409A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450826" y="160927"/>
              <a:ext cx="2751713" cy="334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5"/>
                </a:lnSpc>
              </a:pPr>
              <a:r>
                <a:rPr lang="en-US" sz="1566">
                  <a:solidFill>
                    <a:srgbClr val="FFFFFF"/>
                  </a:solidFill>
                  <a:latin typeface="Open Sauce"/>
                </a:rPr>
                <a:t>Ipatinga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350315" y="4182911"/>
            <a:ext cx="2740024" cy="506520"/>
            <a:chOff x="0" y="0"/>
            <a:chExt cx="3653365" cy="675360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653365" cy="675360"/>
              <a:chOff x="0" y="0"/>
              <a:chExt cx="10447906" cy="193139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0447906" cy="1931398"/>
              </a:xfrm>
              <a:custGeom>
                <a:avLst/>
                <a:gdLst/>
                <a:ahLst/>
                <a:cxnLst/>
                <a:rect l="l" t="t" r="r" b="b"/>
                <a:pathLst>
                  <a:path w="10447906" h="1931398">
                    <a:moveTo>
                      <a:pt x="10447906" y="965699"/>
                    </a:moveTo>
                    <a:lnTo>
                      <a:pt x="10447906" y="965699"/>
                    </a:lnTo>
                    <a:cubicBezTo>
                      <a:pt x="10447906" y="1502900"/>
                      <a:pt x="10019535" y="1931398"/>
                      <a:pt x="9490961" y="1931398"/>
                    </a:cubicBezTo>
                    <a:lnTo>
                      <a:pt x="956945" y="1931398"/>
                    </a:lnTo>
                    <a:cubicBezTo>
                      <a:pt x="428371" y="1931398"/>
                      <a:pt x="0" y="1502900"/>
                      <a:pt x="0" y="965699"/>
                    </a:cubicBezTo>
                    <a:lnTo>
                      <a:pt x="0" y="965699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9490961" y="0"/>
                    </a:lnTo>
                    <a:cubicBezTo>
                      <a:pt x="10019408" y="0"/>
                      <a:pt x="10447906" y="428371"/>
                      <a:pt x="10447906" y="965699"/>
                    </a:cubicBezTo>
                    <a:close/>
                  </a:path>
                </a:pathLst>
              </a:custGeom>
              <a:solidFill>
                <a:srgbClr val="29409A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450826" y="160927"/>
              <a:ext cx="2751713" cy="334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5"/>
                </a:lnSpc>
              </a:pPr>
              <a:r>
                <a:rPr lang="en-US" sz="1566">
                  <a:solidFill>
                    <a:srgbClr val="FFFFFF"/>
                  </a:solidFill>
                  <a:latin typeface="Open Sauce Bold"/>
                </a:rPr>
                <a:t>Linhares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15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431978"/>
            <a:ext cx="4330623" cy="3883222"/>
          </a:xfrm>
          <a:prstGeom prst="rect">
            <a:avLst/>
          </a:prstGeom>
          <a:solidFill>
            <a:srgbClr val="F7FDF3"/>
          </a:solidFill>
        </p:spPr>
      </p:sp>
      <p:sp>
        <p:nvSpPr>
          <p:cNvPr id="3" name="AutoShape 3"/>
          <p:cNvSpPr/>
          <p:nvPr/>
        </p:nvSpPr>
        <p:spPr>
          <a:xfrm>
            <a:off x="4340264" y="3431978"/>
            <a:ext cx="4330623" cy="3883222"/>
          </a:xfrm>
          <a:prstGeom prst="rect">
            <a:avLst/>
          </a:prstGeom>
          <a:solidFill>
            <a:srgbClr val="ECF8E5"/>
          </a:solidFill>
        </p:spPr>
      </p:sp>
      <p:sp>
        <p:nvSpPr>
          <p:cNvPr id="4" name="AutoShape 4"/>
          <p:cNvSpPr/>
          <p:nvPr/>
        </p:nvSpPr>
        <p:spPr>
          <a:xfrm>
            <a:off x="8670886" y="3431978"/>
            <a:ext cx="4340264" cy="3883222"/>
          </a:xfrm>
          <a:prstGeom prst="rect">
            <a:avLst/>
          </a:prstGeom>
          <a:solidFill>
            <a:srgbClr val="DCF4CE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4209" y="134872"/>
            <a:ext cx="2603571" cy="138913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330623" y="518433"/>
            <a:ext cx="5880069" cy="500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96"/>
              </a:lnSpc>
              <a:spcBef>
                <a:spcPct val="0"/>
              </a:spcBef>
            </a:pPr>
            <a:r>
              <a:rPr lang="en-US" sz="3200">
                <a:solidFill>
                  <a:srgbClr val="29409A"/>
                </a:solidFill>
                <a:latin typeface="Open Sauce Bold"/>
              </a:rPr>
              <a:t>GOVERNADOR VALADARES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0524" y="2102075"/>
            <a:ext cx="11245757" cy="732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89"/>
              </a:lnSpc>
            </a:pPr>
            <a:r>
              <a:rPr lang="en-US" sz="2299">
                <a:solidFill>
                  <a:srgbClr val="347571"/>
                </a:solidFill>
                <a:latin typeface="Source Sans Pro Bold"/>
              </a:rPr>
              <a:t>Prepare-se para se acelerado em um programa voltado para negócios com potencial inovador e cujos produtos oferecidos atendam às demandas de Governador Valadares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04869" y="4118625"/>
            <a:ext cx="3186403" cy="2892455"/>
            <a:chOff x="0" y="0"/>
            <a:chExt cx="4248538" cy="3856607"/>
          </a:xfrm>
        </p:grpSpPr>
        <p:sp>
          <p:nvSpPr>
            <p:cNvPr id="9" name="TextBox 9"/>
            <p:cNvSpPr txBox="1"/>
            <p:nvPr/>
          </p:nvSpPr>
          <p:spPr>
            <a:xfrm>
              <a:off x="0" y="732896"/>
              <a:ext cx="4248538" cy="1098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261"/>
                </a:lnSpc>
              </a:pPr>
              <a:r>
                <a:rPr lang="en-US" sz="1739">
                  <a:solidFill>
                    <a:srgbClr val="347571"/>
                  </a:solidFill>
                  <a:latin typeface="Source Sans Pro"/>
                </a:rPr>
                <a:t>Metodologia de apoio voltada para a avaliação, orientação e validação dos modelos de negócio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248538" cy="471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22"/>
                </a:lnSpc>
                <a:spcBef>
                  <a:spcPct val="0"/>
                </a:spcBef>
              </a:pPr>
              <a:r>
                <a:rPr lang="en-US" sz="2283">
                  <a:solidFill>
                    <a:srgbClr val="29409A"/>
                  </a:solidFill>
                  <a:latin typeface="Open Sauce Bold"/>
                </a:rPr>
                <a:t>PRÉ ACELERAÇÃO</a:t>
              </a:r>
            </a:p>
          </p:txBody>
        </p: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867274" y="3290697"/>
              <a:ext cx="513989" cy="243502"/>
            </a:xfrm>
            <a:prstGeom prst="rect">
              <a:avLst/>
            </a:prstGeom>
          </p:spPr>
        </p:pic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1680110" y="2968289"/>
              <a:ext cx="888318" cy="888318"/>
              <a:chOff x="0" y="0"/>
              <a:chExt cx="6355080" cy="635508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EC57E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900930" y="2103946"/>
              <a:ext cx="2446677" cy="399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410"/>
                </a:lnSpc>
                <a:spcBef>
                  <a:spcPct val="0"/>
                </a:spcBef>
              </a:pPr>
              <a:r>
                <a:rPr lang="en-US" sz="1883">
                  <a:solidFill>
                    <a:srgbClr val="29409A"/>
                  </a:solidFill>
                  <a:latin typeface="Open Sauce Bold"/>
                </a:rPr>
                <a:t>3 MESES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12373" y="4955886"/>
            <a:ext cx="3186403" cy="825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61"/>
              </a:lnSpc>
            </a:pPr>
            <a:r>
              <a:rPr lang="en-US" sz="1739">
                <a:solidFill>
                  <a:srgbClr val="347571"/>
                </a:solidFill>
                <a:latin typeface="Source Sans Pro"/>
              </a:rPr>
              <a:t>Evento para seleção das 5 empresas que seguirão para a fase de aceleração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912373" y="4099575"/>
            <a:ext cx="3186403" cy="358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22"/>
              </a:lnSpc>
              <a:spcBef>
                <a:spcPct val="0"/>
              </a:spcBef>
            </a:pPr>
            <a:r>
              <a:rPr lang="en-US" sz="2283">
                <a:solidFill>
                  <a:srgbClr val="29409A"/>
                </a:solidFill>
                <a:latin typeface="Open Sauce Bold"/>
              </a:rPr>
              <a:t>DEMODAY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6312829" y="6586647"/>
            <a:ext cx="385492" cy="182627"/>
          </a:xfrm>
          <a:prstGeom prst="rect">
            <a:avLst/>
          </a:prstGeom>
        </p:spPr>
      </p:pic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6172456" y="6344841"/>
            <a:ext cx="666239" cy="666239"/>
            <a:chOff x="0" y="0"/>
            <a:chExt cx="6355080" cy="635508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5EC57E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9251911" y="4118625"/>
            <a:ext cx="3186403" cy="2892455"/>
            <a:chOff x="0" y="0"/>
            <a:chExt cx="4248538" cy="3856607"/>
          </a:xfrm>
        </p:grpSpPr>
        <p:sp>
          <p:nvSpPr>
            <p:cNvPr id="21" name="TextBox 21"/>
            <p:cNvSpPr txBox="1"/>
            <p:nvPr/>
          </p:nvSpPr>
          <p:spPr>
            <a:xfrm>
              <a:off x="0" y="732896"/>
              <a:ext cx="4248538" cy="1098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261"/>
                </a:lnSpc>
              </a:pPr>
              <a:r>
                <a:rPr lang="en-US" sz="1739">
                  <a:solidFill>
                    <a:srgbClr val="347571"/>
                  </a:solidFill>
                  <a:latin typeface="Source Sans Pro"/>
                </a:rPr>
                <a:t> Capacitação nas  dimensões do BMC  para o desenvolvimento do modelo de negócios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9050"/>
              <a:ext cx="4248538" cy="471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22"/>
                </a:lnSpc>
                <a:spcBef>
                  <a:spcPct val="0"/>
                </a:spcBef>
              </a:pPr>
              <a:r>
                <a:rPr lang="en-US" sz="2283">
                  <a:solidFill>
                    <a:srgbClr val="29409A"/>
                  </a:solidFill>
                  <a:latin typeface="Open Sauce Bold"/>
                </a:rPr>
                <a:t>ACELERAÇÃO</a:t>
              </a:r>
            </a:p>
          </p:txBody>
        </p: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867274" y="3290697"/>
              <a:ext cx="513989" cy="243502"/>
            </a:xfrm>
            <a:prstGeom prst="rect">
              <a:avLst/>
            </a:prstGeom>
          </p:spPr>
        </p:pic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1680110" y="2968289"/>
              <a:ext cx="888318" cy="888318"/>
              <a:chOff x="0" y="0"/>
              <a:chExt cx="6355080" cy="635508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EC57E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900930" y="2103946"/>
              <a:ext cx="2446677" cy="399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410"/>
                </a:lnSpc>
                <a:spcBef>
                  <a:spcPct val="0"/>
                </a:spcBef>
              </a:pPr>
              <a:r>
                <a:rPr lang="en-US" sz="1883">
                  <a:solidFill>
                    <a:srgbClr val="29409A"/>
                  </a:solidFill>
                  <a:latin typeface="Open Sauce Bold"/>
                </a:rPr>
                <a:t>6 MESES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5953" y="2351243"/>
            <a:ext cx="5099930" cy="2526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6"/>
              </a:lnSpc>
            </a:pPr>
            <a:r>
              <a:rPr lang="en-US" sz="2064">
                <a:solidFill>
                  <a:srgbClr val="347571"/>
                </a:solidFill>
                <a:latin typeface="Source Sans Pro"/>
              </a:rPr>
              <a:t> </a:t>
            </a:r>
            <a:r>
              <a:rPr lang="en-US" sz="2064">
                <a:solidFill>
                  <a:srgbClr val="29409A"/>
                </a:solidFill>
                <a:latin typeface="Source Sans Pro Bold"/>
              </a:rPr>
              <a:t>Programa de aceleração Hub de Inovação,  de startups, que irá acontecer em 2023 na cidade de Governador Valadares com o objetivo de promover negócios de impacto e gerar integração entre os ambientes de inovação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38474" y="2206031"/>
            <a:ext cx="5441156" cy="29031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12408" y="611253"/>
            <a:ext cx="4766006" cy="1014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96"/>
              </a:lnSpc>
              <a:spcBef>
                <a:spcPct val="0"/>
              </a:spcBef>
            </a:pPr>
            <a:r>
              <a:rPr lang="en-US" sz="3200">
                <a:solidFill>
                  <a:srgbClr val="15B095"/>
                </a:solidFill>
                <a:latin typeface="Open Sauce"/>
              </a:rPr>
              <a:t>Motivos para garantir </a:t>
            </a:r>
            <a:r>
              <a:rPr lang="en-US" sz="3200">
                <a:solidFill>
                  <a:srgbClr val="15B095"/>
                </a:solidFill>
                <a:latin typeface="Open Sauce Bold"/>
              </a:rPr>
              <a:t>sua inscrição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963416" y="2110929"/>
            <a:ext cx="6430003" cy="932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496"/>
              </a:lnSpc>
              <a:spcBef>
                <a:spcPct val="0"/>
              </a:spcBef>
            </a:pPr>
            <a:r>
              <a:rPr lang="en-US" sz="1950">
                <a:solidFill>
                  <a:srgbClr val="347571"/>
                </a:solidFill>
                <a:latin typeface="Open Sauce"/>
              </a:rPr>
              <a:t>Tenha acesso a metodologias e ferramentas exclusivas, validadas no mercado e trabalhadas em programas de aceleração de destaque no país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17731" y="2091879"/>
            <a:ext cx="2459508" cy="30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340"/>
              </a:lnSpc>
              <a:spcBef>
                <a:spcPct val="0"/>
              </a:spcBef>
            </a:pPr>
            <a:r>
              <a:rPr lang="en-US" sz="1800" spc="120">
                <a:solidFill>
                  <a:srgbClr val="15B095"/>
                </a:solidFill>
                <a:latin typeface="Source Sans Pro Bold"/>
              </a:rPr>
              <a:t>METODOLOGIA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63416" y="3510342"/>
            <a:ext cx="6430003" cy="618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496"/>
              </a:lnSpc>
              <a:spcBef>
                <a:spcPct val="0"/>
              </a:spcBef>
            </a:pPr>
            <a:r>
              <a:rPr lang="en-US" sz="1950">
                <a:solidFill>
                  <a:srgbClr val="347571"/>
                </a:solidFill>
                <a:latin typeface="Open Sauce"/>
              </a:rPr>
              <a:t>Serão oferecidos R$1.000,00 mensal para ajudo de custo para os participantes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17731" y="3491292"/>
            <a:ext cx="2459508" cy="30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340"/>
              </a:lnSpc>
              <a:spcBef>
                <a:spcPct val="0"/>
              </a:spcBef>
            </a:pPr>
            <a:r>
              <a:rPr lang="en-US" sz="1800" spc="120">
                <a:solidFill>
                  <a:srgbClr val="15B095"/>
                </a:solidFill>
                <a:latin typeface="Source Sans Pro Bold"/>
              </a:rPr>
              <a:t>AJUDA DE CUSTO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63416" y="4653186"/>
            <a:ext cx="6430003" cy="1247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496"/>
              </a:lnSpc>
              <a:spcBef>
                <a:spcPct val="0"/>
              </a:spcBef>
            </a:pPr>
            <a:r>
              <a:rPr lang="en-US" sz="1950">
                <a:solidFill>
                  <a:srgbClr val="347571"/>
                </a:solidFill>
                <a:latin typeface="Open Sauce"/>
              </a:rPr>
              <a:t>Durante a fase de aceleração, as 5 startups que continuarem no projeto receberão apoio para o desenvolvimento da tecnologia/base tecnológica dos projetos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17731" y="4634136"/>
            <a:ext cx="2794677" cy="30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340"/>
              </a:lnSpc>
              <a:spcBef>
                <a:spcPct val="0"/>
              </a:spcBef>
            </a:pPr>
            <a:r>
              <a:rPr lang="en-US" sz="1800" spc="120">
                <a:solidFill>
                  <a:srgbClr val="15B095"/>
                </a:solidFill>
                <a:latin typeface="Source Sans Pro Bold"/>
              </a:rPr>
              <a:t>APOIO DESENVOLVEDOR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8401408" y="7163177"/>
            <a:ext cx="8088747" cy="6821304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5135563" y="6276195"/>
            <a:ext cx="2740024" cy="506520"/>
            <a:chOff x="0" y="0"/>
            <a:chExt cx="3653365" cy="675360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3653365" cy="675360"/>
              <a:chOff x="0" y="0"/>
              <a:chExt cx="10447906" cy="193139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0447906" cy="1931398"/>
              </a:xfrm>
              <a:custGeom>
                <a:avLst/>
                <a:gdLst/>
                <a:ahLst/>
                <a:cxnLst/>
                <a:rect l="l" t="t" r="r" b="b"/>
                <a:pathLst>
                  <a:path w="10447906" h="1931398">
                    <a:moveTo>
                      <a:pt x="10447906" y="965699"/>
                    </a:moveTo>
                    <a:lnTo>
                      <a:pt x="10447906" y="965699"/>
                    </a:lnTo>
                    <a:cubicBezTo>
                      <a:pt x="10447906" y="1502900"/>
                      <a:pt x="10019535" y="1931398"/>
                      <a:pt x="9490961" y="1931398"/>
                    </a:cubicBezTo>
                    <a:lnTo>
                      <a:pt x="956945" y="1931398"/>
                    </a:lnTo>
                    <a:cubicBezTo>
                      <a:pt x="428371" y="1931398"/>
                      <a:pt x="0" y="1502900"/>
                      <a:pt x="0" y="965699"/>
                    </a:cubicBezTo>
                    <a:lnTo>
                      <a:pt x="0" y="965699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9490961" y="0"/>
                    </a:lnTo>
                    <a:cubicBezTo>
                      <a:pt x="10019408" y="0"/>
                      <a:pt x="10447906" y="428371"/>
                      <a:pt x="10447906" y="965699"/>
                    </a:cubicBezTo>
                    <a:close/>
                  </a:path>
                </a:pathLst>
              </a:custGeom>
              <a:solidFill>
                <a:srgbClr val="29409A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450826" y="160927"/>
              <a:ext cx="2751713" cy="334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5"/>
                </a:lnSpc>
              </a:pPr>
              <a:r>
                <a:rPr lang="en-US" sz="1566">
                  <a:solidFill>
                    <a:srgbClr val="FFFFFF"/>
                  </a:solidFill>
                  <a:latin typeface="Open Sauce Bold"/>
                </a:rPr>
                <a:t>Inscreva-se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8822243" y="-139826"/>
            <a:ext cx="8088747" cy="682130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54030" y="2119824"/>
            <a:ext cx="9039845" cy="2509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1"/>
              </a:lnSpc>
              <a:spcBef>
                <a:spcPct val="0"/>
              </a:spcBef>
            </a:pPr>
            <a:r>
              <a:rPr lang="en-US" sz="1939">
                <a:solidFill>
                  <a:srgbClr val="15B095"/>
                </a:solidFill>
                <a:latin typeface="Source Sans Pro Bold"/>
              </a:rPr>
              <a:t>Ideias de negócio</a:t>
            </a:r>
            <a:r>
              <a:rPr lang="en-US" sz="1939">
                <a:solidFill>
                  <a:srgbClr val="15B095"/>
                </a:solidFill>
                <a:latin typeface="Source Sans Pro"/>
              </a:rPr>
              <a:t>:</a:t>
            </a:r>
            <a:r>
              <a:rPr lang="en-US" sz="1939">
                <a:solidFill>
                  <a:srgbClr val="29409A"/>
                </a:solidFill>
                <a:latin typeface="Source Sans Pro"/>
              </a:rPr>
              <a:t> modelos de negócio sem validação realizada até o inicio do projeto, sem formalização, mas que já mapearam um problema de mercado a ser resolvido;</a:t>
            </a:r>
          </a:p>
          <a:p>
            <a:pPr algn="ctr">
              <a:lnSpc>
                <a:spcPts val="2521"/>
              </a:lnSpc>
              <a:spcBef>
                <a:spcPct val="0"/>
              </a:spcBef>
            </a:pPr>
            <a:endParaRPr lang="en-US" sz="1939">
              <a:solidFill>
                <a:srgbClr val="29409A"/>
              </a:solidFill>
              <a:latin typeface="Source Sans Pro"/>
            </a:endParaRPr>
          </a:p>
          <a:p>
            <a:pPr algn="ctr">
              <a:lnSpc>
                <a:spcPts val="2521"/>
              </a:lnSpc>
              <a:spcBef>
                <a:spcPct val="0"/>
              </a:spcBef>
            </a:pPr>
            <a:r>
              <a:rPr lang="en-US" sz="1939">
                <a:solidFill>
                  <a:srgbClr val="15B095"/>
                </a:solidFill>
                <a:latin typeface="Source Sans Pro Bold"/>
              </a:rPr>
              <a:t>Negócios em fase inicial:</a:t>
            </a:r>
            <a:r>
              <a:rPr lang="en-US" sz="1939">
                <a:solidFill>
                  <a:srgbClr val="29409A"/>
                </a:solidFill>
                <a:latin typeface="Source Sans Pro"/>
              </a:rPr>
              <a:t> negócios inovadores com possibilidade de obter alta rentabilidade, sejam formalizados ou não, que já possuem receita;</a:t>
            </a:r>
          </a:p>
          <a:p>
            <a:pPr algn="ctr">
              <a:lnSpc>
                <a:spcPts val="2521"/>
              </a:lnSpc>
              <a:spcBef>
                <a:spcPct val="0"/>
              </a:spcBef>
            </a:pPr>
            <a:endParaRPr lang="en-US" sz="1939">
              <a:solidFill>
                <a:srgbClr val="29409A"/>
              </a:solidFill>
              <a:latin typeface="Source Sans Pro"/>
            </a:endParaRPr>
          </a:p>
          <a:p>
            <a:pPr algn="ctr">
              <a:lnSpc>
                <a:spcPts val="2521"/>
              </a:lnSpc>
              <a:spcBef>
                <a:spcPct val="0"/>
              </a:spcBef>
            </a:pPr>
            <a:r>
              <a:rPr lang="en-US" sz="1939">
                <a:solidFill>
                  <a:srgbClr val="15B095"/>
                </a:solidFill>
                <a:latin typeface="Source Sans Pro Bold"/>
              </a:rPr>
              <a:t>Negócios em busca de aprimoramento:</a:t>
            </a:r>
            <a:r>
              <a:rPr lang="en-US" sz="1939">
                <a:solidFill>
                  <a:srgbClr val="29409A"/>
                </a:solidFill>
                <a:latin typeface="Source Sans Pro"/>
              </a:rPr>
              <a:t> negócios formalizados, com possibilidade de alta rentabilidade e eficiência no atendimento das demandas.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35563" y="5624032"/>
            <a:ext cx="2740024" cy="506520"/>
            <a:chOff x="0" y="0"/>
            <a:chExt cx="3653365" cy="67536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653365" cy="675360"/>
              <a:chOff x="0" y="0"/>
              <a:chExt cx="10447906" cy="193139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447906" cy="1931398"/>
              </a:xfrm>
              <a:custGeom>
                <a:avLst/>
                <a:gdLst/>
                <a:ahLst/>
                <a:cxnLst/>
                <a:rect l="l" t="t" r="r" b="b"/>
                <a:pathLst>
                  <a:path w="10447906" h="1931398">
                    <a:moveTo>
                      <a:pt x="10447906" y="965699"/>
                    </a:moveTo>
                    <a:lnTo>
                      <a:pt x="10447906" y="965699"/>
                    </a:lnTo>
                    <a:cubicBezTo>
                      <a:pt x="10447906" y="1502900"/>
                      <a:pt x="10019535" y="1931398"/>
                      <a:pt x="9490961" y="1931398"/>
                    </a:cubicBezTo>
                    <a:lnTo>
                      <a:pt x="956945" y="1931398"/>
                    </a:lnTo>
                    <a:cubicBezTo>
                      <a:pt x="428371" y="1931398"/>
                      <a:pt x="0" y="1502900"/>
                      <a:pt x="0" y="965699"/>
                    </a:cubicBezTo>
                    <a:lnTo>
                      <a:pt x="0" y="965699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9490961" y="0"/>
                    </a:lnTo>
                    <a:cubicBezTo>
                      <a:pt x="10019408" y="0"/>
                      <a:pt x="10447906" y="428371"/>
                      <a:pt x="10447906" y="965699"/>
                    </a:cubicBezTo>
                    <a:close/>
                  </a:path>
                </a:pathLst>
              </a:custGeom>
              <a:solidFill>
                <a:srgbClr val="29409A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450826" y="160927"/>
              <a:ext cx="2751713" cy="334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5"/>
                </a:lnSpc>
              </a:pPr>
              <a:r>
                <a:rPr lang="en-US" sz="1566">
                  <a:solidFill>
                    <a:srgbClr val="FFFFFF"/>
                  </a:solidFill>
                  <a:latin typeface="Open Sauce Bold"/>
                </a:rPr>
                <a:t>Inscreva-se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726636" y="712470"/>
            <a:ext cx="5557878" cy="51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89"/>
              </a:lnSpc>
              <a:spcBef>
                <a:spcPct val="0"/>
              </a:spcBef>
            </a:pPr>
            <a:r>
              <a:rPr lang="en-US" sz="3299" spc="221">
                <a:solidFill>
                  <a:srgbClr val="29409A"/>
                </a:solidFill>
                <a:latin typeface="Source Sans Pro Bold"/>
              </a:rPr>
              <a:t>PÚBLICO ALVO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8816282" y="633721"/>
            <a:ext cx="8088747" cy="682130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96696" y="2380009"/>
            <a:ext cx="9860154" cy="1664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88"/>
              </a:lnSpc>
              <a:spcBef>
                <a:spcPct val="0"/>
              </a:spcBef>
            </a:pPr>
            <a:r>
              <a:rPr lang="en-US" sz="2100">
                <a:solidFill>
                  <a:srgbClr val="29409A"/>
                </a:solidFill>
                <a:latin typeface="Open Sauce"/>
              </a:rPr>
              <a:t>Acesse o Edital do Programa e confira todas as informações que você precisa saber antes de realizar a sua inscrição. Nele, você encontrará os detalhes sobre as informações gerais do programa, cronograma, as responsabilidades do participante, informações sobre a bolsa de capacitação e entre outros esclarecimentos que estarão disponíveis.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68896" y="314509"/>
            <a:ext cx="3473358" cy="185321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5135563" y="4722509"/>
            <a:ext cx="2740024" cy="506520"/>
            <a:chOff x="0" y="0"/>
            <a:chExt cx="3653365" cy="675360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3653365" cy="675360"/>
              <a:chOff x="0" y="0"/>
              <a:chExt cx="10447906" cy="193139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447906" cy="1931398"/>
              </a:xfrm>
              <a:custGeom>
                <a:avLst/>
                <a:gdLst/>
                <a:ahLst/>
                <a:cxnLst/>
                <a:rect l="l" t="t" r="r" b="b"/>
                <a:pathLst>
                  <a:path w="10447906" h="1931398">
                    <a:moveTo>
                      <a:pt x="10447906" y="965699"/>
                    </a:moveTo>
                    <a:lnTo>
                      <a:pt x="10447906" y="965699"/>
                    </a:lnTo>
                    <a:cubicBezTo>
                      <a:pt x="10447906" y="1502900"/>
                      <a:pt x="10019535" y="1931398"/>
                      <a:pt x="9490961" y="1931398"/>
                    </a:cubicBezTo>
                    <a:lnTo>
                      <a:pt x="956945" y="1931398"/>
                    </a:lnTo>
                    <a:cubicBezTo>
                      <a:pt x="428371" y="1931398"/>
                      <a:pt x="0" y="1502900"/>
                      <a:pt x="0" y="965699"/>
                    </a:cubicBezTo>
                    <a:lnTo>
                      <a:pt x="0" y="965699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9490961" y="0"/>
                    </a:lnTo>
                    <a:cubicBezTo>
                      <a:pt x="10019408" y="0"/>
                      <a:pt x="10447906" y="428371"/>
                      <a:pt x="10447906" y="965699"/>
                    </a:cubicBezTo>
                    <a:close/>
                  </a:path>
                </a:pathLst>
              </a:custGeom>
              <a:solidFill>
                <a:srgbClr val="29409A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450826" y="160927"/>
              <a:ext cx="2751713" cy="334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5"/>
                </a:lnSpc>
              </a:pPr>
              <a:r>
                <a:rPr lang="en-US" sz="1566">
                  <a:solidFill>
                    <a:srgbClr val="FFFFFF"/>
                  </a:solidFill>
                  <a:latin typeface="Open Sauce Bold"/>
                </a:rPr>
                <a:t>Edital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135563" y="5457629"/>
            <a:ext cx="2740024" cy="506520"/>
            <a:chOff x="0" y="0"/>
            <a:chExt cx="3653365" cy="67536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3653365" cy="675360"/>
              <a:chOff x="0" y="0"/>
              <a:chExt cx="10447906" cy="193139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0447906" cy="1931398"/>
              </a:xfrm>
              <a:custGeom>
                <a:avLst/>
                <a:gdLst/>
                <a:ahLst/>
                <a:cxnLst/>
                <a:rect l="l" t="t" r="r" b="b"/>
                <a:pathLst>
                  <a:path w="10447906" h="1931398">
                    <a:moveTo>
                      <a:pt x="10447906" y="965699"/>
                    </a:moveTo>
                    <a:lnTo>
                      <a:pt x="10447906" y="965699"/>
                    </a:lnTo>
                    <a:cubicBezTo>
                      <a:pt x="10447906" y="1502900"/>
                      <a:pt x="10019535" y="1931398"/>
                      <a:pt x="9490961" y="1931398"/>
                    </a:cubicBezTo>
                    <a:lnTo>
                      <a:pt x="956945" y="1931398"/>
                    </a:lnTo>
                    <a:cubicBezTo>
                      <a:pt x="428371" y="1931398"/>
                      <a:pt x="0" y="1502900"/>
                      <a:pt x="0" y="965699"/>
                    </a:cubicBezTo>
                    <a:lnTo>
                      <a:pt x="0" y="965699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9490961" y="0"/>
                    </a:lnTo>
                    <a:cubicBezTo>
                      <a:pt x="10019408" y="0"/>
                      <a:pt x="10447906" y="428371"/>
                      <a:pt x="10447906" y="965699"/>
                    </a:cubicBezTo>
                    <a:close/>
                  </a:path>
                </a:pathLst>
              </a:custGeom>
              <a:solidFill>
                <a:srgbClr val="29409A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450826" y="160927"/>
              <a:ext cx="2751713" cy="334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5"/>
                </a:lnSpc>
              </a:pPr>
              <a:r>
                <a:rPr lang="en-US" sz="1566">
                  <a:solidFill>
                    <a:srgbClr val="FFFFFF"/>
                  </a:solidFill>
                  <a:latin typeface="Open Sauce Bold"/>
                </a:rPr>
                <a:t>Inscreva-se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831"/>
          <a:stretch>
            <a:fillRect/>
          </a:stretch>
        </p:blipFill>
        <p:spPr>
          <a:xfrm rot="5400000">
            <a:off x="9601982" y="-6568559"/>
            <a:ext cx="7778854" cy="682130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412408" y="457080"/>
            <a:ext cx="4766006" cy="500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96"/>
              </a:lnSpc>
              <a:spcBef>
                <a:spcPct val="0"/>
              </a:spcBef>
            </a:pPr>
            <a:r>
              <a:rPr lang="en-US" sz="3200">
                <a:solidFill>
                  <a:srgbClr val="15B095"/>
                </a:solidFill>
                <a:latin typeface="Open Sauce"/>
              </a:rPr>
              <a:t>Ainda tem dúvidas?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5943" y="1243584"/>
            <a:ext cx="10238935" cy="502967"/>
            <a:chOff x="0" y="0"/>
            <a:chExt cx="2247229" cy="1103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29" cy="110391"/>
            </a:xfrm>
            <a:custGeom>
              <a:avLst/>
              <a:gdLst/>
              <a:ahLst/>
              <a:cxnLst/>
              <a:rect l="l" t="t" r="r" b="b"/>
              <a:pathLst>
                <a:path w="2247229" h="110391">
                  <a:moveTo>
                    <a:pt x="9074" y="0"/>
                  </a:moveTo>
                  <a:lnTo>
                    <a:pt x="2238155" y="0"/>
                  </a:lnTo>
                  <a:cubicBezTo>
                    <a:pt x="2243166" y="0"/>
                    <a:pt x="2247229" y="4062"/>
                    <a:pt x="2247229" y="9074"/>
                  </a:cubicBezTo>
                  <a:lnTo>
                    <a:pt x="2247229" y="101317"/>
                  </a:lnTo>
                  <a:cubicBezTo>
                    <a:pt x="2247229" y="106328"/>
                    <a:pt x="2243166" y="110391"/>
                    <a:pt x="2238155" y="110391"/>
                  </a:cubicBezTo>
                  <a:lnTo>
                    <a:pt x="9074" y="110391"/>
                  </a:lnTo>
                  <a:cubicBezTo>
                    <a:pt x="4062" y="110391"/>
                    <a:pt x="0" y="106328"/>
                    <a:pt x="0" y="101317"/>
                  </a:cubicBezTo>
                  <a:lnTo>
                    <a:pt x="0" y="9074"/>
                  </a:lnTo>
                  <a:cubicBezTo>
                    <a:pt x="0" y="4062"/>
                    <a:pt x="4062" y="0"/>
                    <a:pt x="9074" y="0"/>
                  </a:cubicBezTo>
                  <a:close/>
                </a:path>
              </a:pathLst>
            </a:custGeom>
            <a:solidFill>
              <a:srgbClr val="15B09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05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945047" y="1380767"/>
            <a:ext cx="3857356" cy="498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5"/>
              </a:lnSpc>
              <a:spcBef>
                <a:spcPct val="0"/>
              </a:spcBef>
            </a:pPr>
            <a:r>
              <a:rPr lang="en-US" sz="1566">
                <a:solidFill>
                  <a:srgbClr val="FFFFFF"/>
                </a:solidFill>
                <a:latin typeface="Open Sauce Bold"/>
              </a:rPr>
              <a:t>Quem pode se inscrever no programa?</a:t>
            </a:r>
          </a:p>
          <a:p>
            <a:pPr algn="ctr">
              <a:lnSpc>
                <a:spcPts val="2005"/>
              </a:lnSpc>
              <a:spcBef>
                <a:spcPct val="0"/>
              </a:spcBef>
            </a:pPr>
            <a:endParaRPr lang="en-US" sz="1566">
              <a:solidFill>
                <a:srgbClr val="FFFFFF"/>
              </a:solidFill>
              <a:latin typeface="Open Sauce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65334" y="1860057"/>
            <a:ext cx="9860154" cy="268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76"/>
              </a:lnSpc>
              <a:spcBef>
                <a:spcPct val="0"/>
              </a:spcBef>
            </a:pPr>
            <a:r>
              <a:rPr lang="en-US" sz="1700">
                <a:solidFill>
                  <a:srgbClr val="29409A"/>
                </a:solidFill>
                <a:latin typeface="Open Sauce"/>
              </a:rPr>
              <a:t>Negócios em fase de ideação, inicial ou em busca de aprimoramento.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75943" y="2233265"/>
            <a:ext cx="10238935" cy="502967"/>
            <a:chOff x="0" y="0"/>
            <a:chExt cx="2247229" cy="1103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47229" cy="110391"/>
            </a:xfrm>
            <a:custGeom>
              <a:avLst/>
              <a:gdLst/>
              <a:ahLst/>
              <a:cxnLst/>
              <a:rect l="l" t="t" r="r" b="b"/>
              <a:pathLst>
                <a:path w="2247229" h="110391">
                  <a:moveTo>
                    <a:pt x="9074" y="0"/>
                  </a:moveTo>
                  <a:lnTo>
                    <a:pt x="2238155" y="0"/>
                  </a:lnTo>
                  <a:cubicBezTo>
                    <a:pt x="2243166" y="0"/>
                    <a:pt x="2247229" y="4062"/>
                    <a:pt x="2247229" y="9074"/>
                  </a:cubicBezTo>
                  <a:lnTo>
                    <a:pt x="2247229" y="101317"/>
                  </a:lnTo>
                  <a:cubicBezTo>
                    <a:pt x="2247229" y="106328"/>
                    <a:pt x="2243166" y="110391"/>
                    <a:pt x="2238155" y="110391"/>
                  </a:cubicBezTo>
                  <a:lnTo>
                    <a:pt x="9074" y="110391"/>
                  </a:lnTo>
                  <a:cubicBezTo>
                    <a:pt x="4062" y="110391"/>
                    <a:pt x="0" y="106328"/>
                    <a:pt x="0" y="101317"/>
                  </a:cubicBezTo>
                  <a:lnTo>
                    <a:pt x="0" y="9074"/>
                  </a:lnTo>
                  <a:cubicBezTo>
                    <a:pt x="0" y="4062"/>
                    <a:pt x="4062" y="0"/>
                    <a:pt x="9074" y="0"/>
                  </a:cubicBezTo>
                  <a:close/>
                </a:path>
              </a:pathLst>
            </a:custGeom>
            <a:solidFill>
              <a:srgbClr val="15B09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05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945047" y="2376140"/>
            <a:ext cx="6318984" cy="250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5"/>
              </a:lnSpc>
              <a:spcBef>
                <a:spcPct val="0"/>
              </a:spcBef>
            </a:pPr>
            <a:r>
              <a:rPr lang="en-US" sz="1566">
                <a:solidFill>
                  <a:srgbClr val="FFFFFF"/>
                </a:solidFill>
                <a:latin typeface="Open Sauce Bold"/>
              </a:rPr>
              <a:t>A minha inscrição já garante a minha participação no programa?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65334" y="2897141"/>
            <a:ext cx="9860154" cy="544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76"/>
              </a:lnSpc>
              <a:spcBef>
                <a:spcPct val="0"/>
              </a:spcBef>
            </a:pPr>
            <a:r>
              <a:rPr lang="en-US" sz="1700">
                <a:solidFill>
                  <a:srgbClr val="29409A"/>
                </a:solidFill>
                <a:latin typeface="Open Sauce"/>
              </a:rPr>
              <a:t>A inscrição não garantirá a sua participação no programa, sendo ainda necessário passar pela fase de processo seletivo, conforme o edital.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675943" y="3613204"/>
            <a:ext cx="10238935" cy="502967"/>
            <a:chOff x="0" y="0"/>
            <a:chExt cx="2247229" cy="11039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47229" cy="110391"/>
            </a:xfrm>
            <a:custGeom>
              <a:avLst/>
              <a:gdLst/>
              <a:ahLst/>
              <a:cxnLst/>
              <a:rect l="l" t="t" r="r" b="b"/>
              <a:pathLst>
                <a:path w="2247229" h="110391">
                  <a:moveTo>
                    <a:pt x="9074" y="0"/>
                  </a:moveTo>
                  <a:lnTo>
                    <a:pt x="2238155" y="0"/>
                  </a:lnTo>
                  <a:cubicBezTo>
                    <a:pt x="2243166" y="0"/>
                    <a:pt x="2247229" y="4062"/>
                    <a:pt x="2247229" y="9074"/>
                  </a:cubicBezTo>
                  <a:lnTo>
                    <a:pt x="2247229" y="101317"/>
                  </a:lnTo>
                  <a:cubicBezTo>
                    <a:pt x="2247229" y="106328"/>
                    <a:pt x="2243166" y="110391"/>
                    <a:pt x="2238155" y="110391"/>
                  </a:cubicBezTo>
                  <a:lnTo>
                    <a:pt x="9074" y="110391"/>
                  </a:lnTo>
                  <a:cubicBezTo>
                    <a:pt x="4062" y="110391"/>
                    <a:pt x="0" y="106328"/>
                    <a:pt x="0" y="101317"/>
                  </a:cubicBezTo>
                  <a:lnTo>
                    <a:pt x="0" y="9074"/>
                  </a:lnTo>
                  <a:cubicBezTo>
                    <a:pt x="0" y="4062"/>
                    <a:pt x="4062" y="0"/>
                    <a:pt x="9074" y="0"/>
                  </a:cubicBezTo>
                  <a:close/>
                </a:path>
              </a:pathLst>
            </a:custGeom>
            <a:solidFill>
              <a:srgbClr val="15B09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05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902319" y="3729795"/>
            <a:ext cx="3020323" cy="250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5"/>
              </a:lnSpc>
              <a:spcBef>
                <a:spcPct val="0"/>
              </a:spcBef>
            </a:pPr>
            <a:r>
              <a:rPr lang="en-US" sz="1566">
                <a:solidFill>
                  <a:srgbClr val="FFFFFF"/>
                </a:solidFill>
                <a:latin typeface="Open Sauce Bold"/>
              </a:rPr>
              <a:t>Quais os critérios de seleção?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65334" y="4241253"/>
            <a:ext cx="9860154" cy="268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76"/>
              </a:lnSpc>
              <a:spcBef>
                <a:spcPct val="0"/>
              </a:spcBef>
            </a:pPr>
            <a:r>
              <a:rPr lang="en-US" sz="1700">
                <a:solidFill>
                  <a:srgbClr val="29409A"/>
                </a:solidFill>
                <a:latin typeface="Open Sauce"/>
              </a:rPr>
              <a:t>Serão realizadas 2 etapas de seleção, os critérios estão descritos no edital do programa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675943" y="4747811"/>
            <a:ext cx="10238935" cy="502967"/>
            <a:chOff x="0" y="0"/>
            <a:chExt cx="2247229" cy="11039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247229" cy="110391"/>
            </a:xfrm>
            <a:custGeom>
              <a:avLst/>
              <a:gdLst/>
              <a:ahLst/>
              <a:cxnLst/>
              <a:rect l="l" t="t" r="r" b="b"/>
              <a:pathLst>
                <a:path w="2247229" h="110391">
                  <a:moveTo>
                    <a:pt x="9074" y="0"/>
                  </a:moveTo>
                  <a:lnTo>
                    <a:pt x="2238155" y="0"/>
                  </a:lnTo>
                  <a:cubicBezTo>
                    <a:pt x="2243166" y="0"/>
                    <a:pt x="2247229" y="4062"/>
                    <a:pt x="2247229" y="9074"/>
                  </a:cubicBezTo>
                  <a:lnTo>
                    <a:pt x="2247229" y="101317"/>
                  </a:lnTo>
                  <a:cubicBezTo>
                    <a:pt x="2247229" y="106328"/>
                    <a:pt x="2243166" y="110391"/>
                    <a:pt x="2238155" y="110391"/>
                  </a:cubicBezTo>
                  <a:lnTo>
                    <a:pt x="9074" y="110391"/>
                  </a:lnTo>
                  <a:cubicBezTo>
                    <a:pt x="4062" y="110391"/>
                    <a:pt x="0" y="106328"/>
                    <a:pt x="0" y="101317"/>
                  </a:cubicBezTo>
                  <a:lnTo>
                    <a:pt x="0" y="9074"/>
                  </a:lnTo>
                  <a:cubicBezTo>
                    <a:pt x="0" y="4062"/>
                    <a:pt x="4062" y="0"/>
                    <a:pt x="9074" y="0"/>
                  </a:cubicBezTo>
                  <a:close/>
                </a:path>
              </a:pathLst>
            </a:custGeom>
            <a:solidFill>
              <a:srgbClr val="15B095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05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865334" y="4864403"/>
            <a:ext cx="4550434" cy="250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5"/>
              </a:lnSpc>
              <a:spcBef>
                <a:spcPct val="0"/>
              </a:spcBef>
            </a:pPr>
            <a:r>
              <a:rPr lang="en-US" sz="1566">
                <a:solidFill>
                  <a:srgbClr val="FFFFFF"/>
                </a:solidFill>
                <a:latin typeface="Open Sauce Bold"/>
              </a:rPr>
              <a:t>Quantas empresas participarão do programa?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65334" y="5393653"/>
            <a:ext cx="9860154" cy="544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76"/>
              </a:lnSpc>
              <a:spcBef>
                <a:spcPct val="0"/>
              </a:spcBef>
            </a:pPr>
            <a:r>
              <a:rPr lang="en-US" sz="1700">
                <a:solidFill>
                  <a:srgbClr val="29409A"/>
                </a:solidFill>
                <a:latin typeface="Open Sauce"/>
              </a:rPr>
              <a:t>Serão selecionadas 15 empresas para participarem da fase de pré aceleração e 5 empresas seguirão para a fase de aceleração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675943" y="6071616"/>
            <a:ext cx="10238935" cy="502967"/>
            <a:chOff x="0" y="0"/>
            <a:chExt cx="2247229" cy="11039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247229" cy="110391"/>
            </a:xfrm>
            <a:custGeom>
              <a:avLst/>
              <a:gdLst/>
              <a:ahLst/>
              <a:cxnLst/>
              <a:rect l="l" t="t" r="r" b="b"/>
              <a:pathLst>
                <a:path w="2247229" h="110391">
                  <a:moveTo>
                    <a:pt x="9074" y="0"/>
                  </a:moveTo>
                  <a:lnTo>
                    <a:pt x="2238155" y="0"/>
                  </a:lnTo>
                  <a:cubicBezTo>
                    <a:pt x="2243166" y="0"/>
                    <a:pt x="2247229" y="4062"/>
                    <a:pt x="2247229" y="9074"/>
                  </a:cubicBezTo>
                  <a:lnTo>
                    <a:pt x="2247229" y="101317"/>
                  </a:lnTo>
                  <a:cubicBezTo>
                    <a:pt x="2247229" y="106328"/>
                    <a:pt x="2243166" y="110391"/>
                    <a:pt x="2238155" y="110391"/>
                  </a:cubicBezTo>
                  <a:lnTo>
                    <a:pt x="9074" y="110391"/>
                  </a:lnTo>
                  <a:cubicBezTo>
                    <a:pt x="4062" y="110391"/>
                    <a:pt x="0" y="106328"/>
                    <a:pt x="0" y="101317"/>
                  </a:cubicBezTo>
                  <a:lnTo>
                    <a:pt x="0" y="9074"/>
                  </a:lnTo>
                  <a:cubicBezTo>
                    <a:pt x="0" y="4062"/>
                    <a:pt x="4062" y="0"/>
                    <a:pt x="9074" y="0"/>
                  </a:cubicBezTo>
                  <a:close/>
                </a:path>
              </a:pathLst>
            </a:custGeom>
            <a:solidFill>
              <a:srgbClr val="15B095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05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902319" y="6185916"/>
            <a:ext cx="6813385" cy="498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5"/>
              </a:lnSpc>
            </a:pPr>
            <a:r>
              <a:rPr lang="en-US" sz="1566">
                <a:solidFill>
                  <a:srgbClr val="FFFFFF"/>
                </a:solidFill>
                <a:latin typeface="Open Sauce Bold"/>
              </a:rPr>
              <a:t>Haverá espaço físico para os participantes realizarem as atividades?</a:t>
            </a:r>
          </a:p>
          <a:p>
            <a:pPr algn="ctr">
              <a:lnSpc>
                <a:spcPts val="2005"/>
              </a:lnSpc>
              <a:spcBef>
                <a:spcPct val="0"/>
              </a:spcBef>
            </a:pPr>
            <a:endParaRPr lang="en-US" sz="1566">
              <a:solidFill>
                <a:srgbClr val="FFFFFF"/>
              </a:solidFill>
              <a:latin typeface="Open Sauce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865334" y="6674731"/>
            <a:ext cx="9860154" cy="544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76"/>
              </a:lnSpc>
              <a:spcBef>
                <a:spcPct val="0"/>
              </a:spcBef>
            </a:pPr>
            <a:r>
              <a:rPr lang="en-US" sz="1700">
                <a:solidFill>
                  <a:srgbClr val="29409A"/>
                </a:solidFill>
                <a:latin typeface="Open Sauce"/>
              </a:rPr>
              <a:t>As empresas poderão utilizar o coworking localizado no Parque Científico e Tecnológico Figueira do Rio Doce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530</Words>
  <Application>Microsoft Office PowerPoint</Application>
  <PresentationFormat>Personalizar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Calibri</vt:lpstr>
      <vt:lpstr>Source Sans Pro</vt:lpstr>
      <vt:lpstr>Source Sans Pro Bold</vt:lpstr>
      <vt:lpstr>Open Sauce</vt:lpstr>
      <vt:lpstr>Arial</vt:lpstr>
      <vt:lpstr>Open Sauce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de Serviços de Contabilidade Ilustrações Verde</dc:title>
  <dc:creator>anton</dc:creator>
  <cp:lastModifiedBy>antonio.ddramos@hotmail.com</cp:lastModifiedBy>
  <cp:revision>2</cp:revision>
  <dcterms:created xsi:type="dcterms:W3CDTF">2006-08-16T00:00:00Z</dcterms:created>
  <dcterms:modified xsi:type="dcterms:W3CDTF">2022-12-19T23:20:30Z</dcterms:modified>
  <dc:identifier>DAFUwvj2e0k</dc:identifier>
</cp:coreProperties>
</file>