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1" r:id="rId11"/>
    <p:sldId id="272" r:id="rId12"/>
    <p:sldId id="273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0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6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4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4CC918-9BBE-4BA5-B8B4-AAF551403BE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CC185-DF5E-4D82-ABFB-ACE3AB0C17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8B78B-049B-D54D-0ECC-87D6964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83659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第五組 深蹲姿勢檢測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EF3DE6-CEE6-AAAB-1BD2-98CF110F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91789"/>
            <a:ext cx="10058400" cy="1411631"/>
          </a:xfrm>
        </p:spPr>
        <p:txBody>
          <a:bodyPr>
            <a:normAutofit/>
          </a:bodyPr>
          <a:lstStyle/>
          <a:p>
            <a:pPr algn="r"/>
            <a:r>
              <a:rPr lang="zh-TW" altLang="zh-TW" sz="2000" kern="100" dirty="0">
                <a:effectLst/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2000" kern="100" dirty="0">
                <a:effectLst/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:M113040046</a:t>
            </a:r>
            <a:r>
              <a:rPr lang="zh-TW" altLang="zh-TW" sz="2000" kern="100" dirty="0">
                <a:effectLst/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江尊瑋</a:t>
            </a:r>
            <a:endParaRPr lang="zh-TW" altLang="zh-TW" sz="200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sz="2000" kern="100" dirty="0">
                <a:effectLst/>
                <a:latin typeface="+mn-lt"/>
                <a:ea typeface="新細明體" panose="02020500000000000000" pitchFamily="18" charset="-120"/>
                <a:cs typeface="Times New Roman" panose="02020603050405020304" pitchFamily="18" charset="0"/>
              </a:rPr>
              <a:t>M113040105</a:t>
            </a:r>
            <a:r>
              <a:rPr lang="zh-TW" altLang="zh-TW" sz="2000" kern="100" dirty="0">
                <a:effectLst/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劉東霖</a:t>
            </a:r>
            <a:endParaRPr lang="zh-TW" altLang="zh-TW" sz="200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sz="2000" kern="100" dirty="0" smtClean="0">
                <a:effectLst/>
                <a:latin typeface="+mn-lt"/>
                <a:ea typeface="新細明體" panose="02020500000000000000" pitchFamily="18" charset="-120"/>
                <a:cs typeface="Times New Roman" panose="02020603050405020304" pitchFamily="18" charset="0"/>
              </a:rPr>
              <a:t>M113040106</a:t>
            </a:r>
            <a:r>
              <a:rPr lang="zh-TW" altLang="zh-TW" sz="2000" kern="100" dirty="0">
                <a:effectLst/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周宇恩</a:t>
            </a:r>
            <a:endParaRPr lang="zh-TW" altLang="zh-TW" sz="2000" kern="100" dirty="0">
              <a:effectLst/>
              <a:latin typeface="+mn-lt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35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  </a:t>
            </a:r>
            <a:r>
              <a:rPr lang="en-US" altLang="zh-TW" dirty="0"/>
              <a:t>(</a:t>
            </a:r>
            <a:r>
              <a:rPr lang="zh-TW" altLang="en-US" dirty="0"/>
              <a:t>照片模式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196" y="1845735"/>
            <a:ext cx="49377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Beginner</a:t>
            </a: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屁股和膝蓋角度小於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F0DA4-9AEA-5CB2-7585-B342B224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92" y="1862670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Beginner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屁股和膝蓋角度小於</a:t>
            </a: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44D025D-F2E7-3616-C8EC-1EAE64E8EF5C}"/>
              </a:ext>
            </a:extLst>
          </p:cNvPr>
          <p:cNvSpPr txBox="1">
            <a:spLocks/>
          </p:cNvSpPr>
          <p:nvPr/>
        </p:nvSpPr>
        <p:spPr>
          <a:xfrm>
            <a:off x="362712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Normal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1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屁股和膝蓋角度小於</a:t>
            </a:r>
            <a:r>
              <a:rPr lang="en-US" altLang="zh-TW" sz="1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sz="1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endParaRPr lang="zh-TW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pic>
        <p:nvPicPr>
          <p:cNvPr id="6" name="圖片 5" descr="0">
            <a:extLst>
              <a:ext uri="{FF2B5EF4-FFF2-40B4-BE49-F238E27FC236}">
                <a16:creationId xmlns:a16="http://schemas.microsoft.com/office/drawing/2014/main" id="{75942721-3D48-9EFE-2E5A-6198CFBF5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123599"/>
            <a:ext cx="3425190" cy="244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0">
            <a:extLst>
              <a:ext uri="{FF2B5EF4-FFF2-40B4-BE49-F238E27FC236}">
                <a16:creationId xmlns:a16="http://schemas.microsoft.com/office/drawing/2014/main" id="{EF1FF383-8E61-D2EF-F16E-4C783DEE0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3123599"/>
            <a:ext cx="420624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0">
            <a:extLst>
              <a:ext uri="{FF2B5EF4-FFF2-40B4-BE49-F238E27FC236}">
                <a16:creationId xmlns:a16="http://schemas.microsoft.com/office/drawing/2014/main" id="{2A0AE3B7-C32F-6B82-C6F9-F13565BC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94" y="3123599"/>
            <a:ext cx="4206240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62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  </a:t>
            </a:r>
            <a:r>
              <a:rPr lang="en-US" altLang="zh-TW" dirty="0"/>
              <a:t>(</a:t>
            </a:r>
            <a:r>
              <a:rPr lang="zh-TW" altLang="en-US" dirty="0"/>
              <a:t>影片模式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800" y="1818841"/>
            <a:ext cx="49377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Beginner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5FD441-6AA6-DDC2-5121-7FE34EF5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710" r="77" b="36983"/>
          <a:stretch/>
        </p:blipFill>
        <p:spPr bwMode="auto">
          <a:xfrm>
            <a:off x="316800" y="2836800"/>
            <a:ext cx="3314700" cy="2121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9706FE2-1D10-5BD9-FCE3-77421201B0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6" r="450" b="36724"/>
          <a:stretch/>
        </p:blipFill>
        <p:spPr bwMode="auto">
          <a:xfrm>
            <a:off x="4291200" y="2836800"/>
            <a:ext cx="3314700" cy="2121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28BCFE1-B433-CDB6-132D-21FF37547D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882" r="264" b="36982"/>
          <a:stretch/>
        </p:blipFill>
        <p:spPr bwMode="auto">
          <a:xfrm>
            <a:off x="8262000" y="2836800"/>
            <a:ext cx="3307080" cy="2121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561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  </a:t>
            </a:r>
            <a:r>
              <a:rPr lang="en-US" altLang="zh-TW" dirty="0"/>
              <a:t>(</a:t>
            </a:r>
            <a:r>
              <a:rPr lang="zh-TW" altLang="en-US" dirty="0"/>
              <a:t>影片模式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985" y="1852946"/>
            <a:ext cx="49377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Normal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62C6FC-2050-F779-9C0F-C9B8D57F2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710" r="77" b="36983"/>
          <a:stretch/>
        </p:blipFill>
        <p:spPr bwMode="auto">
          <a:xfrm>
            <a:off x="317985" y="2799215"/>
            <a:ext cx="3314700" cy="2130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FF7C2B-6BBC-F92A-A35A-31580CC2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50" y="2836800"/>
            <a:ext cx="3314700" cy="21380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357B76-9BFD-9547-55AA-29EB4DDD95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15" y="2836800"/>
            <a:ext cx="3314700" cy="21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  </a:t>
            </a:r>
            <a:r>
              <a:rPr lang="en-US" altLang="zh-TW" dirty="0"/>
              <a:t>(</a:t>
            </a:r>
            <a:r>
              <a:rPr lang="zh-TW" altLang="en-US" dirty="0"/>
              <a:t>影片模式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985" y="1845734"/>
            <a:ext cx="49377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Pro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224E1A-6E43-D76F-14B5-F407C35546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8" r="636" b="36810"/>
          <a:stretch/>
        </p:blipFill>
        <p:spPr bwMode="auto">
          <a:xfrm>
            <a:off x="317985" y="2788397"/>
            <a:ext cx="3314700" cy="2138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DA2ADF-A07A-C173-97C2-001B7E9711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2" r="263" b="36724"/>
          <a:stretch/>
        </p:blipFill>
        <p:spPr bwMode="auto">
          <a:xfrm>
            <a:off x="4438650" y="2788397"/>
            <a:ext cx="3314700" cy="2138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A42EDB-7D90-73A7-D302-80BB0209A6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054" r="264" b="36811"/>
          <a:stretch/>
        </p:blipFill>
        <p:spPr bwMode="auto">
          <a:xfrm>
            <a:off x="8559315" y="2788398"/>
            <a:ext cx="3314700" cy="2138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140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zh-TW" altLang="en-US" dirty="0"/>
              <a:t>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74071"/>
            <a:ext cx="10058400" cy="4597326"/>
          </a:xfrm>
        </p:spPr>
        <p:txBody>
          <a:bodyPr>
            <a:noAutofit/>
          </a:bodyPr>
          <a:lstStyle/>
          <a:p>
            <a:pPr marL="342900" lvl="0" indent="-342900">
              <a:buFont typeface="Wingdings" panose="05000000000000000000" pitchFamily="2" charset="2"/>
              <a:buBlip>
                <a:blip r:embed="rId2"/>
              </a:buBlip>
            </a:pP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江尊瑋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協助撰寫程式碼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前端介面設計</a:t>
            </a:r>
          </a:p>
          <a:p>
            <a:pPr marL="342900" lvl="0" indent="-342900">
              <a:buFont typeface="Wingdings" panose="05000000000000000000" pitchFamily="2" charset="2"/>
              <a:buBlip>
                <a:blip r:embed="rId2"/>
              </a:buBlip>
            </a:pP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劉東霖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尋找題目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協助撰寫程式碼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撰寫報告</a:t>
            </a:r>
          </a:p>
          <a:p>
            <a:pPr marL="342900" lvl="0" indent="-342900">
              <a:buFont typeface="Wingdings" panose="05000000000000000000" pitchFamily="2" charset="2"/>
              <a:buBlip>
                <a:blip r:embed="rId2"/>
              </a:buBlip>
            </a:pP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周宇恩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協助撰寫程式碼</a:t>
            </a:r>
          </a:p>
          <a:p>
            <a:pPr marL="609600"/>
            <a:r>
              <a:rPr lang="en-US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蒐集影片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5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我們使用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MediaPipe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Pose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抓關鍵點，並從側面判斷角度。點的位置如下圖所示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endParaRPr lang="en-US" altLang="zh-TW" sz="24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以相機為中心，當人面向左側時，我</a:t>
            </a:r>
            <a:endParaRPr lang="en-US" altLang="zh-TW" sz="24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們主要抓的點為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{11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27};</a:t>
            </a: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當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人面向右側時，我們主要抓的點為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</a:t>
            </a:r>
            <a:endParaRPr lang="en-US" altLang="zh-TW" sz="24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{12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28}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 descr="33 BlazePose Landmarks">
            <a:extLst>
              <a:ext uri="{FF2B5EF4-FFF2-40B4-BE49-F238E27FC236}">
                <a16:creationId xmlns:a16="http://schemas.microsoft.com/office/drawing/2014/main" id="{96F5EE8A-041F-D732-0089-E974F88D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2" y="2675821"/>
            <a:ext cx="6193280" cy="3517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0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/>
          <a:lstStyle/>
          <a:p>
            <a:pPr marL="0" lvl="0" indent="0">
              <a:buNone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計算角度的部分，如下圖所示，我們使用內積的方式來計算角度。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endParaRPr lang="en-US" altLang="zh-TW" sz="24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39EFE-58C4-FF45-98FC-39B41895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61" y="2326105"/>
            <a:ext cx="4702038" cy="39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我們需要計算以下的角度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肩膀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(11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12)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和屁股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(23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24)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的夾角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膝蓋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(25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26)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和屁股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(23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24)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的夾角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膝蓋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(25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26)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和腳踝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(27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28)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的夾角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endParaRPr lang="en-US" altLang="zh-TW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</a:t>
            </a:r>
            <a:endParaRPr lang="zh-TW" altLang="en-US" dirty="0"/>
          </a:p>
        </p:txBody>
      </p:sp>
      <p:pic>
        <p:nvPicPr>
          <p:cNvPr id="9" name="圖片 8" descr="一張含有 人員, 服裝, 足部穿著, 戶外 的圖片&#10;&#10;自動產生的描述">
            <a:extLst>
              <a:ext uri="{FF2B5EF4-FFF2-40B4-BE49-F238E27FC236}">
                <a16:creationId xmlns:a16="http://schemas.microsoft.com/office/drawing/2014/main" id="{E2AE7929-82AE-521B-D06C-76544FDC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91" y="1737360"/>
            <a:ext cx="3598246" cy="45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我們使用狀態機的方式判斷是否完整蹲一個動作，我們把狀態分為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，並根據不同的模式刪減狀態或定義不同的閥值。如下圖所示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E8C989-AA05-61C6-FB67-AB0C3A04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10" y="2932201"/>
            <a:ext cx="6715225" cy="26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/>
              <a:t>我們設定了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Beginner</a:t>
            </a:r>
            <a:r>
              <a:rPr lang="zh-TW" altLang="en-US" sz="2400" dirty="0"/>
              <a:t>、</a:t>
            </a:r>
            <a:r>
              <a:rPr lang="en-US" altLang="zh-TW" sz="2400" dirty="0"/>
              <a:t>Normal</a:t>
            </a:r>
            <a:r>
              <a:rPr lang="zh-TW" altLang="en-US" sz="2400" dirty="0"/>
              <a:t>、</a:t>
            </a:r>
            <a:r>
              <a:rPr lang="en-US" altLang="zh-TW" sz="2400" dirty="0"/>
              <a:t>Pro</a:t>
            </a:r>
            <a:r>
              <a:rPr lang="zh-TW" altLang="en-US" sz="2400" dirty="0"/>
              <a:t>三種參考模式，以此來鑑別在不同模式的要求下各個深蹲的精度。</a:t>
            </a:r>
          </a:p>
        </p:txBody>
      </p:sp>
    </p:spTree>
    <p:extLst>
      <p:ext uri="{BB962C8B-B14F-4D97-AF65-F5344CB8AC3E}">
        <p14:creationId xmlns:p14="http://schemas.microsoft.com/office/powerpoint/2010/main" val="11784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Beginner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當角度小於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度時，代表還沒有蹲下去，狀態還在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當角度介於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32~95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度時，代表蹲下去了，狀態到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當角度大於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度時，代表蹲太低了，錯誤的深蹲次數會計數。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當狀態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[s1,s2,s1]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且角度小於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度時，正確的深蹲動作計數。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此模式定義比較寬鬆，只要有蹲下去且不會蹲太低，都會算正確動作。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72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629499" cy="472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Normal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當角度小於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度時，代表還沒有蹲下去，狀態還在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當角度介於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35~65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度時，代表蹲下去了，但還蹲不夠低，狀態到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當角度介於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75~95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度時，代表可以站起來了，狀態到了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當角度大於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度時，代表蹲太低了，錯誤的深蹲次數會計數。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[s1,s2,s3,s2,s1]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且動作正確時，正確的深蹲動作會計數。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1B0F91-4D75-7677-FE81-568A4762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58" y="-21519"/>
            <a:ext cx="6378342" cy="17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E4EA-3844-62B0-436D-D681E0F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C0C28-9445-1B99-8ED6-54BEF72F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2949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Pro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定義跟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模式差不多，差別於多了一個限制。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en-US" altLang="zh-TW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s3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狀態的角度只有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85~95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r>
              <a:rPr lang="zh-TW" altLang="zh-TW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，可以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避免過大的壓力和保持</a:t>
            </a:r>
            <a:r>
              <a:rPr lang="zh-TW" altLang="zh-TW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r>
              <a:rPr lang="zh-TW" altLang="en-US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25C4A5-A123-FD77-2563-2B5F3685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17" y="3786163"/>
            <a:ext cx="6378342" cy="20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594</Words>
  <Application>Microsoft Office PowerPoint</Application>
  <PresentationFormat>寬螢幕</PresentationFormat>
  <Paragraphs>73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第五組 深蹲姿勢檢測</vt:lpstr>
      <vt:lpstr>使用方法</vt:lpstr>
      <vt:lpstr>使用方法</vt:lpstr>
      <vt:lpstr>使用方法</vt:lpstr>
      <vt:lpstr>使用方法</vt:lpstr>
      <vt:lpstr>使用方法</vt:lpstr>
      <vt:lpstr>使用方法</vt:lpstr>
      <vt:lpstr>使用方法</vt:lpstr>
      <vt:lpstr>使用方法</vt:lpstr>
      <vt:lpstr>執行結果  (照片模式)</vt:lpstr>
      <vt:lpstr>執行結果  (影片模式)</vt:lpstr>
      <vt:lpstr>執行結果  (影片模式)</vt:lpstr>
      <vt:lpstr>執行結果  (影片模式)</vt:lpstr>
      <vt:lpstr>組員貢獻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第五組 深蹲姿勢檢測</dc:title>
  <dc:creator>宇恩 周</dc:creator>
  <cp:lastModifiedBy>東霖</cp:lastModifiedBy>
  <cp:revision>3</cp:revision>
  <dcterms:created xsi:type="dcterms:W3CDTF">2023-05-22T08:00:57Z</dcterms:created>
  <dcterms:modified xsi:type="dcterms:W3CDTF">2023-05-22T11:44:27Z</dcterms:modified>
</cp:coreProperties>
</file>