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99" r:id="rId7"/>
    <p:sldId id="302" r:id="rId8"/>
    <p:sldId id="306" r:id="rId9"/>
    <p:sldId id="296" r:id="rId10"/>
    <p:sldId id="297" r:id="rId11"/>
    <p:sldId id="305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261"/>
            <p14:sldId id="299"/>
            <p14:sldId id="302"/>
            <p14:sldId id="306"/>
            <p14:sldId id="296"/>
            <p14:sldId id="297"/>
            <p14:sldId id="30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12/15/2023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0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7EE9-F079-4AED-9858-DCD74447B2D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FD72-49BE-4A27-B81D-6695ECD46A0C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397F0DEF-140C-43BE-9FE2-8C6F0F16B2B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9071F196-4D99-4CA1-AF3D-D9270AA8653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75C95-6709-4448-8164-8B465DDBFDB6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3818-5B7F-4F38-B42C-7D48EDABA17E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9D8F-547E-4C36-AE3A-50B051D9F239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A408-237F-4430-903D-49994B8E1677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CE4-6594-4434-AA7B-C5DDAFBE02A0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76FD-E365-4307-A1BF-FBA56929E02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4CC3-3A25-40C5-8F52-C7B37177528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3904-8E92-4E81-A5F1-2FE23324A701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582-894B-4548-8F6A-77DD222024C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BCE8B62D-7B77-49C5-A369-DA7962108BC9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1542678785,&quot;Placement&quot;:&quot;Footer&quot;,&quot;Top&quot;:517.997253,&quot;Left&quot;:0.0,&quot;SlideWidth&quot;:960,&quot;SlideHeight&quot;:540}"/>
          <p:cNvSpPr txBox="1"/>
          <p:nvPr userDrawn="1"/>
        </p:nvSpPr>
        <p:spPr>
          <a:xfrm>
            <a:off x="0" y="6578565"/>
            <a:ext cx="1804584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CA" sz="1100" smtClean="0">
                <a:solidFill>
                  <a:srgbClr val="000000"/>
                </a:solidFill>
                <a:latin typeface="Calibri" panose="020F0502020204030204" pitchFamily="34" charset="0"/>
              </a:rPr>
              <a:t>Classification: Protected A</a:t>
            </a:r>
            <a:endParaRPr lang="en-CA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s://huggingface.co/autotra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heBloke/Llama-2-7B-Chat-GGML/blob/main/llama-2-7b-chat.ggmlv3.q8_0.bin" TargetMode="External"/><Relationship Id="rId2" Type="http://schemas.openxmlformats.org/officeDocument/2006/relationships/hyperlink" Target="https://huggingface.co/autotrain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women engineers in the laboratory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</a:rPr>
              <a:t>APAS </a:t>
            </a:r>
            <a:r>
              <a:rPr lang="en-US" sz="4800" dirty="0" err="1" smtClean="0">
                <a:solidFill>
                  <a:srgbClr val="FFFFFF"/>
                </a:solidFill>
              </a:rPr>
              <a:t>Chatbot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endParaRPr lang="en-US" sz="1500" dirty="0"/>
          </a:p>
          <a:p>
            <a:r>
              <a:rPr lang="en-US" sz="1500" dirty="0" smtClean="0"/>
              <a:t>Tony Ma</a:t>
            </a:r>
            <a:endParaRPr lang="en-US" sz="15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LLMs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A family of LLMs like GPT-3,4 </a:t>
            </a:r>
            <a:r>
              <a:rPr lang="en-US" dirty="0">
                <a:solidFill>
                  <a:srgbClr val="FFFFFF"/>
                </a:solidFill>
              </a:rPr>
              <a:t>,</a:t>
            </a:r>
            <a:r>
              <a:rPr lang="en-US" dirty="0" err="1" smtClean="0">
                <a:solidFill>
                  <a:srgbClr val="FFFFFF"/>
                </a:solidFill>
              </a:rPr>
              <a:t>PaLM</a:t>
            </a:r>
            <a:r>
              <a:rPr lang="en-US" dirty="0" smtClean="0">
                <a:solidFill>
                  <a:srgbClr val="FFFFFF"/>
                </a:solidFill>
              </a:rPr>
              <a:t> 2 and Llama 2</a:t>
            </a:r>
            <a:endParaRPr lang="en-US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Developed and Work in essentially the same way</a:t>
            </a:r>
            <a:endParaRPr lang="en-US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Use same transformer architecture and development ideas</a:t>
            </a: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The words(“Apple” and “IPhone”) consistently appear together=&gt;two concepts are related.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Laptop screen with some code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6015" y="10"/>
            <a:ext cx="7534264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Llama 2</a:t>
            </a:r>
            <a:endParaRPr lang="ru-RU" sz="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numCol="2" spcCol="540000"/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Llama2[2] ‘s level like GPT-2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 smtClean="0"/>
              <a:t>Chatgpt</a:t>
            </a:r>
            <a:r>
              <a:rPr lang="en-US" sz="1600" dirty="0" smtClean="0"/>
              <a:t> size is 280B hidden parameters and Llama2 only 7B/13B/13B hidden parameters</a:t>
            </a:r>
            <a:endParaRPr lang="en-US" sz="16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Being so open with Llama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You can download the model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You are able to run on your computer/cell phone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Man and woman discuss some document">
            <a:extLst>
              <a:ext uri="{FF2B5EF4-FFF2-40B4-BE49-F238E27FC236}">
                <a16:creationId xmlns:a16="http://schemas.microsoft.com/office/drawing/2014/main" id="{34A80249-1835-46E9-87C9-48F4BEE1EC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887AB-AE63-4AD3-BA85-0F4412B6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9E194F-ECD6-4685-8562-5B7AB400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92D3-8AE6-4260-8F63-97ED33A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Llama 2 fine tuning, but it is not free on </a:t>
            </a:r>
            <a:r>
              <a:rPr lang="en-US" dirty="0" smtClean="0">
                <a:hlinkClick r:id="rId4"/>
              </a:rPr>
              <a:t>Hugging 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2668017" y="1335375"/>
            <a:ext cx="7039654" cy="50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516835"/>
            <a:ext cx="387404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 smtClean="0">
                <a:solidFill>
                  <a:srgbClr val="FFFFFF"/>
                </a:solidFill>
              </a:rPr>
              <a:t>Quantizated</a:t>
            </a:r>
            <a:r>
              <a:rPr lang="en-US" sz="4400" dirty="0" smtClean="0">
                <a:solidFill>
                  <a:srgbClr val="FFFFFF"/>
                </a:solidFill>
              </a:rPr>
              <a:t> Llm2 Model[3]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657" y="2604280"/>
            <a:ext cx="3448259" cy="3342747"/>
          </a:xfrm>
        </p:spPr>
        <p:txBody>
          <a:bodyPr vert="horz" lIns="0" tIns="45720" rIns="0" bIns="45720" rtlCol="0">
            <a:normAutofit fontScale="92500"/>
          </a:bodyPr>
          <a:lstStyle/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Model Quantization is a technique used to reduce the size of large neural networks, including large language models (LLMs) by modifying the precision of their weights.</a:t>
            </a:r>
            <a:endParaRPr lang="en-US" dirty="0">
              <a:solidFill>
                <a:srgbClr val="FFFFFF"/>
              </a:solidFill>
            </a:endParaRPr>
          </a:p>
          <a:p>
            <a:pPr marL="404813" indent="-215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FFFF"/>
                </a:solidFill>
              </a:rPr>
              <a:t>It’s possible to use significantly lower precision(float16 for example) reducing the overall size of the model. [4]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821F-B541-46B1-BC2A-76D9C1FC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CA"/>
          </a:p>
        </p:txBody>
      </p:sp>
      <p:pic>
        <p:nvPicPr>
          <p:cNvPr id="1026" name="Picture 2" descr="Llamas of different sizes (created with Midjourney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63" y="147796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Group of people discuss something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" y="0"/>
            <a:ext cx="12172676" cy="6400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488254"/>
            <a:ext cx="3795530" cy="1087974"/>
          </a:xfrm>
        </p:spPr>
        <p:txBody>
          <a:bodyPr/>
          <a:lstStyle/>
          <a:p>
            <a:r>
              <a:rPr lang="en-US" dirty="0" smtClean="0"/>
              <a:t>High Level Diagram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625" y="2083690"/>
            <a:ext cx="3757408" cy="3486530"/>
          </a:xfrm>
        </p:spPr>
        <p:txBody>
          <a:bodyPr>
            <a:noAutofit/>
          </a:bodyPr>
          <a:lstStyle/>
          <a:p>
            <a:r>
              <a:rPr lang="en-US" sz="1600" dirty="0" smtClean="0"/>
              <a:t>Add custom knowledge (data) </a:t>
            </a:r>
            <a:endParaRPr lang="en-US" sz="1600" dirty="0"/>
          </a:p>
          <a:p>
            <a:r>
              <a:rPr lang="en-US" sz="1600" dirty="0" err="1" smtClean="0"/>
              <a:t>Langchain</a:t>
            </a:r>
            <a:r>
              <a:rPr lang="en-US" sz="1600" dirty="0" smtClean="0"/>
              <a:t> does the Pre-Process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400" dirty="0" smtClean="0"/>
              <a:t>Loaders</a:t>
            </a:r>
            <a:br>
              <a:rPr lang="en-US" sz="1400" dirty="0" smtClean="0"/>
            </a:br>
            <a:r>
              <a:rPr lang="en-US" sz="1400" dirty="0" smtClean="0"/>
              <a:t>    Splitters</a:t>
            </a:r>
            <a:endParaRPr lang="en-US" sz="1400" dirty="0"/>
          </a:p>
          <a:p>
            <a:r>
              <a:rPr lang="en-US" sz="1600" dirty="0" smtClean="0"/>
              <a:t>Sentence Transformer</a:t>
            </a:r>
            <a:br>
              <a:rPr lang="en-US" sz="1600" dirty="0" smtClean="0"/>
            </a:br>
            <a:r>
              <a:rPr lang="en-US" sz="1400" dirty="0" smtClean="0"/>
              <a:t>    Embedding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Vector Store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/>
              <a:t>Inbuilt similarity </a:t>
            </a:r>
            <a:r>
              <a:rPr lang="en-US" sz="1400" dirty="0" smtClean="0"/>
              <a:t>algorithm</a:t>
            </a:r>
          </a:p>
          <a:p>
            <a:r>
              <a:rPr lang="en-US" sz="1400" dirty="0" smtClean="0"/>
              <a:t>Prompt</a:t>
            </a:r>
            <a:br>
              <a:rPr lang="en-US" sz="1400" dirty="0" smtClean="0"/>
            </a:br>
            <a:r>
              <a:rPr lang="en-US" sz="1400" dirty="0" smtClean="0"/>
              <a:t>  User input query</a:t>
            </a:r>
            <a:br>
              <a:rPr lang="en-US" sz="1400" dirty="0" smtClean="0"/>
            </a:br>
            <a:r>
              <a:rPr lang="en-US" sz="1400" dirty="0" smtClean="0"/>
              <a:t>  Response (result)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88" y="1246908"/>
            <a:ext cx="6156484" cy="3944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Man is writing something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8BB1268-1039-4D54-B4AA-86EDC245C8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what we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/>
          <a:lstStyle/>
          <a:p>
            <a:r>
              <a:rPr lang="en-US" dirty="0"/>
              <a:t>First Lesson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Support multiple language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Custom knowledge: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English-French dictionary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APAS knowledge</a:t>
            </a:r>
          </a:p>
          <a:p>
            <a:r>
              <a:rPr lang="en-US" sz="1600" smtClean="0"/>
              <a:t>Some questions’ issues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 questions’ answers are not satisfied </a:t>
            </a:r>
          </a:p>
          <a:p>
            <a:r>
              <a:rPr lang="en-US" sz="1600" dirty="0" smtClean="0"/>
              <a:t>Performance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Sometimes it is slow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2FA7-2183-4CD3-91EF-85FD458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TEACH A COURSE</a:t>
            </a:r>
          </a:p>
        </p:txBody>
      </p:sp>
      <p:cxnSp>
        <p:nvCxnSpPr>
          <p:cNvPr id="24" name="Straight Connector 23" descr="Line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5770474" y="4973957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TEACH A COURSE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0451" y="1812759"/>
            <a:ext cx="11471564" cy="4088418"/>
          </a:xfrm>
        </p:spPr>
        <p:txBody>
          <a:bodyPr/>
          <a:lstStyle/>
          <a:p>
            <a:r>
              <a:rPr lang="en-US" sz="1600" dirty="0" smtClean="0"/>
              <a:t>[1] Harry Guinness     Aug 16,2023  </a:t>
            </a:r>
            <a:r>
              <a:rPr lang="en-US" sz="1600" dirty="0"/>
              <a:t>What is Llama 2 and why does it matter? https://zapier.com/blog/llama-meta/</a:t>
            </a:r>
            <a:endParaRPr lang="en-US" sz="1600" dirty="0" smtClean="0"/>
          </a:p>
          <a:p>
            <a:r>
              <a:rPr lang="en-US" sz="1600" dirty="0" smtClean="0"/>
              <a:t>[2] </a:t>
            </a:r>
            <a:r>
              <a:rPr lang="en-US" sz="1600" dirty="0" err="1" smtClean="0"/>
              <a:t>autotrain</a:t>
            </a:r>
            <a:r>
              <a:rPr lang="en-US" sz="1600" dirty="0"/>
              <a:t>                </a:t>
            </a:r>
            <a:r>
              <a:rPr lang="en-US" sz="1600" dirty="0" smtClean="0"/>
              <a:t>                        Hugging Face                                                   </a:t>
            </a:r>
            <a:r>
              <a:rPr lang="en-US" sz="1600" dirty="0" smtClean="0">
                <a:hlinkClick r:id="rId2"/>
              </a:rPr>
              <a:t>https://huggingface.co/autotrain</a:t>
            </a:r>
            <a:endParaRPr lang="en-US" sz="1600" dirty="0" smtClean="0"/>
          </a:p>
          <a:p>
            <a:r>
              <a:rPr lang="en-US" sz="1600" dirty="0" smtClean="0"/>
              <a:t>[3] Miguel </a:t>
            </a:r>
            <a:r>
              <a:rPr lang="en-US" sz="1600" dirty="0" err="1" smtClean="0"/>
              <a:t>Carreira</a:t>
            </a:r>
            <a:r>
              <a:rPr lang="en-US" sz="1600" dirty="0" smtClean="0"/>
              <a:t> </a:t>
            </a:r>
            <a:r>
              <a:rPr lang="en-US" sz="1600" dirty="0" err="1" smtClean="0"/>
              <a:t>Neves</a:t>
            </a:r>
            <a:r>
              <a:rPr lang="en-US" sz="1600" dirty="0" smtClean="0"/>
              <a:t>                 What </a:t>
            </a:r>
            <a:r>
              <a:rPr lang="en-US" sz="1600" dirty="0"/>
              <a:t>are Quantized LLMs? </a:t>
            </a:r>
            <a:r>
              <a:rPr lang="en-US" sz="1600" dirty="0" smtClean="0"/>
              <a:t>                          https</a:t>
            </a:r>
            <a:r>
              <a:rPr lang="en-US" sz="1600" dirty="0"/>
              <a:t>://www.tensorops.ai/post/what-are-quantized-llms   </a:t>
            </a:r>
            <a:endParaRPr lang="en-US" sz="1600" dirty="0" smtClean="0"/>
          </a:p>
          <a:p>
            <a:r>
              <a:rPr lang="en-US" sz="1600" dirty="0" smtClean="0"/>
              <a:t>[4] </a:t>
            </a:r>
            <a:r>
              <a:rPr lang="en-US" sz="1600" dirty="0"/>
              <a:t>Bloke                                               Quantized one                                                 </a:t>
            </a:r>
            <a:r>
              <a:rPr lang="en-US" sz="1600" dirty="0" smtClean="0">
                <a:hlinkClick r:id="rId3"/>
              </a:rPr>
              <a:t>llama-2-7b-chat.ggmlv3.q8_0.bin </a:t>
            </a:r>
            <a:endParaRPr lang="en-US" sz="1600" i="1" dirty="0"/>
          </a:p>
          <a:p>
            <a:r>
              <a:rPr lang="en-US" sz="1600" dirty="0" smtClean="0"/>
              <a:t>[5] AI Anytime                                     Build and Run a Medical </a:t>
            </a:r>
            <a:r>
              <a:rPr lang="en-US" sz="1600" dirty="0" err="1" smtClean="0"/>
              <a:t>Chatbot</a:t>
            </a:r>
            <a:r>
              <a:rPr lang="en-US" sz="1600" dirty="0" smtClean="0"/>
              <a:t> using      </a:t>
            </a:r>
            <a:r>
              <a:rPr lang="en-US" sz="1600" dirty="0"/>
              <a:t>https://www.youtube.com/watch?v=kXuHxI5ZcG0&amp;t=3151s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                                      Llama 2 on CPU Machine: All Open </a:t>
            </a:r>
            <a:br>
              <a:rPr lang="en-US" sz="1600" dirty="0" smtClean="0"/>
            </a:br>
            <a:r>
              <a:rPr lang="en-US" sz="1600" dirty="0" smtClean="0"/>
              <a:t>                                                               Source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1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e7d2fa-816e-4801-93a8-83daf451866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5F4E9F1D1A4547BB6519D67934D7D3" ma:contentTypeVersion="13" ma:contentTypeDescription="Create a new document." ma:contentTypeScope="" ma:versionID="28aaeb6e2e95e0593733744ae217589b">
  <xsd:schema xmlns:xsd="http://www.w3.org/2001/XMLSchema" xmlns:xs="http://www.w3.org/2001/XMLSchema" xmlns:p="http://schemas.microsoft.com/office/2006/metadata/properties" xmlns:ns3="1de7d2fa-816e-4801-93a8-83daf451866d" xmlns:ns4="ab33fbc7-f411-498a-90b3-e15f1dad31d0" targetNamespace="http://schemas.microsoft.com/office/2006/metadata/properties" ma:root="true" ma:fieldsID="e23fd55d59e8ef2b6afaeeb7485f9946" ns3:_="" ns4:_="">
    <xsd:import namespace="1de7d2fa-816e-4801-93a8-83daf451866d"/>
    <xsd:import namespace="ab33fbc7-f411-498a-90b3-e15f1dad31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7d2fa-816e-4801-93a8-83daf45186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3fbc7-f411-498a-90b3-e15f1dad31d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ab33fbc7-f411-498a-90b3-e15f1dad31d0"/>
    <ds:schemaRef ds:uri="1de7d2fa-816e-4801-93a8-83daf451866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68EE33-DAD9-41C5-809B-E85E3B4CE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7d2fa-816e-4801-93a8-83daf451866d"/>
    <ds:schemaRef ds:uri="ab33fbc7-f411-498a-90b3-e15f1dad31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0</TotalTime>
  <Words>359</Words>
  <Application>Microsoft Office PowerPoint</Application>
  <PresentationFormat>Widescreen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RetrospectVTI</vt:lpstr>
      <vt:lpstr>APAS Chatbot</vt:lpstr>
      <vt:lpstr>LLMs</vt:lpstr>
      <vt:lpstr>Llama 2</vt:lpstr>
      <vt:lpstr>Llama 2 fine tuning, but it is not free on Hugging Face</vt:lpstr>
      <vt:lpstr>Quantizated Llm2 Model[3]</vt:lpstr>
      <vt:lpstr>High Level Diagram</vt:lpstr>
      <vt:lpstr>First Lesson Summary</vt:lpstr>
      <vt:lpstr>Reference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2023-12-12T16:06:51Z</dcterms:created>
  <dcterms:modified xsi:type="dcterms:W3CDTF">2023-12-15T17:26:30Z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0x010100EC5F4E9F1D1A4547BB6519D67934D7D3</vt:lpwstr>
  </property>
  <property fmtid="{D5CDD505-2E9C-101B-9397-08002B2CF9AE}" pid="3" name="MSIP_Label_abf2ea38-542c-4b75-bd7d-582ec36a519f_Enabled">
    <vt:lpwstr>true</vt:lpwstr>
  </property>
  <property fmtid="{D5CDD505-2E9C-101B-9397-08002B2CF9AE}" pid="4" name="MSIP_Label_abf2ea38-542c-4b75-bd7d-582ec36a519f_SetDate">
    <vt:lpwstr>2023-12-12T16:08:56Z</vt:lpwstr>
  </property>
  <property fmtid="{D5CDD505-2E9C-101B-9397-08002B2CF9AE}" pid="5" name="MSIP_Label_abf2ea38-542c-4b75-bd7d-582ec36a519f_Method">
    <vt:lpwstr>Standard</vt:lpwstr>
  </property>
  <property fmtid="{D5CDD505-2E9C-101B-9397-08002B2CF9AE}" pid="6" name="MSIP_Label_abf2ea38-542c-4b75-bd7d-582ec36a519f_Name">
    <vt:lpwstr>Protected A</vt:lpwstr>
  </property>
  <property fmtid="{D5CDD505-2E9C-101B-9397-08002B2CF9AE}" pid="7" name="MSIP_Label_abf2ea38-542c-4b75-bd7d-582ec36a519f_SiteId">
    <vt:lpwstr>2bb51c06-af9b-42c5-8bf5-3c3b7b10850b</vt:lpwstr>
  </property>
  <property fmtid="{D5CDD505-2E9C-101B-9397-08002B2CF9AE}" pid="8" name="MSIP_Label_abf2ea38-542c-4b75-bd7d-582ec36a519f_ActionId">
    <vt:lpwstr>993e477e-cf84-42c3-a693-38c4871876c1</vt:lpwstr>
  </property>
  <property fmtid="{D5CDD505-2E9C-101B-9397-08002B2CF9AE}" pid="9" name="MSIP_Label_abf2ea38-542c-4b75-bd7d-582ec36a519f_ContentBits">
    <vt:lpwstr>2</vt:lpwstr>
  </property>
</Properties>
</file>