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6" r:id="rId13"/>
    <p:sldId id="267" r:id="rId14"/>
    <p:sldId id="277" r:id="rId15"/>
    <p:sldId id="268" r:id="rId16"/>
    <p:sldId id="269" r:id="rId17"/>
    <p:sldId id="270" r:id="rId18"/>
    <p:sldId id="278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>
                <a:latin typeface="NOVA" pitchFamily="50" charset="0"/>
                <a:ea typeface="PMingLiU" panose="02020500000000000000" pitchFamily="18" charset="-120"/>
              </a:rPr>
              <a:t>JavaScript</a:t>
            </a:r>
            <a:endParaRPr lang="en-IN" sz="7200" dirty="0">
              <a:latin typeface="NOV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3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66" y="0"/>
            <a:ext cx="10131425" cy="1456267"/>
          </a:xfrm>
        </p:spPr>
        <p:txBody>
          <a:bodyPr/>
          <a:lstStyle/>
          <a:p>
            <a:r>
              <a:rPr lang="en-IN" dirty="0" smtClean="0"/>
              <a:t>JavaScript-math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65" y="1111757"/>
            <a:ext cx="10131425" cy="5533742"/>
          </a:xfrm>
        </p:spPr>
        <p:txBody>
          <a:bodyPr>
            <a:normAutofit/>
          </a:bodyPr>
          <a:lstStyle/>
          <a:p>
            <a:r>
              <a:rPr lang="en-IN" sz="2000" dirty="0" err="1" smtClean="0"/>
              <a:t>Math.ceil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the smallest integer greater than or equal to a number.</a:t>
            </a:r>
            <a:endParaRPr lang="en" sz="2000" dirty="0"/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floor</a:t>
            </a:r>
            <a:r>
              <a:rPr lang="en-IN" sz="2000" dirty="0" smtClean="0"/>
              <a:t>()</a:t>
            </a:r>
            <a:r>
              <a:rPr lang="en-IN" sz="2000" dirty="0"/>
              <a:t>	</a:t>
            </a:r>
            <a:r>
              <a:rPr lang="en-IN" sz="2000" dirty="0" smtClean="0"/>
              <a:t>- Returns </a:t>
            </a:r>
            <a:r>
              <a:rPr lang="en-IN" sz="2000" dirty="0"/>
              <a:t>the largest integer less than or equal to a number.</a:t>
            </a:r>
            <a:endParaRPr lang="en" sz="2000" dirty="0"/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max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the largest of zero or more numbers.</a:t>
            </a:r>
            <a:endParaRPr lang="en" sz="2000" dirty="0"/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min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the smallest of zero or more numbers.</a:t>
            </a:r>
            <a:endParaRPr lang="en" sz="2000" dirty="0"/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random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a pseudo-random number between 0 and </a:t>
            </a:r>
            <a:endParaRPr lang="en" sz="2000" dirty="0"/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round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the value of a number rounded to the nearest integer</a:t>
            </a:r>
            <a:r>
              <a:rPr lang="en-IN" sz="2000" dirty="0" smtClean="0"/>
              <a:t>.</a:t>
            </a:r>
          </a:p>
          <a:p>
            <a:r>
              <a:rPr lang="en-IN" sz="2000" dirty="0" err="1"/>
              <a:t>Math.</a:t>
            </a:r>
            <a:r>
              <a:rPr lang="en-IN" sz="2000" dirty="0" err="1" smtClean="0"/>
              <a:t>cos</a:t>
            </a:r>
            <a:r>
              <a:rPr lang="en-IN" sz="2000" dirty="0"/>
              <a:t>()	</a:t>
            </a:r>
            <a:r>
              <a:rPr lang="en-IN" sz="2000" dirty="0" smtClean="0"/>
              <a:t>- Returns </a:t>
            </a:r>
            <a:r>
              <a:rPr lang="en-IN" sz="2000" dirty="0"/>
              <a:t>the cosine of a number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>
                <a:solidFill>
                  <a:srgbClr val="FF0000"/>
                </a:solidFill>
                <a:latin typeface="Corbel" panose="020B0503020204020204" pitchFamily="34" charset="0"/>
              </a:rPr>
              <a:t>Exercise – Do </a:t>
            </a:r>
            <a:r>
              <a:rPr lang="en-IN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Basic Math operations </a:t>
            </a:r>
            <a:r>
              <a:rPr lang="en-IN" sz="2000" dirty="0">
                <a:solidFill>
                  <a:srgbClr val="FF0000"/>
                </a:solidFill>
                <a:latin typeface="Corbel" panose="020B0503020204020204" pitchFamily="34" charset="0"/>
              </a:rPr>
              <a:t>in console.</a:t>
            </a:r>
            <a:endParaRPr lang="tr-TR" sz="20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55294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44" y="-240406"/>
            <a:ext cx="10131425" cy="1456267"/>
          </a:xfrm>
        </p:spPr>
        <p:txBody>
          <a:bodyPr/>
          <a:lstStyle/>
          <a:p>
            <a:r>
              <a:rPr lang="en-IN" dirty="0" smtClean="0"/>
              <a:t>Function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44" y="1584101"/>
            <a:ext cx="10131425" cy="6394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/>
              <a:t>A function is a group of reusable code </a:t>
            </a:r>
            <a:r>
              <a:rPr lang="en-IN" sz="2200" dirty="0" smtClean="0"/>
              <a:t>which </a:t>
            </a:r>
            <a:r>
              <a:rPr lang="en-IN" sz="2200" dirty="0"/>
              <a:t>can be called anywhere in your program.</a:t>
            </a:r>
          </a:p>
          <a:p>
            <a:endParaRPr lang="en-IN" sz="2200" dirty="0" smtClean="0">
              <a:solidFill>
                <a:srgbClr val="FFFF00"/>
              </a:solidFill>
            </a:endParaRPr>
          </a:p>
          <a:p>
            <a:r>
              <a:rPr lang="en-IN" sz="2200" dirty="0" smtClean="0">
                <a:solidFill>
                  <a:srgbClr val="FFFF00"/>
                </a:solidFill>
              </a:rPr>
              <a:t>Simple </a:t>
            </a:r>
            <a:r>
              <a:rPr lang="en-IN" sz="2200" dirty="0" smtClean="0">
                <a:solidFill>
                  <a:srgbClr val="FFFF00"/>
                </a:solidFill>
              </a:rPr>
              <a:t>Function</a:t>
            </a:r>
            <a:endParaRPr lang="en-IN" sz="2200" dirty="0">
              <a:solidFill>
                <a:srgbClr val="FFFF00"/>
              </a:solidFill>
            </a:endParaRPr>
          </a:p>
          <a:p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function </a:t>
            </a:r>
            <a:r>
              <a:rPr lang="en-IN" sz="2200" dirty="0" err="1"/>
              <a:t>sayHello</a:t>
            </a:r>
            <a:r>
              <a:rPr lang="en-IN" sz="2200" dirty="0"/>
              <a:t>()</a:t>
            </a:r>
          </a:p>
          <a:p>
            <a:pPr marL="0" indent="0">
              <a:buNone/>
            </a:pPr>
            <a:r>
              <a:rPr lang="en-IN" sz="2200" dirty="0"/>
              <a:t>      {</a:t>
            </a:r>
          </a:p>
          <a:p>
            <a:pPr marL="0" indent="0">
              <a:buNone/>
            </a:pPr>
            <a:r>
              <a:rPr lang="en-IN" sz="2200" dirty="0"/>
              <a:t>         alert("Hello there");</a:t>
            </a:r>
          </a:p>
          <a:p>
            <a:pPr marL="0" indent="0">
              <a:buNone/>
            </a:pPr>
            <a:r>
              <a:rPr lang="en-IN" sz="2200" dirty="0"/>
              <a:t>      </a:t>
            </a:r>
            <a:r>
              <a:rPr lang="en-IN" sz="2200" dirty="0" smtClean="0"/>
              <a:t>}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</a:rPr>
              <a:t>Calling a Function :</a:t>
            </a:r>
          </a:p>
          <a:p>
            <a:pPr marL="0" indent="0">
              <a:buNone/>
            </a:pPr>
            <a:r>
              <a:rPr lang="en-IN" sz="2200" dirty="0" smtClean="0"/>
              <a:t> </a:t>
            </a:r>
            <a:r>
              <a:rPr lang="en-IN" sz="2200" dirty="0"/>
              <a:t>&lt;input type="button" </a:t>
            </a:r>
            <a:r>
              <a:rPr lang="en-IN" sz="2200" dirty="0" err="1"/>
              <a:t>onclick</a:t>
            </a:r>
            <a:r>
              <a:rPr lang="en-IN" sz="2200" dirty="0"/>
              <a:t>="</a:t>
            </a:r>
            <a:r>
              <a:rPr lang="en-IN" sz="2200" dirty="0" err="1"/>
              <a:t>sayHello</a:t>
            </a:r>
            <a:r>
              <a:rPr lang="en-IN" sz="2200" dirty="0"/>
              <a:t>()" value="Say Hello"&gt;</a:t>
            </a:r>
            <a:endParaRPr lang="en" sz="2200" dirty="0"/>
          </a:p>
          <a:p>
            <a:pPr marL="0" indent="0">
              <a:buNone/>
            </a:pPr>
            <a:endParaRPr lang="en-IN" sz="22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200" dirty="0" smtClean="0"/>
              <a:t> </a:t>
            </a:r>
            <a:r>
              <a:rPr lang="en-IN" sz="2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Exercise </a:t>
            </a:r>
            <a:r>
              <a:rPr lang="en-IN" sz="2200" dirty="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IN" sz="2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Execute Functions </a:t>
            </a:r>
            <a:r>
              <a:rPr lang="en-IN" sz="2200" dirty="0">
                <a:solidFill>
                  <a:srgbClr val="FF0000"/>
                </a:solidFill>
                <a:latin typeface="Corbel" panose="020B0503020204020204" pitchFamily="34" charset="0"/>
              </a:rPr>
              <a:t>in console.</a:t>
            </a:r>
            <a:endParaRPr lang="tr-TR" sz="22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endParaRPr lang="e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772" y="306361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FFFF00"/>
                </a:solidFill>
              </a:rPr>
              <a:t>Function with </a:t>
            </a:r>
            <a:r>
              <a:rPr lang="en-IN" sz="2200" dirty="0" smtClean="0">
                <a:solidFill>
                  <a:srgbClr val="FFFF00"/>
                </a:solidFill>
              </a:rPr>
              <a:t>Parameter and Return</a:t>
            </a:r>
            <a:endParaRPr lang="en-IN" sz="2200" dirty="0">
              <a:solidFill>
                <a:srgbClr val="FFFF00"/>
              </a:solidFill>
            </a:endParaRPr>
          </a:p>
          <a:p>
            <a:endParaRPr lang="en-IN" sz="2200" dirty="0"/>
          </a:p>
          <a:p>
            <a:r>
              <a:rPr lang="en-IN" sz="2200" dirty="0"/>
              <a:t> function concatenate(first, last)</a:t>
            </a:r>
          </a:p>
          <a:p>
            <a:r>
              <a:rPr lang="en-IN" sz="2200" dirty="0"/>
              <a:t>         {</a:t>
            </a:r>
          </a:p>
          <a:p>
            <a:r>
              <a:rPr lang="en-IN" sz="2200" dirty="0"/>
              <a:t>            </a:t>
            </a:r>
            <a:r>
              <a:rPr lang="en-IN" sz="2200" dirty="0" err="1"/>
              <a:t>var</a:t>
            </a:r>
            <a:r>
              <a:rPr lang="en-IN" sz="2200" dirty="0"/>
              <a:t> full;</a:t>
            </a:r>
          </a:p>
          <a:p>
            <a:r>
              <a:rPr lang="en-IN" sz="2200" dirty="0"/>
              <a:t>            full = first + last;</a:t>
            </a:r>
          </a:p>
          <a:p>
            <a:r>
              <a:rPr lang="en-IN" sz="2200" dirty="0"/>
              <a:t>            return full;</a:t>
            </a:r>
          </a:p>
          <a:p>
            <a:r>
              <a:rPr lang="en-IN" sz="2200" dirty="0"/>
              <a:t>         </a:t>
            </a:r>
            <a:r>
              <a:rPr lang="en-IN" sz="2200" dirty="0" smtClean="0"/>
              <a:t>}</a:t>
            </a:r>
          </a:p>
          <a:p>
            <a:endParaRPr lang="en-IN" sz="2200" dirty="0"/>
          </a:p>
          <a:p>
            <a:r>
              <a:rPr lang="en-IN" sz="2200" dirty="0">
                <a:solidFill>
                  <a:srgbClr val="FF0000"/>
                </a:solidFill>
                <a:latin typeface="Corbel" panose="020B0503020204020204" pitchFamily="34" charset="0"/>
              </a:rPr>
              <a:t>Exercise – Execute Functions in console.</a:t>
            </a:r>
            <a:endParaRPr lang="tr-TR" sz="22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772" y="29621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 There is a facility to pass different parameters </a:t>
            </a:r>
            <a:r>
              <a:rPr lang="en-IN" sz="2200" dirty="0" smtClean="0"/>
              <a:t>while calling </a:t>
            </a:r>
            <a:r>
              <a:rPr lang="en-IN" sz="2200" dirty="0"/>
              <a:t>a function. </a:t>
            </a:r>
          </a:p>
          <a:p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In second example (first, last) are two parameters.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2136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2" y="-201769"/>
            <a:ext cx="10131425" cy="1456267"/>
          </a:xfrm>
        </p:spPr>
        <p:txBody>
          <a:bodyPr/>
          <a:lstStyle/>
          <a:p>
            <a:r>
              <a:rPr lang="en-IN" dirty="0" smtClean="0"/>
              <a:t>EVENTS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6" y="1710967"/>
            <a:ext cx="10131425" cy="5789054"/>
          </a:xfrm>
        </p:spPr>
        <p:txBody>
          <a:bodyPr>
            <a:normAutofit/>
          </a:bodyPr>
          <a:lstStyle/>
          <a:p>
            <a:r>
              <a:rPr lang="en-IN" sz="2200" dirty="0"/>
              <a:t>JavaScript's interaction with HTML is handled through </a:t>
            </a:r>
            <a:r>
              <a:rPr lang="en-IN" sz="2200" dirty="0" smtClean="0"/>
              <a:t>events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pPr marL="0" indent="0">
              <a:buNone/>
            </a:pPr>
            <a:r>
              <a:rPr lang="en-IN" sz="2200" dirty="0" err="1"/>
              <a:t>onclick</a:t>
            </a:r>
            <a:endParaRPr lang="en" sz="2200" dirty="0"/>
          </a:p>
          <a:p>
            <a:pPr marL="0" indent="0">
              <a:buNone/>
            </a:pPr>
            <a:r>
              <a:rPr lang="en-IN" sz="2200" dirty="0"/>
              <a:t>o</a:t>
            </a:r>
            <a:r>
              <a:rPr lang="en" sz="2200" dirty="0" smtClean="0"/>
              <a:t>nsubmit</a:t>
            </a:r>
          </a:p>
          <a:p>
            <a:pPr marL="0" indent="0">
              <a:buNone/>
            </a:pPr>
            <a:r>
              <a:rPr lang="en" sz="2200" dirty="0" smtClean="0"/>
              <a:t>onmouseover </a:t>
            </a:r>
          </a:p>
          <a:p>
            <a:pPr marL="0" indent="0">
              <a:buNone/>
            </a:pPr>
            <a:r>
              <a:rPr lang="en-IN" sz="2200" dirty="0"/>
              <a:t>o</a:t>
            </a:r>
            <a:r>
              <a:rPr lang="en" sz="2200" dirty="0" smtClean="0"/>
              <a:t>nmouseout</a:t>
            </a:r>
            <a:endParaRPr lang="en" sz="2200" dirty="0" smtClean="0"/>
          </a:p>
          <a:p>
            <a:pPr marL="0" indent="0">
              <a:buNone/>
            </a:pPr>
            <a:endParaRPr lang="en" sz="2200" dirty="0" smtClean="0"/>
          </a:p>
          <a:p>
            <a:pPr marL="0" indent="0">
              <a:buNone/>
            </a:pPr>
            <a:endParaRPr lang="en" sz="2200" dirty="0"/>
          </a:p>
          <a:p>
            <a:r>
              <a:rPr lang="en-IN" sz="2200" dirty="0" smtClean="0"/>
              <a:t>&lt;</a:t>
            </a:r>
            <a:r>
              <a:rPr lang="en-IN" sz="2200" dirty="0"/>
              <a:t>input type="button" </a:t>
            </a:r>
            <a:r>
              <a:rPr lang="en-IN" sz="2200" dirty="0" err="1"/>
              <a:t>onclick</a:t>
            </a:r>
            <a:r>
              <a:rPr lang="en-IN" sz="2200" dirty="0"/>
              <a:t>="</a:t>
            </a:r>
            <a:r>
              <a:rPr lang="en-IN" sz="2200" dirty="0" err="1"/>
              <a:t>sayHello</a:t>
            </a:r>
            <a:r>
              <a:rPr lang="en-IN" sz="2200" dirty="0"/>
              <a:t>()" value="Say Hello" /&gt;</a:t>
            </a:r>
            <a:endParaRPr lang="en" sz="2200" dirty="0"/>
          </a:p>
          <a:p>
            <a:pPr marL="0" indent="0">
              <a:buNone/>
            </a:pPr>
            <a:endParaRPr lang="en" sz="2200" dirty="0" smtClean="0"/>
          </a:p>
          <a:p>
            <a:pPr marL="0" indent="0">
              <a:buNone/>
            </a:pPr>
            <a:endParaRPr lang="en" sz="2200" dirty="0" smtClean="0"/>
          </a:p>
          <a:p>
            <a:pPr marL="0" indent="0">
              <a:buNone/>
            </a:pPr>
            <a:endParaRPr lang="e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1900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27657"/>
            <a:ext cx="10131425" cy="6130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sz="2200" dirty="0"/>
          </a:p>
          <a:p>
            <a:pPr marL="0" indent="0">
              <a:buNone/>
            </a:pPr>
            <a:r>
              <a:rPr lang="en-IN" sz="2200" dirty="0"/>
              <a:t> function over() {</a:t>
            </a:r>
          </a:p>
          <a:p>
            <a:pPr marL="0" indent="0">
              <a:buNone/>
            </a:pPr>
            <a:r>
              <a:rPr lang="en-IN" sz="2200" dirty="0"/>
              <a:t>               </a:t>
            </a:r>
            <a:r>
              <a:rPr lang="en-IN" sz="2200" dirty="0" err="1"/>
              <a:t>document.write</a:t>
            </a:r>
            <a:r>
              <a:rPr lang="en-IN" sz="2200" dirty="0"/>
              <a:t> ("Mouse Over");</a:t>
            </a:r>
          </a:p>
          <a:p>
            <a:pPr marL="0" indent="0">
              <a:buNone/>
            </a:pPr>
            <a:r>
              <a:rPr lang="en-IN" sz="2200" dirty="0"/>
              <a:t>            }</a:t>
            </a:r>
          </a:p>
          <a:p>
            <a:pPr marL="0" indent="0">
              <a:buNone/>
            </a:pPr>
            <a:r>
              <a:rPr lang="en-IN" sz="2200" dirty="0"/>
              <a:t>            </a:t>
            </a:r>
          </a:p>
          <a:p>
            <a:pPr marL="0" indent="0">
              <a:buNone/>
            </a:pPr>
            <a:r>
              <a:rPr lang="en-IN" sz="2200" dirty="0"/>
              <a:t>            function out() {</a:t>
            </a:r>
          </a:p>
          <a:p>
            <a:pPr marL="0" indent="0">
              <a:buNone/>
            </a:pPr>
            <a:r>
              <a:rPr lang="en-IN" sz="2200" dirty="0"/>
              <a:t>               </a:t>
            </a:r>
            <a:r>
              <a:rPr lang="en-IN" sz="2200" dirty="0" err="1"/>
              <a:t>document.write</a:t>
            </a:r>
            <a:r>
              <a:rPr lang="en-IN" sz="2200" dirty="0"/>
              <a:t> ("Mouse Out");</a:t>
            </a:r>
          </a:p>
          <a:p>
            <a:pPr marL="0" indent="0">
              <a:buNone/>
            </a:pPr>
            <a:r>
              <a:rPr lang="en-IN" sz="2200" dirty="0"/>
              <a:t>            </a:t>
            </a:r>
            <a:r>
              <a:rPr lang="en-IN" sz="2200" dirty="0" smtClean="0"/>
              <a:t>}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&lt;div </a:t>
            </a:r>
            <a:r>
              <a:rPr lang="en-IN" sz="2200" dirty="0" err="1"/>
              <a:t>onmouseover</a:t>
            </a:r>
            <a:r>
              <a:rPr lang="en-IN" sz="2200" dirty="0"/>
              <a:t>="over()" </a:t>
            </a:r>
            <a:r>
              <a:rPr lang="en-IN" sz="2200" dirty="0" err="1"/>
              <a:t>onmouseout</a:t>
            </a:r>
            <a:r>
              <a:rPr lang="en-IN" sz="2200" dirty="0"/>
              <a:t>="out()"&gt;</a:t>
            </a:r>
          </a:p>
          <a:p>
            <a:pPr marL="0" indent="0">
              <a:buNone/>
            </a:pPr>
            <a:r>
              <a:rPr lang="en-IN" sz="2200" dirty="0"/>
              <a:t>         &lt;h2&gt; This is inside the division &lt;/h2&gt;</a:t>
            </a:r>
          </a:p>
          <a:p>
            <a:pPr marL="0" indent="0">
              <a:buNone/>
            </a:pPr>
            <a:r>
              <a:rPr lang="en-IN" sz="2200" dirty="0"/>
              <a:t>      &lt;/div&gt;</a:t>
            </a:r>
            <a:endParaRPr lang="en" sz="2200" dirty="0"/>
          </a:p>
          <a:p>
            <a:endParaRPr lang="en-IN" sz="2200" dirty="0"/>
          </a:p>
          <a:p>
            <a:pPr marL="0" indent="0">
              <a:buNone/>
            </a:pPr>
            <a:endParaRPr lang="e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3056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76" y="-296214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Dialogue Boxes , Cookie  , page redirection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43" y="927279"/>
            <a:ext cx="10131425" cy="5930721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FF00"/>
                </a:solidFill>
              </a:rPr>
              <a:t>A</a:t>
            </a:r>
            <a:r>
              <a:rPr lang="en-IN" sz="2200" dirty="0" smtClean="0">
                <a:solidFill>
                  <a:srgbClr val="FFFF00"/>
                </a:solidFill>
              </a:rPr>
              <a:t>lert </a:t>
            </a:r>
            <a:r>
              <a:rPr lang="en-IN" sz="2200" dirty="0">
                <a:solidFill>
                  <a:srgbClr val="FFFF00"/>
                </a:solidFill>
              </a:rPr>
              <a:t>dialog box </a:t>
            </a:r>
            <a:r>
              <a:rPr lang="en-IN" sz="2200" dirty="0"/>
              <a:t>is mostly used to give a warning message to the users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r>
              <a:rPr lang="en-IN" sz="2200" dirty="0"/>
              <a:t>A </a:t>
            </a:r>
            <a:r>
              <a:rPr lang="en-IN" sz="2200" dirty="0">
                <a:solidFill>
                  <a:srgbClr val="FFFF00"/>
                </a:solidFill>
              </a:rPr>
              <a:t>confirmation dialog </a:t>
            </a:r>
            <a:r>
              <a:rPr lang="en-IN" sz="2200" dirty="0" smtClean="0">
                <a:solidFill>
                  <a:srgbClr val="FFFF00"/>
                </a:solidFill>
              </a:rPr>
              <a:t>box </a:t>
            </a:r>
            <a:r>
              <a:rPr lang="en-IN" sz="2200" dirty="0"/>
              <a:t>is mostly used to take user's consent on any option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endParaRPr lang="en-IN" sz="2200" dirty="0" smtClean="0"/>
          </a:p>
          <a:p>
            <a:r>
              <a:rPr lang="en-IN" sz="2200" dirty="0" smtClean="0">
                <a:solidFill>
                  <a:srgbClr val="FFFF00"/>
                </a:solidFill>
              </a:rPr>
              <a:t>Cookie</a:t>
            </a:r>
            <a:r>
              <a:rPr lang="en-IN" sz="2200" dirty="0"/>
              <a:t> is a small piece of data sent from a website and stored in the user's web browser while the user is browsing. Cookies were designed to be a reliable mechanism for websites to remember stateful information (such as items added in the shopping cart in an online store) or to record the user's browsing </a:t>
            </a:r>
            <a:r>
              <a:rPr lang="en-IN" sz="2200" dirty="0" smtClean="0"/>
              <a:t>activity</a:t>
            </a:r>
          </a:p>
          <a:p>
            <a:endParaRPr lang="en-IN" sz="2200" dirty="0" smtClean="0"/>
          </a:p>
          <a:p>
            <a:r>
              <a:rPr lang="en-IN" sz="2200" dirty="0"/>
              <a:t>You might have encountered a situation where you clicked a URL to reach a page X but internally you were directed to another page Y. It happens due </a:t>
            </a:r>
            <a:r>
              <a:rPr lang="en-IN" sz="2200" dirty="0" smtClean="0"/>
              <a:t>to </a:t>
            </a:r>
            <a:r>
              <a:rPr lang="en-IN" sz="2200" dirty="0" smtClean="0">
                <a:solidFill>
                  <a:srgbClr val="FFFF00"/>
                </a:solidFill>
              </a:rPr>
              <a:t>page </a:t>
            </a:r>
            <a:r>
              <a:rPr lang="en-IN" sz="2200" dirty="0">
                <a:solidFill>
                  <a:srgbClr val="FFFF00"/>
                </a:solidFill>
              </a:rPr>
              <a:t>redirection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Exercise – </a:t>
            </a:r>
            <a:r>
              <a:rPr lang="en-IN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Open the sample programs in browser.</a:t>
            </a:r>
            <a:endParaRPr lang="tr-TR" sz="24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9" y="-124495"/>
            <a:ext cx="10131425" cy="1456267"/>
          </a:xfrm>
        </p:spPr>
        <p:txBody>
          <a:bodyPr/>
          <a:lstStyle/>
          <a:p>
            <a:r>
              <a:rPr lang="en-IN" dirty="0" smtClean="0"/>
              <a:t>Validation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08" y="1834048"/>
            <a:ext cx="10131425" cy="4219022"/>
          </a:xfrm>
        </p:spPr>
        <p:txBody>
          <a:bodyPr>
            <a:noAutofit/>
          </a:bodyPr>
          <a:lstStyle/>
          <a:p>
            <a:r>
              <a:rPr lang="en-IN" sz="2200" dirty="0"/>
              <a:t>It is important to validate the form submitted by the user because it can have inappropriate values. So validation is must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The JavaScript provides you the facility the validate the form on the client side so processing will be fast than server-side validation. So, most of the web developers prefer JavaScript form validation</a:t>
            </a:r>
            <a:r>
              <a:rPr lang="en-IN" sz="2200" dirty="0" smtClean="0"/>
              <a:t>.</a:t>
            </a:r>
          </a:p>
          <a:p>
            <a:endParaRPr lang="en-IN" sz="2200" dirty="0"/>
          </a:p>
          <a:p>
            <a:r>
              <a:rPr lang="en-IN" sz="2200" dirty="0"/>
              <a:t>Through JavaScript, we can validate name, password, email, date, mobile number </a:t>
            </a:r>
            <a:r>
              <a:rPr lang="en-IN" sz="2200" dirty="0" err="1"/>
              <a:t>etc</a:t>
            </a:r>
            <a:r>
              <a:rPr lang="en-IN" sz="2200" dirty="0"/>
              <a:t> fields</a:t>
            </a:r>
            <a:r>
              <a:rPr lang="en-IN" sz="2200" dirty="0" smtClean="0"/>
              <a:t>.</a:t>
            </a: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Exercise </a:t>
            </a:r>
            <a:r>
              <a:rPr lang="en-IN" sz="2200" dirty="0">
                <a:solidFill>
                  <a:srgbClr val="FF0000"/>
                </a:solidFill>
                <a:latin typeface="Corbel" panose="020B0503020204020204" pitchFamily="34" charset="0"/>
              </a:rPr>
              <a:t>– Open the sample programs in browser</a:t>
            </a:r>
            <a:r>
              <a:rPr lang="en-IN" sz="2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  <a:r>
              <a:rPr lang="en-IN" sz="2200" dirty="0" smtClean="0"/>
              <a:t> [</a:t>
            </a:r>
            <a:r>
              <a:rPr lang="en-IN" sz="2200" dirty="0"/>
              <a:t>In this example, we are going to validate the name and password. The name can’t be empty and password can’t be less than 6 characters long.</a:t>
            </a:r>
            <a:r>
              <a:rPr lang="en-IN" sz="2200" dirty="0" smtClean="0"/>
              <a:t> ]</a:t>
            </a:r>
            <a:endParaRPr lang="tr-TR" sz="22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68" y="-193183"/>
            <a:ext cx="10131425" cy="143480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BROWSER Detection , PRINT USE JS , Find error in </a:t>
            </a:r>
            <a:r>
              <a:rPr lang="en-IN" sz="3200" dirty="0" err="1" smtClean="0"/>
              <a:t>js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24" y="811370"/>
            <a:ext cx="10131425" cy="6085268"/>
          </a:xfrm>
        </p:spPr>
        <p:txBody>
          <a:bodyPr>
            <a:normAutofit/>
          </a:bodyPr>
          <a:lstStyle/>
          <a:p>
            <a:r>
              <a:rPr lang="en-IN" sz="2200" dirty="0"/>
              <a:t>There is a simple JavaScript which can be used to find out the name of a browser and then accordingly an HTML page can be served to the user</a:t>
            </a:r>
            <a:r>
              <a:rPr lang="en-IN" sz="2200" dirty="0" smtClean="0"/>
              <a:t>.</a:t>
            </a:r>
          </a:p>
          <a:p>
            <a:endParaRPr lang="en-IN" sz="22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en-IN" sz="2200" dirty="0" smtClean="0">
                <a:latin typeface="Corbel" panose="020B0503020204020204" pitchFamily="34" charset="0"/>
              </a:rPr>
              <a:t>Since different browser uses different web engines sometimes we should find the particular browser on which the page going to load and the page must behave like that.</a:t>
            </a:r>
          </a:p>
          <a:p>
            <a:endParaRPr lang="en-IN" sz="2200" dirty="0" smtClean="0">
              <a:latin typeface="Corbel" panose="020B0503020204020204" pitchFamily="34" charset="0"/>
            </a:endParaRPr>
          </a:p>
          <a:p>
            <a:endParaRPr lang="en-IN" sz="22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dirty="0" smtClean="0"/>
              <a:t>Google </a:t>
            </a:r>
            <a:r>
              <a:rPr lang="en-IN" sz="2200" dirty="0"/>
              <a:t>Chrome, Opera and other variants (Blink)	</a:t>
            </a:r>
          </a:p>
          <a:p>
            <a:pPr marL="0" indent="0">
              <a:buNone/>
            </a:pPr>
            <a:r>
              <a:rPr lang="en-IN" sz="2200" dirty="0" smtClean="0"/>
              <a:t>Internet </a:t>
            </a:r>
            <a:r>
              <a:rPr lang="en-IN" sz="2200" dirty="0"/>
              <a:t>Explorer (Trident)	</a:t>
            </a:r>
          </a:p>
          <a:p>
            <a:pPr marL="0" indent="0">
              <a:buNone/>
            </a:pPr>
            <a:r>
              <a:rPr lang="en-IN" sz="2200" dirty="0" smtClean="0"/>
              <a:t>Firefox </a:t>
            </a:r>
            <a:r>
              <a:rPr lang="en-IN" sz="2200" dirty="0"/>
              <a:t>and other variants (Gecko)	</a:t>
            </a:r>
            <a:r>
              <a:rPr lang="en-IN" sz="2200" dirty="0" smtClean="0"/>
              <a:t>Safari </a:t>
            </a:r>
            <a:r>
              <a:rPr lang="en-IN" sz="2200" dirty="0"/>
              <a:t>and other variants (</a:t>
            </a:r>
            <a:r>
              <a:rPr lang="en-IN" sz="2200" dirty="0" err="1"/>
              <a:t>WebKit</a:t>
            </a:r>
            <a:r>
              <a:rPr lang="en-IN" sz="2200" dirty="0"/>
              <a:t>)	</a:t>
            </a:r>
          </a:p>
          <a:p>
            <a:pPr marL="0" indent="0">
              <a:buNone/>
            </a:pPr>
            <a:r>
              <a:rPr lang="en-IN" sz="2200" dirty="0" smtClean="0"/>
              <a:t>Opera </a:t>
            </a:r>
            <a:r>
              <a:rPr lang="en-IN" sz="2200" dirty="0"/>
              <a:t>(Presto</a:t>
            </a:r>
            <a:r>
              <a:rPr lang="en-IN" sz="22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839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701" y="735916"/>
            <a:ext cx="9672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 JavaScript helps you to implement this functionality using the </a:t>
            </a:r>
            <a:r>
              <a:rPr lang="en-IN" sz="2400" b="1" dirty="0">
                <a:solidFill>
                  <a:srgbClr val="FFFF00"/>
                </a:solidFill>
              </a:rPr>
              <a:t>print</a:t>
            </a:r>
            <a:r>
              <a:rPr lang="en-IN" sz="2400" dirty="0"/>
              <a:t> function of </a:t>
            </a:r>
            <a:r>
              <a:rPr lang="en-IN" sz="2400" b="1" dirty="0"/>
              <a:t>window</a:t>
            </a:r>
            <a:r>
              <a:rPr lang="en-IN" sz="2400" dirty="0"/>
              <a:t> object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JavaScript print function </a:t>
            </a:r>
            <a:r>
              <a:rPr lang="en-IN" sz="2400" b="1" dirty="0" err="1">
                <a:solidFill>
                  <a:srgbClr val="FFFF00"/>
                </a:solidFill>
              </a:rPr>
              <a:t>window.print</a:t>
            </a:r>
            <a:r>
              <a:rPr lang="en-IN" sz="2400" b="1" dirty="0">
                <a:solidFill>
                  <a:srgbClr val="FFFF00"/>
                </a:solidFill>
              </a:rPr>
              <a:t>()</a:t>
            </a:r>
            <a:r>
              <a:rPr lang="en-IN" sz="2400" dirty="0"/>
              <a:t> prints the current web page when executed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Exercise – Open the sample programs in browser</a:t>
            </a:r>
            <a:r>
              <a:rPr lang="en-IN" sz="2400" dirty="0">
                <a:solidFill>
                  <a:srgbClr val="FFFF00"/>
                </a:solidFill>
                <a:latin typeface="Corbel" panose="020B0503020204020204" pitchFamily="34" charset="0"/>
              </a:rPr>
              <a:t>. Do the error finding in </a:t>
            </a:r>
            <a:r>
              <a:rPr lang="en-IN" sz="2400" dirty="0" err="1">
                <a:solidFill>
                  <a:srgbClr val="FFFF00"/>
                </a:solidFill>
                <a:latin typeface="Corbel" panose="020B0503020204020204" pitchFamily="34" charset="0"/>
              </a:rPr>
              <a:t>js</a:t>
            </a: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73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77" y="-124496"/>
            <a:ext cx="10131425" cy="1456267"/>
          </a:xfrm>
        </p:spPr>
        <p:txBody>
          <a:bodyPr/>
          <a:lstStyle/>
          <a:p>
            <a:r>
              <a:rPr lang="en-IN" dirty="0" smtClean="0"/>
              <a:t>Number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106" y="1331770"/>
            <a:ext cx="10131425" cy="5712974"/>
          </a:xfrm>
        </p:spPr>
        <p:txBody>
          <a:bodyPr>
            <a:normAutofit/>
          </a:bodyPr>
          <a:lstStyle/>
          <a:p>
            <a:r>
              <a:rPr lang="en-IN" sz="2000" dirty="0"/>
              <a:t>The Number object represents numerical date, either integers or floating-point numbers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MAX_VALUE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largest possible value a number in JavaScript can have </a:t>
            </a:r>
            <a:r>
              <a:rPr lang="en-IN" sz="2000" dirty="0" smtClean="0"/>
              <a:t>1.7976931348623157E+308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MIN_VALUE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smallest possible value a number in JavaScript can have </a:t>
            </a:r>
            <a:r>
              <a:rPr lang="en-IN" sz="2000" dirty="0" smtClean="0"/>
              <a:t>5E-324</a:t>
            </a:r>
          </a:p>
          <a:p>
            <a:pPr marL="0" indent="0">
              <a:buNone/>
            </a:pPr>
            <a:endParaRPr lang="en" sz="2000" dirty="0"/>
          </a:p>
          <a:p>
            <a:r>
              <a:rPr lang="en-IN" sz="2000" dirty="0" err="1"/>
              <a:t>NaN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Equal </a:t>
            </a:r>
            <a:r>
              <a:rPr lang="en-IN" sz="2000" dirty="0"/>
              <a:t>to a value that is not a number.</a:t>
            </a:r>
            <a:endParaRPr lang="e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Corbel" panose="020B0503020204020204" pitchFamily="34" charset="0"/>
              </a:rPr>
              <a:t>Exercise – Open the sample programs in </a:t>
            </a:r>
            <a:r>
              <a:rPr lang="en-IN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browser</a:t>
            </a:r>
            <a:r>
              <a:rPr lang="en-IN" sz="20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where number is converted to string and vice versa.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2669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WHAT IS JAVASCRIPT?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5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400" dirty="0">
                <a:latin typeface="Corbel" panose="020B0503020204020204" pitchFamily="34" charset="0"/>
              </a:rPr>
              <a:t>JavaScript was designed to add interactivity to HTML pages </a:t>
            </a:r>
            <a:endParaRPr lang="en-IN" sz="2400" dirty="0" smtClean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orbel" panose="020B0503020204020204" pitchFamily="34" charset="0"/>
                <a:ea typeface="PMingLiU" panose="02020500000000000000" pitchFamily="18" charset="-120"/>
              </a:rPr>
              <a:t>JavaScript is a scripting language most often used for client-side web development</a:t>
            </a:r>
            <a:r>
              <a:rPr lang="en-US" altLang="zh-TW" sz="2400" dirty="0" smtClean="0">
                <a:latin typeface="Corbel" panose="020B0503020204020204" pitchFamily="34" charset="0"/>
                <a:ea typeface="PMingLiU" panose="02020500000000000000" pitchFamily="18" charset="-120"/>
              </a:rPr>
              <a:t>.</a:t>
            </a:r>
            <a:endParaRPr lang="tr-TR" sz="24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400" dirty="0">
                <a:latin typeface="Corbel" panose="020B0503020204020204" pitchFamily="34" charset="0"/>
              </a:rPr>
              <a:t>JavaScript is a scripting language (a scripting language is a lightweight programming language) 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latin typeface="Corbel" panose="020B0503020204020204" pitchFamily="34" charset="0"/>
              </a:rPr>
              <a:t>A JavaScript is usually embedded directly into HTML pages 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latin typeface="Corbel" panose="020B0503020204020204" pitchFamily="34" charset="0"/>
              </a:rPr>
              <a:t>JavaScript is an interpreted language (means that scripts execute without preliminary compilation) 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latin typeface="Corbel" panose="020B0503020204020204" pitchFamily="34" charset="0"/>
              </a:rPr>
              <a:t>Everyone can use JavaScript without purchasing a license </a:t>
            </a:r>
            <a:endParaRPr lang="en-IN" sz="2400" dirty="0" smtClean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Exercise – Execute JavaScript in console of a browser , See error log also.</a:t>
            </a:r>
            <a:endParaRPr lang="tr-TR" sz="2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06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31" y="-124496"/>
            <a:ext cx="10131425" cy="1456267"/>
          </a:xfrm>
        </p:spPr>
        <p:txBody>
          <a:bodyPr/>
          <a:lstStyle/>
          <a:p>
            <a:r>
              <a:rPr lang="en-IN" dirty="0" smtClean="0"/>
              <a:t>Error handling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49" y="1060362"/>
            <a:ext cx="10131425" cy="591569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Similar to Java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 &lt;!--</a:t>
            </a:r>
          </a:p>
          <a:p>
            <a:pPr marL="0" indent="0">
              <a:buNone/>
            </a:pPr>
            <a:r>
              <a:rPr lang="en-IN" dirty="0"/>
              <a:t>      try {</a:t>
            </a:r>
          </a:p>
          <a:p>
            <a:pPr marL="0" indent="0">
              <a:buNone/>
            </a:pPr>
            <a:r>
              <a:rPr lang="en-IN" dirty="0"/>
              <a:t>         // Code to run</a:t>
            </a:r>
          </a:p>
          <a:p>
            <a:pPr marL="0" indent="0">
              <a:buNone/>
            </a:pPr>
            <a:r>
              <a:rPr lang="en-IN" dirty="0"/>
              <a:t>         [break;]</a:t>
            </a:r>
          </a:p>
          <a:p>
            <a:pPr marL="0" indent="0">
              <a:buNone/>
            </a:pPr>
            <a:r>
              <a:rPr lang="en-IN" dirty="0"/>
              <a:t>      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catch ( e ) {</a:t>
            </a:r>
          </a:p>
          <a:p>
            <a:pPr marL="0" indent="0">
              <a:buNone/>
            </a:pPr>
            <a:r>
              <a:rPr lang="en-IN" dirty="0"/>
              <a:t>         // Code to run if an exception occurs</a:t>
            </a:r>
          </a:p>
          <a:p>
            <a:pPr marL="0" indent="0">
              <a:buNone/>
            </a:pPr>
            <a:r>
              <a:rPr lang="en-IN" dirty="0"/>
              <a:t>         [break;]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[ </a:t>
            </a:r>
            <a:r>
              <a:rPr lang="en-IN" dirty="0"/>
              <a:t>finally {</a:t>
            </a:r>
          </a:p>
          <a:p>
            <a:pPr marL="0" indent="0">
              <a:buNone/>
            </a:pPr>
            <a:r>
              <a:rPr lang="en-IN" dirty="0"/>
              <a:t>         // Code that is always executed regardless of </a:t>
            </a:r>
          </a:p>
          <a:p>
            <a:pPr marL="0" indent="0">
              <a:buNone/>
            </a:pPr>
            <a:r>
              <a:rPr lang="en-IN" dirty="0"/>
              <a:t>         // an exception occurring</a:t>
            </a:r>
          </a:p>
          <a:p>
            <a:pPr marL="0" indent="0">
              <a:buNone/>
            </a:pPr>
            <a:r>
              <a:rPr lang="en-IN" dirty="0"/>
              <a:t>      }]</a:t>
            </a:r>
          </a:p>
          <a:p>
            <a:pPr marL="0" indent="0">
              <a:buNone/>
            </a:pPr>
            <a:r>
              <a:rPr lang="en-IN" dirty="0"/>
              <a:t>   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  <a:endParaRPr lang="e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6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50" y="0"/>
            <a:ext cx="10131425" cy="1456267"/>
          </a:xfrm>
        </p:spPr>
        <p:txBody>
          <a:bodyPr/>
          <a:lstStyle/>
          <a:p>
            <a:r>
              <a:rPr lang="en-IN" dirty="0" smtClean="0"/>
              <a:t>Animations using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54" y="1184856"/>
            <a:ext cx="10131425" cy="6342845"/>
          </a:xfrm>
        </p:spPr>
        <p:txBody>
          <a:bodyPr>
            <a:normAutofit/>
          </a:bodyPr>
          <a:lstStyle/>
          <a:p>
            <a:r>
              <a:rPr lang="en-IN" sz="2300" dirty="0"/>
              <a:t>You can use JavaScript to create a complex animation </a:t>
            </a:r>
            <a:r>
              <a:rPr lang="en-IN" sz="2300" dirty="0" smtClean="0"/>
              <a:t>having such as.</a:t>
            </a:r>
          </a:p>
          <a:p>
            <a:endParaRPr lang="en-IN" sz="2300" dirty="0" smtClean="0"/>
          </a:p>
          <a:p>
            <a:pPr marL="0" indent="0">
              <a:buNone/>
            </a:pPr>
            <a:r>
              <a:rPr lang="en-IN" sz="2300" dirty="0"/>
              <a:t>	</a:t>
            </a:r>
            <a:r>
              <a:rPr lang="en-IN" sz="2300" dirty="0" smtClean="0"/>
              <a:t>	 Fade Effect , Roll-in </a:t>
            </a:r>
            <a:r>
              <a:rPr lang="en-IN" sz="2300" dirty="0"/>
              <a:t>or </a:t>
            </a:r>
            <a:r>
              <a:rPr lang="en-IN" sz="2300" dirty="0" smtClean="0"/>
              <a:t>Roll-out , Page-in </a:t>
            </a:r>
            <a:r>
              <a:rPr lang="en-IN" sz="2300" dirty="0"/>
              <a:t>or </a:t>
            </a:r>
            <a:r>
              <a:rPr lang="en-IN" sz="2300" dirty="0" smtClean="0"/>
              <a:t>Page-out , Object </a:t>
            </a:r>
            <a:r>
              <a:rPr lang="en-IN" sz="2300" dirty="0"/>
              <a:t>movements</a:t>
            </a:r>
          </a:p>
          <a:p>
            <a:pPr marL="0" indent="0">
              <a:buNone/>
            </a:pPr>
            <a:endParaRPr lang="en-IN" sz="2300" dirty="0" smtClean="0"/>
          </a:p>
          <a:p>
            <a:r>
              <a:rPr lang="en-IN" sz="2300" b="1" dirty="0" err="1"/>
              <a:t>setTimeout</a:t>
            </a:r>
            <a:r>
              <a:rPr lang="en-IN" sz="2300" b="1" dirty="0"/>
              <a:t>( function, duration)</a:t>
            </a:r>
            <a:r>
              <a:rPr lang="en-IN" sz="2300" dirty="0"/>
              <a:t> − This function </a:t>
            </a:r>
            <a:r>
              <a:rPr lang="en-IN" sz="2300" dirty="0" err="1"/>
              <a:t>calls</a:t>
            </a:r>
            <a:r>
              <a:rPr lang="en-IN" sz="2300" b="1" dirty="0" err="1"/>
              <a:t>function</a:t>
            </a:r>
            <a:r>
              <a:rPr lang="en-IN" sz="2300" dirty="0"/>
              <a:t> after </a:t>
            </a:r>
            <a:r>
              <a:rPr lang="en-IN" sz="2300" b="1" dirty="0"/>
              <a:t>duration</a:t>
            </a:r>
            <a:r>
              <a:rPr lang="en-IN" sz="2300" dirty="0"/>
              <a:t> milliseconds from now.</a:t>
            </a:r>
          </a:p>
          <a:p>
            <a:r>
              <a:rPr lang="en-IN" sz="2300" b="1" dirty="0" err="1"/>
              <a:t>setInterval</a:t>
            </a:r>
            <a:r>
              <a:rPr lang="en-IN" sz="2300" b="1" dirty="0"/>
              <a:t>(function, duration)</a:t>
            </a:r>
            <a:r>
              <a:rPr lang="en-IN" sz="2300" dirty="0"/>
              <a:t> − This function </a:t>
            </a:r>
            <a:r>
              <a:rPr lang="en-IN" sz="2300" dirty="0" err="1"/>
              <a:t>calls</a:t>
            </a:r>
            <a:r>
              <a:rPr lang="en-IN" sz="2300" b="1" dirty="0" err="1"/>
              <a:t>function</a:t>
            </a:r>
            <a:r>
              <a:rPr lang="en-IN" sz="2300" dirty="0"/>
              <a:t> after every </a:t>
            </a:r>
            <a:r>
              <a:rPr lang="en-IN" sz="2300" b="1" dirty="0"/>
              <a:t>duration</a:t>
            </a:r>
            <a:r>
              <a:rPr lang="en-IN" sz="2300" dirty="0"/>
              <a:t> milliseconds.</a:t>
            </a:r>
          </a:p>
          <a:p>
            <a:r>
              <a:rPr lang="en-IN" sz="2300" b="1" dirty="0" err="1"/>
              <a:t>clearTimeout</a:t>
            </a:r>
            <a:r>
              <a:rPr lang="en-IN" sz="2300" b="1" dirty="0"/>
              <a:t>(</a:t>
            </a:r>
            <a:r>
              <a:rPr lang="en-IN" sz="2300" b="1" dirty="0" err="1"/>
              <a:t>setTimeout_variable</a:t>
            </a:r>
            <a:r>
              <a:rPr lang="en-IN" sz="2300" b="1" dirty="0"/>
              <a:t>)</a:t>
            </a:r>
            <a:r>
              <a:rPr lang="en-IN" sz="2300" dirty="0"/>
              <a:t> − This function calls clears any timer set by the </a:t>
            </a:r>
            <a:r>
              <a:rPr lang="en-IN" sz="2300" dirty="0" err="1"/>
              <a:t>setTimeout</a:t>
            </a:r>
            <a:r>
              <a:rPr lang="en-IN" sz="2300" dirty="0"/>
              <a:t>() functions</a:t>
            </a:r>
            <a:r>
              <a:rPr lang="en-IN" sz="2300" dirty="0" smtClean="0"/>
              <a:t>.</a:t>
            </a:r>
          </a:p>
          <a:p>
            <a:pPr marL="0" indent="0">
              <a:buNone/>
            </a:pPr>
            <a:endParaRPr lang="en-IN" sz="2300" dirty="0" smtClean="0"/>
          </a:p>
          <a:p>
            <a:pPr marL="0" indent="0">
              <a:buNone/>
            </a:pPr>
            <a:r>
              <a:rPr lang="en-IN" sz="23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Exercise </a:t>
            </a:r>
            <a:r>
              <a:rPr lang="en-IN" sz="2300" dirty="0">
                <a:solidFill>
                  <a:srgbClr val="FF0000"/>
                </a:solidFill>
                <a:latin typeface="Corbel" panose="020B0503020204020204" pitchFamily="34" charset="0"/>
              </a:rPr>
              <a:t>– Open the sample programs in browser </a:t>
            </a:r>
            <a:r>
              <a:rPr lang="en-IN" sz="2300" dirty="0" smtClean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  <a:endParaRPr lang="en-IN" sz="2300" dirty="0"/>
          </a:p>
          <a:p>
            <a:endParaRPr lang="en-IN" sz="2300" dirty="0"/>
          </a:p>
          <a:p>
            <a:pPr marL="0" indent="0">
              <a:buNone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63354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28" y="4250029"/>
            <a:ext cx="5590644" cy="1643663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NOVA" pitchFamily="50" charset="0"/>
              </a:rPr>
              <a:t>Any QUIERYIES…??</a:t>
            </a:r>
            <a:endParaRPr lang="en-IN" sz="6000" dirty="0">
              <a:latin typeface="NOV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2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722" y="4421745"/>
            <a:ext cx="3847562" cy="145626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NOVA" pitchFamily="50" charset="0"/>
              </a:rPr>
              <a:t>Thanks . . </a:t>
            </a:r>
            <a:r>
              <a:rPr lang="en-IN" sz="6000" dirty="0" smtClean="0">
                <a:latin typeface="NOVA" pitchFamily="50" charset="0"/>
                <a:sym typeface="Wingdings" panose="05000000000000000000" pitchFamily="2" charset="2"/>
              </a:rPr>
              <a:t></a:t>
            </a:r>
            <a:endParaRPr lang="en-IN" sz="6000" dirty="0">
              <a:latin typeface="NOV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776422" y="418708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 Simple Script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00200" y="1352282"/>
            <a:ext cx="7315200" cy="36962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&lt;head&gt;&lt;title&gt;First JavaScript Page&lt;/title&gt;&lt;/head&gt;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&lt;h1&gt;First JavaScript Page&lt;/h1&gt;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javascript</a:t>
            </a:r>
            <a:r>
              <a:rPr 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("&lt;</a:t>
            </a:r>
            <a:r>
              <a:rPr 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hr</a:t>
            </a: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("Hello World Wide Web");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("&lt;</a:t>
            </a:r>
            <a:r>
              <a:rPr 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hr</a:t>
            </a:r>
            <a:r>
              <a:rPr 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&lt;/script&gt;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86713"/>
            <a:ext cx="4724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7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24588" y="246219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Embedding JavaScript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4984750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smtClean="0">
                <a:latin typeface="Candara" panose="020E0502030303020204" pitchFamily="34" charset="0"/>
              </a:rPr>
              <a:t>Use the </a:t>
            </a:r>
            <a:r>
              <a:rPr lang="en-US" b="1" dirty="0" err="1" smtClean="0">
                <a:solidFill>
                  <a:schemeClr val="folHlink"/>
                </a:solidFill>
                <a:latin typeface="Candara" panose="020E0502030303020204" pitchFamily="34" charset="0"/>
              </a:rPr>
              <a:t>src</a:t>
            </a:r>
            <a:r>
              <a:rPr lang="en-US" dirty="0" smtClean="0">
                <a:latin typeface="Candara" panose="020E0502030303020204" pitchFamily="34" charset="0"/>
              </a:rPr>
              <a:t> attribute to include JavaScript codes from an external file.</a:t>
            </a:r>
          </a:p>
          <a:p>
            <a:pPr eaLnBrk="1" hangingPunct="1"/>
            <a:r>
              <a:rPr lang="en-US" dirty="0" smtClean="0">
                <a:latin typeface="Candara" panose="020E0502030303020204" pitchFamily="34" charset="0"/>
              </a:rPr>
              <a:t>The included code is inserted in place.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5000" y="1403350"/>
            <a:ext cx="8458200" cy="25971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&lt;head&gt;&lt;title&gt;First JavaScript Program&lt;/title&gt;&lt;/head&gt;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&lt;script type="text/</a:t>
            </a:r>
            <a:r>
              <a:rPr kumimoji="1" lang="en-US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javascript</a:t>
            </a: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  </a:t>
            </a:r>
            <a:r>
              <a:rPr kumimoji="1" lang="en-US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src</a:t>
            </a: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="your_source_file.js"&gt;&lt;/script&gt;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092262" y="3433919"/>
            <a:ext cx="6553200" cy="1371600"/>
          </a:xfrm>
          <a:prstGeom prst="wedgeRectCallout">
            <a:avLst>
              <a:gd name="adj1" fmla="val -35028"/>
              <a:gd name="adj2" fmla="val -607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sz="1900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Inside your_source_file.js</a:t>
            </a:r>
            <a:endParaRPr kumimoji="1" lang="en-US" sz="19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sz="1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document.write</a:t>
            </a:r>
            <a:r>
              <a:rPr kumimoji="1" lang="en-US" sz="1900" dirty="0">
                <a:solidFill>
                  <a:schemeClr val="bg1"/>
                </a:solidFill>
                <a:latin typeface="Courier New" panose="02070309020205020404" pitchFamily="49" charset="0"/>
              </a:rPr>
              <a:t>("&lt;</a:t>
            </a:r>
            <a:r>
              <a:rPr kumimoji="1" lang="en-US" sz="1900" dirty="0" err="1">
                <a:solidFill>
                  <a:schemeClr val="bg1"/>
                </a:solidFill>
                <a:latin typeface="Courier New" panose="02070309020205020404" pitchFamily="49" charset="0"/>
              </a:rPr>
              <a:t>hr</a:t>
            </a:r>
            <a:r>
              <a:rPr kumimoji="1" lang="en-US" sz="1900" dirty="0">
                <a:solidFill>
                  <a:schemeClr val="bg1"/>
                </a:solidFill>
                <a:latin typeface="Courier New" panose="02070309020205020404" pitchFamily="49" charset="0"/>
              </a:rPr>
              <a:t>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sz="1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document.write</a:t>
            </a:r>
            <a:r>
              <a:rPr kumimoji="1" lang="en-US" sz="1900" dirty="0">
                <a:solidFill>
                  <a:schemeClr val="bg1"/>
                </a:solidFill>
                <a:latin typeface="Courier New" panose="02070309020205020404" pitchFamily="49" charset="0"/>
              </a:rPr>
              <a:t>("Hello World Wide Web");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sz="1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document.write</a:t>
            </a:r>
            <a:r>
              <a:rPr kumimoji="1" lang="en-US" sz="1900" dirty="0">
                <a:solidFill>
                  <a:schemeClr val="bg1"/>
                </a:solidFill>
                <a:latin typeface="Courier New" panose="02070309020205020404" pitchFamily="49" charset="0"/>
              </a:rPr>
              <a:t>("&lt;</a:t>
            </a:r>
            <a:r>
              <a:rPr kumimoji="1" lang="en-US" sz="1900" dirty="0" err="1">
                <a:solidFill>
                  <a:schemeClr val="bg1"/>
                </a:solidFill>
                <a:latin typeface="Courier New" panose="02070309020205020404" pitchFamily="49" charset="0"/>
              </a:rPr>
              <a:t>hr</a:t>
            </a:r>
            <a:r>
              <a:rPr kumimoji="1" lang="en-US" sz="1900" dirty="0">
                <a:solidFill>
                  <a:schemeClr val="bg1"/>
                </a:solidFill>
                <a:latin typeface="Courier New" panose="02070309020205020404" pitchFamily="49" charset="0"/>
              </a:rPr>
              <a:t>&gt;");</a:t>
            </a:r>
            <a:endParaRPr kumimoji="1" lang="en-US" altLang="zh-TW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7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2828"/>
            <a:ext cx="10131425" cy="3649133"/>
          </a:xfrm>
        </p:spPr>
        <p:txBody>
          <a:bodyPr/>
          <a:lstStyle/>
          <a:p>
            <a:r>
              <a:rPr lang="en-IN" sz="2400" dirty="0"/>
              <a:t>JavaScript allows you to work with three primitive data types </a:t>
            </a:r>
            <a:r>
              <a:rPr lang="en-IN" sz="2400" dirty="0" smtClean="0"/>
              <a:t>−</a:t>
            </a:r>
          </a:p>
          <a:p>
            <a:endParaRPr lang="en-IN" sz="2400" dirty="0"/>
          </a:p>
          <a:p>
            <a:r>
              <a:rPr lang="en-IN" sz="2400" b="1" dirty="0"/>
              <a:t>Numbers,</a:t>
            </a:r>
            <a:r>
              <a:rPr lang="en-IN" sz="2400" dirty="0"/>
              <a:t> </a:t>
            </a:r>
            <a:r>
              <a:rPr lang="en-IN" sz="2400" dirty="0" err="1"/>
              <a:t>eg</a:t>
            </a:r>
            <a:r>
              <a:rPr lang="en-IN" sz="2400" dirty="0"/>
              <a:t>. 123, 120.50 etc.</a:t>
            </a:r>
          </a:p>
          <a:p>
            <a:r>
              <a:rPr lang="en-IN" sz="2400" b="1" dirty="0"/>
              <a:t>Strings</a:t>
            </a:r>
            <a:r>
              <a:rPr lang="en-IN" sz="2400" dirty="0"/>
              <a:t> of text e.g. "This text string" etc.</a:t>
            </a:r>
          </a:p>
          <a:p>
            <a:r>
              <a:rPr lang="en-IN" sz="2400" b="1" dirty="0"/>
              <a:t>Boolean</a:t>
            </a:r>
            <a:r>
              <a:rPr lang="en-IN" sz="2400" dirty="0"/>
              <a:t> e.g. true or false</a:t>
            </a:r>
            <a:r>
              <a:rPr lang="en-IN" sz="2400" dirty="0" smtClean="0"/>
              <a:t>.</a:t>
            </a:r>
          </a:p>
          <a:p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Exercise – </a:t>
            </a:r>
            <a:r>
              <a:rPr lang="en-IN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Do basic variable declaration in console.</a:t>
            </a:r>
            <a:endParaRPr lang="tr-TR" sz="2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IN" sz="2200" dirty="0" smtClean="0"/>
          </a:p>
          <a:p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64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30" y="-103031"/>
            <a:ext cx="10131425" cy="1456267"/>
          </a:xfrm>
        </p:spPr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graphicFrame>
        <p:nvGraphicFramePr>
          <p:cNvPr id="4" name="Group 38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90033461"/>
              </p:ext>
            </p:extLst>
          </p:nvPr>
        </p:nvGraphicFramePr>
        <p:xfrm>
          <a:off x="861811" y="1301721"/>
          <a:ext cx="4323032" cy="5060029"/>
        </p:xfrm>
        <a:graphic>
          <a:graphicData uri="http://schemas.openxmlformats.org/drawingml/2006/table">
            <a:tbl>
              <a:tblPr/>
              <a:tblGrid>
                <a:gridCol w="903222"/>
                <a:gridCol w="1467737"/>
                <a:gridCol w="1291019"/>
                <a:gridCol w="661054"/>
              </a:tblGrid>
              <a:tr h="6709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286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15/5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5/2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2,5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(division remainder)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x--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oup 1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98760115"/>
              </p:ext>
            </p:extLst>
          </p:nvPr>
        </p:nvGraphicFramePr>
        <p:xfrm>
          <a:off x="6631546" y="1301721"/>
          <a:ext cx="4194175" cy="5021809"/>
        </p:xfrm>
        <a:graphic>
          <a:graphicData uri="http://schemas.openxmlformats.org/drawingml/2006/table">
            <a:tbl>
              <a:tblPr/>
              <a:tblGrid>
                <a:gridCol w="1182688"/>
                <a:gridCol w="1096962"/>
                <a:gridCol w="1914525"/>
              </a:tblGrid>
              <a:tr h="108799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The Same As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x/=y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x=x/y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x%=y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x=x%y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9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98" y="-214647"/>
            <a:ext cx="10131425" cy="1456267"/>
          </a:xfrm>
        </p:spPr>
        <p:txBody>
          <a:bodyPr/>
          <a:lstStyle/>
          <a:p>
            <a:r>
              <a:rPr lang="en-IN" dirty="0" smtClean="0"/>
              <a:t>OPERATORS - 2</a:t>
            </a:r>
            <a:endParaRPr lang="en-IN" dirty="0"/>
          </a:p>
        </p:txBody>
      </p:sp>
      <p:graphicFrame>
        <p:nvGraphicFramePr>
          <p:cNvPr id="4" name="Group 20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0664455"/>
              </p:ext>
            </p:extLst>
          </p:nvPr>
        </p:nvGraphicFramePr>
        <p:xfrm>
          <a:off x="514082" y="1136561"/>
          <a:ext cx="4194175" cy="4321178"/>
        </p:xfrm>
        <a:graphic>
          <a:graphicData uri="http://schemas.openxmlformats.org/drawingml/2006/table">
            <a:tbl>
              <a:tblPr/>
              <a:tblGrid>
                <a:gridCol w="931863"/>
                <a:gridCol w="1812925"/>
                <a:gridCol w="1449387"/>
              </a:tblGrid>
              <a:tr h="388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5==8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 (checks for both value and type)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y="5"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x==y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x===y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not equal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5!=8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5&lt;=8 returns true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9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6432993"/>
              </p:ext>
            </p:extLst>
          </p:nvPr>
        </p:nvGraphicFramePr>
        <p:xfrm>
          <a:off x="6592910" y="1033530"/>
          <a:ext cx="4194175" cy="4498978"/>
        </p:xfrm>
        <a:graphic>
          <a:graphicData uri="http://schemas.openxmlformats.org/drawingml/2006/table">
            <a:tbl>
              <a:tblPr/>
              <a:tblGrid>
                <a:gridCol w="1425575"/>
                <a:gridCol w="1328738"/>
                <a:gridCol w="1439862"/>
              </a:tblGrid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 &lt; 10 &amp;&amp; y &gt; 1)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(x==5 || y==5)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!(x==y) returns true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2485" y="5910261"/>
            <a:ext cx="776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Exercise – Do basic </a:t>
            </a:r>
            <a:r>
              <a:rPr lang="en-IN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operations and concatenation in console</a:t>
            </a:r>
            <a:endParaRPr lang="tr-TR" sz="24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9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4" y="61512"/>
            <a:ext cx="10131425" cy="871470"/>
          </a:xfrm>
        </p:spPr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871470"/>
            <a:ext cx="10428713" cy="2502795"/>
          </a:xfrm>
        </p:spPr>
        <p:txBody>
          <a:bodyPr>
            <a:normAutofit/>
          </a:bodyPr>
          <a:lstStyle/>
          <a:p>
            <a:r>
              <a:rPr lang="en-IN" dirty="0" err="1"/>
              <a:t>var</a:t>
            </a:r>
            <a:r>
              <a:rPr lang="en-IN" dirty="0"/>
              <a:t> fruits = new Array( "apple", "orange", "mango" </a:t>
            </a:r>
            <a:r>
              <a:rPr lang="en-IN" dirty="0" smtClean="0"/>
              <a:t>);</a:t>
            </a:r>
          </a:p>
          <a:p>
            <a:r>
              <a:rPr lang="en-IN" dirty="0" err="1"/>
              <a:t>var</a:t>
            </a:r>
            <a:r>
              <a:rPr lang="en-IN" dirty="0"/>
              <a:t> fruits = [ "apple", "orange", "mango" ];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fruits[0] is the first element</a:t>
            </a:r>
          </a:p>
          <a:p>
            <a:pPr marL="0" indent="0">
              <a:buNone/>
            </a:pPr>
            <a:r>
              <a:rPr lang="en-IN" dirty="0"/>
              <a:t>fruits[1] is the second element</a:t>
            </a:r>
          </a:p>
          <a:p>
            <a:pPr marL="0" indent="0">
              <a:buNone/>
            </a:pPr>
            <a:r>
              <a:rPr lang="en-IN" dirty="0"/>
              <a:t>fruits[2] is the third element</a:t>
            </a:r>
            <a:endParaRPr lang="en" dirty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335" y="278946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568593"/>
            <a:ext cx="607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3335" y="4122712"/>
            <a:ext cx="110629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objects are created with the </a:t>
            </a:r>
            <a:r>
              <a:rPr lang="en-IN" b="1" dirty="0"/>
              <a:t>new Date( </a:t>
            </a:r>
            <a:r>
              <a:rPr lang="en-IN" b="1" dirty="0" smtClean="0"/>
              <a:t>)</a:t>
            </a:r>
          </a:p>
          <a:p>
            <a:r>
              <a:rPr lang="en-IN" dirty="0"/>
              <a:t>R</a:t>
            </a:r>
            <a:r>
              <a:rPr lang="en-IN" dirty="0" smtClean="0"/>
              <a:t>epresent </a:t>
            </a:r>
            <a:r>
              <a:rPr lang="en-IN" dirty="0"/>
              <a:t>any date and time, to millisecond precision, within 100 million days before or after 1/1/1970.</a:t>
            </a:r>
            <a:endParaRPr lang="en-IN" dirty="0" smtClean="0"/>
          </a:p>
          <a:p>
            <a:r>
              <a:rPr lang="en-IN" dirty="0" smtClean="0"/>
              <a:t>Date() </a:t>
            </a:r>
          </a:p>
          <a:p>
            <a:r>
              <a:rPr lang="en-IN" dirty="0" smtClean="0"/>
              <a:t>getDate() </a:t>
            </a:r>
          </a:p>
          <a:p>
            <a:r>
              <a:rPr lang="en-IN" dirty="0" err="1" smtClean="0"/>
              <a:t>getDay</a:t>
            </a:r>
            <a:r>
              <a:rPr lang="en-IN" dirty="0" smtClean="0"/>
              <a:t>() </a:t>
            </a:r>
          </a:p>
          <a:p>
            <a:r>
              <a:rPr lang="en-IN" dirty="0" err="1" smtClean="0"/>
              <a:t>getFullYear</a:t>
            </a:r>
            <a:r>
              <a:rPr lang="en-IN" dirty="0" smtClean="0"/>
              <a:t>() </a:t>
            </a:r>
          </a:p>
          <a:p>
            <a:r>
              <a:rPr lang="en-IN" dirty="0" err="1" smtClean="0"/>
              <a:t>getHours</a:t>
            </a:r>
            <a:r>
              <a:rPr lang="en-IN" dirty="0" smtClean="0"/>
              <a:t>() </a:t>
            </a:r>
          </a:p>
          <a:p>
            <a:r>
              <a:rPr lang="en-IN" dirty="0" err="1" smtClean="0"/>
              <a:t>getMilliseconds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22207" y="149873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Looping Statement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39415" y="1333835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“for” Loops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“for/in” Loops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“while” Loops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“do … while” Loops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“break”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“continue” statement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 except "for/in" loop statements have the same syntax as those found in C and Java.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Exercise – Do </a:t>
            </a:r>
            <a:r>
              <a:rPr lang="en-IN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looping statement code in </a:t>
            </a: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console.</a:t>
            </a:r>
            <a:endParaRPr lang="tr-TR" sz="2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2367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257</TotalTime>
  <Words>1173</Words>
  <Application>Microsoft Office PowerPoint</Application>
  <PresentationFormat>Widescreen</PresentationFormat>
  <Paragraphs>339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PMingLiU</vt:lpstr>
      <vt:lpstr>Arial</vt:lpstr>
      <vt:lpstr>Arial Tur</vt:lpstr>
      <vt:lpstr>Calibri</vt:lpstr>
      <vt:lpstr>Calibri Light</vt:lpstr>
      <vt:lpstr>Candara</vt:lpstr>
      <vt:lpstr>Corbel</vt:lpstr>
      <vt:lpstr>Courier New</vt:lpstr>
      <vt:lpstr>NOVA</vt:lpstr>
      <vt:lpstr>Verdana</vt:lpstr>
      <vt:lpstr>Wingdings</vt:lpstr>
      <vt:lpstr>Celestial</vt:lpstr>
      <vt:lpstr>JavaScript</vt:lpstr>
      <vt:lpstr>WHAT IS JAVASCRIPT?</vt:lpstr>
      <vt:lpstr>PowerPoint Presentation</vt:lpstr>
      <vt:lpstr>PowerPoint Presentation</vt:lpstr>
      <vt:lpstr>Variables</vt:lpstr>
      <vt:lpstr>OPERATORS</vt:lpstr>
      <vt:lpstr>OPERATORS - 2</vt:lpstr>
      <vt:lpstr>ARRAY</vt:lpstr>
      <vt:lpstr>PowerPoint Presentation</vt:lpstr>
      <vt:lpstr>JavaScript-math</vt:lpstr>
      <vt:lpstr>Function in JavaScript</vt:lpstr>
      <vt:lpstr>PowerPoint Presentation</vt:lpstr>
      <vt:lpstr>EVENTS IN JAVASCRIPT</vt:lpstr>
      <vt:lpstr>PowerPoint Presentation</vt:lpstr>
      <vt:lpstr>Dialogue Boxes , Cookie  , page redirection</vt:lpstr>
      <vt:lpstr>Validation in JavaScript</vt:lpstr>
      <vt:lpstr>BROWSER Detection , PRINT USE JS , Find error in js</vt:lpstr>
      <vt:lpstr>PowerPoint Presentation</vt:lpstr>
      <vt:lpstr>Number in JavaScript</vt:lpstr>
      <vt:lpstr>Error handling in JavaScript</vt:lpstr>
      <vt:lpstr>Animations using JavaScript</vt:lpstr>
      <vt:lpstr>Any QUIERYIES…??</vt:lpstr>
      <vt:lpstr>Thanks . .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George</dc:creator>
  <cp:lastModifiedBy>Tony George</cp:lastModifiedBy>
  <cp:revision>29</cp:revision>
  <dcterms:created xsi:type="dcterms:W3CDTF">2016-07-28T06:56:32Z</dcterms:created>
  <dcterms:modified xsi:type="dcterms:W3CDTF">2016-07-28T11:16:58Z</dcterms:modified>
</cp:coreProperties>
</file>