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73"/>
  </p:notesMasterIdLst>
  <p:sldIdLst>
    <p:sldId id="256" r:id="rId4"/>
    <p:sldId id="320" r:id="rId5"/>
    <p:sldId id="322" r:id="rId6"/>
    <p:sldId id="271" r:id="rId7"/>
    <p:sldId id="264" r:id="rId8"/>
    <p:sldId id="317" r:id="rId9"/>
    <p:sldId id="318" r:id="rId10"/>
    <p:sldId id="280" r:id="rId11"/>
    <p:sldId id="319" r:id="rId12"/>
    <p:sldId id="316" r:id="rId13"/>
    <p:sldId id="306" r:id="rId14"/>
    <p:sldId id="307" r:id="rId15"/>
    <p:sldId id="308" r:id="rId16"/>
    <p:sldId id="310" r:id="rId17"/>
    <p:sldId id="311" r:id="rId18"/>
    <p:sldId id="312" r:id="rId19"/>
    <p:sldId id="301" r:id="rId20"/>
    <p:sldId id="328" r:id="rId21"/>
    <p:sldId id="329" r:id="rId22"/>
    <p:sldId id="330" r:id="rId23"/>
    <p:sldId id="331" r:id="rId24"/>
    <p:sldId id="332" r:id="rId25"/>
    <p:sldId id="333" r:id="rId26"/>
    <p:sldId id="334" r:id="rId27"/>
    <p:sldId id="335" r:id="rId28"/>
    <p:sldId id="302" r:id="rId29"/>
    <p:sldId id="350" r:id="rId30"/>
    <p:sldId id="351" r:id="rId31"/>
    <p:sldId id="352" r:id="rId32"/>
    <p:sldId id="353" r:id="rId33"/>
    <p:sldId id="354" r:id="rId34"/>
    <p:sldId id="355" r:id="rId35"/>
    <p:sldId id="356" r:id="rId36"/>
    <p:sldId id="364" r:id="rId37"/>
    <p:sldId id="357" r:id="rId38"/>
    <p:sldId id="358" r:id="rId39"/>
    <p:sldId id="359" r:id="rId40"/>
    <p:sldId id="360" r:id="rId41"/>
    <p:sldId id="303" r:id="rId42"/>
    <p:sldId id="313" r:id="rId43"/>
    <p:sldId id="314" r:id="rId44"/>
    <p:sldId id="265" r:id="rId45"/>
    <p:sldId id="272" r:id="rId46"/>
    <p:sldId id="315" r:id="rId47"/>
    <p:sldId id="349" r:id="rId48"/>
    <p:sldId id="324" r:id="rId49"/>
    <p:sldId id="321" r:id="rId50"/>
    <p:sldId id="323" r:id="rId51"/>
    <p:sldId id="325" r:id="rId52"/>
    <p:sldId id="326" r:id="rId53"/>
    <p:sldId id="327" r:id="rId54"/>
    <p:sldId id="304" r:id="rId55"/>
    <p:sldId id="336" r:id="rId56"/>
    <p:sldId id="337" r:id="rId57"/>
    <p:sldId id="338" r:id="rId58"/>
    <p:sldId id="340" r:id="rId59"/>
    <p:sldId id="341" r:id="rId60"/>
    <p:sldId id="363" r:id="rId61"/>
    <p:sldId id="361" r:id="rId62"/>
    <p:sldId id="362" r:id="rId63"/>
    <p:sldId id="342" r:id="rId64"/>
    <p:sldId id="339" r:id="rId65"/>
    <p:sldId id="343" r:id="rId66"/>
    <p:sldId id="344" r:id="rId67"/>
    <p:sldId id="347" r:id="rId68"/>
    <p:sldId id="345" r:id="rId69"/>
    <p:sldId id="346" r:id="rId70"/>
    <p:sldId id="348" r:id="rId71"/>
    <p:sldId id="262" r:id="rId7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9EA7F1C3-0E49-4B33-BBB8-6B6214A22FB2}">
          <p14:sldIdLst>
            <p14:sldId id="256"/>
          </p14:sldIdLst>
        </p14:section>
        <p14:section name="章節介紹、講師簡介" id="{079F4F99-6913-4E1E-9611-6BC822006CD6}">
          <p14:sldIdLst>
            <p14:sldId id="320"/>
            <p14:sldId id="322"/>
            <p14:sldId id="271"/>
          </p14:sldIdLst>
        </p14:section>
        <p14:section name="斷詞" id="{A118406B-F4B6-4166-BBF9-8AA999C22BC4}">
          <p14:sldIdLst>
            <p14:sldId id="264"/>
            <p14:sldId id="317"/>
            <p14:sldId id="318"/>
            <p14:sldId id="280"/>
            <p14:sldId id="319"/>
            <p14:sldId id="316"/>
            <p14:sldId id="306"/>
            <p14:sldId id="307"/>
            <p14:sldId id="308"/>
            <p14:sldId id="310"/>
            <p14:sldId id="311"/>
            <p14:sldId id="312"/>
          </p14:sldIdLst>
        </p14:section>
        <p14:section name="TF-IDF" id="{7B582699-FEF6-489F-951D-28E180389D25}">
          <p14:sldIdLst>
            <p14:sldId id="301"/>
            <p14:sldId id="328"/>
            <p14:sldId id="329"/>
            <p14:sldId id="330"/>
            <p14:sldId id="331"/>
            <p14:sldId id="332"/>
            <p14:sldId id="333"/>
            <p14:sldId id="334"/>
            <p14:sldId id="335"/>
          </p14:sldIdLst>
        </p14:section>
        <p14:section name="主題模型" id="{2220C235-F2BB-45D8-AD1F-FC75AFB36754}">
          <p14:sldIdLst>
            <p14:sldId id="302"/>
            <p14:sldId id="350"/>
            <p14:sldId id="351"/>
            <p14:sldId id="352"/>
            <p14:sldId id="353"/>
            <p14:sldId id="354"/>
            <p14:sldId id="355"/>
            <p14:sldId id="356"/>
            <p14:sldId id="364"/>
            <p14:sldId id="357"/>
            <p14:sldId id="358"/>
            <p14:sldId id="359"/>
            <p14:sldId id="360"/>
          </p14:sldIdLst>
        </p14:section>
        <p14:section name="情緒分析" id="{8B6812D2-8416-44E1-983B-18A4217C0B9E}">
          <p14:sldIdLst>
            <p14:sldId id="303"/>
            <p14:sldId id="313"/>
            <p14:sldId id="314"/>
            <p14:sldId id="265"/>
            <p14:sldId id="272"/>
            <p14:sldId id="315"/>
            <p14:sldId id="349"/>
            <p14:sldId id="324"/>
            <p14:sldId id="321"/>
            <p14:sldId id="323"/>
            <p14:sldId id="325"/>
            <p14:sldId id="326"/>
            <p14:sldId id="327"/>
          </p14:sldIdLst>
        </p14:section>
        <p14:section name="BERT" id="{81EDC694-09C5-40B3-9B60-BCBF8ED2AC36}">
          <p14:sldIdLst>
            <p14:sldId id="304"/>
            <p14:sldId id="336"/>
            <p14:sldId id="337"/>
            <p14:sldId id="338"/>
            <p14:sldId id="340"/>
            <p14:sldId id="341"/>
            <p14:sldId id="363"/>
            <p14:sldId id="361"/>
            <p14:sldId id="362"/>
            <p14:sldId id="342"/>
            <p14:sldId id="339"/>
            <p14:sldId id="343"/>
            <p14:sldId id="344"/>
            <p14:sldId id="347"/>
            <p14:sldId id="345"/>
            <p14:sldId id="346"/>
            <p14:sldId id="348"/>
            <p14:sldId id="262"/>
          </p14:sldIdLst>
        </p14:section>
      </p14:sectionLst>
    </p:ext>
    <p:ext uri="{EFAFB233-063F-42B5-8137-9DF3F51BA10A}">
      <p15:sldGuideLst xmlns:p15="http://schemas.microsoft.com/office/powerpoint/2012/main">
        <p15:guide id="1" orient="horz" pos="184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B0E5"/>
    <a:srgbClr val="F1AD9F"/>
    <a:srgbClr val="95CCE2"/>
    <a:srgbClr val="F8B2A3"/>
    <a:srgbClr val="A4B4EA"/>
    <a:srgbClr val="98DFBB"/>
    <a:srgbClr val="9AD3E9"/>
    <a:srgbClr val="FFFFFF"/>
    <a:srgbClr val="576868"/>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031" autoAdjust="0"/>
  </p:normalViewPr>
  <p:slideViewPr>
    <p:cSldViewPr>
      <p:cViewPr varScale="1">
        <p:scale>
          <a:sx n="137" d="100"/>
          <a:sy n="137" d="100"/>
        </p:scale>
        <p:origin x="1553" y="72"/>
      </p:cViewPr>
      <p:guideLst>
        <p:guide orient="horz" pos="184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presProps" Target="pres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FE4780-4742-4AF7-B9F6-29387D06C872}" type="datetimeFigureOut">
              <a:rPr lang="ko-KR" altLang="en-US" smtClean="0"/>
              <a:t>2022-07-20</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20E160-F603-41F3-A192-DC95957721C3}" type="slidenum">
              <a:rPr lang="ko-KR" altLang="en-US" smtClean="0"/>
              <a:t>‹#›</a:t>
            </a:fld>
            <a:endParaRPr lang="ko-KR" altLang="en-US"/>
          </a:p>
        </p:txBody>
      </p:sp>
    </p:spTree>
    <p:extLst>
      <p:ext uri="{BB962C8B-B14F-4D97-AF65-F5344CB8AC3E}">
        <p14:creationId xmlns:p14="http://schemas.microsoft.com/office/powerpoint/2010/main" val="19514411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820E160-F603-41F3-A192-DC95957721C3}" type="slidenum">
              <a:rPr lang="ko-KR" altLang="en-US" smtClean="0"/>
              <a:t>1</a:t>
            </a:fld>
            <a:endParaRPr lang="ko-KR" altLang="en-US"/>
          </a:p>
        </p:txBody>
      </p:sp>
    </p:spTree>
    <p:extLst>
      <p:ext uri="{BB962C8B-B14F-4D97-AF65-F5344CB8AC3E}">
        <p14:creationId xmlns:p14="http://schemas.microsoft.com/office/powerpoint/2010/main" val="2316819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zh-TW" altLang="en-US" dirty="0">
                <a:latin typeface="微軟正黑體" panose="020B0604030504040204" pitchFamily="34" charset="-120"/>
                <a:ea typeface="微軟正黑體" panose="020B0604030504040204" pitchFamily="34" charset="-120"/>
              </a:rPr>
              <a:t>例：第一篇文章的詞頻分布</a:t>
            </a:r>
            <a:endParaRPr lang="en-US" altLang="zh-TW" dirty="0">
              <a:latin typeface="微軟正黑體" panose="020B0604030504040204" pitchFamily="34" charset="-120"/>
              <a:ea typeface="微軟正黑體" panose="020B0604030504040204" pitchFamily="34" charset="-120"/>
            </a:endParaRPr>
          </a:p>
          <a:p>
            <a:endParaRPr lang="zh-TW" altLang="en-US" dirty="0"/>
          </a:p>
        </p:txBody>
      </p:sp>
      <p:sp>
        <p:nvSpPr>
          <p:cNvPr id="4" name="投影片編號版面配置區 3"/>
          <p:cNvSpPr>
            <a:spLocks noGrp="1"/>
          </p:cNvSpPr>
          <p:nvPr>
            <p:ph type="sldNum" sz="quarter" idx="5"/>
          </p:nvPr>
        </p:nvSpPr>
        <p:spPr/>
        <p:txBody>
          <a:bodyPr/>
          <a:lstStyle/>
          <a:p>
            <a:fld id="{B820E160-F603-41F3-A192-DC95957721C3}" type="slidenum">
              <a:rPr lang="ko-KR" altLang="en-US" smtClean="0"/>
              <a:t>23</a:t>
            </a:fld>
            <a:endParaRPr lang="ko-KR" altLang="en-US"/>
          </a:p>
        </p:txBody>
      </p:sp>
    </p:spTree>
    <p:extLst>
      <p:ext uri="{BB962C8B-B14F-4D97-AF65-F5344CB8AC3E}">
        <p14:creationId xmlns:p14="http://schemas.microsoft.com/office/powerpoint/2010/main" val="1775734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B820E160-F603-41F3-A192-DC95957721C3}" type="slidenum">
              <a:rPr lang="ko-KR" altLang="en-US" smtClean="0"/>
              <a:t>24</a:t>
            </a:fld>
            <a:endParaRPr lang="ko-KR" altLang="en-US"/>
          </a:p>
        </p:txBody>
      </p:sp>
    </p:spTree>
    <p:extLst>
      <p:ext uri="{BB962C8B-B14F-4D97-AF65-F5344CB8AC3E}">
        <p14:creationId xmlns:p14="http://schemas.microsoft.com/office/powerpoint/2010/main" val="737075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B820E160-F603-41F3-A192-DC95957721C3}" type="slidenum">
              <a:rPr lang="ko-KR" altLang="en-US" smtClean="0"/>
              <a:t>25</a:t>
            </a:fld>
            <a:endParaRPr lang="ko-KR" altLang="en-US"/>
          </a:p>
        </p:txBody>
      </p:sp>
    </p:spTree>
    <p:extLst>
      <p:ext uri="{BB962C8B-B14F-4D97-AF65-F5344CB8AC3E}">
        <p14:creationId xmlns:p14="http://schemas.microsoft.com/office/powerpoint/2010/main" val="1792726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B820E160-F603-41F3-A192-DC95957721C3}" type="slidenum">
              <a:rPr lang="ko-KR" altLang="en-US" smtClean="0"/>
              <a:t>27</a:t>
            </a:fld>
            <a:endParaRPr lang="ko-KR" altLang="en-US"/>
          </a:p>
        </p:txBody>
      </p:sp>
    </p:spTree>
    <p:extLst>
      <p:ext uri="{BB962C8B-B14F-4D97-AF65-F5344CB8AC3E}">
        <p14:creationId xmlns:p14="http://schemas.microsoft.com/office/powerpoint/2010/main" val="3687286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B820E160-F603-41F3-A192-DC95957721C3}" type="slidenum">
              <a:rPr lang="ko-KR" altLang="en-US" smtClean="0"/>
              <a:t>28</a:t>
            </a:fld>
            <a:endParaRPr lang="ko-KR" altLang="en-US"/>
          </a:p>
        </p:txBody>
      </p:sp>
    </p:spTree>
    <p:extLst>
      <p:ext uri="{BB962C8B-B14F-4D97-AF65-F5344CB8AC3E}">
        <p14:creationId xmlns:p14="http://schemas.microsoft.com/office/powerpoint/2010/main" val="420229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B820E160-F603-41F3-A192-DC95957721C3}" type="slidenum">
              <a:rPr lang="ko-KR" altLang="en-US" smtClean="0"/>
              <a:t>30</a:t>
            </a:fld>
            <a:endParaRPr lang="ko-KR" altLang="en-US"/>
          </a:p>
        </p:txBody>
      </p:sp>
    </p:spTree>
    <p:extLst>
      <p:ext uri="{BB962C8B-B14F-4D97-AF65-F5344CB8AC3E}">
        <p14:creationId xmlns:p14="http://schemas.microsoft.com/office/powerpoint/2010/main" val="4028165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B820E160-F603-41F3-A192-DC95957721C3}" type="slidenum">
              <a:rPr lang="ko-KR" altLang="en-US" smtClean="0"/>
              <a:t>31</a:t>
            </a:fld>
            <a:endParaRPr lang="ko-KR" altLang="en-US"/>
          </a:p>
        </p:txBody>
      </p:sp>
    </p:spTree>
    <p:extLst>
      <p:ext uri="{BB962C8B-B14F-4D97-AF65-F5344CB8AC3E}">
        <p14:creationId xmlns:p14="http://schemas.microsoft.com/office/powerpoint/2010/main" val="37354962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B820E160-F603-41F3-A192-DC95957721C3}" type="slidenum">
              <a:rPr lang="ko-KR" altLang="en-US" smtClean="0"/>
              <a:t>32</a:t>
            </a:fld>
            <a:endParaRPr lang="ko-KR" altLang="en-US"/>
          </a:p>
        </p:txBody>
      </p:sp>
    </p:spTree>
    <p:extLst>
      <p:ext uri="{BB962C8B-B14F-4D97-AF65-F5344CB8AC3E}">
        <p14:creationId xmlns:p14="http://schemas.microsoft.com/office/powerpoint/2010/main" val="33605403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B820E160-F603-41F3-A192-DC95957721C3}" type="slidenum">
              <a:rPr lang="ko-KR" altLang="en-US" smtClean="0"/>
              <a:t>33</a:t>
            </a:fld>
            <a:endParaRPr lang="ko-KR" altLang="en-US"/>
          </a:p>
        </p:txBody>
      </p:sp>
    </p:spTree>
    <p:extLst>
      <p:ext uri="{BB962C8B-B14F-4D97-AF65-F5344CB8AC3E}">
        <p14:creationId xmlns:p14="http://schemas.microsoft.com/office/powerpoint/2010/main" val="3768962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B820E160-F603-41F3-A192-DC95957721C3}" type="slidenum">
              <a:rPr lang="ko-KR" altLang="en-US" smtClean="0"/>
              <a:t>34</a:t>
            </a:fld>
            <a:endParaRPr lang="ko-KR" altLang="en-US"/>
          </a:p>
        </p:txBody>
      </p:sp>
    </p:spTree>
    <p:extLst>
      <p:ext uri="{BB962C8B-B14F-4D97-AF65-F5344CB8AC3E}">
        <p14:creationId xmlns:p14="http://schemas.microsoft.com/office/powerpoint/2010/main" val="9748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B820E160-F603-41F3-A192-DC95957721C3}" type="slidenum">
              <a:rPr lang="ko-KR" altLang="en-US" smtClean="0"/>
              <a:t>2</a:t>
            </a:fld>
            <a:endParaRPr lang="ko-KR" altLang="en-US"/>
          </a:p>
        </p:txBody>
      </p:sp>
    </p:spTree>
    <p:extLst>
      <p:ext uri="{BB962C8B-B14F-4D97-AF65-F5344CB8AC3E}">
        <p14:creationId xmlns:p14="http://schemas.microsoft.com/office/powerpoint/2010/main" val="19125882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B820E160-F603-41F3-A192-DC95957721C3}" type="slidenum">
              <a:rPr lang="ko-KR" altLang="en-US" smtClean="0"/>
              <a:t>35</a:t>
            </a:fld>
            <a:endParaRPr lang="ko-KR" altLang="en-US"/>
          </a:p>
        </p:txBody>
      </p:sp>
    </p:spTree>
    <p:extLst>
      <p:ext uri="{BB962C8B-B14F-4D97-AF65-F5344CB8AC3E}">
        <p14:creationId xmlns:p14="http://schemas.microsoft.com/office/powerpoint/2010/main" val="20489109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B820E160-F603-41F3-A192-DC95957721C3}" type="slidenum">
              <a:rPr lang="ko-KR" altLang="en-US" smtClean="0"/>
              <a:t>36</a:t>
            </a:fld>
            <a:endParaRPr lang="ko-KR" altLang="en-US"/>
          </a:p>
        </p:txBody>
      </p:sp>
    </p:spTree>
    <p:extLst>
      <p:ext uri="{BB962C8B-B14F-4D97-AF65-F5344CB8AC3E}">
        <p14:creationId xmlns:p14="http://schemas.microsoft.com/office/powerpoint/2010/main" val="40152286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B820E160-F603-41F3-A192-DC95957721C3}" type="slidenum">
              <a:rPr lang="ko-KR" altLang="en-US" smtClean="0"/>
              <a:t>37</a:t>
            </a:fld>
            <a:endParaRPr lang="ko-KR" altLang="en-US"/>
          </a:p>
        </p:txBody>
      </p:sp>
    </p:spTree>
    <p:extLst>
      <p:ext uri="{BB962C8B-B14F-4D97-AF65-F5344CB8AC3E}">
        <p14:creationId xmlns:p14="http://schemas.microsoft.com/office/powerpoint/2010/main" val="1649136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zh-TW" altLang="en-US" sz="1200" dirty="0">
                <a:latin typeface="微軟正黑體" panose="020B0604030504040204" pitchFamily="34" charset="-120"/>
                <a:ea typeface="微軟正黑體" panose="020B0604030504040204" pitchFamily="34" charset="-120"/>
              </a:rPr>
              <a:t>展示結果 </a:t>
            </a:r>
            <a:r>
              <a:rPr lang="en-US" altLang="zh-TW" sz="1200" dirty="0">
                <a:latin typeface="微軟正黑體" panose="020B0604030504040204" pitchFamily="34" charset="-120"/>
                <a:ea typeface="微軟正黑體" panose="020B0604030504040204" pitchFamily="34" charset="-120"/>
              </a:rPr>
              <a:t>(</a:t>
            </a:r>
            <a:r>
              <a:rPr lang="zh-TW" altLang="en-US" sz="1200" dirty="0">
                <a:latin typeface="微軟正黑體" panose="020B0604030504040204" pitchFamily="34" charset="-120"/>
                <a:ea typeface="微軟正黑體" panose="020B0604030504040204" pitchFamily="34" charset="-120"/>
              </a:rPr>
              <a:t>由於有些詞的出現概率相同，所以列出的不一定只有五個。</a:t>
            </a:r>
            <a:r>
              <a:rPr lang="en-US" altLang="zh-TW" sz="1200" dirty="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p>
            <a:endParaRPr lang="zh-TW" altLang="en-US" dirty="0"/>
          </a:p>
        </p:txBody>
      </p:sp>
      <p:sp>
        <p:nvSpPr>
          <p:cNvPr id="4" name="投影片編號版面配置區 3"/>
          <p:cNvSpPr>
            <a:spLocks noGrp="1"/>
          </p:cNvSpPr>
          <p:nvPr>
            <p:ph type="sldNum" sz="quarter" idx="5"/>
          </p:nvPr>
        </p:nvSpPr>
        <p:spPr/>
        <p:txBody>
          <a:bodyPr/>
          <a:lstStyle/>
          <a:p>
            <a:fld id="{B820E160-F603-41F3-A192-DC95957721C3}" type="slidenum">
              <a:rPr lang="ko-KR" altLang="en-US" smtClean="0"/>
              <a:t>38</a:t>
            </a:fld>
            <a:endParaRPr lang="ko-KR" altLang="en-US"/>
          </a:p>
        </p:txBody>
      </p:sp>
    </p:spTree>
    <p:extLst>
      <p:ext uri="{BB962C8B-B14F-4D97-AF65-F5344CB8AC3E}">
        <p14:creationId xmlns:p14="http://schemas.microsoft.com/office/powerpoint/2010/main" val="38689486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B820E160-F603-41F3-A192-DC95957721C3}" type="slidenum">
              <a:rPr lang="ko-KR" altLang="en-US" smtClean="0"/>
              <a:t>40</a:t>
            </a:fld>
            <a:endParaRPr lang="ko-KR" altLang="en-US"/>
          </a:p>
        </p:txBody>
      </p:sp>
    </p:spTree>
    <p:extLst>
      <p:ext uri="{BB962C8B-B14F-4D97-AF65-F5344CB8AC3E}">
        <p14:creationId xmlns:p14="http://schemas.microsoft.com/office/powerpoint/2010/main" val="15389651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企業、團體、品牌的形象在受眾的觀感中如何</a:t>
            </a:r>
            <a:r>
              <a:rPr lang="en-US" altLang="zh-TW" dirty="0"/>
              <a:t>(</a:t>
            </a:r>
            <a:r>
              <a:rPr lang="zh-TW" altLang="en-US" b="0" i="0" dirty="0">
                <a:solidFill>
                  <a:srgbClr val="383847"/>
                </a:solidFill>
                <a:effectLst/>
                <a:latin typeface="Shaip Font"/>
              </a:rPr>
              <a:t>密切關注或者傾聽品牌提及、評論、討論</a:t>
            </a:r>
            <a:r>
              <a:rPr lang="en-US" altLang="zh-TW" dirty="0"/>
              <a:t>)</a:t>
            </a:r>
          </a:p>
          <a:p>
            <a:endParaRPr lang="en-US" altLang="zh-TW" dirty="0"/>
          </a:p>
          <a:p>
            <a:r>
              <a:rPr lang="zh-TW" altLang="en-US" dirty="0"/>
              <a:t>透過情緒分析了解受眾喜愛產品的哪項優點、厭惡產品的哪項缺點</a:t>
            </a:r>
            <a:endParaRPr lang="en-US" altLang="zh-TW" dirty="0"/>
          </a:p>
          <a:p>
            <a:endParaRPr lang="en-US" altLang="zh-TW" dirty="0"/>
          </a:p>
          <a:p>
            <a:r>
              <a:rPr lang="zh-TW" altLang="en-US" dirty="0"/>
              <a:t>了解文章或產品的觸及率高或低是由於正面或是負面的評論</a:t>
            </a:r>
          </a:p>
        </p:txBody>
      </p:sp>
      <p:sp>
        <p:nvSpPr>
          <p:cNvPr id="4" name="投影片編號版面配置區 3"/>
          <p:cNvSpPr>
            <a:spLocks noGrp="1"/>
          </p:cNvSpPr>
          <p:nvPr>
            <p:ph type="sldNum" sz="quarter" idx="5"/>
          </p:nvPr>
        </p:nvSpPr>
        <p:spPr/>
        <p:txBody>
          <a:bodyPr/>
          <a:lstStyle/>
          <a:p>
            <a:fld id="{B820E160-F603-41F3-A192-DC95957721C3}" type="slidenum">
              <a:rPr lang="ko-KR" altLang="en-US" smtClean="0"/>
              <a:t>41</a:t>
            </a:fld>
            <a:endParaRPr lang="ko-KR" altLang="en-US"/>
          </a:p>
        </p:txBody>
      </p:sp>
    </p:spTree>
    <p:extLst>
      <p:ext uri="{BB962C8B-B14F-4D97-AF65-F5344CB8AC3E}">
        <p14:creationId xmlns:p14="http://schemas.microsoft.com/office/powerpoint/2010/main" val="32232335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B820E160-F603-41F3-A192-DC95957721C3}" type="slidenum">
              <a:rPr lang="ko-KR" altLang="en-US" smtClean="0"/>
              <a:t>42</a:t>
            </a:fld>
            <a:endParaRPr lang="ko-KR" altLang="en-US"/>
          </a:p>
        </p:txBody>
      </p:sp>
    </p:spTree>
    <p:extLst>
      <p:ext uri="{BB962C8B-B14F-4D97-AF65-F5344CB8AC3E}">
        <p14:creationId xmlns:p14="http://schemas.microsoft.com/office/powerpoint/2010/main" val="19362677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383847"/>
                </a:solidFill>
                <a:effectLst/>
                <a:latin typeface="Shaip Font"/>
              </a:rPr>
              <a:t>詞被定義或分配一個值，正面或負面。 該模型計算文本中正面和負面詞的數量，並相應地對意見背後的情緒進行分類。</a:t>
            </a:r>
            <a:r>
              <a:rPr lang="en-US" altLang="zh-TW" b="0" i="0" dirty="0">
                <a:solidFill>
                  <a:srgbClr val="383847"/>
                </a:solidFill>
                <a:effectLst/>
                <a:latin typeface="Shaip Font"/>
              </a:rPr>
              <a:t>(</a:t>
            </a:r>
            <a:r>
              <a:rPr lang="zh-TW" altLang="en-US" b="0" i="0" dirty="0">
                <a:solidFill>
                  <a:srgbClr val="383847"/>
                </a:solidFill>
                <a:effectLst/>
                <a:latin typeface="Shaip Font"/>
              </a:rPr>
              <a:t>缺點</a:t>
            </a:r>
            <a:r>
              <a:rPr lang="en-US" altLang="zh-TW" b="0" i="0" dirty="0">
                <a:solidFill>
                  <a:srgbClr val="383847"/>
                </a:solidFill>
                <a:effectLst/>
                <a:latin typeface="Shaip Font"/>
              </a:rPr>
              <a:t>:</a:t>
            </a:r>
            <a:r>
              <a:rPr lang="zh-TW" altLang="en-US" b="0" i="0" dirty="0">
                <a:solidFill>
                  <a:srgbClr val="383847"/>
                </a:solidFill>
                <a:effectLst/>
                <a:latin typeface="Shaip Font"/>
              </a:rPr>
              <a:t>諷刺可能被誤認為正面的情緒，雖然可以透過更多的規則去解決，但缺點仍然存在</a:t>
            </a:r>
            <a:r>
              <a:rPr lang="en-US" altLang="zh-TW" b="0" i="0" dirty="0">
                <a:solidFill>
                  <a:srgbClr val="383847"/>
                </a:solidFill>
                <a:effectLst/>
                <a:latin typeface="Shaip Font"/>
              </a:rPr>
              <a:t>)</a:t>
            </a:r>
          </a:p>
          <a:p>
            <a:endParaRPr lang="en-US" altLang="zh-TW" b="0" i="0" dirty="0">
              <a:solidFill>
                <a:srgbClr val="383847"/>
              </a:solidFill>
              <a:effectLst/>
              <a:latin typeface="Shaip Font"/>
            </a:endParaRPr>
          </a:p>
          <a:p>
            <a:r>
              <a:rPr lang="zh-TW" altLang="en-US" b="0" i="0" dirty="0">
                <a:solidFill>
                  <a:srgbClr val="383847"/>
                </a:solidFill>
                <a:effectLst/>
                <a:latin typeface="Shaip Font"/>
              </a:rPr>
              <a:t>不需要人工干預並為模型運行設置手動規則。 相反，實施了一個分類器來評估文本並返回結果。 這需要大量標記過的資料，以幫助模型理解其中的</a:t>
            </a:r>
            <a:r>
              <a:rPr lang="en-US" altLang="zh-TW" b="0" i="0" dirty="0">
                <a:solidFill>
                  <a:srgbClr val="383847"/>
                </a:solidFill>
                <a:effectLst/>
                <a:latin typeface="Shaip Font"/>
              </a:rPr>
              <a:t>pattern</a:t>
            </a:r>
            <a:r>
              <a:rPr lang="zh-TW" altLang="en-US" b="0" i="0" dirty="0">
                <a:solidFill>
                  <a:srgbClr val="383847"/>
                </a:solidFill>
                <a:effectLst/>
                <a:latin typeface="Shaip Font"/>
              </a:rPr>
              <a:t>。</a:t>
            </a:r>
            <a:endParaRPr lang="zh-TW" altLang="en-US" dirty="0"/>
          </a:p>
        </p:txBody>
      </p:sp>
      <p:sp>
        <p:nvSpPr>
          <p:cNvPr id="4" name="投影片編號版面配置區 3"/>
          <p:cNvSpPr>
            <a:spLocks noGrp="1"/>
          </p:cNvSpPr>
          <p:nvPr>
            <p:ph type="sldNum" sz="quarter" idx="5"/>
          </p:nvPr>
        </p:nvSpPr>
        <p:spPr/>
        <p:txBody>
          <a:bodyPr/>
          <a:lstStyle/>
          <a:p>
            <a:fld id="{B820E160-F603-41F3-A192-DC95957721C3}" type="slidenum">
              <a:rPr lang="ko-KR" altLang="en-US" smtClean="0"/>
              <a:t>43</a:t>
            </a:fld>
            <a:endParaRPr lang="ko-KR" altLang="en-US"/>
          </a:p>
        </p:txBody>
      </p:sp>
    </p:spTree>
    <p:extLst>
      <p:ext uri="{BB962C8B-B14F-4D97-AF65-F5344CB8AC3E}">
        <p14:creationId xmlns:p14="http://schemas.microsoft.com/office/powerpoint/2010/main" val="2813136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383847"/>
                </a:solidFill>
                <a:effectLst/>
                <a:latin typeface="Shaip Font"/>
              </a:rPr>
              <a:t>詞被定義或分配一個值，正面或負面。 該模型計算文本中正面和負面詞的數量，並相應地對意見背後的情緒進行分類。</a:t>
            </a:r>
            <a:r>
              <a:rPr lang="en-US" altLang="zh-TW" b="0" i="0" dirty="0">
                <a:solidFill>
                  <a:srgbClr val="383847"/>
                </a:solidFill>
                <a:effectLst/>
                <a:latin typeface="Shaip Font"/>
              </a:rPr>
              <a:t>(</a:t>
            </a:r>
            <a:r>
              <a:rPr lang="zh-TW" altLang="en-US" b="0" i="0" dirty="0">
                <a:solidFill>
                  <a:srgbClr val="383847"/>
                </a:solidFill>
                <a:effectLst/>
                <a:latin typeface="Shaip Font"/>
              </a:rPr>
              <a:t>缺點</a:t>
            </a:r>
            <a:r>
              <a:rPr lang="en-US" altLang="zh-TW" b="0" i="0" dirty="0">
                <a:solidFill>
                  <a:srgbClr val="383847"/>
                </a:solidFill>
                <a:effectLst/>
                <a:latin typeface="Shaip Font"/>
              </a:rPr>
              <a:t>:</a:t>
            </a:r>
            <a:r>
              <a:rPr lang="zh-TW" altLang="en-US" b="0" i="0" dirty="0">
                <a:solidFill>
                  <a:srgbClr val="383847"/>
                </a:solidFill>
                <a:effectLst/>
                <a:latin typeface="Shaip Font"/>
              </a:rPr>
              <a:t>諷刺可能被誤認為正面的情緒，雖然可以透過更多的規則去解決，但缺點仍然存在</a:t>
            </a:r>
            <a:r>
              <a:rPr lang="en-US" altLang="zh-TW" b="0" i="0" dirty="0">
                <a:solidFill>
                  <a:srgbClr val="383847"/>
                </a:solidFill>
                <a:effectLst/>
                <a:latin typeface="Shaip Font"/>
              </a:rPr>
              <a:t>)</a:t>
            </a:r>
          </a:p>
          <a:p>
            <a:endParaRPr lang="en-US" altLang="zh-TW" b="0" i="0" dirty="0">
              <a:solidFill>
                <a:srgbClr val="383847"/>
              </a:solidFill>
              <a:effectLst/>
              <a:latin typeface="Shaip Font"/>
            </a:endParaRPr>
          </a:p>
          <a:p>
            <a:r>
              <a:rPr lang="zh-TW" altLang="en-US" b="0" i="0" dirty="0">
                <a:solidFill>
                  <a:srgbClr val="383847"/>
                </a:solidFill>
                <a:effectLst/>
                <a:latin typeface="Shaip Font"/>
              </a:rPr>
              <a:t>不需要人工干預並為模型運行設置手動規則。 相反，實施了一個分類器來評估文本並返回結果。 這需要大量標記過的資料，以幫助模型理解其中的</a:t>
            </a:r>
            <a:r>
              <a:rPr lang="en-US" altLang="zh-TW" b="0" i="0" dirty="0">
                <a:solidFill>
                  <a:srgbClr val="383847"/>
                </a:solidFill>
                <a:effectLst/>
                <a:latin typeface="Shaip Font"/>
              </a:rPr>
              <a:t>pattern</a:t>
            </a:r>
            <a:r>
              <a:rPr lang="zh-TW" altLang="en-US" b="0" i="0" dirty="0">
                <a:solidFill>
                  <a:srgbClr val="383847"/>
                </a:solidFill>
                <a:effectLst/>
                <a:latin typeface="Shaip Font"/>
              </a:rPr>
              <a:t>。</a:t>
            </a:r>
            <a:endParaRPr lang="zh-TW" altLang="en-US" dirty="0"/>
          </a:p>
        </p:txBody>
      </p:sp>
      <p:sp>
        <p:nvSpPr>
          <p:cNvPr id="4" name="投影片編號版面配置區 3"/>
          <p:cNvSpPr>
            <a:spLocks noGrp="1"/>
          </p:cNvSpPr>
          <p:nvPr>
            <p:ph type="sldNum" sz="quarter" idx="5"/>
          </p:nvPr>
        </p:nvSpPr>
        <p:spPr/>
        <p:txBody>
          <a:bodyPr/>
          <a:lstStyle/>
          <a:p>
            <a:fld id="{B820E160-F603-41F3-A192-DC95957721C3}" type="slidenum">
              <a:rPr lang="ko-KR" altLang="en-US" smtClean="0"/>
              <a:t>44</a:t>
            </a:fld>
            <a:endParaRPr lang="ko-KR" altLang="en-US"/>
          </a:p>
        </p:txBody>
      </p:sp>
    </p:spTree>
    <p:extLst>
      <p:ext uri="{BB962C8B-B14F-4D97-AF65-F5344CB8AC3E}">
        <p14:creationId xmlns:p14="http://schemas.microsoft.com/office/powerpoint/2010/main" val="20743937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B820E160-F603-41F3-A192-DC95957721C3}" type="slidenum">
              <a:rPr lang="ko-KR" altLang="en-US" smtClean="0"/>
              <a:t>58</a:t>
            </a:fld>
            <a:endParaRPr lang="ko-KR" altLang="en-US"/>
          </a:p>
        </p:txBody>
      </p:sp>
    </p:spTree>
    <p:extLst>
      <p:ext uri="{BB962C8B-B14F-4D97-AF65-F5344CB8AC3E}">
        <p14:creationId xmlns:p14="http://schemas.microsoft.com/office/powerpoint/2010/main" val="783181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B820E160-F603-41F3-A192-DC95957721C3}" type="slidenum">
              <a:rPr lang="ko-KR" altLang="en-US" smtClean="0"/>
              <a:t>6</a:t>
            </a:fld>
            <a:endParaRPr lang="ko-KR" altLang="en-US"/>
          </a:p>
        </p:txBody>
      </p:sp>
    </p:spTree>
    <p:extLst>
      <p:ext uri="{BB962C8B-B14F-4D97-AF65-F5344CB8AC3E}">
        <p14:creationId xmlns:p14="http://schemas.microsoft.com/office/powerpoint/2010/main" val="2716312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B820E160-F603-41F3-A192-DC95957721C3}" type="slidenum">
              <a:rPr lang="ko-KR" altLang="en-US" smtClean="0"/>
              <a:t>7</a:t>
            </a:fld>
            <a:endParaRPr lang="ko-KR" altLang="en-US"/>
          </a:p>
        </p:txBody>
      </p:sp>
    </p:spTree>
    <p:extLst>
      <p:ext uri="{BB962C8B-B14F-4D97-AF65-F5344CB8AC3E}">
        <p14:creationId xmlns:p14="http://schemas.microsoft.com/office/powerpoint/2010/main" val="3547779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B820E160-F603-41F3-A192-DC95957721C3}" type="slidenum">
              <a:rPr lang="ko-KR" altLang="en-US" smtClean="0"/>
              <a:t>9</a:t>
            </a:fld>
            <a:endParaRPr lang="ko-KR" altLang="en-US"/>
          </a:p>
        </p:txBody>
      </p:sp>
    </p:spTree>
    <p:extLst>
      <p:ext uri="{BB962C8B-B14F-4D97-AF65-F5344CB8AC3E}">
        <p14:creationId xmlns:p14="http://schemas.microsoft.com/office/powerpoint/2010/main" val="711173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14:m>
                  <m:oMath xmlns:m="http://schemas.openxmlformats.org/officeDocument/2006/math">
                    <m:d>
                      <m:dPr>
                        <m:begChr m:val="|"/>
                        <m:endChr m:val="|"/>
                        <m:ctrlPr>
                          <a:rPr lang="en-US" altLang="zh-TW" sz="1200" b="0" i="1" smtClean="0">
                            <a:latin typeface="Cambria Math" panose="02040503050406030204" pitchFamily="18" charset="0"/>
                            <a:ea typeface="微軟正黑體" panose="020B0604030504040204" pitchFamily="34" charset="-120"/>
                          </a:rPr>
                        </m:ctrlPr>
                      </m:dPr>
                      <m:e>
                        <m:r>
                          <a:rPr lang="en-US" altLang="zh-TW" sz="1200" b="0" i="1" smtClean="0">
                            <a:latin typeface="Cambria Math" panose="02040503050406030204" pitchFamily="18" charset="0"/>
                            <a:ea typeface="微軟正黑體" panose="020B0604030504040204" pitchFamily="34" charset="-120"/>
                          </a:rPr>
                          <m:t>𝐷</m:t>
                        </m:r>
                      </m:e>
                    </m:d>
                  </m:oMath>
                </a14:m>
                <a:r>
                  <a:rPr lang="zh-TW" altLang="en-US" sz="1200" dirty="0">
                    <a:latin typeface="微軟正黑體" panose="020B0604030504040204" pitchFamily="34" charset="-120"/>
                    <a:ea typeface="微軟正黑體" panose="020B0604030504040204" pitchFamily="34" charset="-120"/>
                  </a:rPr>
                  <a:t>：文章總數</a:t>
                </a:r>
                <a:endParaRPr lang="en-US" altLang="zh-TW" sz="1200" dirty="0">
                  <a:latin typeface="微軟正黑體" panose="020B0604030504040204" pitchFamily="34" charset="-120"/>
                  <a:ea typeface="微軟正黑體" panose="020B0604030504040204" pitchFamily="34" charset="-120"/>
                </a:endParaRPr>
              </a:p>
              <a:p>
                <a14:m>
                  <m:oMath xmlns:m="http://schemas.openxmlformats.org/officeDocument/2006/math">
                    <m:sSub>
                      <m:sSubPr>
                        <m:ctrlPr>
                          <a:rPr lang="en-US" altLang="zh-TW" sz="1200" b="0" i="1" smtClean="0">
                            <a:latin typeface="Cambria Math" panose="02040503050406030204" pitchFamily="18" charset="0"/>
                            <a:ea typeface="微軟正黑體" panose="020B0604030504040204" pitchFamily="34" charset="-120"/>
                          </a:rPr>
                        </m:ctrlPr>
                      </m:sSubPr>
                      <m:e>
                        <m:r>
                          <a:rPr lang="en-US" altLang="zh-TW" sz="1200" b="0" i="1" smtClean="0">
                            <a:latin typeface="Cambria Math" panose="02040503050406030204" pitchFamily="18" charset="0"/>
                            <a:ea typeface="微軟正黑體" panose="020B0604030504040204" pitchFamily="34" charset="-120"/>
                          </a:rPr>
                          <m:t>𝑑</m:t>
                        </m:r>
                      </m:e>
                      <m:sub>
                        <m:r>
                          <a:rPr lang="en-US" altLang="zh-TW" sz="1200" b="0" i="1" smtClean="0">
                            <a:latin typeface="Cambria Math" panose="02040503050406030204" pitchFamily="18" charset="0"/>
                            <a:ea typeface="微軟正黑體" panose="020B0604030504040204" pitchFamily="34" charset="-120"/>
                          </a:rPr>
                          <m:t>𝑖</m:t>
                        </m:r>
                      </m:sub>
                    </m:sSub>
                  </m:oMath>
                </a14:m>
                <a:r>
                  <a:rPr lang="zh-TW" altLang="en-US" sz="1200" dirty="0">
                    <a:latin typeface="微軟正黑體" panose="020B0604030504040204" pitchFamily="34" charset="-120"/>
                    <a:ea typeface="微軟正黑體" panose="020B0604030504040204" pitchFamily="34" charset="-120"/>
                  </a:rPr>
                  <a:t>：包</a:t>
                </a:r>
                <a14:m>
                  <m:oMath xmlns:m="http://schemas.openxmlformats.org/officeDocument/2006/math">
                    <m:r>
                      <a:rPr lang="zh-TW" altLang="en-US" sz="1200" b="0" i="1" dirty="0">
                        <a:latin typeface="Cambria Math" panose="02040503050406030204" pitchFamily="18" charset="0"/>
                        <a:ea typeface="微軟正黑體" panose="020B0604030504040204" pitchFamily="34" charset="-120"/>
                      </a:rPr>
                      <m:t>含</m:t>
                    </m:r>
                    <m:r>
                      <a:rPr lang="zh-TW" altLang="en-US" sz="1200" i="1" dirty="0" smtClean="0">
                        <a:latin typeface="Cambria Math" panose="02040503050406030204" pitchFamily="18" charset="0"/>
                        <a:ea typeface="微軟正黑體" panose="020B0604030504040204" pitchFamily="34" charset="-120"/>
                      </a:rPr>
                      <m:t>第</m:t>
                    </m:r>
                    <m:r>
                      <a:rPr lang="en-US" altLang="zh-TW" sz="1200" b="0" i="1" dirty="0" smtClean="0">
                        <a:latin typeface="Cambria Math" panose="02040503050406030204" pitchFamily="18" charset="0"/>
                        <a:ea typeface="微軟正黑體" panose="020B0604030504040204" pitchFamily="34" charset="-120"/>
                      </a:rPr>
                      <m:t>𝑖</m:t>
                    </m:r>
                  </m:oMath>
                </a14:m>
                <a:r>
                  <a:rPr lang="zh-TW" altLang="en-US" sz="1200" dirty="0">
                    <a:latin typeface="微軟正黑體" panose="020B0604030504040204" pitchFamily="34" charset="-120"/>
                    <a:ea typeface="微軟正黑體" panose="020B0604030504040204" pitchFamily="34" charset="-120"/>
                  </a:rPr>
                  <a:t>個詞的文章數</a:t>
                </a:r>
              </a:p>
              <a:p>
                <a:endParaRPr lang="zh-TW" altLang="en-US" dirty="0"/>
              </a:p>
            </p:txBody>
          </p:sp>
        </mc:Choice>
        <mc:Fallback xmlns="">
          <p:sp>
            <p:nvSpPr>
              <p:cNvPr id="3" name="備忘稿版面配置區 2"/>
              <p:cNvSpPr>
                <a:spLocks noGrp="1"/>
              </p:cNvSpPr>
              <p:nvPr>
                <p:ph type="body" idx="1"/>
              </p:nvPr>
            </p:nvSpPr>
            <p:spPr/>
            <p:txBody>
              <a:bodyPr/>
              <a:lstStyle/>
              <a:p>
                <a:r>
                  <a:rPr lang="en-US" altLang="zh-TW" sz="1200" b="0" i="0">
                    <a:latin typeface="Cambria Math" panose="02040503050406030204" pitchFamily="18" charset="0"/>
                    <a:ea typeface="微軟正黑體" panose="020B0604030504040204" pitchFamily="34" charset="-120"/>
                  </a:rPr>
                  <a:t>|𝐷|</a:t>
                </a:r>
                <a:r>
                  <a:rPr lang="zh-TW" altLang="en-US" sz="1200" dirty="0">
                    <a:latin typeface="微軟正黑體" panose="020B0604030504040204" pitchFamily="34" charset="-120"/>
                    <a:ea typeface="微軟正黑體" panose="020B0604030504040204" pitchFamily="34" charset="-120"/>
                  </a:rPr>
                  <a:t>：文章總數</a:t>
                </a:r>
                <a:endParaRPr lang="en-US" altLang="zh-TW" sz="1200" dirty="0">
                  <a:latin typeface="微軟正黑體" panose="020B0604030504040204" pitchFamily="34" charset="-120"/>
                  <a:ea typeface="微軟正黑體" panose="020B0604030504040204" pitchFamily="34" charset="-120"/>
                </a:endParaRPr>
              </a:p>
              <a:p>
                <a:r>
                  <a:rPr lang="en-US" altLang="zh-TW" sz="1200" b="0" i="0">
                    <a:latin typeface="Cambria Math" panose="02040503050406030204" pitchFamily="18" charset="0"/>
                    <a:ea typeface="微軟正黑體" panose="020B0604030504040204" pitchFamily="34" charset="-120"/>
                  </a:rPr>
                  <a:t>𝑑_𝑖</a:t>
                </a:r>
                <a:r>
                  <a:rPr lang="zh-TW" altLang="en-US" sz="1200" dirty="0">
                    <a:latin typeface="微軟正黑體" panose="020B0604030504040204" pitchFamily="34" charset="-120"/>
                    <a:ea typeface="微軟正黑體" panose="020B0604030504040204" pitchFamily="34" charset="-120"/>
                  </a:rPr>
                  <a:t>：包</a:t>
                </a:r>
                <a:r>
                  <a:rPr lang="zh-TW" altLang="en-US" sz="1200" b="0" i="0" dirty="0">
                    <a:latin typeface="Cambria Math" panose="02040503050406030204" pitchFamily="18" charset="0"/>
                    <a:ea typeface="微軟正黑體" panose="020B0604030504040204" pitchFamily="34" charset="-120"/>
                  </a:rPr>
                  <a:t>含</a:t>
                </a:r>
                <a:r>
                  <a:rPr lang="zh-TW" altLang="en-US" sz="1200" i="0" dirty="0">
                    <a:latin typeface="Cambria Math" panose="02040503050406030204" pitchFamily="18" charset="0"/>
                    <a:ea typeface="微軟正黑體" panose="020B0604030504040204" pitchFamily="34" charset="-120"/>
                  </a:rPr>
                  <a:t>第</a:t>
                </a:r>
                <a:r>
                  <a:rPr lang="en-US" altLang="zh-TW" sz="1200" b="0" i="0" dirty="0">
                    <a:latin typeface="Cambria Math" panose="02040503050406030204" pitchFamily="18" charset="0"/>
                    <a:ea typeface="微軟正黑體" panose="020B0604030504040204" pitchFamily="34" charset="-120"/>
                  </a:rPr>
                  <a:t>𝑖</a:t>
                </a:r>
                <a:r>
                  <a:rPr lang="zh-TW" altLang="en-US" sz="1200" dirty="0">
                    <a:latin typeface="微軟正黑體" panose="020B0604030504040204" pitchFamily="34" charset="-120"/>
                    <a:ea typeface="微軟正黑體" panose="020B0604030504040204" pitchFamily="34" charset="-120"/>
                  </a:rPr>
                  <a:t>個詞的文章數</a:t>
                </a:r>
              </a:p>
              <a:p>
                <a:endParaRPr lang="zh-TW" altLang="en-US" dirty="0"/>
              </a:p>
            </p:txBody>
          </p:sp>
        </mc:Fallback>
      </mc:AlternateContent>
      <p:sp>
        <p:nvSpPr>
          <p:cNvPr id="4" name="投影片編號版面配置區 3"/>
          <p:cNvSpPr>
            <a:spLocks noGrp="1"/>
          </p:cNvSpPr>
          <p:nvPr>
            <p:ph type="sldNum" sz="quarter" idx="5"/>
          </p:nvPr>
        </p:nvSpPr>
        <p:spPr/>
        <p:txBody>
          <a:bodyPr/>
          <a:lstStyle/>
          <a:p>
            <a:fld id="{B820E160-F603-41F3-A192-DC95957721C3}" type="slidenum">
              <a:rPr lang="ko-KR" altLang="en-US" smtClean="0"/>
              <a:t>19</a:t>
            </a:fld>
            <a:endParaRPr lang="ko-KR" altLang="en-US"/>
          </a:p>
        </p:txBody>
      </p:sp>
    </p:spTree>
    <p:extLst>
      <p:ext uri="{BB962C8B-B14F-4D97-AF65-F5344CB8AC3E}">
        <p14:creationId xmlns:p14="http://schemas.microsoft.com/office/powerpoint/2010/main" val="1106967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在文件中的高頻詞結合在全部文件中的低頻率會得到高權重值</a:t>
            </a:r>
            <a:endParaRPr lang="en-US" altLang="zh-TW" dirty="0"/>
          </a:p>
          <a:p>
            <a:r>
              <a:rPr lang="zh-TW" altLang="zh-TW" dirty="0"/>
              <a:t>→ </a:t>
            </a:r>
            <a:r>
              <a:rPr lang="zh-TW" altLang="zh-TW" b="1" dirty="0"/>
              <a:t>過濾常見詞，保留重要詞語</a:t>
            </a:r>
            <a:endParaRPr lang="en-US" altLang="zh-TW" b="1" dirty="0"/>
          </a:p>
          <a:p>
            <a:endParaRPr lang="en-US" altLang="zh-TW" dirty="0"/>
          </a:p>
          <a:p>
            <a:pPr marL="0" marR="0" lvl="0" indent="0" algn="l" defTabSz="914400" rtl="0" eaLnBrk="1" fontAlgn="auto" latinLnBrk="1" hangingPunct="1">
              <a:lnSpc>
                <a:spcPct val="100000"/>
              </a:lnSpc>
              <a:spcBef>
                <a:spcPts val="0"/>
              </a:spcBef>
              <a:spcAft>
                <a:spcPts val="0"/>
              </a:spcAft>
              <a:buClrTx/>
              <a:buSzTx/>
              <a:buFontTx/>
              <a:buNone/>
              <a:tabLst/>
              <a:defRPr/>
            </a:pPr>
            <a:r>
              <a:rPr lang="zh-TW" altLang="en-US" dirty="0"/>
              <a:t>若一個詞沒有出現過，</a:t>
            </a:r>
            <a:r>
              <a:rPr lang="en-US" altLang="zh-TW" dirty="0" err="1"/>
              <a:t>idf</a:t>
            </a:r>
            <a:r>
              <a:rPr lang="zh-TW" altLang="en-US" dirty="0"/>
              <a:t>的分母會變成</a:t>
            </a:r>
            <a:r>
              <a:rPr lang="en-US" altLang="zh-TW" dirty="0"/>
              <a:t>0</a:t>
            </a:r>
            <a:r>
              <a:rPr lang="zh-TW" altLang="en-US" dirty="0"/>
              <a:t>，因此常用</a:t>
            </a:r>
            <a:r>
              <a:rPr lang="en-US" altLang="zh-TW" dirty="0"/>
              <a:t>1+di</a:t>
            </a:r>
          </a:p>
          <a:p>
            <a:endParaRPr lang="zh-TW" altLang="en-US" dirty="0"/>
          </a:p>
        </p:txBody>
      </p:sp>
      <p:sp>
        <p:nvSpPr>
          <p:cNvPr id="4" name="投影片編號版面配置區 3"/>
          <p:cNvSpPr>
            <a:spLocks noGrp="1"/>
          </p:cNvSpPr>
          <p:nvPr>
            <p:ph type="sldNum" sz="quarter" idx="5"/>
          </p:nvPr>
        </p:nvSpPr>
        <p:spPr/>
        <p:txBody>
          <a:bodyPr/>
          <a:lstStyle/>
          <a:p>
            <a:fld id="{B820E160-F603-41F3-A192-DC95957721C3}" type="slidenum">
              <a:rPr lang="ko-KR" altLang="en-US" smtClean="0"/>
              <a:t>20</a:t>
            </a:fld>
            <a:endParaRPr lang="ko-KR" altLang="en-US"/>
          </a:p>
        </p:txBody>
      </p:sp>
    </p:spTree>
    <p:extLst>
      <p:ext uri="{BB962C8B-B14F-4D97-AF65-F5344CB8AC3E}">
        <p14:creationId xmlns:p14="http://schemas.microsoft.com/office/powerpoint/2010/main" val="44616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B820E160-F603-41F3-A192-DC95957721C3}" type="slidenum">
              <a:rPr lang="ko-KR" altLang="en-US" smtClean="0"/>
              <a:t>21</a:t>
            </a:fld>
            <a:endParaRPr lang="ko-KR" altLang="en-US"/>
          </a:p>
        </p:txBody>
      </p:sp>
    </p:spTree>
    <p:extLst>
      <p:ext uri="{BB962C8B-B14F-4D97-AF65-F5344CB8AC3E}">
        <p14:creationId xmlns:p14="http://schemas.microsoft.com/office/powerpoint/2010/main" val="2160398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B820E160-F603-41F3-A192-DC95957721C3}" type="slidenum">
              <a:rPr lang="ko-KR" altLang="en-US" smtClean="0"/>
              <a:t>22</a:t>
            </a:fld>
            <a:endParaRPr lang="ko-KR" altLang="en-US"/>
          </a:p>
        </p:txBody>
      </p:sp>
    </p:spTree>
    <p:extLst>
      <p:ext uri="{BB962C8B-B14F-4D97-AF65-F5344CB8AC3E}">
        <p14:creationId xmlns:p14="http://schemas.microsoft.com/office/powerpoint/2010/main" val="13322108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Master" Target="../slideMasters/slideMaster3.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23928" y="2643759"/>
            <a:ext cx="5220072" cy="1080120"/>
          </a:xfrm>
          <a:prstGeom prst="rect">
            <a:avLst/>
          </a:prstGeom>
        </p:spPr>
        <p:txBody>
          <a:bodyPr anchor="ctr"/>
          <a:lstStyle>
            <a:lvl1pPr marL="0" indent="0" algn="l">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sz="3600"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3923928" y="3723878"/>
            <a:ext cx="5219924" cy="504056"/>
          </a:xfrm>
          <a:prstGeom prst="rect">
            <a:avLst/>
          </a:prstGeom>
        </p:spPr>
        <p:txBody>
          <a:bodyPr anchor="ctr"/>
          <a:lstStyle>
            <a:lvl1pPr marL="0" indent="0" algn="l">
              <a:lnSpc>
                <a:spcPct val="100000"/>
              </a:lnSpc>
              <a:buNone/>
              <a:defRPr sz="1400" b="0" baseline="0">
                <a:solidFill>
                  <a:schemeClr val="tx1">
                    <a:lumMod val="75000"/>
                    <a:lumOff val="25000"/>
                  </a:schemeClr>
                </a:solidFill>
                <a:latin typeface="+mn-lt"/>
                <a:cs typeface="Arial" pitchFamily="34" charset="0"/>
              </a:defRPr>
            </a:lvl1pPr>
          </a:lstStyle>
          <a:p>
            <a:pPr lvl="0"/>
            <a:r>
              <a:rPr lang="en-US" altLang="ko-KR" dirty="0"/>
              <a:t>INSTERT THE TITLE OF YOUR </a:t>
            </a:r>
          </a:p>
          <a:p>
            <a:pPr lvl="0"/>
            <a:r>
              <a:rPr lang="en-US" altLang="ko-KR" dirty="0"/>
              <a:t>PRESENTATION HERE</a:t>
            </a:r>
            <a:endParaRPr lang="ko-KR" alt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2771800" y="1404764"/>
            <a:ext cx="6372200" cy="30243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Text Placeholder 9">
            <a:extLst>
              <a:ext uri="{FF2B5EF4-FFF2-40B4-BE49-F238E27FC236}">
                <a16:creationId xmlns:a16="http://schemas.microsoft.com/office/drawing/2014/main" id="{A6C3AF05-0B8F-485E-983F-1B40340199EC}"/>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6" name="Text Placeholder 9">
            <a:extLst>
              <a:ext uri="{FF2B5EF4-FFF2-40B4-BE49-F238E27FC236}">
                <a16:creationId xmlns:a16="http://schemas.microsoft.com/office/drawing/2014/main" id="{D183D1CC-DF98-45E3-B7CE-601603E40D08}"/>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19319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0" y="0"/>
            <a:ext cx="3059832" cy="219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6084000" y="2947500"/>
            <a:ext cx="3060000" cy="219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514479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528392" y="0"/>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020272" y="1923678"/>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980251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idx="10" hasCustomPrompt="1"/>
          </p:nvPr>
        </p:nvSpPr>
        <p:spPr>
          <a:xfrm>
            <a:off x="717858" y="1275606"/>
            <a:ext cx="2448545"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Picture Placeholder 2"/>
          <p:cNvSpPr>
            <a:spLocks noGrp="1"/>
          </p:cNvSpPr>
          <p:nvPr>
            <p:ph type="pic" idx="11" hasCustomPrompt="1"/>
          </p:nvPr>
        </p:nvSpPr>
        <p:spPr>
          <a:xfrm>
            <a:off x="3339542"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Picture Placeholder 2"/>
          <p:cNvSpPr>
            <a:spLocks noGrp="1"/>
          </p:cNvSpPr>
          <p:nvPr>
            <p:ph type="pic" idx="12" hasCustomPrompt="1"/>
          </p:nvPr>
        </p:nvSpPr>
        <p:spPr>
          <a:xfrm>
            <a:off x="5960954"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7" name="Text Placeholder 9">
            <a:extLst>
              <a:ext uri="{FF2B5EF4-FFF2-40B4-BE49-F238E27FC236}">
                <a16:creationId xmlns:a16="http://schemas.microsoft.com/office/drawing/2014/main" id="{DDA4CE02-F7F3-4BCD-B8DB-4DFD03965EC0}"/>
              </a:ext>
            </a:extLst>
          </p:cNvPr>
          <p:cNvSpPr>
            <a:spLocks noGrp="1"/>
          </p:cNvSpPr>
          <p:nvPr>
            <p:ph type="body" sz="quarter" idx="13"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8" name="Text Placeholder 9">
            <a:extLst>
              <a:ext uri="{FF2B5EF4-FFF2-40B4-BE49-F238E27FC236}">
                <a16:creationId xmlns:a16="http://schemas.microsoft.com/office/drawing/2014/main" id="{39A54B34-6F96-4E3E-B72E-E680E3CE2717}"/>
              </a:ext>
            </a:extLst>
          </p:cNvPr>
          <p:cNvSpPr>
            <a:spLocks noGrp="1"/>
          </p:cNvSpPr>
          <p:nvPr>
            <p:ph type="body" sz="quarter" idx="14"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483997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82286" y="1275606"/>
            <a:ext cx="2923753" cy="25186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22646" y="1275606"/>
            <a:ext cx="2923753" cy="2518619"/>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1582656" y="1374406"/>
            <a:ext cx="2700000"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820964" y="1374406"/>
            <a:ext cx="2736000"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Text Placeholder 9">
            <a:extLst>
              <a:ext uri="{FF2B5EF4-FFF2-40B4-BE49-F238E27FC236}">
                <a16:creationId xmlns:a16="http://schemas.microsoft.com/office/drawing/2014/main" id="{2F3CBFE9-6225-4EAB-9415-3558F6BE9A6F}"/>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9" name="Text Placeholder 9">
            <a:extLst>
              <a:ext uri="{FF2B5EF4-FFF2-40B4-BE49-F238E27FC236}">
                <a16:creationId xmlns:a16="http://schemas.microsoft.com/office/drawing/2014/main" id="{9E9189EF-3C10-45A2-8749-4187192ACEC2}"/>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0894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onut 3"/>
          <p:cNvSpPr/>
          <p:nvPr userDrawn="1"/>
        </p:nvSpPr>
        <p:spPr>
          <a:xfrm>
            <a:off x="2847111" y="1179745"/>
            <a:ext cx="3401564" cy="3401564"/>
          </a:xfrm>
          <a:prstGeom prst="donut">
            <a:avLst>
              <a:gd name="adj" fmla="val 13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5"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Text Placeholder 9">
            <a:extLst>
              <a:ext uri="{FF2B5EF4-FFF2-40B4-BE49-F238E27FC236}">
                <a16:creationId xmlns:a16="http://schemas.microsoft.com/office/drawing/2014/main" id="{9B4F25E9-AA8C-4BD3-BF1F-56D20DF8DD5E}"/>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0" name="Text Placeholder 9">
            <a:extLst>
              <a:ext uri="{FF2B5EF4-FFF2-40B4-BE49-F238E27FC236}">
                <a16:creationId xmlns:a16="http://schemas.microsoft.com/office/drawing/2014/main" id="{840BDE80-4E1C-47DE-8168-381888FDC3F5}"/>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219204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213800" y="2230378"/>
            <a:ext cx="4930200" cy="473576"/>
          </a:xfrm>
          <a:prstGeom prst="rect">
            <a:avLst/>
          </a:prstGeom>
        </p:spPr>
        <p:txBody>
          <a:bodyPr anchor="ctr"/>
          <a:lstStyle>
            <a:lvl1pPr marL="0" indent="0" algn="l">
              <a:buNone/>
              <a:defRPr sz="3600" b="1"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213800" y="2703954"/>
            <a:ext cx="493020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2" descr="E:\002-KIMS BUSINESS\007-02-Googleslidesppt\02-GSppt-Contents-Kim\20170215\03-abs\item01-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31839" y="3651870"/>
            <a:ext cx="1013895" cy="10164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002-KIMS BUSINESS\007-02-Googleslidesppt\02-GSppt-Contents-Kim\20170215\03-abs\item01-p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995936" y="950740"/>
            <a:ext cx="648072" cy="6497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E:\002-KIMS BUSINESS\007-02-Googleslidesppt\02-GSppt-Contents-Kim\20170215\03-abs\item01-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11560" y="419818"/>
            <a:ext cx="442142" cy="4432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E:\002-KIMS BUSINESS\007-02-Googleslidesppt\02-GSppt-Contents-Kim\20170215\03-abs\item01-png.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100392" y="1779200"/>
            <a:ext cx="360040" cy="36096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userDrawn="1"/>
        </p:nvGrpSpPr>
        <p:grpSpPr>
          <a:xfrm>
            <a:off x="1115616" y="1275607"/>
            <a:ext cx="2585656" cy="2592286"/>
            <a:chOff x="1115616" y="1275607"/>
            <a:chExt cx="2585656" cy="2592286"/>
          </a:xfrm>
        </p:grpSpPr>
        <p:pic>
          <p:nvPicPr>
            <p:cNvPr id="1026" name="Picture 2" descr="E:\002-KIMS BUSINESS\007-02-Googleslidesppt\02-GSppt-Contents-Kim\20170215\03-abs\item01-png.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027" name="Picture 3" descr="E:\002-KIMS BUSINESS\007-02-Googleslidesppt\02-GSppt-Contents-Kim\20170215\03-abs\item02-png.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668344" y="3578808"/>
            <a:ext cx="1475656" cy="15923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E:\002-KIMS BUSINESS\007-02-Googleslidesppt\02-GSppt-Contents-Kim\20170215\03-abs\item02-png.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rot="16200000">
            <a:off x="8226854" y="-51527"/>
            <a:ext cx="879830" cy="949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9081961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End Slide Layout">
    <p:spTree>
      <p:nvGrpSpPr>
        <p:cNvPr id="1" name=""/>
        <p:cNvGrpSpPr/>
        <p:nvPr/>
      </p:nvGrpSpPr>
      <p:grpSpPr>
        <a:xfrm>
          <a:off x="0" y="0"/>
          <a:ext cx="0" cy="0"/>
          <a:chOff x="0" y="0"/>
          <a:chExt cx="0" cy="0"/>
        </a:xfrm>
      </p:grpSpPr>
      <p:pic>
        <p:nvPicPr>
          <p:cNvPr id="18"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1707971">
            <a:off x="2873932" y="156273"/>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527839">
            <a:off x="3005459" y="3443641"/>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414606">
            <a:off x="1967897" y="2192112"/>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162721" flipH="1">
            <a:off x="2110757" y="805096"/>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864253" flipH="1">
            <a:off x="3934583" y="142673"/>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20164798">
            <a:off x="5618205" y="2384716"/>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7274931">
            <a:off x="5463157" y="736150"/>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29549">
            <a:off x="4788024" y="3370715"/>
            <a:ext cx="1587121" cy="151449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userDrawn="1"/>
        </p:nvGrpSpPr>
        <p:grpSpPr>
          <a:xfrm>
            <a:off x="2254580" y="248388"/>
            <a:ext cx="4634840" cy="4646724"/>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595313" y="1758619"/>
              <a:ext cx="1626263" cy="1626264"/>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lt"/>
              </a:endParaRPr>
            </a:p>
          </p:txBody>
        </p:sp>
      </p:grpSp>
      <p:sp>
        <p:nvSpPr>
          <p:cNvPr id="10" name="Text Placeholder 9"/>
          <p:cNvSpPr>
            <a:spLocks noGrp="1"/>
          </p:cNvSpPr>
          <p:nvPr>
            <p:ph type="body" sz="quarter" idx="10" hasCustomPrompt="1"/>
          </p:nvPr>
        </p:nvSpPr>
        <p:spPr>
          <a:xfrm>
            <a:off x="3203848" y="2101602"/>
            <a:ext cx="2736303"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203700" y="2677666"/>
            <a:ext cx="2736303" cy="432048"/>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a:t>
            </a:r>
          </a:p>
          <a:p>
            <a:pPr lvl="0"/>
            <a:r>
              <a:rPr lang="en-US" altLang="ko-KR" dirty="0"/>
              <a:t>of your subtitle Here</a:t>
            </a:r>
          </a:p>
        </p:txBody>
      </p:sp>
      <p:pic>
        <p:nvPicPr>
          <p:cNvPr id="2050"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2860"/>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002-KIMS BUSINESS\007-02-Googleslidesppt\02-GSppt-Contents-Kim\20170215\03-abs\item02-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740352" y="3624792"/>
            <a:ext cx="1407408" cy="1518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302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pic>
        <p:nvPicPr>
          <p:cNvPr id="18"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1707971">
            <a:off x="2873932" y="156273"/>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527839">
            <a:off x="3005459" y="3443641"/>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414606">
            <a:off x="1967897" y="2192112"/>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162721" flipH="1">
            <a:off x="2110757" y="805096"/>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864253" flipH="1">
            <a:off x="3934583" y="142673"/>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20164798">
            <a:off x="5618205" y="2384716"/>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7274931">
            <a:off x="5463157" y="736150"/>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29549">
            <a:off x="4788024" y="3370715"/>
            <a:ext cx="1587121" cy="151449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userDrawn="1"/>
        </p:nvGrpSpPr>
        <p:grpSpPr>
          <a:xfrm>
            <a:off x="2254580" y="248388"/>
            <a:ext cx="4634840" cy="4646724"/>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595313" y="1758619"/>
              <a:ext cx="1626263" cy="1626264"/>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lt"/>
              </a:endParaRPr>
            </a:p>
          </p:txBody>
        </p:sp>
      </p:grpSp>
      <p:sp>
        <p:nvSpPr>
          <p:cNvPr id="10" name="Text Placeholder 9"/>
          <p:cNvSpPr>
            <a:spLocks noGrp="1"/>
          </p:cNvSpPr>
          <p:nvPr>
            <p:ph type="body" sz="quarter" idx="10" hasCustomPrompt="1"/>
          </p:nvPr>
        </p:nvSpPr>
        <p:spPr>
          <a:xfrm>
            <a:off x="3203848" y="2101602"/>
            <a:ext cx="2736303"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203700" y="2677666"/>
            <a:ext cx="2736303" cy="432048"/>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a:t>
            </a:r>
          </a:p>
          <a:p>
            <a:pPr lvl="0"/>
            <a:r>
              <a:rPr lang="en-US" altLang="ko-KR" dirty="0"/>
              <a:t>of your subtitle Here</a:t>
            </a:r>
          </a:p>
        </p:txBody>
      </p:sp>
      <p:pic>
        <p:nvPicPr>
          <p:cNvPr id="2050"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2860"/>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002-KIMS BUSINESS\007-02-Googleslidesppt\02-GSppt-Contents-Kim\20170215\03-abs\item02-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740352" y="3624792"/>
            <a:ext cx="1407408" cy="1518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843046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4" name="Group 3"/>
          <p:cNvGrpSpPr/>
          <p:nvPr userDrawn="1"/>
        </p:nvGrpSpPr>
        <p:grpSpPr>
          <a:xfrm>
            <a:off x="2843808" y="377122"/>
            <a:ext cx="3456384" cy="3465247"/>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 name="Text Placeholder 9"/>
          <p:cNvSpPr>
            <a:spLocks noGrp="1"/>
          </p:cNvSpPr>
          <p:nvPr>
            <p:ph type="body" sz="quarter" idx="10" hasCustomPrompt="1"/>
          </p:nvPr>
        </p:nvSpPr>
        <p:spPr>
          <a:xfrm>
            <a:off x="2829098" y="3829794"/>
            <a:ext cx="3456384"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Welcome!!</a:t>
            </a:r>
          </a:p>
        </p:txBody>
      </p:sp>
      <p:sp>
        <p:nvSpPr>
          <p:cNvPr id="8" name="Text Placeholder 9"/>
          <p:cNvSpPr>
            <a:spLocks noGrp="1"/>
          </p:cNvSpPr>
          <p:nvPr>
            <p:ph type="body" sz="quarter" idx="11" hasCustomPrompt="1"/>
          </p:nvPr>
        </p:nvSpPr>
        <p:spPr>
          <a:xfrm>
            <a:off x="2828950" y="4443958"/>
            <a:ext cx="3456384"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376203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0"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90409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863568" y="1599822"/>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842131" y="159737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834733" y="159737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827011" y="1599822"/>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Block Arc 1"/>
          <p:cNvSpPr/>
          <p:nvPr userDrawn="1"/>
        </p:nvSpPr>
        <p:spPr>
          <a:xfrm>
            <a:off x="683568" y="1419822"/>
            <a:ext cx="1800000" cy="1800000"/>
          </a:xfrm>
          <a:prstGeom prst="blockArc">
            <a:avLst>
              <a:gd name="adj1" fmla="val 10800000"/>
              <a:gd name="adj2" fmla="val 94979"/>
              <a:gd name="adj3" fmla="val 540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Block Arc 11"/>
          <p:cNvSpPr/>
          <p:nvPr userDrawn="1"/>
        </p:nvSpPr>
        <p:spPr>
          <a:xfrm>
            <a:off x="2671382" y="1419822"/>
            <a:ext cx="1800000" cy="1800000"/>
          </a:xfrm>
          <a:prstGeom prst="blockArc">
            <a:avLst>
              <a:gd name="adj1" fmla="val 10800000"/>
              <a:gd name="adj2" fmla="val 94979"/>
              <a:gd name="adj3" fmla="val 54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3" name="Block Arc 12"/>
          <p:cNvSpPr/>
          <p:nvPr userDrawn="1"/>
        </p:nvSpPr>
        <p:spPr>
          <a:xfrm>
            <a:off x="4659196" y="1419822"/>
            <a:ext cx="1800000" cy="1800000"/>
          </a:xfrm>
          <a:prstGeom prst="blockArc">
            <a:avLst>
              <a:gd name="adj1" fmla="val 10800000"/>
              <a:gd name="adj2" fmla="val 94979"/>
              <a:gd name="adj3" fmla="val 540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Block Arc 13"/>
          <p:cNvSpPr/>
          <p:nvPr userDrawn="1"/>
        </p:nvSpPr>
        <p:spPr>
          <a:xfrm>
            <a:off x="6647011" y="1419822"/>
            <a:ext cx="1800000" cy="1800000"/>
          </a:xfrm>
          <a:prstGeom prst="blockArc">
            <a:avLst>
              <a:gd name="adj1" fmla="val 10800000"/>
              <a:gd name="adj2" fmla="val 94979"/>
              <a:gd name="adj3" fmla="val 540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 name="Text Placeholder 9">
            <a:extLst>
              <a:ext uri="{FF2B5EF4-FFF2-40B4-BE49-F238E27FC236}">
                <a16:creationId xmlns:a16="http://schemas.microsoft.com/office/drawing/2014/main" id="{EDBECCA6-8618-46C3-A8D4-3B6399CCEF88}"/>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8" name="Text Placeholder 9">
            <a:extLst>
              <a:ext uri="{FF2B5EF4-FFF2-40B4-BE49-F238E27FC236}">
                <a16:creationId xmlns:a16="http://schemas.microsoft.com/office/drawing/2014/main" id="{1D40A599-6D66-4DC9-82BB-52C171B56BB6}"/>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33499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82"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2" r:id="rId3"/>
    <p:sldLayoutId id="2147483652" r:id="rId4"/>
    <p:sldLayoutId id="2147483661" r:id="rId5"/>
    <p:sldLayoutId id="2147483656" r:id="rId6"/>
    <p:sldLayoutId id="2147483673" r:id="rId7"/>
    <p:sldLayoutId id="2147483674" r:id="rId8"/>
    <p:sldLayoutId id="2147483675" r:id="rId9"/>
    <p:sldLayoutId id="2147483676" r:id="rId10"/>
    <p:sldLayoutId id="2147483677" r:id="rId11"/>
    <p:sldLayoutId id="2147483678" r:id="rId1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 id="2147483681" r:id="rId2"/>
    <p:sldLayoutId id="2147483683"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hyperlink" Target="https://ckip.iis.sinica.edu.tw/CKIP/paper/poslist.pdf" TargetMode="Externa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17.xml"/><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hyperlink" Target="https://r-forge.r-project.org/R/?group_id=1571" TargetMode="Externa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3" Type="http://schemas.openxmlformats.org/officeDocument/2006/relationships/image" Target="../media/image42.tmp"/><Relationship Id="rId2" Type="http://schemas.openxmlformats.org/officeDocument/2006/relationships/image" Target="../media/image41.tmp"/><Relationship Id="rId1" Type="http://schemas.openxmlformats.org/officeDocument/2006/relationships/slideLayout" Target="../slideLayouts/slideLayout17.xml"/><Relationship Id="rId4" Type="http://schemas.openxmlformats.org/officeDocument/2006/relationships/image" Target="../media/image43.tmp"/></Relationships>
</file>

<file path=ppt/slides/_rels/slide49.xml.rels><?xml version="1.0" encoding="UTF-8" standalone="yes"?>
<Relationships xmlns="http://schemas.openxmlformats.org/package/2006/relationships"><Relationship Id="rId3" Type="http://schemas.openxmlformats.org/officeDocument/2006/relationships/image" Target="../media/image45.tmp"/><Relationship Id="rId2" Type="http://schemas.openxmlformats.org/officeDocument/2006/relationships/image" Target="../media/image44.tmp"/><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2" Type="http://schemas.openxmlformats.org/officeDocument/2006/relationships/image" Target="../media/image51.tmp"/><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s://drive.google.com/open?id=1jMAKIJmPn7kADgD3yQZhpsqM-IRM1qZt" TargetMode="External"/><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0"/>
            <a:r>
              <a:rPr lang="zh-TW" altLang="en-US" dirty="0">
                <a:latin typeface="微軟正黑體" panose="020B0604030504040204" pitchFamily="34" charset="-120"/>
                <a:ea typeface="微軟正黑體" panose="020B0604030504040204" pitchFamily="34" charset="-120"/>
              </a:rPr>
              <a:t>中文文字探勘</a:t>
            </a:r>
            <a:endParaRPr lang="en-US" altLang="zh-TW" dirty="0">
              <a:latin typeface="微軟正黑體" panose="020B0604030504040204" pitchFamily="34" charset="-120"/>
              <a:ea typeface="微軟正黑體" panose="020B0604030504040204" pitchFamily="34" charset="-120"/>
            </a:endParaRPr>
          </a:p>
          <a:p>
            <a:pPr lvl="0"/>
            <a:r>
              <a:rPr lang="en-US" altLang="ko-KR" dirty="0">
                <a:latin typeface="微軟正黑體" panose="020B0604030504040204" pitchFamily="34" charset="-120"/>
                <a:ea typeface="微軟正黑體" panose="020B0604030504040204" pitchFamily="34" charset="-120"/>
              </a:rPr>
              <a:t>Chinese Text Mining</a:t>
            </a:r>
          </a:p>
        </p:txBody>
      </p:sp>
      <p:grpSp>
        <p:nvGrpSpPr>
          <p:cNvPr id="6" name="Group 5"/>
          <p:cNvGrpSpPr/>
          <p:nvPr/>
        </p:nvGrpSpPr>
        <p:grpSpPr>
          <a:xfrm>
            <a:off x="3650519" y="2738626"/>
            <a:ext cx="129393" cy="1440160"/>
            <a:chOff x="3424672" y="2643758"/>
            <a:chExt cx="283232" cy="1584176"/>
          </a:xfrm>
        </p:grpSpPr>
        <p:sp>
          <p:nvSpPr>
            <p:cNvPr id="7" name="Rectangle 6"/>
            <p:cNvSpPr/>
            <p:nvPr userDrawn="1"/>
          </p:nvSpPr>
          <p:spPr>
            <a:xfrm>
              <a:off x="3635896" y="2643758"/>
              <a:ext cx="72008" cy="1584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p:cNvSpPr/>
            <p:nvPr userDrawn="1"/>
          </p:nvSpPr>
          <p:spPr>
            <a:xfrm>
              <a:off x="3565490" y="2643758"/>
              <a:ext cx="72007" cy="15841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userDrawn="1"/>
          </p:nvSpPr>
          <p:spPr>
            <a:xfrm>
              <a:off x="3495081" y="2643758"/>
              <a:ext cx="72007" cy="15841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userDrawn="1"/>
          </p:nvSpPr>
          <p:spPr>
            <a:xfrm>
              <a:off x="3424672" y="2643758"/>
              <a:ext cx="72008" cy="1584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文字版面配置區 11">
            <a:extLst>
              <a:ext uri="{FF2B5EF4-FFF2-40B4-BE49-F238E27FC236}">
                <a16:creationId xmlns:a16="http://schemas.microsoft.com/office/drawing/2014/main" id="{0C6CBAF7-F67F-B15C-7A56-F9B8B4E1A8C5}"/>
              </a:ext>
            </a:extLst>
          </p:cNvPr>
          <p:cNvSpPr>
            <a:spLocks noGrp="1"/>
          </p:cNvSpPr>
          <p:nvPr>
            <p:ph type="body" sz="quarter" idx="11"/>
          </p:nvPr>
        </p:nvSpPr>
        <p:spPr>
          <a:xfrm>
            <a:off x="3923928" y="3723878"/>
            <a:ext cx="5219924" cy="936104"/>
          </a:xfrm>
        </p:spPr>
        <p:txBody>
          <a:bodyPr/>
          <a:lstStyle/>
          <a:p>
            <a:r>
              <a:rPr lang="en-US" altLang="zh-TW" dirty="0"/>
              <a:t>SICSS-Taiwan 2022</a:t>
            </a:r>
          </a:p>
          <a:p>
            <a:r>
              <a:rPr lang="en-US" altLang="ko-KR" dirty="0"/>
              <a:t>Ming-Hung Wang </a:t>
            </a:r>
          </a:p>
          <a:p>
            <a:r>
              <a:rPr lang="en-US" altLang="ko-KR" dirty="0"/>
              <a:t>tonymhwang@gmail.com</a:t>
            </a:r>
            <a:endParaRPr lang="ko-KR" altLang="en-US" dirty="0"/>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latin typeface="微軟正黑體" panose="020B0604030504040204" pitchFamily="34" charset="-120"/>
                <a:ea typeface="微軟正黑體" panose="020B0604030504040204" pitchFamily="34" charset="-120"/>
              </a:rPr>
              <a:t>工具</a:t>
            </a:r>
            <a:endParaRPr lang="ko-KR" altLang="en-US" dirty="0">
              <a:solidFill>
                <a:schemeClr val="tx1">
                  <a:lumMod val="75000"/>
                  <a:lumOff val="25000"/>
                </a:schemeClr>
              </a:solidFill>
              <a:latin typeface="微軟正黑體" panose="020B0604030504040204" pitchFamily="34" charset="-120"/>
            </a:endParaRPr>
          </a:p>
        </p:txBody>
      </p:sp>
      <p:sp>
        <p:nvSpPr>
          <p:cNvPr id="34" name="內容版面配置區 2">
            <a:extLst>
              <a:ext uri="{FF2B5EF4-FFF2-40B4-BE49-F238E27FC236}">
                <a16:creationId xmlns:a16="http://schemas.microsoft.com/office/drawing/2014/main" id="{C42E2B9F-31F2-5928-6A70-8D19FFC4A8DB}"/>
              </a:ext>
            </a:extLst>
          </p:cNvPr>
          <p:cNvSpPr txBox="1">
            <a:spLocks/>
          </p:cNvSpPr>
          <p:nvPr/>
        </p:nvSpPr>
        <p:spPr>
          <a:xfrm>
            <a:off x="647564" y="1131590"/>
            <a:ext cx="7848872" cy="367240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zh-TW" altLang="en-US" sz="24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35" name="文字方塊 34">
            <a:extLst>
              <a:ext uri="{FF2B5EF4-FFF2-40B4-BE49-F238E27FC236}">
                <a16:creationId xmlns:a16="http://schemas.microsoft.com/office/drawing/2014/main" id="{57D526D0-BF80-F4B2-9A23-63CC71401016}"/>
              </a:ext>
            </a:extLst>
          </p:cNvPr>
          <p:cNvSpPr txBox="1"/>
          <p:nvPr/>
        </p:nvSpPr>
        <p:spPr>
          <a:xfrm>
            <a:off x="1115616" y="1059582"/>
            <a:ext cx="6336704" cy="523220"/>
          </a:xfrm>
          <a:prstGeom prst="rect">
            <a:avLst/>
          </a:prstGeom>
          <a:noFill/>
        </p:spPr>
        <p:txBody>
          <a:bodyPr wrap="square" rtlCol="0">
            <a:spAutoFit/>
          </a:bodyPr>
          <a:lstStyle/>
          <a:p>
            <a:pPr marL="457200" indent="-457200">
              <a:buFont typeface="Arial" panose="020B0604020202020204" pitchFamily="34" charset="0"/>
              <a:buChar char="•"/>
            </a:pPr>
            <a:endParaRPr lang="zh-TW" altLang="en-US" sz="2800"/>
          </a:p>
        </p:txBody>
      </p:sp>
      <p:sp>
        <p:nvSpPr>
          <p:cNvPr id="3" name="文字方塊 2">
            <a:extLst>
              <a:ext uri="{FF2B5EF4-FFF2-40B4-BE49-F238E27FC236}">
                <a16:creationId xmlns:a16="http://schemas.microsoft.com/office/drawing/2014/main" id="{D429C5E3-1807-FA92-9A26-8B8A330CDFBF}"/>
              </a:ext>
            </a:extLst>
          </p:cNvPr>
          <p:cNvSpPr txBox="1"/>
          <p:nvPr/>
        </p:nvSpPr>
        <p:spPr>
          <a:xfrm>
            <a:off x="845586" y="1087886"/>
            <a:ext cx="7452828" cy="3677930"/>
          </a:xfrm>
          <a:prstGeom prst="rect">
            <a:avLst/>
          </a:prstGeom>
          <a:noFill/>
        </p:spPr>
        <p:txBody>
          <a:bodyPr wrap="square" rtlCol="0">
            <a:spAutoFit/>
          </a:bodyPr>
          <a:lstStyle/>
          <a:p>
            <a:pPr marL="285750" indent="-285750">
              <a:buFont typeface="Arial" panose="020B0604020202020204" pitchFamily="34" charset="0"/>
              <a:buChar char="•"/>
            </a:pPr>
            <a:r>
              <a:rPr lang="en-US" altLang="zh-TW" sz="2800" dirty="0" err="1">
                <a:latin typeface="Roboto" panose="02000000000000000000" pitchFamily="2" charset="0"/>
                <a:ea typeface="Roboto" panose="02000000000000000000" pitchFamily="2" charset="0"/>
              </a:rPr>
              <a:t>Jieba</a:t>
            </a:r>
            <a:endParaRPr lang="en-US" altLang="zh-TW" sz="2800" dirty="0">
              <a:latin typeface="Roboto" panose="02000000000000000000" pitchFamily="2" charset="0"/>
              <a:ea typeface="Roboto" panose="02000000000000000000" pitchFamily="2" charset="0"/>
            </a:endParaRPr>
          </a:p>
          <a:p>
            <a:pPr marL="285750" indent="-285750">
              <a:buFont typeface="Arial" panose="020B0604020202020204" pitchFamily="34" charset="0"/>
              <a:buChar char="•"/>
            </a:pPr>
            <a:endParaRPr lang="en-US" altLang="zh-TW" sz="800" dirty="0">
              <a:latin typeface="Roboto" panose="02000000000000000000" pitchFamily="2" charset="0"/>
              <a:ea typeface="Roboto" panose="02000000000000000000" pitchFamily="2" charset="0"/>
            </a:endParaRPr>
          </a:p>
          <a:p>
            <a:pPr marL="742950" lvl="1" indent="-285750">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中國開源工具</a:t>
            </a:r>
            <a:endParaRPr lang="en-US" altLang="zh-TW" sz="24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對中國用詞較準確</a:t>
            </a:r>
            <a:endParaRPr lang="en-US" altLang="zh-TW" sz="24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r>
              <a:rPr lang="en-US" altLang="zh-TW" sz="2400" dirty="0">
                <a:latin typeface="Roboto" panose="02000000000000000000" pitchFamily="2" charset="0"/>
                <a:ea typeface="Roboto" panose="02000000000000000000" pitchFamily="2" charset="0"/>
              </a:rPr>
              <a:t>Python</a:t>
            </a:r>
            <a:r>
              <a:rPr lang="zh-TW" altLang="en-US" sz="2400" dirty="0">
                <a:latin typeface="標楷體" panose="03000509000000000000" pitchFamily="65" charset="-120"/>
                <a:ea typeface="標楷體" panose="03000509000000000000" pitchFamily="65" charset="-120"/>
              </a:rPr>
              <a:t>、</a:t>
            </a:r>
            <a:r>
              <a:rPr lang="en-US" altLang="zh-TW" sz="2400" dirty="0">
                <a:latin typeface="Roboto" panose="02000000000000000000" pitchFamily="2" charset="0"/>
                <a:ea typeface="Roboto" panose="02000000000000000000" pitchFamily="2" charset="0"/>
              </a:rPr>
              <a:t>R</a:t>
            </a:r>
            <a:r>
              <a:rPr lang="zh-TW" altLang="en-US" sz="2400" dirty="0">
                <a:latin typeface="微軟正黑體" panose="020B0604030504040204" pitchFamily="34" charset="-120"/>
                <a:ea typeface="微軟正黑體" panose="020B0604030504040204" pitchFamily="34" charset="-120"/>
              </a:rPr>
              <a:t>語言皆有各自的套件</a:t>
            </a:r>
            <a:endParaRPr lang="en-US" altLang="zh-TW" sz="24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endParaRPr lang="en-US" altLang="zh-TW" sz="800" dirty="0">
              <a:latin typeface="Roboto" panose="02000000000000000000" pitchFamily="2" charset="0"/>
              <a:ea typeface="Roboto" panose="02000000000000000000" pitchFamily="2" charset="0"/>
            </a:endParaRPr>
          </a:p>
          <a:p>
            <a:pPr marL="285750" indent="-285750">
              <a:buFont typeface="Arial" panose="020B0604020202020204" pitchFamily="34" charset="0"/>
              <a:buChar char="•"/>
            </a:pPr>
            <a:r>
              <a:rPr lang="en-US" altLang="zh-TW" sz="2800" dirty="0">
                <a:latin typeface="Roboto" panose="02000000000000000000" pitchFamily="2" charset="0"/>
                <a:ea typeface="Roboto" panose="02000000000000000000" pitchFamily="2" charset="0"/>
              </a:rPr>
              <a:t>CKIP</a:t>
            </a:r>
          </a:p>
          <a:p>
            <a:pPr marL="285750" indent="-285750">
              <a:buFont typeface="Arial" panose="020B0604020202020204" pitchFamily="34" charset="0"/>
              <a:buChar char="•"/>
            </a:pPr>
            <a:endParaRPr lang="en-US" altLang="zh-TW" sz="800" dirty="0">
              <a:latin typeface="Roboto" panose="02000000000000000000" pitchFamily="2" charset="0"/>
              <a:ea typeface="Roboto" panose="02000000000000000000" pitchFamily="2" charset="0"/>
            </a:endParaRPr>
          </a:p>
          <a:p>
            <a:pPr marL="742950" lvl="1" indent="-285750">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臺灣中研院中文詞知識庫小組開發開源工具</a:t>
            </a:r>
            <a:endParaRPr lang="en-US" altLang="zh-TW" sz="24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對繁體中文用詞較準確</a:t>
            </a:r>
            <a:endParaRPr lang="en-US" altLang="zh-TW" sz="24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r>
              <a:rPr lang="en-US" altLang="zh-TW" sz="2400" dirty="0">
                <a:latin typeface="Roboto" panose="02000000000000000000" pitchFamily="2" charset="0"/>
                <a:ea typeface="Roboto" panose="02000000000000000000" pitchFamily="2" charset="0"/>
              </a:rPr>
              <a:t>Python</a:t>
            </a:r>
            <a:r>
              <a:rPr lang="zh-TW" altLang="en-US" sz="2400" dirty="0">
                <a:latin typeface="微軟正黑體" panose="020B0604030504040204" pitchFamily="34" charset="-120"/>
                <a:ea typeface="微軟正黑體" panose="020B0604030504040204" pitchFamily="34" charset="-120"/>
              </a:rPr>
              <a:t>套件</a:t>
            </a:r>
            <a:endParaRPr lang="en-US" altLang="zh-TW" sz="2400"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en-US" altLang="zh-TW" sz="8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884199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latin typeface="微軟正黑體" panose="020B0604030504040204" pitchFamily="34" charset="-120"/>
                <a:ea typeface="微軟正黑體" panose="020B0604030504040204" pitchFamily="34" charset="-120"/>
              </a:rPr>
              <a:t>安裝套件</a:t>
            </a:r>
            <a:endParaRPr lang="ko-KR" altLang="en-US" dirty="0">
              <a:solidFill>
                <a:schemeClr val="tx1">
                  <a:lumMod val="75000"/>
                  <a:lumOff val="25000"/>
                </a:schemeClr>
              </a:solidFill>
              <a:latin typeface="微軟正黑體" panose="020B0604030504040204" pitchFamily="34" charset="-120"/>
            </a:endParaRPr>
          </a:p>
        </p:txBody>
      </p:sp>
      <p:sp>
        <p:nvSpPr>
          <p:cNvPr id="34" name="內容版面配置區 2">
            <a:extLst>
              <a:ext uri="{FF2B5EF4-FFF2-40B4-BE49-F238E27FC236}">
                <a16:creationId xmlns:a16="http://schemas.microsoft.com/office/drawing/2014/main" id="{C42E2B9F-31F2-5928-6A70-8D19FFC4A8DB}"/>
              </a:ext>
            </a:extLst>
          </p:cNvPr>
          <p:cNvSpPr txBox="1">
            <a:spLocks/>
          </p:cNvSpPr>
          <p:nvPr/>
        </p:nvSpPr>
        <p:spPr>
          <a:xfrm>
            <a:off x="647564" y="1131590"/>
            <a:ext cx="7848872" cy="367240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zh-TW" altLang="en-US" sz="24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35" name="文字方塊 34">
            <a:extLst>
              <a:ext uri="{FF2B5EF4-FFF2-40B4-BE49-F238E27FC236}">
                <a16:creationId xmlns:a16="http://schemas.microsoft.com/office/drawing/2014/main" id="{57D526D0-BF80-F4B2-9A23-63CC71401016}"/>
              </a:ext>
            </a:extLst>
          </p:cNvPr>
          <p:cNvSpPr txBox="1"/>
          <p:nvPr/>
        </p:nvSpPr>
        <p:spPr>
          <a:xfrm>
            <a:off x="1115616" y="1059582"/>
            <a:ext cx="6336704" cy="523220"/>
          </a:xfrm>
          <a:prstGeom prst="rect">
            <a:avLst/>
          </a:prstGeom>
          <a:noFill/>
        </p:spPr>
        <p:txBody>
          <a:bodyPr wrap="square" rtlCol="0">
            <a:spAutoFit/>
          </a:bodyPr>
          <a:lstStyle/>
          <a:p>
            <a:pPr marL="457200" indent="-457200">
              <a:buFont typeface="Arial" panose="020B0604020202020204" pitchFamily="34" charset="0"/>
              <a:buChar char="•"/>
            </a:pPr>
            <a:endParaRPr lang="zh-TW" altLang="en-US" sz="2800"/>
          </a:p>
        </p:txBody>
      </p:sp>
      <p:sp>
        <p:nvSpPr>
          <p:cNvPr id="3" name="文字方塊 2">
            <a:extLst>
              <a:ext uri="{FF2B5EF4-FFF2-40B4-BE49-F238E27FC236}">
                <a16:creationId xmlns:a16="http://schemas.microsoft.com/office/drawing/2014/main" id="{D429C5E3-1807-FA92-9A26-8B8A330CDFBF}"/>
              </a:ext>
            </a:extLst>
          </p:cNvPr>
          <p:cNvSpPr txBox="1"/>
          <p:nvPr/>
        </p:nvSpPr>
        <p:spPr>
          <a:xfrm>
            <a:off x="845586" y="1087886"/>
            <a:ext cx="7452828" cy="1569660"/>
          </a:xfrm>
          <a:prstGeom prst="rect">
            <a:avLst/>
          </a:prstGeom>
          <a:noFill/>
        </p:spPr>
        <p:txBody>
          <a:bodyPr wrap="square" rtlCol="0">
            <a:spAutoFit/>
          </a:bodyPr>
          <a:lstStyle/>
          <a:p>
            <a:pPr marL="285750" indent="-285750">
              <a:buFont typeface="Arial" panose="020B0604020202020204" pitchFamily="34" charset="0"/>
              <a:buChar char="•"/>
            </a:pPr>
            <a:r>
              <a:rPr lang="en-US" altLang="zh-TW" sz="2400" dirty="0">
                <a:latin typeface="Roboto" panose="02000000000000000000" pitchFamily="2" charset="0"/>
                <a:ea typeface="Roboto" panose="02000000000000000000" pitchFamily="2" charset="0"/>
              </a:rPr>
              <a:t>pip install </a:t>
            </a:r>
            <a:r>
              <a:rPr lang="en-US" altLang="zh-TW" sz="2400" dirty="0" err="1">
                <a:latin typeface="Roboto" panose="02000000000000000000" pitchFamily="2" charset="0"/>
                <a:ea typeface="Roboto" panose="02000000000000000000" pitchFamily="2" charset="0"/>
              </a:rPr>
              <a:t>ckiptagger</a:t>
            </a:r>
            <a:endParaRPr lang="en-US" altLang="zh-TW" sz="2400" dirty="0">
              <a:latin typeface="Roboto" panose="02000000000000000000" pitchFamily="2" charset="0"/>
              <a:ea typeface="Roboto" panose="02000000000000000000" pitchFamily="2" charset="0"/>
            </a:endParaRPr>
          </a:p>
          <a:p>
            <a:pPr marL="285750" indent="-285750">
              <a:buFont typeface="Arial" panose="020B0604020202020204" pitchFamily="34" charset="0"/>
              <a:buChar char="•"/>
            </a:pPr>
            <a:endParaRPr lang="en-US" altLang="zh-TW" sz="800" dirty="0">
              <a:latin typeface="Roboto" panose="02000000000000000000" pitchFamily="2" charset="0"/>
              <a:ea typeface="Roboto" panose="02000000000000000000" pitchFamily="2" charset="0"/>
            </a:endParaRPr>
          </a:p>
          <a:p>
            <a:pPr marL="285750" indent="-285750">
              <a:buFont typeface="Arial" panose="020B0604020202020204" pitchFamily="34" charset="0"/>
              <a:buChar char="•"/>
            </a:pPr>
            <a:r>
              <a:rPr lang="en-US" altLang="zh-TW" sz="2400" dirty="0">
                <a:latin typeface="Roboto" panose="02000000000000000000" pitchFamily="2" charset="0"/>
                <a:ea typeface="Roboto" panose="02000000000000000000" pitchFamily="2" charset="0"/>
              </a:rPr>
              <a:t>pip install </a:t>
            </a:r>
            <a:r>
              <a:rPr lang="en-US" altLang="zh-TW" sz="2400" dirty="0" err="1">
                <a:latin typeface="Roboto" panose="02000000000000000000" pitchFamily="2" charset="0"/>
                <a:ea typeface="Roboto" panose="02000000000000000000" pitchFamily="2" charset="0"/>
              </a:rPr>
              <a:t>tensorflow</a:t>
            </a:r>
            <a:endParaRPr lang="en-US" altLang="zh-TW" sz="2400" dirty="0">
              <a:latin typeface="Roboto" panose="02000000000000000000" pitchFamily="2" charset="0"/>
              <a:ea typeface="Roboto" panose="02000000000000000000" pitchFamily="2" charset="0"/>
            </a:endParaRPr>
          </a:p>
          <a:p>
            <a:pPr marL="285750" indent="-285750">
              <a:buFont typeface="Arial" panose="020B0604020202020204" pitchFamily="34" charset="0"/>
              <a:buChar char="•"/>
            </a:pPr>
            <a:endParaRPr lang="zh-TW" altLang="en-US" sz="800" dirty="0">
              <a:latin typeface="Roboto" panose="02000000000000000000" pitchFamily="2" charset="0"/>
            </a:endParaRPr>
          </a:p>
          <a:p>
            <a:pPr marL="285750" indent="-285750">
              <a:buFont typeface="Arial" panose="020B0604020202020204" pitchFamily="34" charset="0"/>
              <a:buChar char="•"/>
            </a:pPr>
            <a:r>
              <a:rPr lang="en-US" altLang="zh-TW" sz="2400" dirty="0">
                <a:latin typeface="Roboto" panose="02000000000000000000" pitchFamily="2" charset="0"/>
                <a:ea typeface="Roboto" panose="02000000000000000000" pitchFamily="2" charset="0"/>
              </a:rPr>
              <a:t>pip install </a:t>
            </a:r>
            <a:r>
              <a:rPr lang="en-US" altLang="zh-TW" sz="2400" dirty="0" err="1">
                <a:latin typeface="Roboto" panose="02000000000000000000" pitchFamily="2" charset="0"/>
                <a:ea typeface="Roboto" panose="02000000000000000000" pitchFamily="2" charset="0"/>
              </a:rPr>
              <a:t>gdown</a:t>
            </a:r>
            <a:endParaRPr lang="en-US" altLang="zh-TW" sz="2400" dirty="0">
              <a:latin typeface="Roboto" panose="02000000000000000000" pitchFamily="2" charset="0"/>
              <a:ea typeface="Roboto" panose="02000000000000000000" pitchFamily="2" charset="0"/>
            </a:endParaRPr>
          </a:p>
          <a:p>
            <a:pPr marL="285750" indent="-285750">
              <a:buFont typeface="Arial" panose="020B0604020202020204" pitchFamily="34" charset="0"/>
              <a:buChar char="•"/>
            </a:pPr>
            <a:endParaRPr lang="en-US" altLang="zh-TW" sz="8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433169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latin typeface="微軟正黑體" panose="020B0604030504040204" pitchFamily="34" charset="-120"/>
                <a:ea typeface="微軟正黑體" panose="020B0604030504040204" pitchFamily="34" charset="-120"/>
              </a:rPr>
              <a:t>環境確認</a:t>
            </a:r>
            <a:endParaRPr lang="ko-KR" altLang="en-US" dirty="0">
              <a:solidFill>
                <a:schemeClr val="tx1">
                  <a:lumMod val="75000"/>
                  <a:lumOff val="25000"/>
                </a:schemeClr>
              </a:solidFill>
              <a:latin typeface="微軟正黑體" panose="020B0604030504040204" pitchFamily="34" charset="-120"/>
            </a:endParaRPr>
          </a:p>
        </p:txBody>
      </p:sp>
      <p:sp>
        <p:nvSpPr>
          <p:cNvPr id="34" name="內容版面配置區 2">
            <a:extLst>
              <a:ext uri="{FF2B5EF4-FFF2-40B4-BE49-F238E27FC236}">
                <a16:creationId xmlns:a16="http://schemas.microsoft.com/office/drawing/2014/main" id="{C42E2B9F-31F2-5928-6A70-8D19FFC4A8DB}"/>
              </a:ext>
            </a:extLst>
          </p:cNvPr>
          <p:cNvSpPr txBox="1">
            <a:spLocks/>
          </p:cNvSpPr>
          <p:nvPr/>
        </p:nvSpPr>
        <p:spPr>
          <a:xfrm>
            <a:off x="647564" y="1131590"/>
            <a:ext cx="7848872" cy="367240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zh-TW" altLang="en-US" sz="24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35" name="文字方塊 34">
            <a:extLst>
              <a:ext uri="{FF2B5EF4-FFF2-40B4-BE49-F238E27FC236}">
                <a16:creationId xmlns:a16="http://schemas.microsoft.com/office/drawing/2014/main" id="{57D526D0-BF80-F4B2-9A23-63CC71401016}"/>
              </a:ext>
            </a:extLst>
          </p:cNvPr>
          <p:cNvSpPr txBox="1"/>
          <p:nvPr/>
        </p:nvSpPr>
        <p:spPr>
          <a:xfrm>
            <a:off x="846000" y="1087200"/>
            <a:ext cx="6336704" cy="461665"/>
          </a:xfrm>
          <a:prstGeom prst="rect">
            <a:avLst/>
          </a:prstGeom>
          <a:noFill/>
        </p:spPr>
        <p:txBody>
          <a:bodyPr wrap="square" rtlCol="0">
            <a:spAutoFit/>
          </a:bodyPr>
          <a:lstStyle/>
          <a:p>
            <a:r>
              <a:rPr lang="zh-TW" altLang="en-US" sz="2400" dirty="0">
                <a:latin typeface="微軟正黑體" panose="020B0604030504040204" pitchFamily="34" charset="-120"/>
                <a:ea typeface="微軟正黑體" panose="020B0604030504040204" pitchFamily="34" charset="-120"/>
              </a:rPr>
              <a:t>安裝已經預訓練完的</a:t>
            </a:r>
            <a:r>
              <a:rPr lang="en-US" altLang="zh-TW" sz="2400" dirty="0" err="1">
                <a:latin typeface="微軟正黑體" panose="020B0604030504040204" pitchFamily="34" charset="-120"/>
                <a:ea typeface="微軟正黑體" panose="020B0604030504040204" pitchFamily="34" charset="-120"/>
              </a:rPr>
              <a:t>ckip</a:t>
            </a:r>
            <a:r>
              <a:rPr lang="zh-TW" altLang="en-US" sz="2400" dirty="0">
                <a:latin typeface="微軟正黑體" panose="020B0604030504040204" pitchFamily="34" charset="-120"/>
                <a:ea typeface="微軟正黑體" panose="020B0604030504040204" pitchFamily="34" charset="-120"/>
              </a:rPr>
              <a:t>模型</a:t>
            </a:r>
          </a:p>
        </p:txBody>
      </p:sp>
      <p:pic>
        <p:nvPicPr>
          <p:cNvPr id="8" name="圖片 7" descr="一張含有 桌 的圖片&#10;&#10;自動產生的描述">
            <a:extLst>
              <a:ext uri="{FF2B5EF4-FFF2-40B4-BE49-F238E27FC236}">
                <a16:creationId xmlns:a16="http://schemas.microsoft.com/office/drawing/2014/main" id="{1CC2A399-3CEF-8124-025E-00557F01AB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832" y="2355726"/>
            <a:ext cx="7596336" cy="1017722"/>
          </a:xfrm>
          <a:prstGeom prst="rect">
            <a:avLst/>
          </a:prstGeom>
          <a:ln>
            <a:solidFill>
              <a:schemeClr val="tx1"/>
            </a:solidFill>
          </a:ln>
        </p:spPr>
      </p:pic>
    </p:spTree>
    <p:extLst>
      <p:ext uri="{BB962C8B-B14F-4D97-AF65-F5344CB8AC3E}">
        <p14:creationId xmlns:p14="http://schemas.microsoft.com/office/powerpoint/2010/main" val="1691506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latin typeface="微軟正黑體" panose="020B0604030504040204" pitchFamily="34" charset="-120"/>
                <a:ea typeface="微軟正黑體" panose="020B0604030504040204" pitchFamily="34" charset="-120"/>
              </a:rPr>
              <a:t>基礎斷詞</a:t>
            </a:r>
            <a:endParaRPr lang="ko-KR" altLang="en-US" dirty="0">
              <a:solidFill>
                <a:schemeClr val="tx1">
                  <a:lumMod val="75000"/>
                  <a:lumOff val="25000"/>
                </a:schemeClr>
              </a:solidFill>
              <a:latin typeface="微軟正黑體" panose="020B0604030504040204" pitchFamily="34" charset="-120"/>
            </a:endParaRPr>
          </a:p>
        </p:txBody>
      </p:sp>
      <p:sp>
        <p:nvSpPr>
          <p:cNvPr id="34" name="內容版面配置區 2">
            <a:extLst>
              <a:ext uri="{FF2B5EF4-FFF2-40B4-BE49-F238E27FC236}">
                <a16:creationId xmlns:a16="http://schemas.microsoft.com/office/drawing/2014/main" id="{C42E2B9F-31F2-5928-6A70-8D19FFC4A8DB}"/>
              </a:ext>
            </a:extLst>
          </p:cNvPr>
          <p:cNvSpPr txBox="1">
            <a:spLocks/>
          </p:cNvSpPr>
          <p:nvPr/>
        </p:nvSpPr>
        <p:spPr>
          <a:xfrm>
            <a:off x="647564" y="1131590"/>
            <a:ext cx="7848872" cy="367240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zh-TW" altLang="en-US" sz="24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35" name="文字方塊 34">
            <a:extLst>
              <a:ext uri="{FF2B5EF4-FFF2-40B4-BE49-F238E27FC236}">
                <a16:creationId xmlns:a16="http://schemas.microsoft.com/office/drawing/2014/main" id="{57D526D0-BF80-F4B2-9A23-63CC71401016}"/>
              </a:ext>
            </a:extLst>
          </p:cNvPr>
          <p:cNvSpPr txBox="1"/>
          <p:nvPr/>
        </p:nvSpPr>
        <p:spPr>
          <a:xfrm>
            <a:off x="846000" y="1087200"/>
            <a:ext cx="7326400" cy="830997"/>
          </a:xfrm>
          <a:prstGeom prst="rect">
            <a:avLst/>
          </a:prstGeom>
          <a:noFill/>
        </p:spPr>
        <p:txBody>
          <a:bodyPr wrap="square" rtlCol="0">
            <a:spAutoFit/>
          </a:bodyPr>
          <a:lstStyle/>
          <a:p>
            <a:r>
              <a:rPr lang="zh-TW" altLang="en-US" sz="2400" dirty="0">
                <a:latin typeface="微軟正黑體" panose="020B0604030504040204" pitchFamily="34" charset="-120"/>
                <a:ea typeface="微軟正黑體" panose="020B0604030504040204" pitchFamily="34" charset="-120"/>
              </a:rPr>
              <a:t>範例：</a:t>
            </a:r>
            <a:r>
              <a:rPr lang="zh-TW" altLang="en-US" sz="2400" i="1" dirty="0">
                <a:latin typeface="微軟正黑體" panose="020B0604030504040204" pitchFamily="34" charset="-120"/>
                <a:ea typeface="微軟正黑體" panose="020B0604030504040204" pitchFamily="34" charset="-120"/>
              </a:rPr>
              <a:t>身為中立國的瑞士，面對俄烏戰爭爆發，決定放棄中立身分，加入各國對俄羅斯的制裁。</a:t>
            </a:r>
          </a:p>
        </p:txBody>
      </p:sp>
      <p:pic>
        <p:nvPicPr>
          <p:cNvPr id="4" name="圖片 3" descr="一張含有 文字 的圖片&#10;&#10;自動產生的描述">
            <a:extLst>
              <a:ext uri="{FF2B5EF4-FFF2-40B4-BE49-F238E27FC236}">
                <a16:creationId xmlns:a16="http://schemas.microsoft.com/office/drawing/2014/main" id="{C3EE3AB4-2A95-3D31-7E28-967390A37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229" y="2402380"/>
            <a:ext cx="7095942" cy="1130827"/>
          </a:xfrm>
          <a:prstGeom prst="rect">
            <a:avLst/>
          </a:prstGeom>
          <a:ln>
            <a:solidFill>
              <a:schemeClr val="tx1"/>
            </a:solidFill>
          </a:ln>
        </p:spPr>
      </p:pic>
    </p:spTree>
    <p:extLst>
      <p:ext uri="{BB962C8B-B14F-4D97-AF65-F5344CB8AC3E}">
        <p14:creationId xmlns:p14="http://schemas.microsoft.com/office/powerpoint/2010/main" val="2291537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solidFill>
                  <a:schemeClr val="tx1">
                    <a:lumMod val="75000"/>
                    <a:lumOff val="25000"/>
                  </a:schemeClr>
                </a:solidFill>
                <a:latin typeface="微軟正黑體" panose="020B0604030504040204" pitchFamily="34" charset="-120"/>
              </a:rPr>
              <a:t>詞性標記</a:t>
            </a:r>
            <a:endParaRPr lang="ko-KR" altLang="en-US" dirty="0">
              <a:solidFill>
                <a:schemeClr val="tx1">
                  <a:lumMod val="75000"/>
                  <a:lumOff val="25000"/>
                </a:schemeClr>
              </a:solidFill>
              <a:latin typeface="微軟正黑體" panose="020B0604030504040204" pitchFamily="34" charset="-120"/>
            </a:endParaRPr>
          </a:p>
        </p:txBody>
      </p:sp>
      <p:sp>
        <p:nvSpPr>
          <p:cNvPr id="34" name="內容版面配置區 2">
            <a:extLst>
              <a:ext uri="{FF2B5EF4-FFF2-40B4-BE49-F238E27FC236}">
                <a16:creationId xmlns:a16="http://schemas.microsoft.com/office/drawing/2014/main" id="{C42E2B9F-31F2-5928-6A70-8D19FFC4A8DB}"/>
              </a:ext>
            </a:extLst>
          </p:cNvPr>
          <p:cNvSpPr txBox="1">
            <a:spLocks/>
          </p:cNvSpPr>
          <p:nvPr/>
        </p:nvSpPr>
        <p:spPr>
          <a:xfrm>
            <a:off x="647564" y="1131590"/>
            <a:ext cx="7848872" cy="367240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zh-TW" altLang="en-US" sz="24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35" name="文字方塊 34">
            <a:extLst>
              <a:ext uri="{FF2B5EF4-FFF2-40B4-BE49-F238E27FC236}">
                <a16:creationId xmlns:a16="http://schemas.microsoft.com/office/drawing/2014/main" id="{57D526D0-BF80-F4B2-9A23-63CC71401016}"/>
              </a:ext>
            </a:extLst>
          </p:cNvPr>
          <p:cNvSpPr txBox="1"/>
          <p:nvPr/>
        </p:nvSpPr>
        <p:spPr>
          <a:xfrm>
            <a:off x="846000" y="1087200"/>
            <a:ext cx="7326400" cy="3785652"/>
          </a:xfrm>
          <a:prstGeom prst="rect">
            <a:avLst/>
          </a:prstGeom>
          <a:noFill/>
        </p:spPr>
        <p:txBody>
          <a:bodyPr wrap="square" rtlCol="0">
            <a:spAutoFit/>
          </a:bodyPr>
          <a:lstStyle/>
          <a:p>
            <a:r>
              <a:rPr lang="zh-TW" altLang="en-US" sz="2400" dirty="0">
                <a:latin typeface="微軟正黑體" panose="020B0604030504040204" pitchFamily="34" charset="-120"/>
                <a:ea typeface="微軟正黑體" panose="020B0604030504040204" pitchFamily="34" charset="-120"/>
              </a:rPr>
              <a:t>範例：</a:t>
            </a:r>
            <a:r>
              <a:rPr lang="zh-TW" altLang="en-US" sz="2400" i="1" dirty="0">
                <a:latin typeface="微軟正黑體" panose="020B0604030504040204" pitchFamily="34" charset="-120"/>
                <a:ea typeface="微軟正黑體" panose="020B0604030504040204" pitchFamily="34" charset="-120"/>
              </a:rPr>
              <a:t>身為中立國的瑞士，面對俄烏戰爭爆發，決定放棄中立身分，加入各國對俄羅斯的制裁。</a:t>
            </a:r>
            <a:endParaRPr lang="en-US" altLang="zh-TW" sz="2400" i="1" dirty="0">
              <a:latin typeface="微軟正黑體" panose="020B0604030504040204" pitchFamily="34" charset="-120"/>
              <a:ea typeface="微軟正黑體" panose="020B0604030504040204" pitchFamily="34" charset="-120"/>
            </a:endParaRPr>
          </a:p>
          <a:p>
            <a:endParaRPr lang="en-US" altLang="zh-TW" sz="2400" i="1" dirty="0">
              <a:latin typeface="微軟正黑體" panose="020B0604030504040204" pitchFamily="34" charset="-120"/>
              <a:ea typeface="微軟正黑體" panose="020B0604030504040204" pitchFamily="34" charset="-120"/>
            </a:endParaRPr>
          </a:p>
          <a:p>
            <a:endParaRPr lang="en-US" altLang="zh-TW" sz="2400" i="1" dirty="0">
              <a:latin typeface="微軟正黑體" panose="020B0604030504040204" pitchFamily="34" charset="-120"/>
              <a:ea typeface="微軟正黑體" panose="020B0604030504040204" pitchFamily="34" charset="-120"/>
            </a:endParaRPr>
          </a:p>
          <a:p>
            <a:endParaRPr lang="en-US" altLang="zh-TW" sz="2400" i="1" dirty="0">
              <a:latin typeface="微軟正黑體" panose="020B0604030504040204" pitchFamily="34" charset="-120"/>
              <a:ea typeface="微軟正黑體" panose="020B0604030504040204" pitchFamily="34" charset="-120"/>
            </a:endParaRPr>
          </a:p>
          <a:p>
            <a:endParaRPr lang="en-US" altLang="zh-TW" sz="2400" i="1" dirty="0">
              <a:latin typeface="微軟正黑體" panose="020B0604030504040204" pitchFamily="34" charset="-120"/>
              <a:ea typeface="微軟正黑體" panose="020B0604030504040204" pitchFamily="34" charset="-120"/>
            </a:endParaRPr>
          </a:p>
          <a:p>
            <a:endParaRPr lang="en-US" altLang="zh-TW" sz="2400" i="1" dirty="0">
              <a:latin typeface="微軟正黑體" panose="020B0604030504040204" pitchFamily="34" charset="-120"/>
              <a:ea typeface="微軟正黑體" panose="020B0604030504040204" pitchFamily="34" charset="-120"/>
            </a:endParaRPr>
          </a:p>
          <a:p>
            <a:endParaRPr lang="en-US" altLang="zh-TW" sz="2400" i="1" dirty="0">
              <a:latin typeface="微軟正黑體" panose="020B0604030504040204" pitchFamily="34" charset="-120"/>
              <a:ea typeface="微軟正黑體" panose="020B0604030504040204" pitchFamily="34" charset="-120"/>
            </a:endParaRPr>
          </a:p>
          <a:p>
            <a:endParaRPr lang="en-US" altLang="zh-TW" sz="2400" i="1" dirty="0">
              <a:latin typeface="微軟正黑體" panose="020B0604030504040204" pitchFamily="34" charset="-120"/>
              <a:ea typeface="微軟正黑體" panose="020B0604030504040204" pitchFamily="34" charset="-120"/>
            </a:endParaRPr>
          </a:p>
          <a:p>
            <a:r>
              <a:rPr lang="zh-TW" altLang="en-US" sz="2400" b="1" dirty="0">
                <a:solidFill>
                  <a:srgbClr val="FF0000"/>
                </a:solidFill>
                <a:latin typeface="微軟正黑體" panose="020B0604030504040204" pitchFamily="34" charset="-120"/>
                <a:ea typeface="微軟正黑體" panose="020B0604030504040204" pitchFamily="34" charset="-120"/>
                <a:hlinkClick r:id="rId2"/>
              </a:rPr>
              <a:t>詞性標記對應表</a:t>
            </a:r>
            <a:endParaRPr lang="zh-TW" altLang="en-US" sz="2400" b="1" dirty="0">
              <a:solidFill>
                <a:srgbClr val="FF0000"/>
              </a:solidFill>
              <a:latin typeface="微軟正黑體" panose="020B0604030504040204" pitchFamily="34" charset="-120"/>
              <a:ea typeface="微軟正黑體" panose="020B0604030504040204" pitchFamily="34" charset="-120"/>
            </a:endParaRPr>
          </a:p>
        </p:txBody>
      </p:sp>
      <p:pic>
        <p:nvPicPr>
          <p:cNvPr id="6" name="圖片 5" descr="一張含有 文字 的圖片&#10;&#10;自動產生的描述">
            <a:extLst>
              <a:ext uri="{FF2B5EF4-FFF2-40B4-BE49-F238E27FC236}">
                <a16:creationId xmlns:a16="http://schemas.microsoft.com/office/drawing/2014/main" id="{9CFB5F24-82AE-BC14-03E6-D888B7686F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7634" y="1995686"/>
            <a:ext cx="6588732" cy="2292017"/>
          </a:xfrm>
          <a:prstGeom prst="rect">
            <a:avLst/>
          </a:prstGeom>
          <a:ln>
            <a:solidFill>
              <a:schemeClr val="tx1"/>
            </a:solidFill>
          </a:ln>
        </p:spPr>
      </p:pic>
    </p:spTree>
    <p:extLst>
      <p:ext uri="{BB962C8B-B14F-4D97-AF65-F5344CB8AC3E}">
        <p14:creationId xmlns:p14="http://schemas.microsoft.com/office/powerpoint/2010/main" val="1109266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latin typeface="微軟正黑體" panose="020B0604030504040204" pitchFamily="34" charset="-120"/>
                <a:ea typeface="微軟正黑體" panose="020B0604030504040204" pitchFamily="34" charset="-120"/>
              </a:rPr>
              <a:t>實體辨識</a:t>
            </a:r>
            <a:endParaRPr lang="ko-KR" altLang="en-US" dirty="0">
              <a:solidFill>
                <a:schemeClr val="tx1">
                  <a:lumMod val="75000"/>
                  <a:lumOff val="25000"/>
                </a:schemeClr>
              </a:solidFill>
              <a:latin typeface="微軟正黑體" panose="020B0604030504040204" pitchFamily="34" charset="-120"/>
            </a:endParaRPr>
          </a:p>
        </p:txBody>
      </p:sp>
      <p:sp>
        <p:nvSpPr>
          <p:cNvPr id="34" name="內容版面配置區 2">
            <a:extLst>
              <a:ext uri="{FF2B5EF4-FFF2-40B4-BE49-F238E27FC236}">
                <a16:creationId xmlns:a16="http://schemas.microsoft.com/office/drawing/2014/main" id="{C42E2B9F-31F2-5928-6A70-8D19FFC4A8DB}"/>
              </a:ext>
            </a:extLst>
          </p:cNvPr>
          <p:cNvSpPr txBox="1">
            <a:spLocks/>
          </p:cNvSpPr>
          <p:nvPr/>
        </p:nvSpPr>
        <p:spPr>
          <a:xfrm>
            <a:off x="647564" y="1131590"/>
            <a:ext cx="7848872" cy="367240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zh-TW" altLang="en-US" sz="24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35" name="文字方塊 34">
            <a:extLst>
              <a:ext uri="{FF2B5EF4-FFF2-40B4-BE49-F238E27FC236}">
                <a16:creationId xmlns:a16="http://schemas.microsoft.com/office/drawing/2014/main" id="{57D526D0-BF80-F4B2-9A23-63CC71401016}"/>
              </a:ext>
            </a:extLst>
          </p:cNvPr>
          <p:cNvSpPr txBox="1"/>
          <p:nvPr/>
        </p:nvSpPr>
        <p:spPr>
          <a:xfrm>
            <a:off x="846000" y="1087200"/>
            <a:ext cx="7326400" cy="830997"/>
          </a:xfrm>
          <a:prstGeom prst="rect">
            <a:avLst/>
          </a:prstGeom>
          <a:noFill/>
        </p:spPr>
        <p:txBody>
          <a:bodyPr wrap="square" rtlCol="0">
            <a:spAutoFit/>
          </a:bodyPr>
          <a:lstStyle/>
          <a:p>
            <a:r>
              <a:rPr lang="zh-TW" altLang="en-US" sz="2400" dirty="0">
                <a:latin typeface="微軟正黑體" panose="020B0604030504040204" pitchFamily="34" charset="-120"/>
                <a:ea typeface="微軟正黑體" panose="020B0604030504040204" pitchFamily="34" charset="-120"/>
              </a:rPr>
              <a:t>範例：</a:t>
            </a:r>
            <a:r>
              <a:rPr lang="zh-TW" altLang="en-US" sz="2400" i="1" dirty="0">
                <a:latin typeface="微軟正黑體" panose="020B0604030504040204" pitchFamily="34" charset="-120"/>
                <a:ea typeface="微軟正黑體" panose="020B0604030504040204" pitchFamily="34" charset="-120"/>
              </a:rPr>
              <a:t>身為中立國的瑞士，面對俄烏戰爭爆發，決定放棄中立身分，加入各國對俄羅斯的制裁。</a:t>
            </a:r>
          </a:p>
        </p:txBody>
      </p:sp>
      <p:pic>
        <p:nvPicPr>
          <p:cNvPr id="7" name="圖片 6" descr="一張含有 文字 的圖片&#10;&#10;自動產生的描述">
            <a:extLst>
              <a:ext uri="{FF2B5EF4-FFF2-40B4-BE49-F238E27FC236}">
                <a16:creationId xmlns:a16="http://schemas.microsoft.com/office/drawing/2014/main" id="{F57FF503-1679-9BB3-4048-8A48B1E921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646" y="2283718"/>
            <a:ext cx="7064708" cy="1991346"/>
          </a:xfrm>
          <a:prstGeom prst="rect">
            <a:avLst/>
          </a:prstGeom>
          <a:ln>
            <a:solidFill>
              <a:schemeClr val="tx1"/>
            </a:solidFill>
          </a:ln>
        </p:spPr>
      </p:pic>
    </p:spTree>
    <p:extLst>
      <p:ext uri="{BB962C8B-B14F-4D97-AF65-F5344CB8AC3E}">
        <p14:creationId xmlns:p14="http://schemas.microsoft.com/office/powerpoint/2010/main" val="4043411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latin typeface="微軟正黑體" panose="020B0604030504040204" pitchFamily="34" charset="-120"/>
                <a:ea typeface="微軟正黑體" panose="020B0604030504040204" pitchFamily="34" charset="-120"/>
              </a:rPr>
              <a:t>去除停用詞</a:t>
            </a:r>
            <a:endParaRPr lang="ko-KR" altLang="en-US" dirty="0">
              <a:solidFill>
                <a:schemeClr val="tx1">
                  <a:lumMod val="75000"/>
                  <a:lumOff val="25000"/>
                </a:schemeClr>
              </a:solidFill>
              <a:latin typeface="微軟正黑體" panose="020B0604030504040204" pitchFamily="34" charset="-120"/>
            </a:endParaRPr>
          </a:p>
        </p:txBody>
      </p:sp>
      <p:sp>
        <p:nvSpPr>
          <p:cNvPr id="34" name="內容版面配置區 2">
            <a:extLst>
              <a:ext uri="{FF2B5EF4-FFF2-40B4-BE49-F238E27FC236}">
                <a16:creationId xmlns:a16="http://schemas.microsoft.com/office/drawing/2014/main" id="{C42E2B9F-31F2-5928-6A70-8D19FFC4A8DB}"/>
              </a:ext>
            </a:extLst>
          </p:cNvPr>
          <p:cNvSpPr txBox="1">
            <a:spLocks/>
          </p:cNvSpPr>
          <p:nvPr/>
        </p:nvSpPr>
        <p:spPr>
          <a:xfrm>
            <a:off x="647564" y="1131590"/>
            <a:ext cx="7848872" cy="367240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zh-TW" altLang="en-US" sz="24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35" name="文字方塊 34">
            <a:extLst>
              <a:ext uri="{FF2B5EF4-FFF2-40B4-BE49-F238E27FC236}">
                <a16:creationId xmlns:a16="http://schemas.microsoft.com/office/drawing/2014/main" id="{57D526D0-BF80-F4B2-9A23-63CC71401016}"/>
              </a:ext>
            </a:extLst>
          </p:cNvPr>
          <p:cNvSpPr txBox="1"/>
          <p:nvPr/>
        </p:nvSpPr>
        <p:spPr>
          <a:xfrm>
            <a:off x="846000" y="1087200"/>
            <a:ext cx="7326400" cy="1200329"/>
          </a:xfrm>
          <a:prstGeom prst="rect">
            <a:avLst/>
          </a:prstGeom>
          <a:noFill/>
        </p:spPr>
        <p:txBody>
          <a:bodyPr wrap="square" rtlCol="0">
            <a:spAutoFit/>
          </a:bodyPr>
          <a:lstStyle/>
          <a:p>
            <a:r>
              <a:rPr lang="zh-TW" altLang="en-US" sz="2400" dirty="0">
                <a:latin typeface="微軟正黑體" panose="020B0604030504040204" pitchFamily="34" charset="-120"/>
                <a:ea typeface="微軟正黑體" panose="020B0604030504040204" pitchFamily="34" charset="-120"/>
              </a:rPr>
              <a:t>停用詞：</a:t>
            </a:r>
            <a:endParaRPr lang="en-US" altLang="zh-TW" sz="2400" dirty="0">
              <a:solidFill>
                <a:srgbClr val="202122"/>
              </a:solidFill>
              <a:latin typeface="微軟正黑體" panose="020B0604030504040204" pitchFamily="34" charset="-120"/>
              <a:ea typeface="微軟正黑體" panose="020B0604030504040204" pitchFamily="34" charset="-120"/>
            </a:endParaRPr>
          </a:p>
          <a:p>
            <a:pPr marL="800100" lvl="1" indent="-342900">
              <a:buFont typeface="Arial" panose="020B0604020202020204" pitchFamily="34" charset="0"/>
              <a:buChar char="•"/>
            </a:pPr>
            <a:r>
              <a:rPr lang="zh-TW" altLang="en-US" sz="2400" dirty="0">
                <a:solidFill>
                  <a:srgbClr val="202122"/>
                </a:solidFill>
                <a:latin typeface="微軟正黑體" panose="020B0604030504040204" pitchFamily="34" charset="-120"/>
                <a:ea typeface="微軟正黑體" panose="020B0604030504040204" pitchFamily="34" charset="-120"/>
              </a:rPr>
              <a:t>數量過多，影響處理效率</a:t>
            </a:r>
            <a:endParaRPr lang="en-US" altLang="zh-TW" sz="2400" dirty="0">
              <a:solidFill>
                <a:srgbClr val="202122"/>
              </a:solidFill>
              <a:latin typeface="微軟正黑體" panose="020B0604030504040204" pitchFamily="34" charset="-120"/>
              <a:ea typeface="微軟正黑體" panose="020B0604030504040204" pitchFamily="34" charset="-120"/>
            </a:endParaRPr>
          </a:p>
          <a:p>
            <a:pPr marL="800100" lvl="1" indent="-342900">
              <a:buFont typeface="Arial" panose="020B0604020202020204" pitchFamily="34" charset="0"/>
              <a:buChar char="•"/>
            </a:pPr>
            <a:r>
              <a:rPr lang="zh-TW" altLang="en-US" sz="2400" i="0" dirty="0">
                <a:solidFill>
                  <a:srgbClr val="202122"/>
                </a:solidFill>
                <a:effectLst/>
                <a:latin typeface="微軟正黑體" panose="020B0604030504040204" pitchFamily="34" charset="-120"/>
                <a:ea typeface="微軟正黑體" panose="020B0604030504040204" pitchFamily="34" charset="-120"/>
              </a:rPr>
              <a:t>沒有什麼實際含義</a:t>
            </a:r>
            <a:endParaRPr lang="en-US" altLang="zh-TW" sz="2400" i="0" dirty="0">
              <a:solidFill>
                <a:srgbClr val="202122"/>
              </a:solidFill>
              <a:effectLst/>
              <a:latin typeface="微軟正黑體" panose="020B0604030504040204" pitchFamily="34" charset="-120"/>
              <a:ea typeface="微軟正黑體" panose="020B0604030504040204" pitchFamily="34" charset="-120"/>
            </a:endParaRPr>
          </a:p>
        </p:txBody>
      </p:sp>
      <p:pic>
        <p:nvPicPr>
          <p:cNvPr id="7" name="圖片 6" descr="一張含有 文字 的圖片&#10;&#10;自動產生的描述">
            <a:extLst>
              <a:ext uri="{FF2B5EF4-FFF2-40B4-BE49-F238E27FC236}">
                <a16:creationId xmlns:a16="http://schemas.microsoft.com/office/drawing/2014/main" id="{D5EFAEFE-1D43-A1CA-9EE8-EEBC2C817A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824" y="2474344"/>
            <a:ext cx="7740352" cy="2303677"/>
          </a:xfrm>
          <a:prstGeom prst="rect">
            <a:avLst/>
          </a:prstGeom>
          <a:ln>
            <a:solidFill>
              <a:schemeClr val="tx1"/>
            </a:solidFill>
          </a:ln>
        </p:spPr>
      </p:pic>
      <p:sp>
        <p:nvSpPr>
          <p:cNvPr id="8" name="矩形 7">
            <a:extLst>
              <a:ext uri="{FF2B5EF4-FFF2-40B4-BE49-F238E27FC236}">
                <a16:creationId xmlns:a16="http://schemas.microsoft.com/office/drawing/2014/main" id="{F69AF85D-2C44-CD2F-4B77-507A30672A68}"/>
              </a:ext>
            </a:extLst>
          </p:cNvPr>
          <p:cNvSpPr/>
          <p:nvPr/>
        </p:nvSpPr>
        <p:spPr>
          <a:xfrm>
            <a:off x="1835696" y="3723878"/>
            <a:ext cx="288032"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2C59C4C7-362F-44EE-BD81-C6691A3B8C08}"/>
              </a:ext>
            </a:extLst>
          </p:cNvPr>
          <p:cNvSpPr/>
          <p:nvPr/>
        </p:nvSpPr>
        <p:spPr>
          <a:xfrm>
            <a:off x="1988096" y="3876278"/>
            <a:ext cx="288032"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CAAF7AD6-0016-C11C-4156-B8572D0A48E0}"/>
              </a:ext>
            </a:extLst>
          </p:cNvPr>
          <p:cNvSpPr/>
          <p:nvPr/>
        </p:nvSpPr>
        <p:spPr>
          <a:xfrm>
            <a:off x="2627784" y="3723878"/>
            <a:ext cx="288032"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a:extLst>
              <a:ext uri="{FF2B5EF4-FFF2-40B4-BE49-F238E27FC236}">
                <a16:creationId xmlns:a16="http://schemas.microsoft.com/office/drawing/2014/main" id="{B9FC9F82-D02A-8FEC-2CDB-61A3345FCCE1}"/>
              </a:ext>
            </a:extLst>
          </p:cNvPr>
          <p:cNvSpPr/>
          <p:nvPr/>
        </p:nvSpPr>
        <p:spPr>
          <a:xfrm>
            <a:off x="2798930" y="3867894"/>
            <a:ext cx="288032"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5AC8484C-C566-1ECA-2EDF-197580189DC6}"/>
              </a:ext>
            </a:extLst>
          </p:cNvPr>
          <p:cNvSpPr/>
          <p:nvPr/>
        </p:nvSpPr>
        <p:spPr>
          <a:xfrm>
            <a:off x="4752256" y="3732262"/>
            <a:ext cx="288032"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a:extLst>
              <a:ext uri="{FF2B5EF4-FFF2-40B4-BE49-F238E27FC236}">
                <a16:creationId xmlns:a16="http://schemas.microsoft.com/office/drawing/2014/main" id="{B106FF23-CA2A-B396-6545-849B04412E2A}"/>
              </a:ext>
            </a:extLst>
          </p:cNvPr>
          <p:cNvSpPr/>
          <p:nvPr/>
        </p:nvSpPr>
        <p:spPr>
          <a:xfrm>
            <a:off x="6948264" y="3736195"/>
            <a:ext cx="288032"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067857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213800" y="2334962"/>
            <a:ext cx="4930200" cy="473576"/>
          </a:xfrm>
        </p:spPr>
        <p:txBody>
          <a:bodyPr/>
          <a:lstStyle/>
          <a:p>
            <a:r>
              <a:rPr lang="en-US" altLang="zh-TW" dirty="0">
                <a:latin typeface="Roboto" panose="02000000000000000000" pitchFamily="2" charset="0"/>
                <a:ea typeface="Roboto" panose="02000000000000000000" pitchFamily="2" charset="0"/>
              </a:rPr>
              <a:t>TF-IDF</a:t>
            </a:r>
            <a:endParaRPr lang="ko-KR" altLang="en-US" dirty="0">
              <a:latin typeface="Roboto" panose="02000000000000000000" pitchFamily="2" charset="0"/>
            </a:endParaRPr>
          </a:p>
        </p:txBody>
      </p:sp>
      <p:sp>
        <p:nvSpPr>
          <p:cNvPr id="5" name="Rounded Rectangle 5">
            <a:extLst>
              <a:ext uri="{FF2B5EF4-FFF2-40B4-BE49-F238E27FC236}">
                <a16:creationId xmlns:a16="http://schemas.microsoft.com/office/drawing/2014/main" id="{3123AA3A-DB71-CE5B-D178-F285C5F636BE}"/>
              </a:ext>
            </a:extLst>
          </p:cNvPr>
          <p:cNvSpPr/>
          <p:nvPr/>
        </p:nvSpPr>
        <p:spPr>
          <a:xfrm flipH="1">
            <a:off x="2095120" y="2374395"/>
            <a:ext cx="632171" cy="473575"/>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rgbClr val="AB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578699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latin typeface="微軟正黑體" panose="020B0604030504040204" pitchFamily="34" charset="-120"/>
                <a:ea typeface="微軟正黑體" panose="020B0604030504040204" pitchFamily="34" charset="-120"/>
              </a:rPr>
              <a:t>什麼是</a:t>
            </a:r>
            <a:r>
              <a:rPr lang="en-US" altLang="zh-TW" dirty="0">
                <a:latin typeface="微軟正黑體" panose="020B0604030504040204" pitchFamily="34" charset="-120"/>
                <a:ea typeface="微軟正黑體" panose="020B0604030504040204" pitchFamily="34" charset="-120"/>
              </a:rPr>
              <a:t>TF-IDF</a:t>
            </a:r>
            <a:endParaRPr lang="ko-KR" altLang="en-US" dirty="0">
              <a:solidFill>
                <a:schemeClr val="tx1">
                  <a:lumMod val="75000"/>
                  <a:lumOff val="25000"/>
                </a:schemeClr>
              </a:solidFill>
              <a:latin typeface="微軟正黑體" panose="020B0604030504040204" pitchFamily="34" charset="-120"/>
            </a:endParaRPr>
          </a:p>
        </p:txBody>
      </p:sp>
      <p:sp>
        <p:nvSpPr>
          <p:cNvPr id="34" name="內容版面配置區 2">
            <a:extLst>
              <a:ext uri="{FF2B5EF4-FFF2-40B4-BE49-F238E27FC236}">
                <a16:creationId xmlns:a16="http://schemas.microsoft.com/office/drawing/2014/main" id="{C42E2B9F-31F2-5928-6A70-8D19FFC4A8DB}"/>
              </a:ext>
            </a:extLst>
          </p:cNvPr>
          <p:cNvSpPr txBox="1">
            <a:spLocks/>
          </p:cNvSpPr>
          <p:nvPr/>
        </p:nvSpPr>
        <p:spPr>
          <a:xfrm>
            <a:off x="647564" y="1131590"/>
            <a:ext cx="7848872" cy="367240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zh-TW" altLang="en-US" sz="24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35" name="文字方塊 34">
            <a:extLst>
              <a:ext uri="{FF2B5EF4-FFF2-40B4-BE49-F238E27FC236}">
                <a16:creationId xmlns:a16="http://schemas.microsoft.com/office/drawing/2014/main" id="{57D526D0-BF80-F4B2-9A23-63CC71401016}"/>
              </a:ext>
            </a:extLst>
          </p:cNvPr>
          <p:cNvSpPr txBox="1"/>
          <p:nvPr/>
        </p:nvSpPr>
        <p:spPr>
          <a:xfrm>
            <a:off x="1115616" y="1059582"/>
            <a:ext cx="6336704" cy="523220"/>
          </a:xfrm>
          <a:prstGeom prst="rect">
            <a:avLst/>
          </a:prstGeom>
          <a:noFill/>
        </p:spPr>
        <p:txBody>
          <a:bodyPr wrap="square" rtlCol="0">
            <a:spAutoFit/>
          </a:bodyPr>
          <a:lstStyle/>
          <a:p>
            <a:pPr marL="457200" indent="-457200">
              <a:buFont typeface="Arial" panose="020B0604020202020204" pitchFamily="34" charset="0"/>
              <a:buChar char="•"/>
            </a:pPr>
            <a:endParaRPr lang="zh-TW" altLang="en-US" sz="2800"/>
          </a:p>
        </p:txBody>
      </p:sp>
      <p:sp>
        <p:nvSpPr>
          <p:cNvPr id="3" name="文字方塊 2">
            <a:extLst>
              <a:ext uri="{FF2B5EF4-FFF2-40B4-BE49-F238E27FC236}">
                <a16:creationId xmlns:a16="http://schemas.microsoft.com/office/drawing/2014/main" id="{D429C5E3-1807-FA92-9A26-8B8A330CDFBF}"/>
              </a:ext>
            </a:extLst>
          </p:cNvPr>
          <p:cNvSpPr txBox="1"/>
          <p:nvPr/>
        </p:nvSpPr>
        <p:spPr>
          <a:xfrm>
            <a:off x="845586" y="1087886"/>
            <a:ext cx="7452828" cy="2616101"/>
          </a:xfrm>
          <a:prstGeom prst="rect">
            <a:avLst/>
          </a:prstGeom>
          <a:noFill/>
        </p:spPr>
        <p:txBody>
          <a:bodyPr wrap="square" rtlCol="0">
            <a:spAutoFit/>
          </a:bodyPr>
          <a:lstStyle/>
          <a:p>
            <a:r>
              <a:rPr lang="zh-TW" altLang="en-US" sz="2800" dirty="0">
                <a:latin typeface="微軟正黑體" panose="020B0604030504040204" pitchFamily="34" charset="-120"/>
                <a:ea typeface="微軟正黑體" panose="020B0604030504040204" pitchFamily="34" charset="-120"/>
              </a:rPr>
              <a:t>由兩個部分組成</a:t>
            </a:r>
            <a:r>
              <a:rPr lang="en-US" altLang="zh-TW" sz="2800" dirty="0">
                <a:latin typeface="微軟正黑體" panose="020B0604030504040204" pitchFamily="34" charset="-120"/>
                <a:ea typeface="微軟正黑體" panose="020B0604030504040204" pitchFamily="34" charset="-120"/>
              </a:rPr>
              <a:t>:</a:t>
            </a:r>
          </a:p>
          <a:p>
            <a:endParaRPr lang="en-US" altLang="zh-TW" sz="800" dirty="0">
              <a:latin typeface="微軟正黑體" panose="020B0604030504040204" pitchFamily="34" charset="-120"/>
              <a:ea typeface="微軟正黑體" panose="020B0604030504040204" pitchFamily="34" charset="-120"/>
            </a:endParaRPr>
          </a:p>
          <a:p>
            <a:pPr marL="800100" lvl="1" indent="-342900">
              <a:buFont typeface="Arial" panose="020B0604020202020204" pitchFamily="34" charset="0"/>
              <a:buChar char="•"/>
            </a:pPr>
            <a:r>
              <a:rPr lang="en-US" altLang="zh-TW" sz="2400" dirty="0">
                <a:latin typeface="Roboto" panose="02000000000000000000" pitchFamily="2" charset="0"/>
                <a:ea typeface="Roboto" panose="02000000000000000000" pitchFamily="2" charset="0"/>
              </a:rPr>
              <a:t>TF</a:t>
            </a:r>
            <a:r>
              <a:rPr lang="en-US" altLang="zh-TW" sz="2400" dirty="0">
                <a:latin typeface="微軟正黑體" panose="020B0604030504040204" pitchFamily="34" charset="-120"/>
                <a:ea typeface="微軟正黑體" panose="020B0604030504040204" pitchFamily="34" charset="-120"/>
              </a:rPr>
              <a:t>(</a:t>
            </a:r>
            <a:r>
              <a:rPr lang="en-US" altLang="zh-TW" sz="2400" dirty="0">
                <a:latin typeface="Roboto" panose="02000000000000000000" pitchFamily="2" charset="0"/>
                <a:ea typeface="Roboto" panose="02000000000000000000" pitchFamily="2" charset="0"/>
              </a:rPr>
              <a:t>Term Frequency</a:t>
            </a:r>
            <a:r>
              <a:rPr lang="zh-TW" altLang="en-US" sz="2400" dirty="0">
                <a:latin typeface="微軟正黑體" panose="020B0604030504040204" pitchFamily="34" charset="-120"/>
                <a:ea typeface="微軟正黑體" panose="020B0604030504040204" pitchFamily="34" charset="-120"/>
              </a:rPr>
              <a:t>，詞頻</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：一個詞語在單一文章中出現的頻率</a:t>
            </a:r>
            <a:endParaRPr lang="en-US" altLang="zh-TW" sz="2400" dirty="0">
              <a:latin typeface="微軟正黑體" panose="020B0604030504040204" pitchFamily="34" charset="-120"/>
              <a:ea typeface="微軟正黑體" panose="020B0604030504040204" pitchFamily="34" charset="-120"/>
            </a:endParaRPr>
          </a:p>
          <a:p>
            <a:pPr marL="800100" lvl="1" indent="-34290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800100" lvl="1" indent="-342900">
              <a:buFont typeface="Arial" panose="020B0604020202020204" pitchFamily="34" charset="0"/>
              <a:buChar char="•"/>
            </a:pPr>
            <a:r>
              <a:rPr lang="en-US" altLang="zh-TW" sz="2400" dirty="0">
                <a:latin typeface="Roboto" panose="02000000000000000000" pitchFamily="2" charset="0"/>
                <a:ea typeface="Roboto" panose="02000000000000000000" pitchFamily="2" charset="0"/>
              </a:rPr>
              <a:t>IDF</a:t>
            </a:r>
            <a:r>
              <a:rPr lang="en-US" altLang="zh-TW" sz="2400" dirty="0">
                <a:latin typeface="微軟正黑體" panose="020B0604030504040204" pitchFamily="34" charset="-120"/>
                <a:ea typeface="微軟正黑體" panose="020B0604030504040204" pitchFamily="34" charset="-120"/>
              </a:rPr>
              <a:t>(</a:t>
            </a:r>
            <a:r>
              <a:rPr lang="en-US" altLang="zh-TW" sz="2400" dirty="0">
                <a:latin typeface="Roboto" panose="02000000000000000000" pitchFamily="2" charset="0"/>
                <a:ea typeface="Roboto" panose="02000000000000000000" pitchFamily="2" charset="0"/>
              </a:rPr>
              <a:t>Inverse Document Frequency</a:t>
            </a:r>
            <a:r>
              <a:rPr lang="zh-TW" altLang="en-US" sz="2400" dirty="0">
                <a:latin typeface="微軟正黑體" panose="020B0604030504040204" pitchFamily="34" charset="-120"/>
                <a:ea typeface="微軟正黑體" panose="020B0604030504040204" pitchFamily="34" charset="-120"/>
              </a:rPr>
              <a:t>，逆向文件頻率</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：度量詞語普遍重要性</a:t>
            </a:r>
            <a:endParaRPr lang="en-US" altLang="zh-TW" sz="2400" dirty="0">
              <a:latin typeface="微軟正黑體" panose="020B0604030504040204" pitchFamily="34" charset="-120"/>
              <a:ea typeface="微軟正黑體" panose="020B0604030504040204" pitchFamily="34" charset="-120"/>
            </a:endParaRPr>
          </a:p>
          <a:p>
            <a:pPr marL="800100" lvl="1" indent="-342900">
              <a:buFont typeface="Arial" panose="020B0604020202020204" pitchFamily="34" charset="0"/>
              <a:buChar char="•"/>
            </a:pPr>
            <a:endParaRPr lang="en-US" altLang="zh-TW"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15117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latin typeface="微軟正黑體" panose="020B0604030504040204" pitchFamily="34" charset="-120"/>
                <a:ea typeface="微軟正黑體" panose="020B0604030504040204" pitchFamily="34" charset="-120"/>
              </a:rPr>
              <a:t>怎麼計算</a:t>
            </a:r>
            <a:r>
              <a:rPr lang="en-US" altLang="zh-TW" dirty="0">
                <a:latin typeface="微軟正黑體" panose="020B0604030504040204" pitchFamily="34" charset="-120"/>
                <a:ea typeface="微軟正黑體" panose="020B0604030504040204" pitchFamily="34" charset="-120"/>
              </a:rPr>
              <a:t>?</a:t>
            </a:r>
            <a:endParaRPr lang="ko-KR" altLang="en-US" dirty="0">
              <a:solidFill>
                <a:schemeClr val="tx1">
                  <a:lumMod val="75000"/>
                  <a:lumOff val="25000"/>
                </a:schemeClr>
              </a:solidFill>
              <a:latin typeface="微軟正黑體" panose="020B0604030504040204" pitchFamily="34" charset="-120"/>
            </a:endParaRPr>
          </a:p>
        </p:txBody>
      </p:sp>
      <p:sp>
        <p:nvSpPr>
          <p:cNvPr id="34" name="內容版面配置區 2">
            <a:extLst>
              <a:ext uri="{FF2B5EF4-FFF2-40B4-BE49-F238E27FC236}">
                <a16:creationId xmlns:a16="http://schemas.microsoft.com/office/drawing/2014/main" id="{C42E2B9F-31F2-5928-6A70-8D19FFC4A8DB}"/>
              </a:ext>
            </a:extLst>
          </p:cNvPr>
          <p:cNvSpPr txBox="1">
            <a:spLocks/>
          </p:cNvSpPr>
          <p:nvPr/>
        </p:nvSpPr>
        <p:spPr>
          <a:xfrm>
            <a:off x="647564" y="1131590"/>
            <a:ext cx="7848872" cy="367240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zh-TW" altLang="en-US" sz="24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35" name="文字方塊 34">
            <a:extLst>
              <a:ext uri="{FF2B5EF4-FFF2-40B4-BE49-F238E27FC236}">
                <a16:creationId xmlns:a16="http://schemas.microsoft.com/office/drawing/2014/main" id="{57D526D0-BF80-F4B2-9A23-63CC71401016}"/>
              </a:ext>
            </a:extLst>
          </p:cNvPr>
          <p:cNvSpPr txBox="1"/>
          <p:nvPr/>
        </p:nvSpPr>
        <p:spPr>
          <a:xfrm>
            <a:off x="1115616" y="1059582"/>
            <a:ext cx="6336704" cy="523220"/>
          </a:xfrm>
          <a:prstGeom prst="rect">
            <a:avLst/>
          </a:prstGeom>
          <a:noFill/>
        </p:spPr>
        <p:txBody>
          <a:bodyPr wrap="square" rtlCol="0">
            <a:spAutoFit/>
          </a:bodyPr>
          <a:lstStyle/>
          <a:p>
            <a:pPr marL="457200" indent="-457200">
              <a:buFont typeface="Arial" panose="020B0604020202020204" pitchFamily="34" charset="0"/>
              <a:buChar char="•"/>
            </a:pPr>
            <a:endParaRPr lang="zh-TW" altLang="en-US" sz="2800"/>
          </a:p>
        </p:txBody>
      </p:sp>
      <p:sp>
        <p:nvSpPr>
          <p:cNvPr id="3" name="文字方塊 2">
            <a:extLst>
              <a:ext uri="{FF2B5EF4-FFF2-40B4-BE49-F238E27FC236}">
                <a16:creationId xmlns:a16="http://schemas.microsoft.com/office/drawing/2014/main" id="{D429C5E3-1807-FA92-9A26-8B8A330CDFBF}"/>
              </a:ext>
            </a:extLst>
          </p:cNvPr>
          <p:cNvSpPr txBox="1"/>
          <p:nvPr/>
        </p:nvSpPr>
        <p:spPr>
          <a:xfrm>
            <a:off x="845586" y="1087886"/>
            <a:ext cx="4158462" cy="523220"/>
          </a:xfrm>
          <a:prstGeom prst="rect">
            <a:avLst/>
          </a:prstGeom>
          <a:noFill/>
        </p:spPr>
        <p:txBody>
          <a:bodyPr wrap="square" rtlCol="0">
            <a:spAutoFit/>
          </a:bodyPr>
          <a:lstStyle/>
          <a:p>
            <a:r>
              <a:rPr lang="en-US" altLang="zh-TW" sz="2800" dirty="0">
                <a:latin typeface="微軟正黑體" panose="020B0604030504040204" pitchFamily="34" charset="-120"/>
                <a:ea typeface="微軟正黑體" panose="020B0604030504040204" pitchFamily="34" charset="-120"/>
              </a:rPr>
              <a:t>Term Frequency</a:t>
            </a:r>
            <a:r>
              <a:rPr lang="zh-TW" altLang="en-US" sz="2800" dirty="0">
                <a:latin typeface="微軟正黑體" panose="020B0604030504040204" pitchFamily="34" charset="-120"/>
                <a:ea typeface="微軟正黑體" panose="020B0604030504040204" pitchFamily="34" charset="-120"/>
              </a:rPr>
              <a:t>，詞頻：</a:t>
            </a:r>
            <a:endParaRPr lang="en-US" altLang="zh-TW" sz="2800" dirty="0">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0217B077-F3EF-6691-7F28-072AA6A069F1}"/>
                  </a:ext>
                </a:extLst>
              </p:cNvPr>
              <p:cNvSpPr txBox="1"/>
              <p:nvPr/>
            </p:nvSpPr>
            <p:spPr>
              <a:xfrm>
                <a:off x="2031176" y="1733898"/>
                <a:ext cx="5081648" cy="900055"/>
              </a:xfrm>
              <a:prstGeom prst="rect">
                <a:avLst/>
              </a:prstGeom>
              <a:no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solidFill>
                            <a:sysClr val="windowText" lastClr="000000"/>
                          </a:solidFill>
                          <a:latin typeface="Cambria Math" panose="02040503050406030204" pitchFamily="18" charset="0"/>
                        </a:rPr>
                        <m:t>𝑡</m:t>
                      </m:r>
                      <m:sSub>
                        <m:sSubPr>
                          <m:ctrlPr>
                            <a:rPr lang="en-US" altLang="zh-TW" sz="2400" b="0" i="1" smtClean="0">
                              <a:solidFill>
                                <a:sysClr val="windowText" lastClr="000000"/>
                              </a:solidFill>
                              <a:latin typeface="Cambria Math" panose="02040503050406030204" pitchFamily="18" charset="0"/>
                            </a:rPr>
                          </m:ctrlPr>
                        </m:sSubPr>
                        <m:e>
                          <m:r>
                            <a:rPr lang="en-US" altLang="zh-TW" sz="2400" b="0" i="1" smtClean="0">
                              <a:solidFill>
                                <a:sysClr val="windowText" lastClr="000000"/>
                              </a:solidFill>
                              <a:latin typeface="Cambria Math" panose="02040503050406030204" pitchFamily="18" charset="0"/>
                            </a:rPr>
                            <m:t>𝑓</m:t>
                          </m:r>
                        </m:e>
                        <m:sub>
                          <m:r>
                            <a:rPr lang="en-US" altLang="zh-TW" sz="2400" b="0" i="1" smtClean="0">
                              <a:solidFill>
                                <a:sysClr val="windowText" lastClr="000000"/>
                              </a:solidFill>
                              <a:latin typeface="Cambria Math" panose="02040503050406030204" pitchFamily="18" charset="0"/>
                            </a:rPr>
                            <m:t>𝑖</m:t>
                          </m:r>
                          <m:r>
                            <a:rPr lang="en-US" altLang="zh-TW" sz="2400" b="0" i="1" smtClean="0">
                              <a:solidFill>
                                <a:sysClr val="windowText" lastClr="000000"/>
                              </a:solidFill>
                              <a:latin typeface="Cambria Math" panose="02040503050406030204" pitchFamily="18" charset="0"/>
                            </a:rPr>
                            <m:t>,</m:t>
                          </m:r>
                          <m:r>
                            <a:rPr lang="en-US" altLang="zh-TW" sz="2400" b="0" i="1" smtClean="0">
                              <a:solidFill>
                                <a:sysClr val="windowText" lastClr="000000"/>
                              </a:solidFill>
                              <a:latin typeface="Cambria Math" panose="02040503050406030204" pitchFamily="18" charset="0"/>
                            </a:rPr>
                            <m:t>𝑗</m:t>
                          </m:r>
                        </m:sub>
                      </m:sSub>
                      <m:r>
                        <a:rPr lang="en-US" altLang="zh-TW" sz="2400" b="0" i="1" smtClean="0">
                          <a:solidFill>
                            <a:sysClr val="windowText" lastClr="000000"/>
                          </a:solidFill>
                          <a:latin typeface="Cambria Math" panose="02040503050406030204" pitchFamily="18" charset="0"/>
                        </a:rPr>
                        <m:t>=</m:t>
                      </m:r>
                      <m:f>
                        <m:fPr>
                          <m:ctrlPr>
                            <a:rPr lang="en-US" altLang="zh-TW" sz="2400" b="0" i="1" smtClean="0">
                              <a:solidFill>
                                <a:sysClr val="windowText" lastClr="000000"/>
                              </a:solidFill>
                              <a:latin typeface="Cambria Math" panose="02040503050406030204" pitchFamily="18" charset="0"/>
                            </a:rPr>
                          </m:ctrlPr>
                        </m:fPr>
                        <m:num>
                          <m:r>
                            <a:rPr lang="zh-TW" altLang="en-US" sz="2400" i="1">
                              <a:solidFill>
                                <a:sysClr val="windowText" lastClr="000000"/>
                              </a:solidFill>
                              <a:latin typeface="Cambria Math" panose="02040503050406030204" pitchFamily="18" charset="0"/>
                            </a:rPr>
                            <m:t>第</m:t>
                          </m:r>
                          <m:r>
                            <a:rPr lang="en-US" altLang="zh-TW" sz="2400" b="0" i="1" smtClean="0">
                              <a:solidFill>
                                <a:sysClr val="windowText" lastClr="000000"/>
                              </a:solidFill>
                              <a:latin typeface="Cambria Math" panose="02040503050406030204" pitchFamily="18" charset="0"/>
                            </a:rPr>
                            <m:t>𝑖</m:t>
                          </m:r>
                          <m:r>
                            <a:rPr lang="zh-TW" altLang="en-US" sz="2400" i="1">
                              <a:solidFill>
                                <a:sysClr val="windowText" lastClr="000000"/>
                              </a:solidFill>
                              <a:latin typeface="Cambria Math" panose="02040503050406030204" pitchFamily="18" charset="0"/>
                            </a:rPr>
                            <m:t>個</m:t>
                          </m:r>
                          <m:r>
                            <a:rPr lang="zh-TW" altLang="en-US" sz="2400" i="1" smtClean="0">
                              <a:solidFill>
                                <a:sysClr val="windowText" lastClr="000000"/>
                              </a:solidFill>
                              <a:latin typeface="Cambria Math" panose="02040503050406030204" pitchFamily="18" charset="0"/>
                            </a:rPr>
                            <m:t>詞</m:t>
                          </m:r>
                          <m:r>
                            <a:rPr lang="zh-TW" altLang="en-US" sz="2400" i="1">
                              <a:solidFill>
                                <a:sysClr val="windowText" lastClr="000000"/>
                              </a:solidFill>
                              <a:latin typeface="Cambria Math" panose="02040503050406030204" pitchFamily="18" charset="0"/>
                            </a:rPr>
                            <m:t>在</m:t>
                          </m:r>
                          <m:r>
                            <a:rPr lang="zh-TW" altLang="en-US" sz="2400" i="1" smtClean="0">
                              <a:solidFill>
                                <a:sysClr val="windowText" lastClr="000000"/>
                              </a:solidFill>
                              <a:latin typeface="Cambria Math" panose="02040503050406030204" pitchFamily="18" charset="0"/>
                            </a:rPr>
                            <m:t>文</m:t>
                          </m:r>
                          <m:r>
                            <a:rPr lang="zh-TW" altLang="en-US" sz="2400" i="1">
                              <a:solidFill>
                                <a:sysClr val="windowText" lastClr="000000"/>
                              </a:solidFill>
                              <a:latin typeface="Cambria Math" panose="02040503050406030204" pitchFamily="18" charset="0"/>
                            </a:rPr>
                            <m:t>件</m:t>
                          </m:r>
                          <m:r>
                            <a:rPr lang="en-US" altLang="zh-TW" sz="2400" b="0" i="1" smtClean="0">
                              <a:solidFill>
                                <a:sysClr val="windowText" lastClr="000000"/>
                              </a:solidFill>
                              <a:latin typeface="Cambria Math" panose="02040503050406030204" pitchFamily="18" charset="0"/>
                            </a:rPr>
                            <m:t>𝑗</m:t>
                          </m:r>
                          <m:r>
                            <a:rPr lang="zh-TW" altLang="en-US" sz="2400" i="1">
                              <a:solidFill>
                                <a:sysClr val="windowText" lastClr="000000"/>
                              </a:solidFill>
                              <a:latin typeface="Cambria Math" panose="02040503050406030204" pitchFamily="18" charset="0"/>
                            </a:rPr>
                            <m:t>中</m:t>
                          </m:r>
                          <m:r>
                            <a:rPr lang="zh-TW" altLang="en-US" sz="2400" i="1" smtClean="0">
                              <a:solidFill>
                                <a:sysClr val="windowText" lastClr="000000"/>
                              </a:solidFill>
                              <a:latin typeface="Cambria Math" panose="02040503050406030204" pitchFamily="18" charset="0"/>
                            </a:rPr>
                            <m:t>出</m:t>
                          </m:r>
                          <m:r>
                            <a:rPr lang="zh-TW" altLang="en-US" sz="2400" i="1">
                              <a:solidFill>
                                <a:sysClr val="windowText" lastClr="000000"/>
                              </a:solidFill>
                              <a:latin typeface="Cambria Math" panose="02040503050406030204" pitchFamily="18" charset="0"/>
                            </a:rPr>
                            <m:t>現</m:t>
                          </m:r>
                          <m:r>
                            <a:rPr lang="zh-TW" altLang="en-US" sz="2400" i="1" smtClean="0">
                              <a:solidFill>
                                <a:sysClr val="windowText" lastClr="000000"/>
                              </a:solidFill>
                              <a:latin typeface="Cambria Math" panose="02040503050406030204" pitchFamily="18" charset="0"/>
                            </a:rPr>
                            <m:t>的</m:t>
                          </m:r>
                          <m:r>
                            <a:rPr lang="zh-TW" altLang="en-US" sz="2400" i="1">
                              <a:solidFill>
                                <a:sysClr val="windowText" lastClr="000000"/>
                              </a:solidFill>
                              <a:latin typeface="Cambria Math" panose="02040503050406030204" pitchFamily="18" charset="0"/>
                            </a:rPr>
                            <m:t>次</m:t>
                          </m:r>
                          <m:r>
                            <a:rPr lang="zh-TW" altLang="en-US" sz="2400" i="1" smtClean="0">
                              <a:solidFill>
                                <a:sysClr val="windowText" lastClr="000000"/>
                              </a:solidFill>
                              <a:latin typeface="Cambria Math" panose="02040503050406030204" pitchFamily="18" charset="0"/>
                            </a:rPr>
                            <m:t>數</m:t>
                          </m:r>
                        </m:num>
                        <m:den>
                          <m:r>
                            <a:rPr lang="zh-TW" altLang="en-US" sz="2400" i="1">
                              <a:solidFill>
                                <a:sysClr val="windowText" lastClr="000000"/>
                              </a:solidFill>
                              <a:latin typeface="Cambria Math" panose="02040503050406030204" pitchFamily="18" charset="0"/>
                            </a:rPr>
                            <m:t>文</m:t>
                          </m:r>
                          <m:r>
                            <a:rPr lang="zh-TW" altLang="en-US" sz="2400" i="1" smtClean="0">
                              <a:solidFill>
                                <a:sysClr val="windowText" lastClr="000000"/>
                              </a:solidFill>
                              <a:latin typeface="Cambria Math" panose="02040503050406030204" pitchFamily="18" charset="0"/>
                            </a:rPr>
                            <m:t>件</m:t>
                          </m:r>
                          <m:r>
                            <a:rPr lang="en-US" altLang="zh-TW" sz="2400" b="0" i="1" smtClean="0">
                              <a:solidFill>
                                <a:sysClr val="windowText" lastClr="000000"/>
                              </a:solidFill>
                              <a:latin typeface="Cambria Math" panose="02040503050406030204" pitchFamily="18" charset="0"/>
                            </a:rPr>
                            <m:t>𝑗</m:t>
                          </m:r>
                          <m:r>
                            <a:rPr lang="zh-TW" altLang="en-US" sz="2400" i="1">
                              <a:solidFill>
                                <a:sysClr val="windowText" lastClr="000000"/>
                              </a:solidFill>
                              <a:latin typeface="Cambria Math" panose="02040503050406030204" pitchFamily="18" charset="0"/>
                            </a:rPr>
                            <m:t>中</m:t>
                          </m:r>
                          <m:r>
                            <a:rPr lang="zh-TW" altLang="en-US" sz="2400" i="1" smtClean="0">
                              <a:solidFill>
                                <a:sysClr val="windowText" lastClr="000000"/>
                              </a:solidFill>
                              <a:latin typeface="Cambria Math" panose="02040503050406030204" pitchFamily="18" charset="0"/>
                            </a:rPr>
                            <m:t>的</m:t>
                          </m:r>
                          <m:r>
                            <a:rPr lang="zh-TW" altLang="en-US" sz="2400" i="1">
                              <a:solidFill>
                                <a:sysClr val="windowText" lastClr="000000"/>
                              </a:solidFill>
                              <a:latin typeface="Cambria Math" panose="02040503050406030204" pitchFamily="18" charset="0"/>
                            </a:rPr>
                            <m:t>總</m:t>
                          </m:r>
                          <m:r>
                            <a:rPr lang="zh-TW" altLang="en-US" sz="2400" i="1" smtClean="0">
                              <a:solidFill>
                                <a:sysClr val="windowText" lastClr="000000"/>
                              </a:solidFill>
                              <a:latin typeface="Cambria Math" panose="02040503050406030204" pitchFamily="18" charset="0"/>
                            </a:rPr>
                            <m:t>詞</m:t>
                          </m:r>
                          <m:r>
                            <a:rPr lang="zh-TW" altLang="en-US" sz="2400" i="1">
                              <a:solidFill>
                                <a:sysClr val="windowText" lastClr="000000"/>
                              </a:solidFill>
                              <a:latin typeface="Cambria Math" panose="02040503050406030204" pitchFamily="18" charset="0"/>
                            </a:rPr>
                            <m:t>數</m:t>
                          </m:r>
                        </m:den>
                      </m:f>
                    </m:oMath>
                  </m:oMathPara>
                </a14:m>
                <a:endParaRPr lang="zh-TW" altLang="en-US" sz="2400" dirty="0">
                  <a:solidFill>
                    <a:sysClr val="windowText" lastClr="000000"/>
                  </a:solidFill>
                </a:endParaRPr>
              </a:p>
            </p:txBody>
          </p:sp>
        </mc:Choice>
        <mc:Fallback xmlns="">
          <p:sp>
            <p:nvSpPr>
              <p:cNvPr id="6" name="文字方塊 5">
                <a:extLst>
                  <a:ext uri="{FF2B5EF4-FFF2-40B4-BE49-F238E27FC236}">
                    <a16:creationId xmlns:a16="http://schemas.microsoft.com/office/drawing/2014/main" id="{0217B077-F3EF-6691-7F28-072AA6A069F1}"/>
                  </a:ext>
                </a:extLst>
              </p:cNvPr>
              <p:cNvSpPr txBox="1">
                <a:spLocks noRot="1" noChangeAspect="1" noMove="1" noResize="1" noEditPoints="1" noAdjustHandles="1" noChangeArrowheads="1" noChangeShapeType="1" noTextEdit="1"/>
              </p:cNvSpPr>
              <p:nvPr/>
            </p:nvSpPr>
            <p:spPr>
              <a:xfrm>
                <a:off x="2031176" y="1733898"/>
                <a:ext cx="5081648" cy="900055"/>
              </a:xfrm>
              <a:prstGeom prst="rect">
                <a:avLst/>
              </a:prstGeom>
              <a:blipFill>
                <a:blip r:embed="rId3"/>
                <a:stretch>
                  <a:fillRect/>
                </a:stretch>
              </a:blipFill>
              <a:ln>
                <a:solidFill>
                  <a:schemeClr val="tx1"/>
                </a:solidFill>
              </a:ln>
            </p:spPr>
            <p:txBody>
              <a:bodyPr/>
              <a:lstStyle/>
              <a:p>
                <a:r>
                  <a:rPr lang="zh-TW" altLang="en-US">
                    <a:noFill/>
                  </a:rPr>
                  <a:t> </a:t>
                </a:r>
              </a:p>
            </p:txBody>
          </p:sp>
        </mc:Fallback>
      </mc:AlternateContent>
      <p:sp>
        <p:nvSpPr>
          <p:cNvPr id="7" name="文字方塊 6">
            <a:extLst>
              <a:ext uri="{FF2B5EF4-FFF2-40B4-BE49-F238E27FC236}">
                <a16:creationId xmlns:a16="http://schemas.microsoft.com/office/drawing/2014/main" id="{7397A9C6-02D4-8DE1-521A-E99A3E3DB805}"/>
              </a:ext>
            </a:extLst>
          </p:cNvPr>
          <p:cNvSpPr txBox="1"/>
          <p:nvPr/>
        </p:nvSpPr>
        <p:spPr>
          <a:xfrm>
            <a:off x="845586" y="2706184"/>
            <a:ext cx="7758862" cy="523220"/>
          </a:xfrm>
          <a:prstGeom prst="rect">
            <a:avLst/>
          </a:prstGeom>
          <a:noFill/>
        </p:spPr>
        <p:txBody>
          <a:bodyPr wrap="square" rtlCol="0">
            <a:spAutoFit/>
          </a:bodyPr>
          <a:lstStyle/>
          <a:p>
            <a:r>
              <a:rPr lang="en-US" altLang="zh-TW" sz="2800" dirty="0">
                <a:latin typeface="微軟正黑體" panose="020B0604030504040204" pitchFamily="34" charset="-120"/>
                <a:ea typeface="微軟正黑體" panose="020B0604030504040204" pitchFamily="34" charset="-120"/>
              </a:rPr>
              <a:t>Inverse Document Frequency</a:t>
            </a:r>
            <a:r>
              <a:rPr lang="zh-TW" altLang="en-US" sz="2800" dirty="0">
                <a:latin typeface="微軟正黑體" panose="020B0604030504040204" pitchFamily="34" charset="-120"/>
                <a:ea typeface="微軟正黑體" panose="020B0604030504040204" pitchFamily="34" charset="-120"/>
              </a:rPr>
              <a:t>，逆向文件頻率： </a:t>
            </a:r>
            <a:endParaRPr lang="en-US" altLang="zh-TW" sz="2800" dirty="0">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8" name="文字方塊 7">
                <a:extLst>
                  <a:ext uri="{FF2B5EF4-FFF2-40B4-BE49-F238E27FC236}">
                    <a16:creationId xmlns:a16="http://schemas.microsoft.com/office/drawing/2014/main" id="{8D3485BF-D915-02AE-1CDF-C06D57DE415B}"/>
                  </a:ext>
                </a:extLst>
              </p:cNvPr>
              <p:cNvSpPr txBox="1"/>
              <p:nvPr/>
            </p:nvSpPr>
            <p:spPr>
              <a:xfrm>
                <a:off x="1925634" y="3301412"/>
                <a:ext cx="5292731" cy="926151"/>
              </a:xfrm>
              <a:prstGeom prst="rect">
                <a:avLst/>
              </a:prstGeom>
              <a:noFill/>
              <a:ln>
                <a:solidFill>
                  <a:schemeClr val="tx1"/>
                </a:solidFill>
              </a:ln>
            </p:spPr>
            <p:txBody>
              <a:bodyPr wrap="none" rtlCol="0">
                <a:spAutoFit/>
              </a:bodyPr>
              <a:lstStyle>
                <a:defPPr>
                  <a:defRPr lang="zh-TW"/>
                </a:defPPr>
                <a:lvl1pPr>
                  <a:defRPr sz="2400" b="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zh-TW" smtClean="0">
                          <a:latin typeface="Cambria Math" panose="02040503050406030204" pitchFamily="18" charset="0"/>
                        </a:rPr>
                        <m:t>𝑖𝑑</m:t>
                      </m:r>
                      <m:sSub>
                        <m:sSubPr>
                          <m:ctrlPr>
                            <a:rPr lang="en-US" altLang="zh-TW" i="1">
                              <a:latin typeface="Cambria Math" panose="02040503050406030204" pitchFamily="18" charset="0"/>
                            </a:rPr>
                          </m:ctrlPr>
                        </m:sSubPr>
                        <m:e>
                          <m:r>
                            <a:rPr lang="en-US" altLang="zh-TW">
                              <a:latin typeface="Cambria Math" panose="02040503050406030204" pitchFamily="18" charset="0"/>
                            </a:rPr>
                            <m:t>𝑓</m:t>
                          </m:r>
                        </m:e>
                        <m:sub>
                          <m:r>
                            <a:rPr lang="en-US" altLang="zh-TW">
                              <a:latin typeface="Cambria Math" panose="02040503050406030204" pitchFamily="18" charset="0"/>
                            </a:rPr>
                            <m:t>𝑖</m:t>
                          </m:r>
                        </m:sub>
                      </m:sSub>
                      <m:r>
                        <a:rPr lang="en-US" altLang="zh-TW">
                          <a:latin typeface="Cambria Math" panose="02040503050406030204" pitchFamily="18" charset="0"/>
                        </a:rPr>
                        <m:t>=</m:t>
                      </m:r>
                      <m:func>
                        <m:funcPr>
                          <m:ctrlPr>
                            <a:rPr lang="en-US" altLang="zh-TW" i="1">
                              <a:latin typeface="Cambria Math" panose="02040503050406030204" pitchFamily="18" charset="0"/>
                            </a:rPr>
                          </m:ctrlPr>
                        </m:funcPr>
                        <m:fName>
                          <m:r>
                            <m:rPr>
                              <m:lit/>
                            </m:rPr>
                            <a:rPr lang="en-US" altLang="zh-TW">
                              <a:latin typeface="Cambria Math" panose="02040503050406030204" pitchFamily="18" charset="0"/>
                            </a:rPr>
                            <m:t> </m:t>
                          </m:r>
                        </m:fName>
                        <m:e>
                          <m:func>
                            <m:funcPr>
                              <m:ctrlPr>
                                <a:rPr lang="en-US" altLang="zh-TW" i="1">
                                  <a:latin typeface="Cambria Math" panose="02040503050406030204" pitchFamily="18" charset="0"/>
                                </a:rPr>
                              </m:ctrlPr>
                            </m:funcPr>
                            <m:fName>
                              <m:r>
                                <m:rPr>
                                  <m:sty m:val="p"/>
                                </m:rPr>
                                <a:rPr lang="en-US" altLang="zh-TW">
                                  <a:latin typeface="Cambria Math" panose="02040503050406030204" pitchFamily="18" charset="0"/>
                                </a:rPr>
                                <m:t>log</m:t>
                              </m:r>
                            </m:fName>
                            <m:e>
                              <m:d>
                                <m:dPr>
                                  <m:ctrlPr>
                                    <a:rPr lang="en-US" altLang="zh-TW" i="1">
                                      <a:latin typeface="Cambria Math" panose="02040503050406030204" pitchFamily="18" charset="0"/>
                                    </a:rPr>
                                  </m:ctrlPr>
                                </m:dPr>
                                <m:e>
                                  <m:f>
                                    <m:fPr>
                                      <m:ctrlPr>
                                        <a:rPr lang="en-US" altLang="zh-TW" i="1">
                                          <a:latin typeface="Cambria Math" panose="02040503050406030204" pitchFamily="18" charset="0"/>
                                        </a:rPr>
                                      </m:ctrlPr>
                                    </m:fPr>
                                    <m:num>
                                      <m:d>
                                        <m:dPr>
                                          <m:begChr m:val="|"/>
                                          <m:endChr m:val="|"/>
                                          <m:ctrlPr>
                                            <a:rPr lang="en-US" altLang="zh-TW" i="1">
                                              <a:latin typeface="Cambria Math" panose="02040503050406030204" pitchFamily="18" charset="0"/>
                                            </a:rPr>
                                          </m:ctrlPr>
                                        </m:dPr>
                                        <m:e>
                                          <m:r>
                                            <a:rPr lang="zh-TW" altLang="en-US">
                                              <a:latin typeface="Cambria Math" panose="02040503050406030204" pitchFamily="18" charset="0"/>
                                            </a:rPr>
                                            <m:t>文章總數</m:t>
                                          </m:r>
                                          <m:r>
                                            <a:rPr lang="zh-TW" altLang="en-US">
                                              <a:latin typeface="Cambria Math" panose="02040503050406030204" pitchFamily="18" charset="0"/>
                                            </a:rPr>
                                            <m:t> </m:t>
                                          </m:r>
                                          <m:r>
                                            <a:rPr lang="en-US" altLang="zh-TW">
                                              <a:latin typeface="Cambria Math" panose="02040503050406030204" pitchFamily="18" charset="0"/>
                                            </a:rPr>
                                            <m:t>𝐷</m:t>
                                          </m:r>
                                        </m:e>
                                      </m:d>
                                    </m:num>
                                    <m:den>
                                      <m:r>
                                        <a:rPr lang="zh-TW" altLang="en-US">
                                          <a:latin typeface="Cambria Math" panose="02040503050406030204" pitchFamily="18" charset="0"/>
                                        </a:rPr>
                                        <m:t>包含第</m:t>
                                      </m:r>
                                      <m:r>
                                        <a:rPr lang="en-US" altLang="zh-TW" b="0" i="1" smtClean="0">
                                          <a:latin typeface="Cambria Math" panose="02040503050406030204" pitchFamily="18" charset="0"/>
                                        </a:rPr>
                                        <m:t>𝑖</m:t>
                                      </m:r>
                                      <m:r>
                                        <a:rPr lang="zh-TW" altLang="en-US">
                                          <a:latin typeface="Cambria Math" panose="02040503050406030204" pitchFamily="18" charset="0"/>
                                        </a:rPr>
                                        <m:t>個詞的</m:t>
                                      </m:r>
                                      <m:r>
                                        <a:rPr lang="zh-TW" altLang="en-US" smtClean="0">
                                          <a:latin typeface="Cambria Math" panose="02040503050406030204" pitchFamily="18" charset="0"/>
                                        </a:rPr>
                                        <m:t>文章數</m:t>
                                      </m:r>
                                      <m:r>
                                        <a:rPr lang="zh-TW" altLang="en-US">
                                          <a:latin typeface="Cambria Math" panose="02040503050406030204" pitchFamily="18" charset="0"/>
                                        </a:rPr>
                                        <m:t> </m:t>
                                      </m:r>
                                      <m:sSub>
                                        <m:sSubPr>
                                          <m:ctrlPr>
                                            <a:rPr lang="en-US" altLang="zh-TW" i="1">
                                              <a:latin typeface="Cambria Math" panose="02040503050406030204" pitchFamily="18" charset="0"/>
                                            </a:rPr>
                                          </m:ctrlPr>
                                        </m:sSubPr>
                                        <m:e>
                                          <m:r>
                                            <a:rPr lang="en-US" altLang="zh-TW">
                                              <a:latin typeface="Cambria Math" panose="02040503050406030204" pitchFamily="18" charset="0"/>
                                            </a:rPr>
                                            <m:t>𝑑</m:t>
                                          </m:r>
                                        </m:e>
                                        <m:sub>
                                          <m:r>
                                            <a:rPr lang="en-US" altLang="zh-TW">
                                              <a:latin typeface="Cambria Math" panose="02040503050406030204" pitchFamily="18" charset="0"/>
                                            </a:rPr>
                                            <m:t>𝑖</m:t>
                                          </m:r>
                                        </m:sub>
                                      </m:sSub>
                                    </m:den>
                                  </m:f>
                                </m:e>
                              </m:d>
                            </m:e>
                          </m:func>
                        </m:e>
                      </m:func>
                    </m:oMath>
                  </m:oMathPara>
                </a14:m>
                <a:endParaRPr lang="zh-TW" altLang="en-US" dirty="0"/>
              </a:p>
            </p:txBody>
          </p:sp>
        </mc:Choice>
        <mc:Fallback xmlns="">
          <p:sp>
            <p:nvSpPr>
              <p:cNvPr id="8" name="文字方塊 7">
                <a:extLst>
                  <a:ext uri="{FF2B5EF4-FFF2-40B4-BE49-F238E27FC236}">
                    <a16:creationId xmlns:a16="http://schemas.microsoft.com/office/drawing/2014/main" id="{8D3485BF-D915-02AE-1CDF-C06D57DE415B}"/>
                  </a:ext>
                </a:extLst>
              </p:cNvPr>
              <p:cNvSpPr txBox="1">
                <a:spLocks noRot="1" noChangeAspect="1" noMove="1" noResize="1" noEditPoints="1" noAdjustHandles="1" noChangeArrowheads="1" noChangeShapeType="1" noTextEdit="1"/>
              </p:cNvSpPr>
              <p:nvPr/>
            </p:nvSpPr>
            <p:spPr>
              <a:xfrm>
                <a:off x="1925634" y="3301412"/>
                <a:ext cx="5292731" cy="926151"/>
              </a:xfrm>
              <a:prstGeom prst="rect">
                <a:avLst/>
              </a:prstGeom>
              <a:blipFill>
                <a:blip r:embed="rId4"/>
                <a:stretch>
                  <a:fillRect/>
                </a:stretch>
              </a:blipFill>
              <a:ln>
                <a:solidFill>
                  <a:schemeClr val="tx1"/>
                </a:solidFill>
              </a:ln>
            </p:spPr>
            <p:txBody>
              <a:bodyPr/>
              <a:lstStyle/>
              <a:p>
                <a:r>
                  <a:rPr lang="zh-TW" altLang="en-US">
                    <a:noFill/>
                  </a:rPr>
                  <a:t> </a:t>
                </a:r>
              </a:p>
            </p:txBody>
          </p:sp>
        </mc:Fallback>
      </mc:AlternateContent>
    </p:spTree>
    <p:extLst>
      <p:ext uri="{BB962C8B-B14F-4D97-AF65-F5344CB8AC3E}">
        <p14:creationId xmlns:p14="http://schemas.microsoft.com/office/powerpoint/2010/main" val="3216955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649C0642-7869-A115-A87C-5E3C5395BD5F}"/>
              </a:ext>
            </a:extLst>
          </p:cNvPr>
          <p:cNvSpPr>
            <a:spLocks noGrp="1"/>
          </p:cNvSpPr>
          <p:nvPr>
            <p:ph type="body" sz="quarter" idx="10"/>
          </p:nvPr>
        </p:nvSpPr>
        <p:spPr/>
        <p:txBody>
          <a:bodyPr/>
          <a:lstStyle/>
          <a:p>
            <a:r>
              <a:rPr lang="zh-TW" altLang="en-US" dirty="0">
                <a:latin typeface="微軟正黑體" panose="020B0604030504040204" pitchFamily="34" charset="-120"/>
                <a:ea typeface="微軟正黑體" panose="020B0604030504040204" pitchFamily="34" charset="-120"/>
              </a:rPr>
              <a:t>文字探勘與資料探勘</a:t>
            </a:r>
          </a:p>
        </p:txBody>
      </p:sp>
      <p:graphicFrame>
        <p:nvGraphicFramePr>
          <p:cNvPr id="3" name="表格 4">
            <a:extLst>
              <a:ext uri="{FF2B5EF4-FFF2-40B4-BE49-F238E27FC236}">
                <a16:creationId xmlns:a16="http://schemas.microsoft.com/office/drawing/2014/main" id="{EA5EA099-2EF0-46D5-8F08-42C581D9A68A}"/>
              </a:ext>
            </a:extLst>
          </p:cNvPr>
          <p:cNvGraphicFramePr>
            <a:graphicFrameLocks noGrp="1"/>
          </p:cNvGraphicFramePr>
          <p:nvPr>
            <p:extLst>
              <p:ext uri="{D42A27DB-BD31-4B8C-83A1-F6EECF244321}">
                <p14:modId xmlns:p14="http://schemas.microsoft.com/office/powerpoint/2010/main" val="3477645033"/>
              </p:ext>
            </p:extLst>
          </p:nvPr>
        </p:nvGraphicFramePr>
        <p:xfrm>
          <a:off x="1355812" y="1491630"/>
          <a:ext cx="6432375" cy="2689448"/>
        </p:xfrm>
        <a:graphic>
          <a:graphicData uri="http://schemas.openxmlformats.org/drawingml/2006/table">
            <a:tbl>
              <a:tblPr firstRow="1" bandRow="1">
                <a:tableStyleId>{00A15C55-8517-42AA-B614-E9B94910E393}</a:tableStyleId>
              </a:tblPr>
              <a:tblGrid>
                <a:gridCol w="2144125">
                  <a:extLst>
                    <a:ext uri="{9D8B030D-6E8A-4147-A177-3AD203B41FA5}">
                      <a16:colId xmlns:a16="http://schemas.microsoft.com/office/drawing/2014/main" val="1700546671"/>
                    </a:ext>
                  </a:extLst>
                </a:gridCol>
                <a:gridCol w="2144125">
                  <a:extLst>
                    <a:ext uri="{9D8B030D-6E8A-4147-A177-3AD203B41FA5}">
                      <a16:colId xmlns:a16="http://schemas.microsoft.com/office/drawing/2014/main" val="2391622364"/>
                    </a:ext>
                  </a:extLst>
                </a:gridCol>
                <a:gridCol w="2144125">
                  <a:extLst>
                    <a:ext uri="{9D8B030D-6E8A-4147-A177-3AD203B41FA5}">
                      <a16:colId xmlns:a16="http://schemas.microsoft.com/office/drawing/2014/main" val="3730505244"/>
                    </a:ext>
                  </a:extLst>
                </a:gridCol>
              </a:tblGrid>
              <a:tr h="757154">
                <a:tc>
                  <a:txBody>
                    <a:bodyPr/>
                    <a:lstStyle/>
                    <a:p>
                      <a:pPr algn="ctr"/>
                      <a:endParaRPr lang="zh-TW" altLang="en-US"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400" dirty="0">
                          <a:latin typeface="微軟正黑體" panose="020B0604030504040204" pitchFamily="34" charset="-120"/>
                          <a:ea typeface="微軟正黑體" panose="020B0604030504040204" pitchFamily="34" charset="-120"/>
                        </a:rPr>
                        <a:t>文字探勘</a:t>
                      </a:r>
                    </a:p>
                  </a:txBody>
                  <a:tcPr anchor="ctr"/>
                </a:tc>
                <a:tc>
                  <a:txBody>
                    <a:bodyPr/>
                    <a:lstStyle/>
                    <a:p>
                      <a:pPr algn="ctr"/>
                      <a:r>
                        <a:rPr lang="zh-TW" altLang="en-US" sz="2400" dirty="0">
                          <a:latin typeface="微軟正黑體" panose="020B0604030504040204" pitchFamily="34" charset="-120"/>
                          <a:ea typeface="微軟正黑體" panose="020B0604030504040204" pitchFamily="34" charset="-120"/>
                        </a:rPr>
                        <a:t>資料探勘</a:t>
                      </a:r>
                    </a:p>
                  </a:txBody>
                  <a:tcPr anchor="ctr"/>
                </a:tc>
                <a:extLst>
                  <a:ext uri="{0D108BD9-81ED-4DB2-BD59-A6C34878D82A}">
                    <a16:rowId xmlns:a16="http://schemas.microsoft.com/office/drawing/2014/main" val="3591683225"/>
                  </a:ext>
                </a:extLst>
              </a:tr>
              <a:tr h="757154">
                <a:tc>
                  <a:txBody>
                    <a:bodyPr/>
                    <a:lstStyle/>
                    <a:p>
                      <a:pPr algn="ctr"/>
                      <a:r>
                        <a:rPr lang="zh-TW" altLang="en-US" sz="2000" dirty="0">
                          <a:latin typeface="微軟正黑體" panose="020B0604030504040204" pitchFamily="34" charset="-120"/>
                          <a:ea typeface="微軟正黑體" panose="020B0604030504040204" pitchFamily="34" charset="-120"/>
                        </a:rPr>
                        <a:t>多數的型態</a:t>
                      </a:r>
                    </a:p>
                  </a:txBody>
                  <a:tcPr anchor="ctr"/>
                </a:tc>
                <a:tc>
                  <a:txBody>
                    <a:bodyPr/>
                    <a:lstStyle/>
                    <a:p>
                      <a:pPr algn="ctr"/>
                      <a:r>
                        <a:rPr lang="zh-TW" altLang="en-US" sz="2000" dirty="0">
                          <a:latin typeface="微軟正黑體" panose="020B0604030504040204" pitchFamily="34" charset="-120"/>
                          <a:ea typeface="微軟正黑體" panose="020B0604030504040204" pitchFamily="34" charset="-120"/>
                        </a:rPr>
                        <a:t>文字</a:t>
                      </a:r>
                    </a:p>
                  </a:txBody>
                  <a:tcPr anchor="ctr"/>
                </a:tc>
                <a:tc>
                  <a:txBody>
                    <a:bodyPr/>
                    <a:lstStyle/>
                    <a:p>
                      <a:pPr algn="ctr"/>
                      <a:r>
                        <a:rPr lang="zh-TW" altLang="en-US" sz="2000" dirty="0">
                          <a:latin typeface="微軟正黑體" panose="020B0604030504040204" pitchFamily="34" charset="-120"/>
                          <a:ea typeface="微軟正黑體" panose="020B0604030504040204" pitchFamily="34" charset="-120"/>
                        </a:rPr>
                        <a:t>數字</a:t>
                      </a:r>
                    </a:p>
                  </a:txBody>
                  <a:tcPr anchor="ctr"/>
                </a:tc>
                <a:extLst>
                  <a:ext uri="{0D108BD9-81ED-4DB2-BD59-A6C34878D82A}">
                    <a16:rowId xmlns:a16="http://schemas.microsoft.com/office/drawing/2014/main" val="2560099422"/>
                  </a:ext>
                </a:extLst>
              </a:tr>
              <a:tr h="1175140">
                <a:tc>
                  <a:txBody>
                    <a:bodyPr/>
                    <a:lstStyle/>
                    <a:p>
                      <a:pPr algn="ctr"/>
                      <a:r>
                        <a:rPr lang="zh-TW" altLang="en-US" sz="2000" dirty="0">
                          <a:latin typeface="微軟正黑體" panose="020B0604030504040204" pitchFamily="34" charset="-120"/>
                          <a:ea typeface="微軟正黑體" panose="020B0604030504040204" pitchFamily="34" charset="-120"/>
                        </a:rPr>
                        <a:t>資料來源</a:t>
                      </a:r>
                    </a:p>
                  </a:txBody>
                  <a:tcPr anchor="ctr"/>
                </a:tc>
                <a:tc>
                  <a:txBody>
                    <a:bodyPr/>
                    <a:lstStyle/>
                    <a:p>
                      <a:pPr algn="ctr"/>
                      <a:r>
                        <a:rPr lang="zh-TW" altLang="en-US" sz="2000" dirty="0">
                          <a:latin typeface="微軟正黑體" panose="020B0604030504040204" pitchFamily="34" charset="-120"/>
                          <a:ea typeface="微軟正黑體" panose="020B0604030504040204" pitchFamily="34" charset="-120"/>
                        </a:rPr>
                        <a:t>報章雜誌</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社群文章</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消費者留言</a:t>
                      </a:r>
                    </a:p>
                  </a:txBody>
                  <a:tcPr anchor="ctr"/>
                </a:tc>
                <a:tc>
                  <a:txBody>
                    <a:bodyPr/>
                    <a:lstStyle/>
                    <a:p>
                      <a:pPr algn="ctr"/>
                      <a:r>
                        <a:rPr lang="zh-TW" altLang="en-US" sz="2000" dirty="0">
                          <a:latin typeface="微軟正黑體" panose="020B0604030504040204" pitchFamily="34" charset="-120"/>
                          <a:ea typeface="微軟正黑體" panose="020B0604030504040204" pitchFamily="34" charset="-120"/>
                        </a:rPr>
                        <a:t>會員資料</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網路流量</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市場調查</a:t>
                      </a:r>
                    </a:p>
                  </a:txBody>
                  <a:tcPr anchor="ctr"/>
                </a:tc>
                <a:extLst>
                  <a:ext uri="{0D108BD9-81ED-4DB2-BD59-A6C34878D82A}">
                    <a16:rowId xmlns:a16="http://schemas.microsoft.com/office/drawing/2014/main" val="1413610657"/>
                  </a:ext>
                </a:extLst>
              </a:tr>
            </a:tbl>
          </a:graphicData>
        </a:graphic>
      </p:graphicFrame>
    </p:spTree>
    <p:extLst>
      <p:ext uri="{BB962C8B-B14F-4D97-AF65-F5344CB8AC3E}">
        <p14:creationId xmlns:p14="http://schemas.microsoft.com/office/powerpoint/2010/main" val="1679077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latin typeface="微軟正黑體" panose="020B0604030504040204" pitchFamily="34" charset="-120"/>
                <a:ea typeface="微軟正黑體" panose="020B0604030504040204" pitchFamily="34" charset="-120"/>
              </a:rPr>
              <a:t>怎麼計算</a:t>
            </a:r>
            <a:r>
              <a:rPr lang="en-US" altLang="zh-TW" dirty="0">
                <a:latin typeface="微軟正黑體" panose="020B0604030504040204" pitchFamily="34" charset="-120"/>
                <a:ea typeface="微軟正黑體" panose="020B0604030504040204" pitchFamily="34" charset="-120"/>
              </a:rPr>
              <a:t>?</a:t>
            </a:r>
            <a:endParaRPr lang="ko-KR" altLang="en-US" dirty="0">
              <a:solidFill>
                <a:schemeClr val="tx1">
                  <a:lumMod val="75000"/>
                  <a:lumOff val="25000"/>
                </a:schemeClr>
              </a:solidFill>
              <a:latin typeface="微軟正黑體" panose="020B0604030504040204" pitchFamily="34" charset="-120"/>
            </a:endParaRPr>
          </a:p>
        </p:txBody>
      </p:sp>
      <p:sp>
        <p:nvSpPr>
          <p:cNvPr id="34" name="內容版面配置區 2">
            <a:extLst>
              <a:ext uri="{FF2B5EF4-FFF2-40B4-BE49-F238E27FC236}">
                <a16:creationId xmlns:a16="http://schemas.microsoft.com/office/drawing/2014/main" id="{C42E2B9F-31F2-5928-6A70-8D19FFC4A8DB}"/>
              </a:ext>
            </a:extLst>
          </p:cNvPr>
          <p:cNvSpPr txBox="1">
            <a:spLocks/>
          </p:cNvSpPr>
          <p:nvPr/>
        </p:nvSpPr>
        <p:spPr>
          <a:xfrm>
            <a:off x="647564" y="1131590"/>
            <a:ext cx="7848872" cy="367240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zh-TW" altLang="en-US" sz="24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35" name="文字方塊 34">
            <a:extLst>
              <a:ext uri="{FF2B5EF4-FFF2-40B4-BE49-F238E27FC236}">
                <a16:creationId xmlns:a16="http://schemas.microsoft.com/office/drawing/2014/main" id="{57D526D0-BF80-F4B2-9A23-63CC71401016}"/>
              </a:ext>
            </a:extLst>
          </p:cNvPr>
          <p:cNvSpPr txBox="1"/>
          <p:nvPr/>
        </p:nvSpPr>
        <p:spPr>
          <a:xfrm>
            <a:off x="1115616" y="1059582"/>
            <a:ext cx="6336704" cy="523220"/>
          </a:xfrm>
          <a:prstGeom prst="rect">
            <a:avLst/>
          </a:prstGeom>
          <a:noFill/>
        </p:spPr>
        <p:txBody>
          <a:bodyPr wrap="square" rtlCol="0">
            <a:spAutoFit/>
          </a:bodyPr>
          <a:lstStyle/>
          <a:p>
            <a:pPr marL="457200" indent="-457200">
              <a:buFont typeface="Arial" panose="020B0604020202020204" pitchFamily="34" charset="0"/>
              <a:buChar char="•"/>
            </a:pPr>
            <a:endParaRPr lang="zh-TW" altLang="en-US" sz="2800"/>
          </a:p>
        </p:txBody>
      </p:sp>
      <mc:AlternateContent xmlns:mc="http://schemas.openxmlformats.org/markup-compatibility/2006" xmlns:a14="http://schemas.microsoft.com/office/drawing/2010/main">
        <mc:Choice Requires="a14">
          <p:sp>
            <p:nvSpPr>
              <p:cNvPr id="3" name="文字方塊 2">
                <a:extLst>
                  <a:ext uri="{FF2B5EF4-FFF2-40B4-BE49-F238E27FC236}">
                    <a16:creationId xmlns:a16="http://schemas.microsoft.com/office/drawing/2014/main" id="{D429C5E3-1807-FA92-9A26-8B8A330CDFBF}"/>
                  </a:ext>
                </a:extLst>
              </p:cNvPr>
              <p:cNvSpPr txBox="1"/>
              <p:nvPr/>
            </p:nvSpPr>
            <p:spPr>
              <a:xfrm>
                <a:off x="845586" y="1087885"/>
                <a:ext cx="7182798" cy="922304"/>
              </a:xfrm>
              <a:prstGeom prst="rect">
                <a:avLst/>
              </a:prstGeom>
              <a:noFill/>
            </p:spPr>
            <p:txBody>
              <a:bodyPr wrap="square" rtlCol="0">
                <a:spAutoFit/>
              </a:bodyPr>
              <a:lstStyle/>
              <a:p>
                <a:r>
                  <a:rPr lang="en-US" altLang="zh-TW" sz="2800" dirty="0">
                    <a:latin typeface="Roboto" panose="02000000000000000000" pitchFamily="2" charset="0"/>
                    <a:ea typeface="Roboto" panose="02000000000000000000" pitchFamily="2" charset="0"/>
                  </a:rPr>
                  <a:t>TF-IDF = TF x IDF</a:t>
                </a:r>
              </a:p>
              <a:p>
                <a:pPr marL="914400" lvl="1" indent="-457200">
                  <a:buFont typeface="Arial" panose="020B0604020202020204" pitchFamily="34" charset="0"/>
                  <a:buChar char="•"/>
                </a:pPr>
                <a14:m>
                  <m:oMath xmlns:m="http://schemas.openxmlformats.org/officeDocument/2006/math">
                    <m:r>
                      <a:rPr lang="en-US" altLang="zh-TW" sz="2400" smtClean="0">
                        <a:latin typeface="Cambria Math" panose="02040503050406030204" pitchFamily="18" charset="0"/>
                      </a:rPr>
                      <m:t>𝑡𝑓𝑖𝑑</m:t>
                    </m:r>
                    <m:sSub>
                      <m:sSubPr>
                        <m:ctrlPr>
                          <a:rPr lang="en-US" altLang="zh-TW" sz="2400" i="1" smtClean="0">
                            <a:latin typeface="Cambria Math" panose="02040503050406030204" pitchFamily="18" charset="0"/>
                          </a:rPr>
                        </m:ctrlPr>
                      </m:sSubPr>
                      <m:e>
                        <m:r>
                          <a:rPr lang="en-US" altLang="zh-TW" sz="2400" smtClean="0">
                            <a:latin typeface="Cambria Math" panose="02040503050406030204" pitchFamily="18" charset="0"/>
                          </a:rPr>
                          <m:t>𝑓</m:t>
                        </m:r>
                      </m:e>
                      <m:sub>
                        <m:r>
                          <a:rPr lang="en-US" altLang="zh-TW" sz="2400" smtClean="0">
                            <a:latin typeface="Cambria Math" panose="02040503050406030204" pitchFamily="18" charset="0"/>
                          </a:rPr>
                          <m:t>𝑖</m:t>
                        </m:r>
                        <m:r>
                          <a:rPr lang="en-US" altLang="zh-TW" sz="2400">
                            <a:latin typeface="Cambria Math" panose="02040503050406030204" pitchFamily="18" charset="0"/>
                          </a:rPr>
                          <m:t>,</m:t>
                        </m:r>
                        <m:r>
                          <a:rPr lang="en-US" altLang="zh-TW" sz="2400">
                            <a:latin typeface="Cambria Math" panose="02040503050406030204" pitchFamily="18" charset="0"/>
                          </a:rPr>
                          <m:t>𝑗</m:t>
                        </m:r>
                      </m:sub>
                    </m:sSub>
                    <m:r>
                      <a:rPr lang="en-US" altLang="zh-TW" sz="2400" smtClean="0">
                        <a:latin typeface="Cambria Math" panose="02040503050406030204" pitchFamily="18" charset="0"/>
                      </a:rPr>
                      <m:t>=</m:t>
                    </m:r>
                    <m:r>
                      <a:rPr lang="en-US" altLang="zh-TW" sz="2400">
                        <a:latin typeface="Cambria Math" panose="02040503050406030204" pitchFamily="18" charset="0"/>
                      </a:rPr>
                      <m:t>𝑡</m:t>
                    </m:r>
                    <m:sSub>
                      <m:sSubPr>
                        <m:ctrlPr>
                          <a:rPr lang="en-US" altLang="zh-TW" sz="2400" i="1">
                            <a:latin typeface="Cambria Math" panose="02040503050406030204" pitchFamily="18" charset="0"/>
                          </a:rPr>
                        </m:ctrlPr>
                      </m:sSubPr>
                      <m:e>
                        <m:r>
                          <a:rPr lang="en-US" altLang="zh-TW" sz="2400">
                            <a:latin typeface="Cambria Math" panose="02040503050406030204" pitchFamily="18" charset="0"/>
                          </a:rPr>
                          <m:t>𝑓</m:t>
                        </m:r>
                      </m:e>
                      <m:sub>
                        <m:r>
                          <a:rPr lang="en-US" altLang="zh-TW" sz="2400">
                            <a:latin typeface="Cambria Math" panose="02040503050406030204" pitchFamily="18" charset="0"/>
                          </a:rPr>
                          <m:t>𝑖</m:t>
                        </m:r>
                        <m:r>
                          <a:rPr lang="en-US" altLang="zh-TW" sz="2400">
                            <a:latin typeface="Cambria Math" panose="02040503050406030204" pitchFamily="18" charset="0"/>
                          </a:rPr>
                          <m:t>.</m:t>
                        </m:r>
                        <m:r>
                          <a:rPr lang="en-US" altLang="zh-TW" sz="2400">
                            <a:latin typeface="Cambria Math" panose="02040503050406030204" pitchFamily="18" charset="0"/>
                          </a:rPr>
                          <m:t>𝑗</m:t>
                        </m:r>
                      </m:sub>
                    </m:sSub>
                    <m:r>
                      <a:rPr lang="en-US" altLang="zh-TW" sz="2400">
                        <a:latin typeface="Cambria Math" panose="02040503050406030204" pitchFamily="18" charset="0"/>
                      </a:rPr>
                      <m:t>×</m:t>
                    </m:r>
                    <m:r>
                      <a:rPr lang="en-US" altLang="zh-TW" sz="2400">
                        <a:latin typeface="Cambria Math" panose="02040503050406030204" pitchFamily="18" charset="0"/>
                      </a:rPr>
                      <m:t>𝑖𝑑</m:t>
                    </m:r>
                    <m:sSub>
                      <m:sSubPr>
                        <m:ctrlPr>
                          <a:rPr lang="en-US" altLang="zh-TW" sz="2400" i="1">
                            <a:latin typeface="Cambria Math" panose="02040503050406030204" pitchFamily="18" charset="0"/>
                          </a:rPr>
                        </m:ctrlPr>
                      </m:sSubPr>
                      <m:e>
                        <m:r>
                          <a:rPr lang="en-US" altLang="zh-TW" sz="2400">
                            <a:latin typeface="Cambria Math" panose="02040503050406030204" pitchFamily="18" charset="0"/>
                          </a:rPr>
                          <m:t>𝑓</m:t>
                        </m:r>
                      </m:e>
                      <m:sub>
                        <m:r>
                          <a:rPr lang="en-US" altLang="zh-TW" sz="2400">
                            <a:latin typeface="Cambria Math" panose="02040503050406030204" pitchFamily="18" charset="0"/>
                          </a:rPr>
                          <m:t>𝑖</m:t>
                        </m:r>
                      </m:sub>
                    </m:sSub>
                    <m:r>
                      <a:rPr lang="en-US" altLang="zh-TW" sz="2400">
                        <a:latin typeface="Cambria Math" panose="02040503050406030204" pitchFamily="18" charset="0"/>
                      </a:rPr>
                      <m:t> </m:t>
                    </m:r>
                  </m:oMath>
                </a14:m>
                <a:endParaRPr lang="en-US" altLang="zh-TW" sz="2400" dirty="0"/>
              </a:p>
            </p:txBody>
          </p:sp>
        </mc:Choice>
        <mc:Fallback xmlns="">
          <p:sp>
            <p:nvSpPr>
              <p:cNvPr id="3" name="文字方塊 2">
                <a:extLst>
                  <a:ext uri="{FF2B5EF4-FFF2-40B4-BE49-F238E27FC236}">
                    <a16:creationId xmlns:a16="http://schemas.microsoft.com/office/drawing/2014/main" id="{D429C5E3-1807-FA92-9A26-8B8A330CDFBF}"/>
                  </a:ext>
                </a:extLst>
              </p:cNvPr>
              <p:cNvSpPr txBox="1">
                <a:spLocks noRot="1" noChangeAspect="1" noMove="1" noResize="1" noEditPoints="1" noAdjustHandles="1" noChangeArrowheads="1" noChangeShapeType="1" noTextEdit="1"/>
              </p:cNvSpPr>
              <p:nvPr/>
            </p:nvSpPr>
            <p:spPr>
              <a:xfrm>
                <a:off x="845586" y="1087885"/>
                <a:ext cx="7182798" cy="922304"/>
              </a:xfrm>
              <a:prstGeom prst="rect">
                <a:avLst/>
              </a:prstGeom>
              <a:blipFill>
                <a:blip r:embed="rId3"/>
                <a:stretch>
                  <a:fillRect l="-1783" t="-6579" b="-855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355745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solidFill>
                  <a:schemeClr val="tx1">
                    <a:lumMod val="75000"/>
                    <a:lumOff val="25000"/>
                  </a:schemeClr>
                </a:solidFill>
                <a:latin typeface="微軟正黑體" panose="020B0604030504040204" pitchFamily="34" charset="-120"/>
                <a:ea typeface="微軟正黑體" panose="020B0604030504040204" pitchFamily="34" charset="-120"/>
              </a:rPr>
              <a:t>使用套件</a:t>
            </a:r>
            <a:endParaRPr lang="ko-KR" altLang="en-US" dirty="0">
              <a:solidFill>
                <a:schemeClr val="tx1">
                  <a:lumMod val="75000"/>
                  <a:lumOff val="25000"/>
                </a:schemeClr>
              </a:solidFill>
              <a:latin typeface="微軟正黑體" panose="020B0604030504040204" pitchFamily="34" charset="-120"/>
            </a:endParaRPr>
          </a:p>
        </p:txBody>
      </p:sp>
      <p:sp>
        <p:nvSpPr>
          <p:cNvPr id="34" name="內容版面配置區 2">
            <a:extLst>
              <a:ext uri="{FF2B5EF4-FFF2-40B4-BE49-F238E27FC236}">
                <a16:creationId xmlns:a16="http://schemas.microsoft.com/office/drawing/2014/main" id="{C42E2B9F-31F2-5928-6A70-8D19FFC4A8DB}"/>
              </a:ext>
            </a:extLst>
          </p:cNvPr>
          <p:cNvSpPr txBox="1">
            <a:spLocks/>
          </p:cNvSpPr>
          <p:nvPr/>
        </p:nvSpPr>
        <p:spPr>
          <a:xfrm>
            <a:off x="647564" y="1145316"/>
            <a:ext cx="7848872" cy="367240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zh-TW" altLang="en-US" sz="24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35" name="文字方塊 34">
            <a:extLst>
              <a:ext uri="{FF2B5EF4-FFF2-40B4-BE49-F238E27FC236}">
                <a16:creationId xmlns:a16="http://schemas.microsoft.com/office/drawing/2014/main" id="{57D526D0-BF80-F4B2-9A23-63CC71401016}"/>
              </a:ext>
            </a:extLst>
          </p:cNvPr>
          <p:cNvSpPr txBox="1"/>
          <p:nvPr/>
        </p:nvSpPr>
        <p:spPr>
          <a:xfrm>
            <a:off x="1115616" y="1059582"/>
            <a:ext cx="6336704" cy="523220"/>
          </a:xfrm>
          <a:prstGeom prst="rect">
            <a:avLst/>
          </a:prstGeom>
          <a:noFill/>
        </p:spPr>
        <p:txBody>
          <a:bodyPr wrap="square" rtlCol="0">
            <a:spAutoFit/>
          </a:bodyPr>
          <a:lstStyle/>
          <a:p>
            <a:pPr marL="457200" indent="-457200">
              <a:buFont typeface="Arial" panose="020B0604020202020204" pitchFamily="34" charset="0"/>
              <a:buChar char="•"/>
            </a:pPr>
            <a:endParaRPr lang="zh-TW" altLang="en-US" sz="2800"/>
          </a:p>
        </p:txBody>
      </p:sp>
      <p:sp>
        <p:nvSpPr>
          <p:cNvPr id="3" name="文字方塊 2">
            <a:extLst>
              <a:ext uri="{FF2B5EF4-FFF2-40B4-BE49-F238E27FC236}">
                <a16:creationId xmlns:a16="http://schemas.microsoft.com/office/drawing/2014/main" id="{D429C5E3-1807-FA92-9A26-8B8A330CDFBF}"/>
              </a:ext>
            </a:extLst>
          </p:cNvPr>
          <p:cNvSpPr txBox="1"/>
          <p:nvPr/>
        </p:nvSpPr>
        <p:spPr>
          <a:xfrm>
            <a:off x="845586" y="1087885"/>
            <a:ext cx="7182798" cy="2000548"/>
          </a:xfrm>
          <a:prstGeom prst="rect">
            <a:avLst/>
          </a:prstGeom>
          <a:noFill/>
        </p:spPr>
        <p:txBody>
          <a:bodyPr wrap="square" rtlCol="0">
            <a:spAutoFit/>
          </a:bodyPr>
          <a:lstStyle/>
          <a:p>
            <a:r>
              <a:rPr lang="zh-TW" altLang="en-US" sz="2800" dirty="0">
                <a:latin typeface="微軟正黑體" panose="020B0604030504040204" pitchFamily="34" charset="-120"/>
                <a:ea typeface="微軟正黑體" panose="020B0604030504040204" pitchFamily="34" charset="-120"/>
              </a:rPr>
              <a:t>使用的</a:t>
            </a:r>
            <a:r>
              <a:rPr lang="en-US" altLang="zh-TW" sz="2800" dirty="0">
                <a:latin typeface="Roboto" panose="02000000000000000000" pitchFamily="2" charset="0"/>
                <a:ea typeface="Roboto" panose="02000000000000000000" pitchFamily="2" charset="0"/>
              </a:rPr>
              <a:t>library</a:t>
            </a:r>
          </a:p>
          <a:p>
            <a:pPr marL="800100" lvl="1" indent="-342900">
              <a:buFont typeface="Arial" panose="020B0604020202020204" pitchFamily="34" charset="0"/>
              <a:buChar char="•"/>
            </a:pPr>
            <a:r>
              <a:rPr lang="en-US" altLang="zh-TW" sz="2400" dirty="0" err="1"/>
              <a:t>magrittr</a:t>
            </a:r>
            <a:endParaRPr lang="en-US" altLang="zh-TW" sz="2400" dirty="0"/>
          </a:p>
          <a:p>
            <a:pPr marL="800100" lvl="1" indent="-342900">
              <a:buFont typeface="Arial" panose="020B0604020202020204" pitchFamily="34" charset="0"/>
              <a:buChar char="•"/>
            </a:pPr>
            <a:r>
              <a:rPr lang="en-US" altLang="zh-TW" sz="2400" dirty="0" err="1"/>
              <a:t>tidytext</a:t>
            </a:r>
            <a:endParaRPr lang="en-US" altLang="zh-TW" sz="2400" dirty="0"/>
          </a:p>
          <a:p>
            <a:pPr marL="800100" lvl="1" indent="-342900">
              <a:buFont typeface="Arial" panose="020B0604020202020204" pitchFamily="34" charset="0"/>
              <a:buChar char="•"/>
            </a:pPr>
            <a:r>
              <a:rPr lang="en-US" altLang="zh-TW" sz="2400" dirty="0"/>
              <a:t>ggplot2</a:t>
            </a:r>
          </a:p>
          <a:p>
            <a:pPr marL="800100" lvl="1" indent="-342900">
              <a:buFont typeface="Arial" panose="020B0604020202020204" pitchFamily="34" charset="0"/>
              <a:buChar char="•"/>
            </a:pPr>
            <a:r>
              <a:rPr lang="en-US" altLang="zh-TW" sz="2400" dirty="0" err="1"/>
              <a:t>dplyr</a:t>
            </a:r>
            <a:endParaRPr lang="en-US" altLang="zh-TW" sz="2400" dirty="0"/>
          </a:p>
        </p:txBody>
      </p:sp>
      <p:pic>
        <p:nvPicPr>
          <p:cNvPr id="6" name="圖片 5">
            <a:extLst>
              <a:ext uri="{FF2B5EF4-FFF2-40B4-BE49-F238E27FC236}">
                <a16:creationId xmlns:a16="http://schemas.microsoft.com/office/drawing/2014/main" id="{1300D90F-935E-3FDD-579C-1A0732052BE3}"/>
              </a:ext>
            </a:extLst>
          </p:cNvPr>
          <p:cNvPicPr>
            <a:picLocks noChangeAspect="1"/>
          </p:cNvPicPr>
          <p:nvPr/>
        </p:nvPicPr>
        <p:blipFill>
          <a:blip r:embed="rId3"/>
          <a:stretch>
            <a:fillRect/>
          </a:stretch>
        </p:blipFill>
        <p:spPr>
          <a:xfrm>
            <a:off x="4397125" y="1890697"/>
            <a:ext cx="3631259" cy="661183"/>
          </a:xfrm>
          <a:prstGeom prst="rect">
            <a:avLst/>
          </a:prstGeom>
          <a:ln>
            <a:solidFill>
              <a:schemeClr val="tx1"/>
            </a:solidFill>
          </a:ln>
        </p:spPr>
      </p:pic>
    </p:spTree>
    <p:extLst>
      <p:ext uri="{BB962C8B-B14F-4D97-AF65-F5344CB8AC3E}">
        <p14:creationId xmlns:p14="http://schemas.microsoft.com/office/powerpoint/2010/main" val="3451069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solidFill>
                  <a:schemeClr val="tx1">
                    <a:lumMod val="75000"/>
                    <a:lumOff val="25000"/>
                  </a:schemeClr>
                </a:solidFill>
                <a:latin typeface="微軟正黑體" panose="020B0604030504040204" pitchFamily="34" charset="-120"/>
                <a:ea typeface="微軟正黑體" panose="020B0604030504040204" pitchFamily="34" charset="-120"/>
              </a:rPr>
              <a:t>字詞頻率</a:t>
            </a:r>
            <a:endParaRPr lang="ko-KR" altLang="en-US" dirty="0">
              <a:solidFill>
                <a:schemeClr val="tx1">
                  <a:lumMod val="75000"/>
                  <a:lumOff val="25000"/>
                </a:schemeClr>
              </a:solidFill>
              <a:latin typeface="微軟正黑體" panose="020B0604030504040204" pitchFamily="34" charset="-120"/>
            </a:endParaRPr>
          </a:p>
        </p:txBody>
      </p:sp>
      <p:sp>
        <p:nvSpPr>
          <p:cNvPr id="34" name="內容版面配置區 2">
            <a:extLst>
              <a:ext uri="{FF2B5EF4-FFF2-40B4-BE49-F238E27FC236}">
                <a16:creationId xmlns:a16="http://schemas.microsoft.com/office/drawing/2014/main" id="{C42E2B9F-31F2-5928-6A70-8D19FFC4A8DB}"/>
              </a:ext>
            </a:extLst>
          </p:cNvPr>
          <p:cNvSpPr txBox="1">
            <a:spLocks/>
          </p:cNvSpPr>
          <p:nvPr/>
        </p:nvSpPr>
        <p:spPr>
          <a:xfrm>
            <a:off x="647564" y="1131590"/>
            <a:ext cx="7848872" cy="367240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zh-TW" altLang="en-US" sz="24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35" name="文字方塊 34">
            <a:extLst>
              <a:ext uri="{FF2B5EF4-FFF2-40B4-BE49-F238E27FC236}">
                <a16:creationId xmlns:a16="http://schemas.microsoft.com/office/drawing/2014/main" id="{57D526D0-BF80-F4B2-9A23-63CC71401016}"/>
              </a:ext>
            </a:extLst>
          </p:cNvPr>
          <p:cNvSpPr txBox="1"/>
          <p:nvPr/>
        </p:nvSpPr>
        <p:spPr>
          <a:xfrm>
            <a:off x="1115616" y="1059582"/>
            <a:ext cx="6336704" cy="523220"/>
          </a:xfrm>
          <a:prstGeom prst="rect">
            <a:avLst/>
          </a:prstGeom>
          <a:noFill/>
        </p:spPr>
        <p:txBody>
          <a:bodyPr wrap="square" rtlCol="0">
            <a:spAutoFit/>
          </a:bodyPr>
          <a:lstStyle/>
          <a:p>
            <a:pPr marL="457200" indent="-457200">
              <a:buFont typeface="Arial" panose="020B0604020202020204" pitchFamily="34" charset="0"/>
              <a:buChar char="•"/>
            </a:pPr>
            <a:endParaRPr lang="zh-TW" altLang="en-US" sz="2800"/>
          </a:p>
        </p:txBody>
      </p:sp>
      <p:sp>
        <p:nvSpPr>
          <p:cNvPr id="3" name="文字方塊 2">
            <a:extLst>
              <a:ext uri="{FF2B5EF4-FFF2-40B4-BE49-F238E27FC236}">
                <a16:creationId xmlns:a16="http://schemas.microsoft.com/office/drawing/2014/main" id="{D429C5E3-1807-FA92-9A26-8B8A330CDFBF}"/>
              </a:ext>
            </a:extLst>
          </p:cNvPr>
          <p:cNvSpPr txBox="1"/>
          <p:nvPr/>
        </p:nvSpPr>
        <p:spPr>
          <a:xfrm>
            <a:off x="845586" y="1087885"/>
            <a:ext cx="7182798" cy="523220"/>
          </a:xfrm>
          <a:prstGeom prst="rect">
            <a:avLst/>
          </a:prstGeom>
          <a:noFill/>
        </p:spPr>
        <p:txBody>
          <a:bodyPr wrap="square" rtlCol="0">
            <a:spAutoFit/>
          </a:bodyPr>
          <a:lstStyle/>
          <a:p>
            <a:r>
              <a:rPr lang="zh-TW" altLang="en-US" sz="2800" dirty="0">
                <a:latin typeface="微軟正黑體" panose="020B0604030504040204" pitchFamily="34" charset="-120"/>
                <a:ea typeface="微軟正黑體" panose="020B0604030504040204" pitchFamily="34" charset="-120"/>
              </a:rPr>
              <a:t>計算各詞詞頻及檔案之總詞數</a:t>
            </a:r>
            <a:endParaRPr lang="en-US" altLang="zh-TW" sz="2400" dirty="0"/>
          </a:p>
        </p:txBody>
      </p:sp>
      <p:pic>
        <p:nvPicPr>
          <p:cNvPr id="7" name="圖片 6">
            <a:extLst>
              <a:ext uri="{FF2B5EF4-FFF2-40B4-BE49-F238E27FC236}">
                <a16:creationId xmlns:a16="http://schemas.microsoft.com/office/drawing/2014/main" id="{168D088C-2C19-789D-184D-95FC397CB380}"/>
              </a:ext>
            </a:extLst>
          </p:cNvPr>
          <p:cNvPicPr>
            <a:picLocks noChangeAspect="1"/>
          </p:cNvPicPr>
          <p:nvPr/>
        </p:nvPicPr>
        <p:blipFill>
          <a:blip r:embed="rId3"/>
          <a:stretch>
            <a:fillRect/>
          </a:stretch>
        </p:blipFill>
        <p:spPr>
          <a:xfrm>
            <a:off x="961900" y="2707543"/>
            <a:ext cx="2821568" cy="1376375"/>
          </a:xfrm>
          <a:prstGeom prst="rect">
            <a:avLst/>
          </a:prstGeom>
        </p:spPr>
      </p:pic>
      <p:pic>
        <p:nvPicPr>
          <p:cNvPr id="8" name="圖片 7">
            <a:extLst>
              <a:ext uri="{FF2B5EF4-FFF2-40B4-BE49-F238E27FC236}">
                <a16:creationId xmlns:a16="http://schemas.microsoft.com/office/drawing/2014/main" id="{7E2111BE-05D5-EDF1-9BDB-B0F9A2A8E805}"/>
              </a:ext>
            </a:extLst>
          </p:cNvPr>
          <p:cNvPicPr>
            <a:picLocks noChangeAspect="1"/>
          </p:cNvPicPr>
          <p:nvPr/>
        </p:nvPicPr>
        <p:blipFill>
          <a:blip r:embed="rId4"/>
          <a:stretch>
            <a:fillRect/>
          </a:stretch>
        </p:blipFill>
        <p:spPr>
          <a:xfrm>
            <a:off x="5724128" y="1859448"/>
            <a:ext cx="2109554" cy="2980039"/>
          </a:xfrm>
          <a:prstGeom prst="rect">
            <a:avLst/>
          </a:prstGeom>
          <a:ln>
            <a:solidFill>
              <a:schemeClr val="tx1"/>
            </a:solidFill>
          </a:ln>
        </p:spPr>
      </p:pic>
    </p:spTree>
    <p:extLst>
      <p:ext uri="{BB962C8B-B14F-4D97-AF65-F5344CB8AC3E}">
        <p14:creationId xmlns:p14="http://schemas.microsoft.com/office/powerpoint/2010/main" val="358092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latin typeface="微軟正黑體" panose="020B0604030504040204" pitchFamily="34" charset="-120"/>
                <a:ea typeface="微軟正黑體" panose="020B0604030504040204" pitchFamily="34" charset="-120"/>
              </a:rPr>
              <a:t>視覺化</a:t>
            </a:r>
            <a:endParaRPr lang="ko-KR" altLang="en-US" dirty="0">
              <a:solidFill>
                <a:schemeClr val="tx1">
                  <a:lumMod val="75000"/>
                  <a:lumOff val="25000"/>
                </a:schemeClr>
              </a:solidFill>
              <a:latin typeface="微軟正黑體" panose="020B0604030504040204" pitchFamily="34" charset="-120"/>
            </a:endParaRPr>
          </a:p>
        </p:txBody>
      </p:sp>
      <p:sp>
        <p:nvSpPr>
          <p:cNvPr id="34" name="內容版面配置區 2">
            <a:extLst>
              <a:ext uri="{FF2B5EF4-FFF2-40B4-BE49-F238E27FC236}">
                <a16:creationId xmlns:a16="http://schemas.microsoft.com/office/drawing/2014/main" id="{C42E2B9F-31F2-5928-6A70-8D19FFC4A8DB}"/>
              </a:ext>
            </a:extLst>
          </p:cNvPr>
          <p:cNvSpPr txBox="1">
            <a:spLocks/>
          </p:cNvSpPr>
          <p:nvPr/>
        </p:nvSpPr>
        <p:spPr>
          <a:xfrm>
            <a:off x="647564" y="1131590"/>
            <a:ext cx="7848872" cy="367240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zh-TW" altLang="en-US" sz="24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35" name="文字方塊 34">
            <a:extLst>
              <a:ext uri="{FF2B5EF4-FFF2-40B4-BE49-F238E27FC236}">
                <a16:creationId xmlns:a16="http://schemas.microsoft.com/office/drawing/2014/main" id="{57D526D0-BF80-F4B2-9A23-63CC71401016}"/>
              </a:ext>
            </a:extLst>
          </p:cNvPr>
          <p:cNvSpPr txBox="1"/>
          <p:nvPr/>
        </p:nvSpPr>
        <p:spPr>
          <a:xfrm>
            <a:off x="1115616" y="1059582"/>
            <a:ext cx="6336704" cy="523220"/>
          </a:xfrm>
          <a:prstGeom prst="rect">
            <a:avLst/>
          </a:prstGeom>
          <a:noFill/>
        </p:spPr>
        <p:txBody>
          <a:bodyPr wrap="square" rtlCol="0">
            <a:spAutoFit/>
          </a:bodyPr>
          <a:lstStyle/>
          <a:p>
            <a:pPr marL="457200" indent="-457200">
              <a:buFont typeface="Arial" panose="020B0604020202020204" pitchFamily="34" charset="0"/>
              <a:buChar char="•"/>
            </a:pPr>
            <a:endParaRPr lang="zh-TW" altLang="en-US" sz="2800"/>
          </a:p>
        </p:txBody>
      </p:sp>
      <p:sp>
        <p:nvSpPr>
          <p:cNvPr id="3" name="文字方塊 2">
            <a:extLst>
              <a:ext uri="{FF2B5EF4-FFF2-40B4-BE49-F238E27FC236}">
                <a16:creationId xmlns:a16="http://schemas.microsoft.com/office/drawing/2014/main" id="{D429C5E3-1807-FA92-9A26-8B8A330CDFBF}"/>
              </a:ext>
            </a:extLst>
          </p:cNvPr>
          <p:cNvSpPr txBox="1"/>
          <p:nvPr/>
        </p:nvSpPr>
        <p:spPr>
          <a:xfrm>
            <a:off x="845586" y="1087885"/>
            <a:ext cx="7182798" cy="523220"/>
          </a:xfrm>
          <a:prstGeom prst="rect">
            <a:avLst/>
          </a:prstGeom>
          <a:noFill/>
        </p:spPr>
        <p:txBody>
          <a:bodyPr wrap="square" rtlCol="0">
            <a:spAutoFit/>
          </a:bodyPr>
          <a:lstStyle/>
          <a:p>
            <a:r>
              <a:rPr lang="zh-TW" altLang="en-US" sz="2800" dirty="0">
                <a:latin typeface="微軟正黑體" panose="020B0604030504040204" pitchFamily="34" charset="-120"/>
                <a:ea typeface="微軟正黑體" panose="020B0604030504040204" pitchFamily="34" charset="-120"/>
              </a:rPr>
              <a:t>計算詞頻及視覺化</a:t>
            </a:r>
            <a:endParaRPr lang="en-US" altLang="zh-TW" sz="2800" dirty="0">
              <a:latin typeface="微軟正黑體" panose="020B0604030504040204" pitchFamily="34" charset="-120"/>
              <a:ea typeface="微軟正黑體" panose="020B0604030504040204" pitchFamily="34" charset="-120"/>
            </a:endParaRPr>
          </a:p>
        </p:txBody>
      </p:sp>
      <p:pic>
        <p:nvPicPr>
          <p:cNvPr id="7" name="圖片 6">
            <a:extLst>
              <a:ext uri="{FF2B5EF4-FFF2-40B4-BE49-F238E27FC236}">
                <a16:creationId xmlns:a16="http://schemas.microsoft.com/office/drawing/2014/main" id="{628868A6-BB2C-4DA8-CEAD-33562F3ACAB0}"/>
              </a:ext>
            </a:extLst>
          </p:cNvPr>
          <p:cNvPicPr>
            <a:picLocks noChangeAspect="1"/>
          </p:cNvPicPr>
          <p:nvPr/>
        </p:nvPicPr>
        <p:blipFill>
          <a:blip r:embed="rId3"/>
          <a:stretch>
            <a:fillRect/>
          </a:stretch>
        </p:blipFill>
        <p:spPr>
          <a:xfrm>
            <a:off x="2880764" y="1697189"/>
            <a:ext cx="3382472" cy="756278"/>
          </a:xfrm>
          <a:prstGeom prst="rect">
            <a:avLst/>
          </a:prstGeom>
        </p:spPr>
      </p:pic>
      <p:pic>
        <p:nvPicPr>
          <p:cNvPr id="8" name="圖片 7">
            <a:extLst>
              <a:ext uri="{FF2B5EF4-FFF2-40B4-BE49-F238E27FC236}">
                <a16:creationId xmlns:a16="http://schemas.microsoft.com/office/drawing/2014/main" id="{1E8D0105-EF64-8CA6-C9EF-272DDEC139E3}"/>
              </a:ext>
            </a:extLst>
          </p:cNvPr>
          <p:cNvPicPr>
            <a:picLocks noChangeAspect="1"/>
          </p:cNvPicPr>
          <p:nvPr/>
        </p:nvPicPr>
        <p:blipFill>
          <a:blip r:embed="rId4"/>
          <a:stretch>
            <a:fillRect/>
          </a:stretch>
        </p:blipFill>
        <p:spPr>
          <a:xfrm>
            <a:off x="2379562" y="3295830"/>
            <a:ext cx="4384874" cy="1724192"/>
          </a:xfrm>
          <a:prstGeom prst="rect">
            <a:avLst/>
          </a:prstGeom>
          <a:ln>
            <a:solidFill>
              <a:schemeClr val="tx1"/>
            </a:solidFill>
          </a:ln>
        </p:spPr>
      </p:pic>
      <p:sp>
        <p:nvSpPr>
          <p:cNvPr id="9" name="文字方塊 8">
            <a:extLst>
              <a:ext uri="{FF2B5EF4-FFF2-40B4-BE49-F238E27FC236}">
                <a16:creationId xmlns:a16="http://schemas.microsoft.com/office/drawing/2014/main" id="{EA4883A8-0A0A-4D1D-3F5F-4E0A83B4A357}"/>
              </a:ext>
            </a:extLst>
          </p:cNvPr>
          <p:cNvSpPr txBox="1"/>
          <p:nvPr/>
        </p:nvSpPr>
        <p:spPr>
          <a:xfrm>
            <a:off x="3021075" y="2967794"/>
            <a:ext cx="3101849" cy="338554"/>
          </a:xfrm>
          <a:prstGeom prst="rect">
            <a:avLst/>
          </a:prstGeom>
          <a:noFill/>
        </p:spPr>
        <p:txBody>
          <a:bodyPr wrap="square">
            <a:spAutoFit/>
          </a:bodyPr>
          <a:lstStyle/>
          <a:p>
            <a:pPr algn="ctr"/>
            <a:r>
              <a:rPr lang="zh-TW" altLang="en-US" sz="1600" dirty="0">
                <a:latin typeface="微軟正黑體" panose="020B0604030504040204" pitchFamily="34" charset="-120"/>
                <a:ea typeface="微軟正黑體" panose="020B0604030504040204" pitchFamily="34" charset="-120"/>
              </a:rPr>
              <a:t>例：第一篇文章的詞頻分布</a:t>
            </a:r>
            <a:endParaRPr lang="en-US" altLang="zh-TW" sz="16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706946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dirty="0">
                <a:latin typeface="微軟正黑體" panose="020B0604030504040204" pitchFamily="34" charset="-120"/>
                <a:ea typeface="微軟正黑體" panose="020B0604030504040204" pitchFamily="34" charset="-120"/>
              </a:rPr>
              <a:t>TF-IDF</a:t>
            </a:r>
            <a:r>
              <a:rPr lang="zh-TW" altLang="en-US" dirty="0">
                <a:latin typeface="微軟正黑體" panose="020B0604030504040204" pitchFamily="34" charset="-120"/>
                <a:ea typeface="微軟正黑體" panose="020B0604030504040204" pitchFamily="34" charset="-120"/>
              </a:rPr>
              <a:t>計算</a:t>
            </a:r>
            <a:endParaRPr lang="ko-KR" altLang="en-US" dirty="0">
              <a:solidFill>
                <a:schemeClr val="tx1">
                  <a:lumMod val="75000"/>
                  <a:lumOff val="25000"/>
                </a:schemeClr>
              </a:solidFill>
              <a:latin typeface="微軟正黑體" panose="020B0604030504040204" pitchFamily="34" charset="-120"/>
            </a:endParaRPr>
          </a:p>
        </p:txBody>
      </p:sp>
      <p:sp>
        <p:nvSpPr>
          <p:cNvPr id="34" name="內容版面配置區 2">
            <a:extLst>
              <a:ext uri="{FF2B5EF4-FFF2-40B4-BE49-F238E27FC236}">
                <a16:creationId xmlns:a16="http://schemas.microsoft.com/office/drawing/2014/main" id="{C42E2B9F-31F2-5928-6A70-8D19FFC4A8DB}"/>
              </a:ext>
            </a:extLst>
          </p:cNvPr>
          <p:cNvSpPr txBox="1">
            <a:spLocks/>
          </p:cNvSpPr>
          <p:nvPr/>
        </p:nvSpPr>
        <p:spPr>
          <a:xfrm>
            <a:off x="647564" y="1131590"/>
            <a:ext cx="7848872" cy="367240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zh-TW" altLang="en-US" sz="24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35" name="文字方塊 34">
            <a:extLst>
              <a:ext uri="{FF2B5EF4-FFF2-40B4-BE49-F238E27FC236}">
                <a16:creationId xmlns:a16="http://schemas.microsoft.com/office/drawing/2014/main" id="{57D526D0-BF80-F4B2-9A23-63CC71401016}"/>
              </a:ext>
            </a:extLst>
          </p:cNvPr>
          <p:cNvSpPr txBox="1"/>
          <p:nvPr/>
        </p:nvSpPr>
        <p:spPr>
          <a:xfrm>
            <a:off x="1115616" y="1059582"/>
            <a:ext cx="6336704" cy="523220"/>
          </a:xfrm>
          <a:prstGeom prst="rect">
            <a:avLst/>
          </a:prstGeom>
          <a:noFill/>
        </p:spPr>
        <p:txBody>
          <a:bodyPr wrap="square" rtlCol="0">
            <a:spAutoFit/>
          </a:bodyPr>
          <a:lstStyle/>
          <a:p>
            <a:pPr marL="457200" indent="-457200">
              <a:buFont typeface="Arial" panose="020B0604020202020204" pitchFamily="34" charset="0"/>
              <a:buChar char="•"/>
            </a:pPr>
            <a:endParaRPr lang="zh-TW" altLang="en-US" sz="2800"/>
          </a:p>
        </p:txBody>
      </p:sp>
      <p:sp>
        <p:nvSpPr>
          <p:cNvPr id="3" name="文字方塊 2">
            <a:extLst>
              <a:ext uri="{FF2B5EF4-FFF2-40B4-BE49-F238E27FC236}">
                <a16:creationId xmlns:a16="http://schemas.microsoft.com/office/drawing/2014/main" id="{D429C5E3-1807-FA92-9A26-8B8A330CDFBF}"/>
              </a:ext>
            </a:extLst>
          </p:cNvPr>
          <p:cNvSpPr txBox="1"/>
          <p:nvPr/>
        </p:nvSpPr>
        <p:spPr>
          <a:xfrm>
            <a:off x="845586" y="1087885"/>
            <a:ext cx="7182798" cy="523220"/>
          </a:xfrm>
          <a:prstGeom prst="rect">
            <a:avLst/>
          </a:prstGeom>
          <a:noFill/>
        </p:spPr>
        <p:txBody>
          <a:bodyPr wrap="square" rtlCol="0">
            <a:spAutoFit/>
          </a:bodyPr>
          <a:lstStyle/>
          <a:p>
            <a:r>
              <a:rPr lang="zh-TW" altLang="en-US" sz="2800" dirty="0">
                <a:latin typeface="微軟正黑體" panose="020B0604030504040204" pitchFamily="34" charset="-120"/>
                <a:ea typeface="微軟正黑體" panose="020B0604030504040204" pitchFamily="34" charset="-120"/>
              </a:rPr>
              <a:t>計算逆向文件頻率</a:t>
            </a:r>
            <a:endParaRPr lang="en-US" altLang="zh-TW" sz="2800" dirty="0">
              <a:latin typeface="微軟正黑體" panose="020B0604030504040204" pitchFamily="34" charset="-120"/>
              <a:ea typeface="微軟正黑體" panose="020B0604030504040204" pitchFamily="34" charset="-120"/>
            </a:endParaRPr>
          </a:p>
        </p:txBody>
      </p:sp>
      <p:pic>
        <p:nvPicPr>
          <p:cNvPr id="7" name="圖片 6">
            <a:extLst>
              <a:ext uri="{FF2B5EF4-FFF2-40B4-BE49-F238E27FC236}">
                <a16:creationId xmlns:a16="http://schemas.microsoft.com/office/drawing/2014/main" id="{A24377EC-3913-161A-5B31-3612D657512E}"/>
              </a:ext>
            </a:extLst>
          </p:cNvPr>
          <p:cNvPicPr>
            <a:picLocks noChangeAspect="1"/>
          </p:cNvPicPr>
          <p:nvPr/>
        </p:nvPicPr>
        <p:blipFill>
          <a:blip r:embed="rId3"/>
          <a:stretch>
            <a:fillRect/>
          </a:stretch>
        </p:blipFill>
        <p:spPr>
          <a:xfrm>
            <a:off x="940817" y="1659890"/>
            <a:ext cx="3358253" cy="260330"/>
          </a:xfrm>
          <a:prstGeom prst="rect">
            <a:avLst/>
          </a:prstGeom>
          <a:ln>
            <a:solidFill>
              <a:schemeClr val="tx1"/>
            </a:solidFill>
          </a:ln>
        </p:spPr>
      </p:pic>
      <p:pic>
        <p:nvPicPr>
          <p:cNvPr id="10" name="圖片 9">
            <a:extLst>
              <a:ext uri="{FF2B5EF4-FFF2-40B4-BE49-F238E27FC236}">
                <a16:creationId xmlns:a16="http://schemas.microsoft.com/office/drawing/2014/main" id="{2F1EA3F4-2EED-B903-DF8D-992D57095B7A}"/>
              </a:ext>
            </a:extLst>
          </p:cNvPr>
          <p:cNvPicPr>
            <a:picLocks noChangeAspect="1"/>
          </p:cNvPicPr>
          <p:nvPr/>
        </p:nvPicPr>
        <p:blipFill>
          <a:blip r:embed="rId4"/>
          <a:stretch>
            <a:fillRect/>
          </a:stretch>
        </p:blipFill>
        <p:spPr>
          <a:xfrm>
            <a:off x="2725295" y="2208372"/>
            <a:ext cx="3693410" cy="2811650"/>
          </a:xfrm>
          <a:prstGeom prst="rect">
            <a:avLst/>
          </a:prstGeom>
          <a:ln>
            <a:solidFill>
              <a:schemeClr val="tx1"/>
            </a:solidFill>
          </a:ln>
        </p:spPr>
      </p:pic>
      <p:sp>
        <p:nvSpPr>
          <p:cNvPr id="11" name="文字方塊 10">
            <a:extLst>
              <a:ext uri="{FF2B5EF4-FFF2-40B4-BE49-F238E27FC236}">
                <a16:creationId xmlns:a16="http://schemas.microsoft.com/office/drawing/2014/main" id="{D9B1DB9E-9D7D-2563-CDE1-82E07540852A}"/>
              </a:ext>
            </a:extLst>
          </p:cNvPr>
          <p:cNvSpPr txBox="1"/>
          <p:nvPr/>
        </p:nvSpPr>
        <p:spPr>
          <a:xfrm>
            <a:off x="3021075" y="1942842"/>
            <a:ext cx="3101849" cy="338554"/>
          </a:xfrm>
          <a:prstGeom prst="rect">
            <a:avLst/>
          </a:prstGeom>
          <a:noFill/>
        </p:spPr>
        <p:txBody>
          <a:bodyPr wrap="square">
            <a:spAutoFit/>
          </a:bodyPr>
          <a:lstStyle/>
          <a:p>
            <a:pPr algn="ctr"/>
            <a:r>
              <a:rPr lang="zh-TW" altLang="en-US" sz="1600" dirty="0">
                <a:latin typeface="微軟正黑體" panose="020B0604030504040204" pitchFamily="34" charset="-120"/>
                <a:ea typeface="微軟正黑體" panose="020B0604030504040204" pitchFamily="34" charset="-120"/>
              </a:rPr>
              <a:t>各字詞</a:t>
            </a:r>
            <a:r>
              <a:rPr lang="en-US" altLang="zh-TW" sz="1600" dirty="0">
                <a:latin typeface="Roboto" panose="02000000000000000000" pitchFamily="2" charset="0"/>
                <a:ea typeface="Roboto" panose="02000000000000000000" pitchFamily="2" charset="0"/>
              </a:rPr>
              <a:t>TF-IDF</a:t>
            </a:r>
            <a:r>
              <a:rPr lang="zh-TW" altLang="en-US" sz="1600" dirty="0">
                <a:latin typeface="微軟正黑體" panose="020B0604030504040204" pitchFamily="34" charset="-120"/>
                <a:ea typeface="微軟正黑體" panose="020B0604030504040204" pitchFamily="34" charset="-120"/>
              </a:rPr>
              <a:t>表</a:t>
            </a:r>
            <a:endParaRPr lang="en-US" altLang="zh-TW" sz="16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85518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latin typeface="微軟正黑體" panose="020B0604030504040204" pitchFamily="34" charset="-120"/>
                <a:ea typeface="微軟正黑體" panose="020B0604030504040204" pitchFamily="34" charset="-120"/>
              </a:rPr>
              <a:t>觀察值</a:t>
            </a:r>
            <a:endParaRPr lang="ko-KR" altLang="en-US" dirty="0">
              <a:solidFill>
                <a:schemeClr val="tx1">
                  <a:lumMod val="75000"/>
                  <a:lumOff val="25000"/>
                </a:schemeClr>
              </a:solidFill>
              <a:latin typeface="微軟正黑體" panose="020B0604030504040204" pitchFamily="34" charset="-120"/>
            </a:endParaRPr>
          </a:p>
        </p:txBody>
      </p:sp>
      <p:sp>
        <p:nvSpPr>
          <p:cNvPr id="34" name="內容版面配置區 2">
            <a:extLst>
              <a:ext uri="{FF2B5EF4-FFF2-40B4-BE49-F238E27FC236}">
                <a16:creationId xmlns:a16="http://schemas.microsoft.com/office/drawing/2014/main" id="{C42E2B9F-31F2-5928-6A70-8D19FFC4A8DB}"/>
              </a:ext>
            </a:extLst>
          </p:cNvPr>
          <p:cNvSpPr txBox="1">
            <a:spLocks/>
          </p:cNvSpPr>
          <p:nvPr/>
        </p:nvSpPr>
        <p:spPr>
          <a:xfrm>
            <a:off x="647564" y="1131590"/>
            <a:ext cx="7848872" cy="367240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zh-TW" altLang="en-US" sz="24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35" name="文字方塊 34">
            <a:extLst>
              <a:ext uri="{FF2B5EF4-FFF2-40B4-BE49-F238E27FC236}">
                <a16:creationId xmlns:a16="http://schemas.microsoft.com/office/drawing/2014/main" id="{57D526D0-BF80-F4B2-9A23-63CC71401016}"/>
              </a:ext>
            </a:extLst>
          </p:cNvPr>
          <p:cNvSpPr txBox="1"/>
          <p:nvPr/>
        </p:nvSpPr>
        <p:spPr>
          <a:xfrm>
            <a:off x="1115616" y="1059582"/>
            <a:ext cx="6336704" cy="523220"/>
          </a:xfrm>
          <a:prstGeom prst="rect">
            <a:avLst/>
          </a:prstGeom>
          <a:noFill/>
        </p:spPr>
        <p:txBody>
          <a:bodyPr wrap="square" rtlCol="0">
            <a:spAutoFit/>
          </a:bodyPr>
          <a:lstStyle/>
          <a:p>
            <a:pPr marL="457200" indent="-457200">
              <a:buFont typeface="Arial" panose="020B0604020202020204" pitchFamily="34" charset="0"/>
              <a:buChar char="•"/>
            </a:pPr>
            <a:endParaRPr lang="zh-TW" altLang="en-US" sz="2800"/>
          </a:p>
        </p:txBody>
      </p:sp>
      <p:sp>
        <p:nvSpPr>
          <p:cNvPr id="8" name="文字方塊 7">
            <a:extLst>
              <a:ext uri="{FF2B5EF4-FFF2-40B4-BE49-F238E27FC236}">
                <a16:creationId xmlns:a16="http://schemas.microsoft.com/office/drawing/2014/main" id="{FC6C620B-F7F4-366F-358C-A64C2B041C52}"/>
              </a:ext>
            </a:extLst>
          </p:cNvPr>
          <p:cNvSpPr txBox="1"/>
          <p:nvPr/>
        </p:nvSpPr>
        <p:spPr>
          <a:xfrm>
            <a:off x="918000" y="1087200"/>
            <a:ext cx="7182798" cy="954107"/>
          </a:xfrm>
          <a:prstGeom prst="rect">
            <a:avLst/>
          </a:prstGeom>
          <a:noFill/>
        </p:spPr>
        <p:txBody>
          <a:bodyPr wrap="square" rtlCol="0">
            <a:spAutoFit/>
          </a:bodyPr>
          <a:lstStyle/>
          <a:p>
            <a:r>
              <a:rPr lang="zh-TW" altLang="en-US" sz="2800" dirty="0">
                <a:latin typeface="微軟正黑體" panose="020B0604030504040204" pitchFamily="34" charset="-120"/>
                <a:ea typeface="微軟正黑體" panose="020B0604030504040204" pitchFamily="34" charset="-120"/>
              </a:rPr>
              <a:t>觀察：常見詞的</a:t>
            </a:r>
            <a:r>
              <a:rPr lang="en-US" altLang="zh-TW" sz="2800" dirty="0" err="1">
                <a:latin typeface="微軟正黑體" panose="020B0604030504040204" pitchFamily="34" charset="-120"/>
                <a:ea typeface="微軟正黑體" panose="020B0604030504040204" pitchFamily="34" charset="-120"/>
              </a:rPr>
              <a:t>idf</a:t>
            </a:r>
            <a:r>
              <a:rPr lang="zh-TW" altLang="en-US" sz="2800" dirty="0">
                <a:latin typeface="微軟正黑體" panose="020B0604030504040204" pitchFamily="34" charset="-120"/>
                <a:ea typeface="微軟正黑體" panose="020B0604030504040204" pitchFamily="34" charset="-120"/>
              </a:rPr>
              <a:t>值很低</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若在所有文件都有出現則為</a:t>
            </a:r>
            <a:r>
              <a:rPr lang="en-US" altLang="zh-TW" sz="2800" dirty="0">
                <a:latin typeface="微軟正黑體" panose="020B0604030504040204" pitchFamily="34" charset="-120"/>
                <a:ea typeface="微軟正黑體" panose="020B0604030504040204" pitchFamily="34" charset="-120"/>
              </a:rPr>
              <a:t>0)</a:t>
            </a:r>
          </a:p>
        </p:txBody>
      </p:sp>
      <p:pic>
        <p:nvPicPr>
          <p:cNvPr id="9" name="圖片 8">
            <a:extLst>
              <a:ext uri="{FF2B5EF4-FFF2-40B4-BE49-F238E27FC236}">
                <a16:creationId xmlns:a16="http://schemas.microsoft.com/office/drawing/2014/main" id="{DEA9C384-6740-23BE-A7E0-D1EE14357A0E}"/>
              </a:ext>
            </a:extLst>
          </p:cNvPr>
          <p:cNvPicPr>
            <a:picLocks noChangeAspect="1"/>
          </p:cNvPicPr>
          <p:nvPr/>
        </p:nvPicPr>
        <p:blipFill>
          <a:blip r:embed="rId3"/>
          <a:stretch>
            <a:fillRect/>
          </a:stretch>
        </p:blipFill>
        <p:spPr>
          <a:xfrm>
            <a:off x="2725295" y="2208372"/>
            <a:ext cx="3693410" cy="2811650"/>
          </a:xfrm>
          <a:prstGeom prst="rect">
            <a:avLst/>
          </a:prstGeom>
          <a:ln>
            <a:solidFill>
              <a:schemeClr val="tx1"/>
            </a:solidFill>
          </a:ln>
        </p:spPr>
      </p:pic>
      <p:sp>
        <p:nvSpPr>
          <p:cNvPr id="10" name="文字方塊 9">
            <a:extLst>
              <a:ext uri="{FF2B5EF4-FFF2-40B4-BE49-F238E27FC236}">
                <a16:creationId xmlns:a16="http://schemas.microsoft.com/office/drawing/2014/main" id="{F07052B8-9BA6-58A7-C901-66F2E6CC0935}"/>
              </a:ext>
            </a:extLst>
          </p:cNvPr>
          <p:cNvSpPr txBox="1"/>
          <p:nvPr/>
        </p:nvSpPr>
        <p:spPr>
          <a:xfrm>
            <a:off x="3021075" y="1942842"/>
            <a:ext cx="3101849" cy="338554"/>
          </a:xfrm>
          <a:prstGeom prst="rect">
            <a:avLst/>
          </a:prstGeom>
          <a:noFill/>
        </p:spPr>
        <p:txBody>
          <a:bodyPr wrap="square">
            <a:spAutoFit/>
          </a:bodyPr>
          <a:lstStyle/>
          <a:p>
            <a:pPr algn="ctr"/>
            <a:r>
              <a:rPr lang="zh-TW" altLang="en-US" sz="1600" dirty="0">
                <a:latin typeface="微軟正黑體" panose="020B0604030504040204" pitchFamily="34" charset="-120"/>
                <a:ea typeface="微軟正黑體" panose="020B0604030504040204" pitchFamily="34" charset="-120"/>
              </a:rPr>
              <a:t>各字詞</a:t>
            </a:r>
            <a:r>
              <a:rPr lang="en-US" altLang="zh-TW" sz="1600" dirty="0">
                <a:latin typeface="Roboto" panose="02000000000000000000" pitchFamily="2" charset="0"/>
                <a:ea typeface="Roboto" panose="02000000000000000000" pitchFamily="2" charset="0"/>
              </a:rPr>
              <a:t>TF-IDF</a:t>
            </a:r>
            <a:r>
              <a:rPr lang="zh-TW" altLang="en-US" sz="1600" dirty="0">
                <a:latin typeface="微軟正黑體" panose="020B0604030504040204" pitchFamily="34" charset="-120"/>
                <a:ea typeface="微軟正黑體" panose="020B0604030504040204" pitchFamily="34" charset="-120"/>
              </a:rPr>
              <a:t>表</a:t>
            </a:r>
            <a:endParaRPr lang="en-US" altLang="zh-TW" sz="16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12900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213800" y="2334962"/>
            <a:ext cx="4930200" cy="473576"/>
          </a:xfrm>
        </p:spPr>
        <p:txBody>
          <a:bodyPr/>
          <a:lstStyle/>
          <a:p>
            <a:r>
              <a:rPr lang="zh-TW" altLang="en-US" dirty="0">
                <a:latin typeface="微軟正黑體" panose="020B0604030504040204" pitchFamily="34" charset="-120"/>
                <a:ea typeface="微軟正黑體" panose="020B0604030504040204" pitchFamily="34" charset="-120"/>
              </a:rPr>
              <a:t>主題模型</a:t>
            </a:r>
            <a:endParaRPr lang="en-US" altLang="zh-TW" dirty="0">
              <a:latin typeface="微軟正黑體" panose="020B0604030504040204" pitchFamily="34" charset="-120"/>
              <a:ea typeface="微軟正黑體" panose="020B0604030504040204" pitchFamily="34" charset="-120"/>
            </a:endParaRPr>
          </a:p>
          <a:p>
            <a:r>
              <a:rPr lang="en-US" altLang="zh-TW" dirty="0">
                <a:latin typeface="Roboto" panose="02000000000000000000" pitchFamily="2" charset="0"/>
                <a:ea typeface="Roboto" panose="02000000000000000000" pitchFamily="2" charset="0"/>
              </a:rPr>
              <a:t>Topic modeling</a:t>
            </a:r>
            <a:endParaRPr lang="ko-KR" altLang="en-US" dirty="0">
              <a:latin typeface="Roboto" panose="02000000000000000000" pitchFamily="2" charset="0"/>
            </a:endParaRPr>
          </a:p>
        </p:txBody>
      </p:sp>
      <p:sp>
        <p:nvSpPr>
          <p:cNvPr id="5" name="Rounded Rectangle 5">
            <a:extLst>
              <a:ext uri="{FF2B5EF4-FFF2-40B4-BE49-F238E27FC236}">
                <a16:creationId xmlns:a16="http://schemas.microsoft.com/office/drawing/2014/main" id="{3123AA3A-DB71-CE5B-D178-F285C5F636BE}"/>
              </a:ext>
            </a:extLst>
          </p:cNvPr>
          <p:cNvSpPr/>
          <p:nvPr/>
        </p:nvSpPr>
        <p:spPr>
          <a:xfrm flipH="1">
            <a:off x="2095120" y="2374395"/>
            <a:ext cx="632171" cy="473575"/>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rgbClr val="AB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69069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dirty="0">
                <a:latin typeface="Roboto" panose="02000000000000000000" pitchFamily="2" charset="0"/>
                <a:ea typeface="Roboto" panose="02000000000000000000" pitchFamily="2" charset="0"/>
              </a:rPr>
              <a:t>Topic Modeling</a:t>
            </a:r>
            <a:endParaRPr lang="ko-KR" altLang="en-US" dirty="0">
              <a:solidFill>
                <a:schemeClr val="tx1">
                  <a:lumMod val="75000"/>
                  <a:lumOff val="25000"/>
                </a:schemeClr>
              </a:solidFill>
              <a:latin typeface="Roboto" panose="02000000000000000000" pitchFamily="2" charset="0"/>
            </a:endParaRPr>
          </a:p>
        </p:txBody>
      </p:sp>
      <p:sp>
        <p:nvSpPr>
          <p:cNvPr id="34" name="內容版面配置區 2">
            <a:extLst>
              <a:ext uri="{FF2B5EF4-FFF2-40B4-BE49-F238E27FC236}">
                <a16:creationId xmlns:a16="http://schemas.microsoft.com/office/drawing/2014/main" id="{C42E2B9F-31F2-5928-6A70-8D19FFC4A8DB}"/>
              </a:ext>
            </a:extLst>
          </p:cNvPr>
          <p:cNvSpPr txBox="1">
            <a:spLocks/>
          </p:cNvSpPr>
          <p:nvPr/>
        </p:nvSpPr>
        <p:spPr>
          <a:xfrm>
            <a:off x="647564" y="1131590"/>
            <a:ext cx="7848872" cy="367240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zh-TW" altLang="en-US" sz="24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35" name="文字方塊 34">
            <a:extLst>
              <a:ext uri="{FF2B5EF4-FFF2-40B4-BE49-F238E27FC236}">
                <a16:creationId xmlns:a16="http://schemas.microsoft.com/office/drawing/2014/main" id="{57D526D0-BF80-F4B2-9A23-63CC71401016}"/>
              </a:ext>
            </a:extLst>
          </p:cNvPr>
          <p:cNvSpPr txBox="1"/>
          <p:nvPr/>
        </p:nvSpPr>
        <p:spPr>
          <a:xfrm>
            <a:off x="1115616" y="1059582"/>
            <a:ext cx="6336704" cy="523220"/>
          </a:xfrm>
          <a:prstGeom prst="rect">
            <a:avLst/>
          </a:prstGeom>
          <a:noFill/>
        </p:spPr>
        <p:txBody>
          <a:bodyPr wrap="square" rtlCol="0">
            <a:spAutoFit/>
          </a:bodyPr>
          <a:lstStyle/>
          <a:p>
            <a:pPr marL="457200" indent="-457200">
              <a:buFont typeface="Arial" panose="020B0604020202020204" pitchFamily="34" charset="0"/>
              <a:buChar char="•"/>
            </a:pPr>
            <a:endParaRPr lang="zh-TW" altLang="en-US" sz="2800"/>
          </a:p>
        </p:txBody>
      </p:sp>
      <p:sp>
        <p:nvSpPr>
          <p:cNvPr id="6" name="文字方塊 5">
            <a:extLst>
              <a:ext uri="{FF2B5EF4-FFF2-40B4-BE49-F238E27FC236}">
                <a16:creationId xmlns:a16="http://schemas.microsoft.com/office/drawing/2014/main" id="{D61C6249-24CC-8461-D5E4-6C3E45ABFBF4}"/>
              </a:ext>
            </a:extLst>
          </p:cNvPr>
          <p:cNvSpPr txBox="1"/>
          <p:nvPr/>
        </p:nvSpPr>
        <p:spPr>
          <a:xfrm>
            <a:off x="845586" y="1087886"/>
            <a:ext cx="7452828" cy="1938992"/>
          </a:xfrm>
          <a:prstGeom prst="rect">
            <a:avLst/>
          </a:prstGeom>
          <a:noFill/>
        </p:spPr>
        <p:txBody>
          <a:bodyPr wrap="square" rtlCol="0">
            <a:spAutoFit/>
          </a:bodyPr>
          <a:lstStyle/>
          <a:p>
            <a:pPr marL="285750" indent="-285750">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一篇文章通常都會對應數個主題，而其中與主題相關的字詞也會在文章中頻繁出現。</a:t>
            </a:r>
            <a:endParaRPr lang="en-US" altLang="zh-TW" sz="2800"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zh-TW" altLang="en-US" sz="800"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en-US" altLang="zh-TW" sz="2800" dirty="0">
                <a:latin typeface="Roboto" panose="02000000000000000000" pitchFamily="2" charset="0"/>
                <a:ea typeface="Roboto" panose="02000000000000000000" pitchFamily="2" charset="0"/>
              </a:rPr>
              <a:t>Topic Modeling </a:t>
            </a:r>
            <a:r>
              <a:rPr lang="zh-TW" altLang="en-US" sz="2800" dirty="0">
                <a:latin typeface="微軟正黑體" panose="020B0604030504040204" pitchFamily="34" charset="-120"/>
                <a:ea typeface="微軟正黑體" panose="020B0604030504040204" pitchFamily="34" charset="-120"/>
              </a:rPr>
              <a:t>主要是利用機器學習訓練文章的主題與字詞之間的關係。</a:t>
            </a:r>
          </a:p>
        </p:txBody>
      </p:sp>
    </p:spTree>
    <p:extLst>
      <p:ext uri="{BB962C8B-B14F-4D97-AF65-F5344CB8AC3E}">
        <p14:creationId xmlns:p14="http://schemas.microsoft.com/office/powerpoint/2010/main" val="2892732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dirty="0">
                <a:latin typeface="Roboto" panose="02000000000000000000" pitchFamily="2" charset="0"/>
                <a:ea typeface="Roboto" panose="02000000000000000000" pitchFamily="2" charset="0"/>
              </a:rPr>
              <a:t>LDA</a:t>
            </a:r>
            <a:endParaRPr lang="ko-KR" altLang="en-US" dirty="0">
              <a:solidFill>
                <a:schemeClr val="tx1">
                  <a:lumMod val="75000"/>
                  <a:lumOff val="25000"/>
                </a:schemeClr>
              </a:solidFill>
              <a:latin typeface="Roboto" panose="02000000000000000000" pitchFamily="2" charset="0"/>
            </a:endParaRPr>
          </a:p>
        </p:txBody>
      </p:sp>
      <p:sp>
        <p:nvSpPr>
          <p:cNvPr id="34" name="內容版面配置區 2">
            <a:extLst>
              <a:ext uri="{FF2B5EF4-FFF2-40B4-BE49-F238E27FC236}">
                <a16:creationId xmlns:a16="http://schemas.microsoft.com/office/drawing/2014/main" id="{C42E2B9F-31F2-5928-6A70-8D19FFC4A8DB}"/>
              </a:ext>
            </a:extLst>
          </p:cNvPr>
          <p:cNvSpPr txBox="1">
            <a:spLocks/>
          </p:cNvSpPr>
          <p:nvPr/>
        </p:nvSpPr>
        <p:spPr>
          <a:xfrm>
            <a:off x="647564" y="1131590"/>
            <a:ext cx="7848872" cy="367240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zh-TW" altLang="en-US" sz="24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35" name="文字方塊 34">
            <a:extLst>
              <a:ext uri="{FF2B5EF4-FFF2-40B4-BE49-F238E27FC236}">
                <a16:creationId xmlns:a16="http://schemas.microsoft.com/office/drawing/2014/main" id="{57D526D0-BF80-F4B2-9A23-63CC71401016}"/>
              </a:ext>
            </a:extLst>
          </p:cNvPr>
          <p:cNvSpPr txBox="1"/>
          <p:nvPr/>
        </p:nvSpPr>
        <p:spPr>
          <a:xfrm>
            <a:off x="1115616" y="1059582"/>
            <a:ext cx="6336704" cy="523220"/>
          </a:xfrm>
          <a:prstGeom prst="rect">
            <a:avLst/>
          </a:prstGeom>
          <a:noFill/>
        </p:spPr>
        <p:txBody>
          <a:bodyPr wrap="square" rtlCol="0">
            <a:spAutoFit/>
          </a:bodyPr>
          <a:lstStyle/>
          <a:p>
            <a:pPr marL="457200" indent="-457200">
              <a:buFont typeface="Arial" panose="020B0604020202020204" pitchFamily="34" charset="0"/>
              <a:buChar char="•"/>
            </a:pPr>
            <a:endParaRPr lang="zh-TW" altLang="en-US" sz="2800"/>
          </a:p>
        </p:txBody>
      </p:sp>
      <p:sp>
        <p:nvSpPr>
          <p:cNvPr id="6" name="文字方塊 5">
            <a:extLst>
              <a:ext uri="{FF2B5EF4-FFF2-40B4-BE49-F238E27FC236}">
                <a16:creationId xmlns:a16="http://schemas.microsoft.com/office/drawing/2014/main" id="{D61C6249-24CC-8461-D5E4-6C3E45ABFBF4}"/>
              </a:ext>
            </a:extLst>
          </p:cNvPr>
          <p:cNvSpPr txBox="1"/>
          <p:nvPr/>
        </p:nvSpPr>
        <p:spPr>
          <a:xfrm>
            <a:off x="845586" y="1087886"/>
            <a:ext cx="7452828" cy="2369880"/>
          </a:xfrm>
          <a:prstGeom prst="rect">
            <a:avLst/>
          </a:prstGeom>
          <a:noFill/>
        </p:spPr>
        <p:txBody>
          <a:bodyPr wrap="square" rtlCol="0">
            <a:spAutoFit/>
          </a:bodyPr>
          <a:lstStyle/>
          <a:p>
            <a:pPr marL="285750" indent="-285750">
              <a:buFont typeface="Arial" panose="020B0604020202020204" pitchFamily="34" charset="0"/>
              <a:buChar char="•"/>
            </a:pPr>
            <a:r>
              <a:rPr lang="en-US" altLang="zh-TW" sz="2800" dirty="0">
                <a:latin typeface="Roboto" panose="02000000000000000000" pitchFamily="2" charset="0"/>
                <a:ea typeface="Roboto" panose="02000000000000000000" pitchFamily="2" charset="0"/>
              </a:rPr>
              <a:t>LDA</a:t>
            </a:r>
            <a:r>
              <a:rPr lang="zh-TW" altLang="en-US" sz="2800" dirty="0">
                <a:latin typeface="Roboto" panose="02000000000000000000" pitchFamily="2" charset="0"/>
                <a:ea typeface="微軟正黑體" panose="020B0604030504040204" pitchFamily="34" charset="-120"/>
              </a:rPr>
              <a:t> </a:t>
            </a:r>
            <a:r>
              <a:rPr lang="en-US" altLang="zh-TW" sz="2800" dirty="0">
                <a:latin typeface="Roboto" panose="02000000000000000000" pitchFamily="2" charset="0"/>
                <a:ea typeface="Roboto" panose="02000000000000000000" pitchFamily="2" charset="0"/>
              </a:rPr>
              <a:t>(</a:t>
            </a:r>
            <a:r>
              <a:rPr lang="en-US" altLang="zh-TW" sz="2800" b="0" i="0" dirty="0">
                <a:solidFill>
                  <a:srgbClr val="202122"/>
                </a:solidFill>
                <a:effectLst/>
                <a:latin typeface="Roboto" panose="02000000000000000000" pitchFamily="2" charset="0"/>
                <a:ea typeface="Roboto" panose="02000000000000000000" pitchFamily="2" charset="0"/>
              </a:rPr>
              <a:t>Latent Dirichlet Allocation)</a:t>
            </a:r>
          </a:p>
          <a:p>
            <a:pPr marL="285750" indent="-285750">
              <a:buFont typeface="Arial" panose="020B0604020202020204" pitchFamily="34" charset="0"/>
              <a:buChar char="•"/>
            </a:pPr>
            <a:endParaRPr lang="en-US" altLang="zh-TW" sz="800" dirty="0">
              <a:solidFill>
                <a:srgbClr val="202122"/>
              </a:solidFill>
              <a:latin typeface="Roboto" panose="02000000000000000000" pitchFamily="2" charset="0"/>
              <a:ea typeface="Roboto" panose="02000000000000000000" pitchFamily="2" charset="0"/>
            </a:endParaRPr>
          </a:p>
          <a:p>
            <a:pPr marL="742950" lvl="1" indent="-285750">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將文檔集中每篇文檔的主題按照概率分布的形式給出。</a:t>
            </a:r>
            <a:endParaRPr lang="en-US" altLang="zh-TW" sz="24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無監督學習算法。</a:t>
            </a:r>
            <a:endParaRPr lang="en-US" altLang="zh-TW" sz="24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對於每一個主題均可找出一些詞語來描述它。</a:t>
            </a:r>
            <a:endParaRPr lang="en-US" altLang="zh-TW"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94759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954C82E3-B19A-8892-EE51-1C209CEEBFEE}"/>
              </a:ext>
            </a:extLst>
          </p:cNvPr>
          <p:cNvSpPr>
            <a:spLocks noGrp="1"/>
          </p:cNvSpPr>
          <p:nvPr>
            <p:ph type="body" sz="quarter" idx="10"/>
          </p:nvPr>
        </p:nvSpPr>
        <p:spPr/>
        <p:txBody>
          <a:bodyPr/>
          <a:lstStyle/>
          <a:p>
            <a:r>
              <a:rPr lang="en-US" altLang="zh-TW" dirty="0">
                <a:latin typeface="Roboto" panose="02000000000000000000" pitchFamily="2" charset="0"/>
                <a:ea typeface="Roboto" panose="02000000000000000000" pitchFamily="2" charset="0"/>
              </a:rPr>
              <a:t>LDA</a:t>
            </a:r>
            <a:r>
              <a:rPr lang="zh-TW" altLang="en-US" dirty="0">
                <a:latin typeface="微軟正黑體" panose="020B0604030504040204" pitchFamily="34" charset="-120"/>
                <a:ea typeface="微軟正黑體" panose="020B0604030504040204" pitchFamily="34" charset="-120"/>
              </a:rPr>
              <a:t>應用方向</a:t>
            </a:r>
          </a:p>
        </p:txBody>
      </p:sp>
      <p:sp>
        <p:nvSpPr>
          <p:cNvPr id="19" name="Oval 3">
            <a:extLst>
              <a:ext uri="{FF2B5EF4-FFF2-40B4-BE49-F238E27FC236}">
                <a16:creationId xmlns:a16="http://schemas.microsoft.com/office/drawing/2014/main" id="{A3569F3A-7D9D-0129-E708-4B39142009D3}"/>
              </a:ext>
            </a:extLst>
          </p:cNvPr>
          <p:cNvSpPr/>
          <p:nvPr/>
        </p:nvSpPr>
        <p:spPr>
          <a:xfrm>
            <a:off x="888696" y="3893046"/>
            <a:ext cx="720080" cy="7200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4">
            <a:extLst>
              <a:ext uri="{FF2B5EF4-FFF2-40B4-BE49-F238E27FC236}">
                <a16:creationId xmlns:a16="http://schemas.microsoft.com/office/drawing/2014/main" id="{2331AE0D-820F-B9A7-5060-24E4B1DF2F75}"/>
              </a:ext>
            </a:extLst>
          </p:cNvPr>
          <p:cNvSpPr/>
          <p:nvPr/>
        </p:nvSpPr>
        <p:spPr>
          <a:xfrm>
            <a:off x="545916" y="1606246"/>
            <a:ext cx="720080" cy="7200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Oval 5">
            <a:extLst>
              <a:ext uri="{FF2B5EF4-FFF2-40B4-BE49-F238E27FC236}">
                <a16:creationId xmlns:a16="http://schemas.microsoft.com/office/drawing/2014/main" id="{403657BB-A3CF-EC2D-EA0E-3C5F79D68B86}"/>
              </a:ext>
            </a:extLst>
          </p:cNvPr>
          <p:cNvSpPr/>
          <p:nvPr/>
        </p:nvSpPr>
        <p:spPr>
          <a:xfrm>
            <a:off x="1996792" y="2702021"/>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2" name="Group 6">
            <a:extLst>
              <a:ext uri="{FF2B5EF4-FFF2-40B4-BE49-F238E27FC236}">
                <a16:creationId xmlns:a16="http://schemas.microsoft.com/office/drawing/2014/main" id="{6A0320B7-34EB-512A-8508-0A3D633356DD}"/>
              </a:ext>
            </a:extLst>
          </p:cNvPr>
          <p:cNvGrpSpPr/>
          <p:nvPr/>
        </p:nvGrpSpPr>
        <p:grpSpPr>
          <a:xfrm>
            <a:off x="-1252315" y="1387922"/>
            <a:ext cx="3193504" cy="3224314"/>
            <a:chOff x="-1241419" y="1431052"/>
            <a:chExt cx="3193504" cy="3224314"/>
          </a:xfrm>
          <a:solidFill>
            <a:schemeClr val="accent2"/>
          </a:solidFill>
        </p:grpSpPr>
        <p:sp>
          <p:nvSpPr>
            <p:cNvPr id="23" name="Block Arc 7">
              <a:extLst>
                <a:ext uri="{FF2B5EF4-FFF2-40B4-BE49-F238E27FC236}">
                  <a16:creationId xmlns:a16="http://schemas.microsoft.com/office/drawing/2014/main" id="{4AF06B36-9CF8-BC6C-3961-8D1D64AE06ED}"/>
                </a:ext>
              </a:extLst>
            </p:cNvPr>
            <p:cNvSpPr/>
            <p:nvPr/>
          </p:nvSpPr>
          <p:spPr>
            <a:xfrm>
              <a:off x="-1241419" y="1431052"/>
              <a:ext cx="3193504" cy="3193504"/>
            </a:xfrm>
            <a:prstGeom prst="blockArc">
              <a:avLst>
                <a:gd name="adj1" fmla="val 16290582"/>
                <a:gd name="adj2" fmla="val 4576946"/>
                <a:gd name="adj3" fmla="val 9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4" name="Isosceles Triangle 8">
              <a:extLst>
                <a:ext uri="{FF2B5EF4-FFF2-40B4-BE49-F238E27FC236}">
                  <a16:creationId xmlns:a16="http://schemas.microsoft.com/office/drawing/2014/main" id="{C71AB9CC-A3BB-37E3-901E-610E4DE299AA}"/>
                </a:ext>
              </a:extLst>
            </p:cNvPr>
            <p:cNvSpPr/>
            <p:nvPr/>
          </p:nvSpPr>
          <p:spPr>
            <a:xfrm rot="15300000">
              <a:off x="595793" y="4484150"/>
              <a:ext cx="148089" cy="19434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5" name="Group 9">
            <a:extLst>
              <a:ext uri="{FF2B5EF4-FFF2-40B4-BE49-F238E27FC236}">
                <a16:creationId xmlns:a16="http://schemas.microsoft.com/office/drawing/2014/main" id="{D5677488-0FAC-9EAD-8A5D-B3512B3F7A1D}"/>
              </a:ext>
            </a:extLst>
          </p:cNvPr>
          <p:cNvGrpSpPr/>
          <p:nvPr/>
        </p:nvGrpSpPr>
        <p:grpSpPr>
          <a:xfrm>
            <a:off x="-1657462" y="1203598"/>
            <a:ext cx="4048798" cy="4048798"/>
            <a:chOff x="-1620688" y="1203598"/>
            <a:chExt cx="4048798" cy="4048798"/>
          </a:xfrm>
          <a:solidFill>
            <a:schemeClr val="accent1"/>
          </a:solidFill>
        </p:grpSpPr>
        <p:sp>
          <p:nvSpPr>
            <p:cNvPr id="26" name="Block Arc 10">
              <a:extLst>
                <a:ext uri="{FF2B5EF4-FFF2-40B4-BE49-F238E27FC236}">
                  <a16:creationId xmlns:a16="http://schemas.microsoft.com/office/drawing/2014/main" id="{308BB832-ADFE-E179-0AC9-2E0A077AA80E}"/>
                </a:ext>
              </a:extLst>
            </p:cNvPr>
            <p:cNvSpPr/>
            <p:nvPr/>
          </p:nvSpPr>
          <p:spPr>
            <a:xfrm>
              <a:off x="-1620688" y="1203598"/>
              <a:ext cx="4048798" cy="4048798"/>
            </a:xfrm>
            <a:prstGeom prst="blockArc">
              <a:avLst>
                <a:gd name="adj1" fmla="val 16233158"/>
                <a:gd name="adj2" fmla="val 1430557"/>
                <a:gd name="adj3" fmla="val 83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7" name="Isosceles Triangle 11">
              <a:extLst>
                <a:ext uri="{FF2B5EF4-FFF2-40B4-BE49-F238E27FC236}">
                  <a16:creationId xmlns:a16="http://schemas.microsoft.com/office/drawing/2014/main" id="{C2814702-8088-0C26-CBB2-11E47D68C0A6}"/>
                </a:ext>
              </a:extLst>
            </p:cNvPr>
            <p:cNvSpPr/>
            <p:nvPr/>
          </p:nvSpPr>
          <p:spPr>
            <a:xfrm rot="12374003">
              <a:off x="2112022" y="4027393"/>
              <a:ext cx="148089" cy="19434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8" name="Group 12">
            <a:extLst>
              <a:ext uri="{FF2B5EF4-FFF2-40B4-BE49-F238E27FC236}">
                <a16:creationId xmlns:a16="http://schemas.microsoft.com/office/drawing/2014/main" id="{A100D0B5-ABC0-C790-4CC2-DF26197A578C}"/>
              </a:ext>
            </a:extLst>
          </p:cNvPr>
          <p:cNvGrpSpPr/>
          <p:nvPr/>
        </p:nvGrpSpPr>
        <p:grpSpPr>
          <a:xfrm>
            <a:off x="-2106762" y="1377752"/>
            <a:ext cx="3540522" cy="3540522"/>
            <a:chOff x="-2052736" y="1377752"/>
            <a:chExt cx="3540522" cy="3540522"/>
          </a:xfrm>
          <a:solidFill>
            <a:schemeClr val="accent3"/>
          </a:solidFill>
        </p:grpSpPr>
        <p:sp>
          <p:nvSpPr>
            <p:cNvPr id="29" name="Block Arc 13">
              <a:extLst>
                <a:ext uri="{FF2B5EF4-FFF2-40B4-BE49-F238E27FC236}">
                  <a16:creationId xmlns:a16="http://schemas.microsoft.com/office/drawing/2014/main" id="{BBC34BDC-F197-9C3A-AC68-7E77F3579C26}"/>
                </a:ext>
              </a:extLst>
            </p:cNvPr>
            <p:cNvSpPr/>
            <p:nvPr/>
          </p:nvSpPr>
          <p:spPr>
            <a:xfrm>
              <a:off x="-2052736" y="1377752"/>
              <a:ext cx="3540522" cy="3540522"/>
            </a:xfrm>
            <a:prstGeom prst="blockArc">
              <a:avLst>
                <a:gd name="adj1" fmla="val 17694760"/>
                <a:gd name="adj2" fmla="val 849742"/>
                <a:gd name="adj3" fmla="val 1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0" name="Isosceles Triangle 14">
              <a:extLst>
                <a:ext uri="{FF2B5EF4-FFF2-40B4-BE49-F238E27FC236}">
                  <a16:creationId xmlns:a16="http://schemas.microsoft.com/office/drawing/2014/main" id="{30FF6853-0A32-B9E8-418B-4DA9435C6B23}"/>
                </a:ext>
              </a:extLst>
            </p:cNvPr>
            <p:cNvSpPr/>
            <p:nvPr/>
          </p:nvSpPr>
          <p:spPr>
            <a:xfrm rot="12374003">
              <a:off x="1304369" y="3518776"/>
              <a:ext cx="148089" cy="19434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1" name="Rectangle 9">
            <a:extLst>
              <a:ext uri="{FF2B5EF4-FFF2-40B4-BE49-F238E27FC236}">
                <a16:creationId xmlns:a16="http://schemas.microsoft.com/office/drawing/2014/main" id="{9F3669CF-40FF-7033-42C4-43CAEED31784}"/>
              </a:ext>
            </a:extLst>
          </p:cNvPr>
          <p:cNvSpPr/>
          <p:nvPr/>
        </p:nvSpPr>
        <p:spPr>
          <a:xfrm>
            <a:off x="754715" y="1802426"/>
            <a:ext cx="317247" cy="296971"/>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a:effectLst>
            <a:outerShdw blurRad="800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2" name="Oval 21">
            <a:extLst>
              <a:ext uri="{FF2B5EF4-FFF2-40B4-BE49-F238E27FC236}">
                <a16:creationId xmlns:a16="http://schemas.microsoft.com/office/drawing/2014/main" id="{1B637585-143D-249C-CA5B-D90AF8727B86}"/>
              </a:ext>
            </a:extLst>
          </p:cNvPr>
          <p:cNvSpPr>
            <a:spLocks noChangeAspect="1"/>
          </p:cNvSpPr>
          <p:nvPr/>
        </p:nvSpPr>
        <p:spPr>
          <a:xfrm>
            <a:off x="2197310" y="2901207"/>
            <a:ext cx="319043" cy="32170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a:effectLst>
            <a:outerShdw blurRad="800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64" name="群組 63">
            <a:extLst>
              <a:ext uri="{FF2B5EF4-FFF2-40B4-BE49-F238E27FC236}">
                <a16:creationId xmlns:a16="http://schemas.microsoft.com/office/drawing/2014/main" id="{E5C945D8-4034-4D0B-EAD5-CDBA0E3EDF70}"/>
              </a:ext>
            </a:extLst>
          </p:cNvPr>
          <p:cNvGrpSpPr/>
          <p:nvPr/>
        </p:nvGrpSpPr>
        <p:grpSpPr>
          <a:xfrm>
            <a:off x="3995936" y="1387922"/>
            <a:ext cx="3600400" cy="967804"/>
            <a:chOff x="3995936" y="1387922"/>
            <a:chExt cx="3600400" cy="1188088"/>
          </a:xfrm>
        </p:grpSpPr>
        <p:grpSp>
          <p:nvGrpSpPr>
            <p:cNvPr id="43" name="Group 5">
              <a:extLst>
                <a:ext uri="{FF2B5EF4-FFF2-40B4-BE49-F238E27FC236}">
                  <a16:creationId xmlns:a16="http://schemas.microsoft.com/office/drawing/2014/main" id="{C00CB65A-496E-4444-C6DE-4923066EAB8F}"/>
                </a:ext>
              </a:extLst>
            </p:cNvPr>
            <p:cNvGrpSpPr/>
            <p:nvPr/>
          </p:nvGrpSpPr>
          <p:grpSpPr>
            <a:xfrm>
              <a:off x="3995936" y="1387922"/>
              <a:ext cx="864096" cy="1188088"/>
              <a:chOff x="2391994" y="1635646"/>
              <a:chExt cx="805454" cy="1584088"/>
            </a:xfrm>
          </p:grpSpPr>
          <p:sp>
            <p:nvSpPr>
              <p:cNvPr id="44" name="Rectangle 3">
                <a:extLst>
                  <a:ext uri="{FF2B5EF4-FFF2-40B4-BE49-F238E27FC236}">
                    <a16:creationId xmlns:a16="http://schemas.microsoft.com/office/drawing/2014/main" id="{B8D29AC4-E86C-687F-22C2-E9331D84D08B}"/>
                  </a:ext>
                </a:extLst>
              </p:cNvPr>
              <p:cNvSpPr/>
              <p:nvPr/>
            </p:nvSpPr>
            <p:spPr>
              <a:xfrm>
                <a:off x="2391994" y="1635646"/>
                <a:ext cx="805454" cy="792000"/>
              </a:xfrm>
              <a:prstGeom prst="rect">
                <a:avLst/>
              </a:prstGeom>
              <a:solidFill>
                <a:srgbClr val="95CC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Isosceles Triangle 4">
                <a:extLst>
                  <a:ext uri="{FF2B5EF4-FFF2-40B4-BE49-F238E27FC236}">
                    <a16:creationId xmlns:a16="http://schemas.microsoft.com/office/drawing/2014/main" id="{AE68850D-81FD-4E95-46E6-A8892583831A}"/>
                  </a:ext>
                </a:extLst>
              </p:cNvPr>
              <p:cNvSpPr/>
              <p:nvPr/>
            </p:nvSpPr>
            <p:spPr>
              <a:xfrm rot="10800000">
                <a:off x="2391994" y="2427734"/>
                <a:ext cx="805454" cy="792000"/>
              </a:xfrm>
              <a:prstGeom prst="triangle">
                <a:avLst>
                  <a:gd name="adj" fmla="val 0"/>
                </a:avLst>
              </a:prstGeom>
              <a:solidFill>
                <a:srgbClr val="95CCE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46" name="Group 7">
              <a:extLst>
                <a:ext uri="{FF2B5EF4-FFF2-40B4-BE49-F238E27FC236}">
                  <a16:creationId xmlns:a16="http://schemas.microsoft.com/office/drawing/2014/main" id="{DACD30A3-56C3-4B51-260D-FD95AF34066F}"/>
                </a:ext>
              </a:extLst>
            </p:cNvPr>
            <p:cNvGrpSpPr/>
            <p:nvPr/>
          </p:nvGrpSpPr>
          <p:grpSpPr>
            <a:xfrm>
              <a:off x="4931719" y="1438927"/>
              <a:ext cx="2664617" cy="767894"/>
              <a:chOff x="495908" y="2469560"/>
              <a:chExt cx="1752401" cy="767894"/>
            </a:xfrm>
            <a:noFill/>
          </p:grpSpPr>
          <p:sp>
            <p:nvSpPr>
              <p:cNvPr id="47" name="TextBox 8">
                <a:extLst>
                  <a:ext uri="{FF2B5EF4-FFF2-40B4-BE49-F238E27FC236}">
                    <a16:creationId xmlns:a16="http://schemas.microsoft.com/office/drawing/2014/main" id="{036E9F85-C4E8-2B4E-2B87-26075C947AF5}"/>
                  </a:ext>
                </a:extLst>
              </p:cNvPr>
              <p:cNvSpPr txBox="1"/>
              <p:nvPr/>
            </p:nvSpPr>
            <p:spPr>
              <a:xfrm>
                <a:off x="495908" y="2897407"/>
                <a:ext cx="1752190" cy="340047"/>
              </a:xfrm>
              <a:prstGeom prst="rect">
                <a:avLst/>
              </a:prstGeom>
              <a:grpFill/>
            </p:spPr>
            <p:txBody>
              <a:bodyPr wrap="square" rtlCol="0">
                <a:spAutoFit/>
              </a:bodyPr>
              <a:lstStyle/>
              <a:p>
                <a:endParaRPr lang="en-US" altLang="ko-KR" sz="1200" dirty="0">
                  <a:solidFill>
                    <a:schemeClr val="tx1">
                      <a:lumMod val="75000"/>
                      <a:lumOff val="25000"/>
                    </a:schemeClr>
                  </a:solidFill>
                  <a:cs typeface="Arial" pitchFamily="34" charset="0"/>
                </a:endParaRPr>
              </a:p>
            </p:txBody>
          </p:sp>
          <p:sp>
            <p:nvSpPr>
              <p:cNvPr id="48" name="TextBox 9">
                <a:extLst>
                  <a:ext uri="{FF2B5EF4-FFF2-40B4-BE49-F238E27FC236}">
                    <a16:creationId xmlns:a16="http://schemas.microsoft.com/office/drawing/2014/main" id="{77BE7586-B084-53AE-8610-419877E992DA}"/>
                  </a:ext>
                </a:extLst>
              </p:cNvPr>
              <p:cNvSpPr txBox="1"/>
              <p:nvPr/>
            </p:nvSpPr>
            <p:spPr>
              <a:xfrm>
                <a:off x="496119" y="2469560"/>
                <a:ext cx="1752190" cy="491180"/>
              </a:xfrm>
              <a:prstGeom prst="rect">
                <a:avLst/>
              </a:prstGeom>
              <a:noFill/>
            </p:spPr>
            <p:txBody>
              <a:bodyPr wrap="square" rtlCol="0">
                <a:spAutoFit/>
              </a:bodyPr>
              <a:lstStyle/>
              <a:p>
                <a:r>
                  <a:rPr lang="zh-TW" altLang="en-US" sz="2000" b="1" dirty="0">
                    <a:solidFill>
                      <a:srgbClr val="95CCE2"/>
                    </a:solidFill>
                    <a:latin typeface="微軟正黑體" panose="020B0604030504040204" pitchFamily="34" charset="-120"/>
                    <a:ea typeface="微軟正黑體" panose="020B0604030504040204" pitchFamily="34" charset="-120"/>
                    <a:cs typeface="Arial" pitchFamily="34" charset="0"/>
                  </a:rPr>
                  <a:t>文本主題識別</a:t>
                </a:r>
                <a:endParaRPr lang="ko-KR" altLang="en-US" sz="2000" b="1" dirty="0">
                  <a:solidFill>
                    <a:srgbClr val="95CCE2"/>
                  </a:solidFill>
                  <a:latin typeface="微軟正黑體" panose="020B0604030504040204" pitchFamily="34" charset="-120"/>
                  <a:cs typeface="Arial" pitchFamily="34" charset="0"/>
                </a:endParaRPr>
              </a:p>
            </p:txBody>
          </p:sp>
        </p:grpSp>
        <p:sp>
          <p:nvSpPr>
            <p:cNvPr id="49" name="TextBox 10">
              <a:extLst>
                <a:ext uri="{FF2B5EF4-FFF2-40B4-BE49-F238E27FC236}">
                  <a16:creationId xmlns:a16="http://schemas.microsoft.com/office/drawing/2014/main" id="{2EA30451-15DE-A7CB-8BB5-59DACDE06EBF}"/>
                </a:ext>
              </a:extLst>
            </p:cNvPr>
            <p:cNvSpPr txBox="1"/>
            <p:nvPr/>
          </p:nvSpPr>
          <p:spPr>
            <a:xfrm>
              <a:off x="4073424" y="1430670"/>
              <a:ext cx="709121" cy="646331"/>
            </a:xfrm>
            <a:prstGeom prst="rect">
              <a:avLst/>
            </a:prstGeom>
            <a:noFill/>
          </p:spPr>
          <p:txBody>
            <a:bodyPr wrap="square"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grpSp>
      <p:grpSp>
        <p:nvGrpSpPr>
          <p:cNvPr id="65" name="群組 64">
            <a:extLst>
              <a:ext uri="{FF2B5EF4-FFF2-40B4-BE49-F238E27FC236}">
                <a16:creationId xmlns:a16="http://schemas.microsoft.com/office/drawing/2014/main" id="{D947B776-E7DD-AB49-2992-ECE3C4B67D6F}"/>
              </a:ext>
            </a:extLst>
          </p:cNvPr>
          <p:cNvGrpSpPr/>
          <p:nvPr/>
        </p:nvGrpSpPr>
        <p:grpSpPr>
          <a:xfrm>
            <a:off x="3995615" y="2554982"/>
            <a:ext cx="3600400" cy="967804"/>
            <a:chOff x="3995936" y="1387922"/>
            <a:chExt cx="3600400" cy="1188088"/>
          </a:xfrm>
        </p:grpSpPr>
        <p:grpSp>
          <p:nvGrpSpPr>
            <p:cNvPr id="66" name="Group 5">
              <a:extLst>
                <a:ext uri="{FF2B5EF4-FFF2-40B4-BE49-F238E27FC236}">
                  <a16:creationId xmlns:a16="http://schemas.microsoft.com/office/drawing/2014/main" id="{FD4235A6-E190-AEBF-7C62-E9697AF57A32}"/>
                </a:ext>
              </a:extLst>
            </p:cNvPr>
            <p:cNvGrpSpPr/>
            <p:nvPr/>
          </p:nvGrpSpPr>
          <p:grpSpPr>
            <a:xfrm>
              <a:off x="3995936" y="1387922"/>
              <a:ext cx="864096" cy="1188088"/>
              <a:chOff x="2391994" y="1635646"/>
              <a:chExt cx="805454" cy="1584088"/>
            </a:xfrm>
          </p:grpSpPr>
          <p:sp>
            <p:nvSpPr>
              <p:cNvPr id="71" name="Rectangle 3">
                <a:extLst>
                  <a:ext uri="{FF2B5EF4-FFF2-40B4-BE49-F238E27FC236}">
                    <a16:creationId xmlns:a16="http://schemas.microsoft.com/office/drawing/2014/main" id="{A827C138-785D-D4AA-BF05-D4028A5CCA0C}"/>
                  </a:ext>
                </a:extLst>
              </p:cNvPr>
              <p:cNvSpPr/>
              <p:nvPr/>
            </p:nvSpPr>
            <p:spPr>
              <a:xfrm>
                <a:off x="2391994" y="1635646"/>
                <a:ext cx="805454" cy="792000"/>
              </a:xfrm>
              <a:prstGeom prst="rect">
                <a:avLst/>
              </a:prstGeom>
              <a:solidFill>
                <a:srgbClr val="F1A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Isosceles Triangle 4">
                <a:extLst>
                  <a:ext uri="{FF2B5EF4-FFF2-40B4-BE49-F238E27FC236}">
                    <a16:creationId xmlns:a16="http://schemas.microsoft.com/office/drawing/2014/main" id="{ECAC340E-E4C2-E6EE-4536-EB6735DD5711}"/>
                  </a:ext>
                </a:extLst>
              </p:cNvPr>
              <p:cNvSpPr/>
              <p:nvPr/>
            </p:nvSpPr>
            <p:spPr>
              <a:xfrm rot="10800000">
                <a:off x="2391994" y="2427734"/>
                <a:ext cx="805454" cy="792000"/>
              </a:xfrm>
              <a:prstGeom prst="triangle">
                <a:avLst>
                  <a:gd name="adj" fmla="val 0"/>
                </a:avLst>
              </a:prstGeom>
              <a:solidFill>
                <a:srgbClr val="F1AD9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67" name="Group 7">
              <a:extLst>
                <a:ext uri="{FF2B5EF4-FFF2-40B4-BE49-F238E27FC236}">
                  <a16:creationId xmlns:a16="http://schemas.microsoft.com/office/drawing/2014/main" id="{BF4E3CBF-5A73-CD5B-BF80-36AAA75AC374}"/>
                </a:ext>
              </a:extLst>
            </p:cNvPr>
            <p:cNvGrpSpPr/>
            <p:nvPr/>
          </p:nvGrpSpPr>
          <p:grpSpPr>
            <a:xfrm>
              <a:off x="4932040" y="1438927"/>
              <a:ext cx="2664296" cy="1043777"/>
              <a:chOff x="496119" y="2469560"/>
              <a:chExt cx="1752190" cy="1043777"/>
            </a:xfrm>
            <a:noFill/>
          </p:grpSpPr>
          <p:sp>
            <p:nvSpPr>
              <p:cNvPr id="69" name="TextBox 8">
                <a:extLst>
                  <a:ext uri="{FF2B5EF4-FFF2-40B4-BE49-F238E27FC236}">
                    <a16:creationId xmlns:a16="http://schemas.microsoft.com/office/drawing/2014/main" id="{D55EF17E-90C5-2436-BECD-E74026A72DD4}"/>
                  </a:ext>
                </a:extLst>
              </p:cNvPr>
              <p:cNvSpPr txBox="1"/>
              <p:nvPr/>
            </p:nvSpPr>
            <p:spPr>
              <a:xfrm>
                <a:off x="496119" y="2871026"/>
                <a:ext cx="1752190" cy="642311"/>
              </a:xfrm>
              <a:prstGeom prst="rect">
                <a:avLst/>
              </a:prstGeom>
              <a:grpFill/>
            </p:spPr>
            <p:txBody>
              <a:bodyPr wrap="square" rtlCol="0">
                <a:spAutoFit/>
              </a:bodyPr>
              <a:lstStyle/>
              <a:p>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根據研究需求對機率分布的主題字詞進行標記分類。</a:t>
                </a:r>
                <a:endParaRPr lang="en-US" altLang="ko-KR" sz="1400"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p:txBody>
          </p:sp>
          <p:sp>
            <p:nvSpPr>
              <p:cNvPr id="70" name="TextBox 9">
                <a:extLst>
                  <a:ext uri="{FF2B5EF4-FFF2-40B4-BE49-F238E27FC236}">
                    <a16:creationId xmlns:a16="http://schemas.microsoft.com/office/drawing/2014/main" id="{972DAF30-DCA7-1F1A-C8FB-F36C45651669}"/>
                  </a:ext>
                </a:extLst>
              </p:cNvPr>
              <p:cNvSpPr txBox="1"/>
              <p:nvPr/>
            </p:nvSpPr>
            <p:spPr>
              <a:xfrm>
                <a:off x="496119" y="2469560"/>
                <a:ext cx="1752190" cy="491180"/>
              </a:xfrm>
              <a:prstGeom prst="rect">
                <a:avLst/>
              </a:prstGeom>
              <a:noFill/>
            </p:spPr>
            <p:txBody>
              <a:bodyPr wrap="square" rtlCol="0">
                <a:spAutoFit/>
              </a:bodyPr>
              <a:lstStyle/>
              <a:p>
                <a:r>
                  <a:rPr lang="zh-TW" altLang="en-US" sz="2000" b="1" dirty="0">
                    <a:solidFill>
                      <a:srgbClr val="F1AD9F"/>
                    </a:solidFill>
                    <a:latin typeface="微軟正黑體" panose="020B0604030504040204" pitchFamily="34" charset="-120"/>
                    <a:ea typeface="微軟正黑體" panose="020B0604030504040204" pitchFamily="34" charset="-120"/>
                    <a:cs typeface="Arial" pitchFamily="34" charset="0"/>
                  </a:rPr>
                  <a:t>文本分類</a:t>
                </a:r>
                <a:endParaRPr lang="ko-KR" altLang="en-US" sz="2000" b="1" dirty="0">
                  <a:solidFill>
                    <a:srgbClr val="F1AD9F"/>
                  </a:solidFill>
                  <a:latin typeface="微軟正黑體" panose="020B0604030504040204" pitchFamily="34" charset="-120"/>
                  <a:cs typeface="Arial" pitchFamily="34" charset="0"/>
                </a:endParaRPr>
              </a:p>
            </p:txBody>
          </p:sp>
        </p:grpSp>
        <p:sp>
          <p:nvSpPr>
            <p:cNvPr id="68" name="TextBox 10">
              <a:extLst>
                <a:ext uri="{FF2B5EF4-FFF2-40B4-BE49-F238E27FC236}">
                  <a16:creationId xmlns:a16="http://schemas.microsoft.com/office/drawing/2014/main" id="{0E3FA09D-AA84-06C9-ADF2-F4BEFF101EB2}"/>
                </a:ext>
              </a:extLst>
            </p:cNvPr>
            <p:cNvSpPr txBox="1"/>
            <p:nvPr/>
          </p:nvSpPr>
          <p:spPr>
            <a:xfrm>
              <a:off x="4073424" y="1430670"/>
              <a:ext cx="709121" cy="793444"/>
            </a:xfrm>
            <a:prstGeom prst="rect">
              <a:avLst/>
            </a:prstGeom>
            <a:noFill/>
          </p:spPr>
          <p:txBody>
            <a:bodyPr wrap="square" rtlCol="0">
              <a:spAutoFit/>
            </a:bodyPr>
            <a:lstStyle/>
            <a:p>
              <a:pPr algn="ctr"/>
              <a:r>
                <a:rPr lang="en-US" altLang="ko-KR" sz="3600" b="1" dirty="0">
                  <a:solidFill>
                    <a:schemeClr val="bg1"/>
                  </a:solidFill>
                  <a:cs typeface="Arial" pitchFamily="34" charset="0"/>
                </a:rPr>
                <a:t>0</a:t>
              </a:r>
              <a:r>
                <a:rPr lang="en-US" altLang="zh-TW" sz="3600" b="1" dirty="0">
                  <a:solidFill>
                    <a:schemeClr val="bg1"/>
                  </a:solidFill>
                  <a:cs typeface="Arial" pitchFamily="34" charset="0"/>
                </a:rPr>
                <a:t>2</a:t>
              </a:r>
              <a:endParaRPr lang="ko-KR" altLang="en-US" sz="3600" b="1" dirty="0">
                <a:solidFill>
                  <a:schemeClr val="bg1"/>
                </a:solidFill>
                <a:cs typeface="Arial" pitchFamily="34" charset="0"/>
              </a:endParaRPr>
            </a:p>
          </p:txBody>
        </p:sp>
      </p:grpSp>
      <p:grpSp>
        <p:nvGrpSpPr>
          <p:cNvPr id="73" name="群組 72">
            <a:extLst>
              <a:ext uri="{FF2B5EF4-FFF2-40B4-BE49-F238E27FC236}">
                <a16:creationId xmlns:a16="http://schemas.microsoft.com/office/drawing/2014/main" id="{E298A76B-5E52-505E-39AD-F0EAF57D015E}"/>
              </a:ext>
            </a:extLst>
          </p:cNvPr>
          <p:cNvGrpSpPr/>
          <p:nvPr/>
        </p:nvGrpSpPr>
        <p:grpSpPr>
          <a:xfrm>
            <a:off x="3995615" y="3722042"/>
            <a:ext cx="3600400" cy="967804"/>
            <a:chOff x="3995936" y="1387922"/>
            <a:chExt cx="3600400" cy="1188088"/>
          </a:xfrm>
        </p:grpSpPr>
        <p:grpSp>
          <p:nvGrpSpPr>
            <p:cNvPr id="74" name="Group 5">
              <a:extLst>
                <a:ext uri="{FF2B5EF4-FFF2-40B4-BE49-F238E27FC236}">
                  <a16:creationId xmlns:a16="http://schemas.microsoft.com/office/drawing/2014/main" id="{83A74CDF-16A5-78FD-539A-8ADFA563E04C}"/>
                </a:ext>
              </a:extLst>
            </p:cNvPr>
            <p:cNvGrpSpPr/>
            <p:nvPr/>
          </p:nvGrpSpPr>
          <p:grpSpPr>
            <a:xfrm>
              <a:off x="3995936" y="1387922"/>
              <a:ext cx="864096" cy="1188088"/>
              <a:chOff x="2391994" y="1635646"/>
              <a:chExt cx="805454" cy="1584088"/>
            </a:xfrm>
          </p:grpSpPr>
          <p:sp>
            <p:nvSpPr>
              <p:cNvPr id="79" name="Rectangle 3">
                <a:extLst>
                  <a:ext uri="{FF2B5EF4-FFF2-40B4-BE49-F238E27FC236}">
                    <a16:creationId xmlns:a16="http://schemas.microsoft.com/office/drawing/2014/main" id="{74A86F8A-3DD2-1426-5C58-5703E48A85C7}"/>
                  </a:ext>
                </a:extLst>
              </p:cNvPr>
              <p:cNvSpPr/>
              <p:nvPr/>
            </p:nvSpPr>
            <p:spPr>
              <a:xfrm>
                <a:off x="2391994" y="1635646"/>
                <a:ext cx="805454" cy="7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Isosceles Triangle 4">
                <a:extLst>
                  <a:ext uri="{FF2B5EF4-FFF2-40B4-BE49-F238E27FC236}">
                    <a16:creationId xmlns:a16="http://schemas.microsoft.com/office/drawing/2014/main" id="{7B8275E8-693C-775E-9BB3-E339E66B0E34}"/>
                  </a:ext>
                </a:extLst>
              </p:cNvPr>
              <p:cNvSpPr/>
              <p:nvPr/>
            </p:nvSpPr>
            <p:spPr>
              <a:xfrm rot="10800000">
                <a:off x="2391994" y="2427734"/>
                <a:ext cx="805454" cy="792000"/>
              </a:xfrm>
              <a:prstGeom prst="triangle">
                <a:avLst>
                  <a:gd name="adj" fmla="val 0"/>
                </a:avLst>
              </a:prstGeom>
              <a:solidFill>
                <a:srgbClr val="A1B0E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75" name="Group 7">
              <a:extLst>
                <a:ext uri="{FF2B5EF4-FFF2-40B4-BE49-F238E27FC236}">
                  <a16:creationId xmlns:a16="http://schemas.microsoft.com/office/drawing/2014/main" id="{0A89BE73-F49B-6771-AD06-7ECA2F6255D9}"/>
                </a:ext>
              </a:extLst>
            </p:cNvPr>
            <p:cNvGrpSpPr/>
            <p:nvPr/>
          </p:nvGrpSpPr>
          <p:grpSpPr>
            <a:xfrm>
              <a:off x="4932040" y="1438927"/>
              <a:ext cx="2664296" cy="1041648"/>
              <a:chOff x="496119" y="2469560"/>
              <a:chExt cx="1752190" cy="1041648"/>
            </a:xfrm>
            <a:noFill/>
          </p:grpSpPr>
          <p:sp>
            <p:nvSpPr>
              <p:cNvPr id="77" name="TextBox 8">
                <a:extLst>
                  <a:ext uri="{FF2B5EF4-FFF2-40B4-BE49-F238E27FC236}">
                    <a16:creationId xmlns:a16="http://schemas.microsoft.com/office/drawing/2014/main" id="{3B7AB94E-EE81-8015-97F1-504E1DD5BA08}"/>
                  </a:ext>
                </a:extLst>
              </p:cNvPr>
              <p:cNvSpPr txBox="1"/>
              <p:nvPr/>
            </p:nvSpPr>
            <p:spPr>
              <a:xfrm>
                <a:off x="496119" y="2868897"/>
                <a:ext cx="1752190" cy="642311"/>
              </a:xfrm>
              <a:prstGeom prst="rect">
                <a:avLst/>
              </a:prstGeom>
              <a:grpFill/>
            </p:spPr>
            <p:txBody>
              <a:bodyPr wrap="square" rtlCol="0">
                <a:spAutoFit/>
              </a:bodyPr>
              <a:lstStyle/>
              <a:p>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根據</a:t>
                </a:r>
                <a:r>
                  <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LDA</a:t>
                </a: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給出的機率分布計算文本與文本相似度。</a:t>
                </a:r>
                <a:endParaRPr lang="en-US" altLang="ko-KR" sz="1400"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p:txBody>
          </p:sp>
          <p:sp>
            <p:nvSpPr>
              <p:cNvPr id="78" name="TextBox 9">
                <a:extLst>
                  <a:ext uri="{FF2B5EF4-FFF2-40B4-BE49-F238E27FC236}">
                    <a16:creationId xmlns:a16="http://schemas.microsoft.com/office/drawing/2014/main" id="{A41D8515-7FDC-716A-EBC5-6AC96722C4C9}"/>
                  </a:ext>
                </a:extLst>
              </p:cNvPr>
              <p:cNvSpPr txBox="1"/>
              <p:nvPr/>
            </p:nvSpPr>
            <p:spPr>
              <a:xfrm>
                <a:off x="496119" y="2469560"/>
                <a:ext cx="1752190" cy="491180"/>
              </a:xfrm>
              <a:prstGeom prst="rect">
                <a:avLst/>
              </a:prstGeom>
              <a:noFill/>
            </p:spPr>
            <p:txBody>
              <a:bodyPr wrap="square" rtlCol="0">
                <a:spAutoFit/>
              </a:bodyPr>
              <a:lstStyle/>
              <a:p>
                <a:r>
                  <a:rPr lang="zh-TW" altLang="en-US" sz="2000" b="1" dirty="0">
                    <a:solidFill>
                      <a:schemeClr val="accent2"/>
                    </a:solidFill>
                    <a:latin typeface="微軟正黑體" panose="020B0604030504040204" pitchFamily="34" charset="-120"/>
                    <a:ea typeface="微軟正黑體" panose="020B0604030504040204" pitchFamily="34" charset="-120"/>
                    <a:cs typeface="Arial" pitchFamily="34" charset="0"/>
                  </a:rPr>
                  <a:t>文本相似度計算</a:t>
                </a:r>
                <a:endParaRPr lang="ko-KR" altLang="en-US" sz="2000" b="1" dirty="0">
                  <a:solidFill>
                    <a:schemeClr val="accent2"/>
                  </a:solidFill>
                  <a:latin typeface="微軟正黑體" panose="020B0604030504040204" pitchFamily="34" charset="-120"/>
                  <a:cs typeface="Arial" pitchFamily="34" charset="0"/>
                </a:endParaRPr>
              </a:p>
            </p:txBody>
          </p:sp>
        </p:grpSp>
        <p:sp>
          <p:nvSpPr>
            <p:cNvPr id="76" name="TextBox 10">
              <a:extLst>
                <a:ext uri="{FF2B5EF4-FFF2-40B4-BE49-F238E27FC236}">
                  <a16:creationId xmlns:a16="http://schemas.microsoft.com/office/drawing/2014/main" id="{D2950E30-9ABC-456E-915A-F896F65A5260}"/>
                </a:ext>
              </a:extLst>
            </p:cNvPr>
            <p:cNvSpPr txBox="1"/>
            <p:nvPr/>
          </p:nvSpPr>
          <p:spPr>
            <a:xfrm>
              <a:off x="4073424" y="1430670"/>
              <a:ext cx="709121" cy="793444"/>
            </a:xfrm>
            <a:prstGeom prst="rect">
              <a:avLst/>
            </a:prstGeom>
            <a:noFill/>
          </p:spPr>
          <p:txBody>
            <a:bodyPr wrap="square" rtlCol="0">
              <a:spAutoFit/>
            </a:bodyPr>
            <a:lstStyle/>
            <a:p>
              <a:pPr algn="ctr"/>
              <a:r>
                <a:rPr lang="en-US" altLang="ko-KR" sz="3600" b="1" dirty="0">
                  <a:solidFill>
                    <a:schemeClr val="bg1"/>
                  </a:solidFill>
                  <a:cs typeface="Arial" pitchFamily="34" charset="0"/>
                </a:rPr>
                <a:t>0</a:t>
              </a:r>
              <a:r>
                <a:rPr lang="en-US" altLang="zh-TW" sz="3600" b="1" dirty="0">
                  <a:solidFill>
                    <a:schemeClr val="bg1"/>
                  </a:solidFill>
                  <a:cs typeface="Arial" pitchFamily="34" charset="0"/>
                </a:rPr>
                <a:t>3</a:t>
              </a:r>
              <a:endParaRPr lang="ko-KR" altLang="en-US" sz="3600" b="1" dirty="0">
                <a:solidFill>
                  <a:schemeClr val="bg1"/>
                </a:solidFill>
                <a:cs typeface="Arial" pitchFamily="34" charset="0"/>
              </a:endParaRPr>
            </a:p>
          </p:txBody>
        </p:sp>
      </p:grpSp>
      <p:sp>
        <p:nvSpPr>
          <p:cNvPr id="81" name="TextBox 8">
            <a:extLst>
              <a:ext uri="{FF2B5EF4-FFF2-40B4-BE49-F238E27FC236}">
                <a16:creationId xmlns:a16="http://schemas.microsoft.com/office/drawing/2014/main" id="{AF6CC0DA-1D06-08E9-D4F1-187153594911}"/>
              </a:ext>
            </a:extLst>
          </p:cNvPr>
          <p:cNvSpPr txBox="1"/>
          <p:nvPr/>
        </p:nvSpPr>
        <p:spPr>
          <a:xfrm>
            <a:off x="4931719" y="1708346"/>
            <a:ext cx="2664296" cy="523220"/>
          </a:xfrm>
          <a:prstGeom prst="rect">
            <a:avLst/>
          </a:prstGeom>
          <a:noFill/>
        </p:spPr>
        <p:txBody>
          <a:bodyPr wrap="square" rtlCol="0">
            <a:spAutoFit/>
          </a:bodyPr>
          <a:lstStyle/>
          <a:p>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根據機率分布找出機率最高的主題。</a:t>
            </a:r>
            <a:endParaRPr lang="en-US" altLang="ko-KR" sz="1400"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p:txBody>
      </p:sp>
      <p:sp>
        <p:nvSpPr>
          <p:cNvPr id="82" name="Rounded Rectangle 32">
            <a:extLst>
              <a:ext uri="{FF2B5EF4-FFF2-40B4-BE49-F238E27FC236}">
                <a16:creationId xmlns:a16="http://schemas.microsoft.com/office/drawing/2014/main" id="{8E58AB77-1BA8-9C0C-8E3A-38EA73DDDE1E}"/>
              </a:ext>
            </a:extLst>
          </p:cNvPr>
          <p:cNvSpPr/>
          <p:nvPr/>
        </p:nvSpPr>
        <p:spPr>
          <a:xfrm>
            <a:off x="1080912" y="4085262"/>
            <a:ext cx="335647" cy="335647"/>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689500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4E1EE4C0-666E-8B02-4654-FD9692FC5234}"/>
              </a:ext>
            </a:extLst>
          </p:cNvPr>
          <p:cNvSpPr>
            <a:spLocks noGrp="1"/>
          </p:cNvSpPr>
          <p:nvPr>
            <p:ph type="body" sz="quarter" idx="10"/>
          </p:nvPr>
        </p:nvSpPr>
        <p:spPr/>
        <p:txBody>
          <a:bodyPr/>
          <a:lstStyle/>
          <a:p>
            <a:r>
              <a:rPr lang="zh-TW" altLang="en-US" dirty="0"/>
              <a:t>文字探勘</a:t>
            </a:r>
          </a:p>
        </p:txBody>
      </p:sp>
      <p:sp>
        <p:nvSpPr>
          <p:cNvPr id="4" name="文字方塊 3">
            <a:extLst>
              <a:ext uri="{FF2B5EF4-FFF2-40B4-BE49-F238E27FC236}">
                <a16:creationId xmlns:a16="http://schemas.microsoft.com/office/drawing/2014/main" id="{8360C083-4D89-5C8C-E654-1CCC634A8111}"/>
              </a:ext>
            </a:extLst>
          </p:cNvPr>
          <p:cNvSpPr txBox="1"/>
          <p:nvPr/>
        </p:nvSpPr>
        <p:spPr>
          <a:xfrm>
            <a:off x="845586" y="1087886"/>
            <a:ext cx="7452828" cy="3477875"/>
          </a:xfrm>
          <a:prstGeom prst="rect">
            <a:avLst/>
          </a:prstGeom>
          <a:noFill/>
        </p:spPr>
        <p:txBody>
          <a:bodyPr wrap="square" rtlCol="0">
            <a:spAutoFit/>
          </a:bodyPr>
          <a:lstStyle/>
          <a:p>
            <a:pPr marL="285750" indent="-285750">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以文本分析技術探索非結構化的文字資料中感興趣的資訊及有用的知識。</a:t>
            </a:r>
            <a:endParaRPr lang="en-US" altLang="zh-TW" sz="2800"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常見應用</a:t>
            </a:r>
            <a:r>
              <a:rPr lang="en-US" altLang="zh-TW" sz="2800"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災害訊息分析</a:t>
            </a:r>
            <a:endParaRPr lang="en-US" altLang="zh-TW" sz="24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食安議題監測</a:t>
            </a:r>
            <a:endParaRPr lang="en-US" altLang="zh-TW" sz="24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議題偵測與分析</a:t>
            </a:r>
            <a:endParaRPr lang="en-US" altLang="zh-TW" sz="24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社群網路分析</a:t>
            </a:r>
            <a:endParaRPr lang="en-US" altLang="zh-TW"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212589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fade">
                                      <p:cBhvr>
                                        <p:cTn id="12" dur="500"/>
                                        <p:tgtEl>
                                          <p:spTgt spid="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animEffect transition="in" filter="fade">
                                      <p:cBhvr>
                                        <p:cTn id="17" dur="500"/>
                                        <p:tgtEl>
                                          <p:spTgt spid="4">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0" end="10"/>
                                            </p:txEl>
                                          </p:spTgt>
                                        </p:tgtEl>
                                        <p:attrNameLst>
                                          <p:attrName>style.visibility</p:attrName>
                                        </p:attrNameLst>
                                      </p:cBhvr>
                                      <p:to>
                                        <p:strVal val="visible"/>
                                      </p:to>
                                    </p:set>
                                    <p:animEffect transition="in" filter="fade">
                                      <p:cBhvr>
                                        <p:cTn id="22"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latin typeface="微軟正黑體" panose="020B0604030504040204" pitchFamily="34" charset="-120"/>
                <a:ea typeface="微軟正黑體" panose="020B0604030504040204" pitchFamily="34" charset="-120"/>
              </a:rPr>
              <a:t>範例文本</a:t>
            </a:r>
            <a:endParaRPr lang="ko-KR" altLang="en-US" dirty="0">
              <a:solidFill>
                <a:schemeClr val="tx1">
                  <a:lumMod val="75000"/>
                  <a:lumOff val="25000"/>
                </a:schemeClr>
              </a:solidFill>
              <a:latin typeface="微軟正黑體" panose="020B0604030504040204" pitchFamily="34" charset="-120"/>
            </a:endParaRPr>
          </a:p>
        </p:txBody>
      </p:sp>
      <p:sp>
        <p:nvSpPr>
          <p:cNvPr id="34" name="內容版面配置區 2">
            <a:extLst>
              <a:ext uri="{FF2B5EF4-FFF2-40B4-BE49-F238E27FC236}">
                <a16:creationId xmlns:a16="http://schemas.microsoft.com/office/drawing/2014/main" id="{C42E2B9F-31F2-5928-6A70-8D19FFC4A8DB}"/>
              </a:ext>
            </a:extLst>
          </p:cNvPr>
          <p:cNvSpPr txBox="1">
            <a:spLocks/>
          </p:cNvSpPr>
          <p:nvPr/>
        </p:nvSpPr>
        <p:spPr>
          <a:xfrm>
            <a:off x="647564" y="1131590"/>
            <a:ext cx="7848872" cy="367240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zh-TW" altLang="en-US" sz="24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35" name="文字方塊 34">
            <a:extLst>
              <a:ext uri="{FF2B5EF4-FFF2-40B4-BE49-F238E27FC236}">
                <a16:creationId xmlns:a16="http://schemas.microsoft.com/office/drawing/2014/main" id="{57D526D0-BF80-F4B2-9A23-63CC71401016}"/>
              </a:ext>
            </a:extLst>
          </p:cNvPr>
          <p:cNvSpPr txBox="1"/>
          <p:nvPr/>
        </p:nvSpPr>
        <p:spPr>
          <a:xfrm>
            <a:off x="1115616" y="1059582"/>
            <a:ext cx="6336704" cy="523220"/>
          </a:xfrm>
          <a:prstGeom prst="rect">
            <a:avLst/>
          </a:prstGeom>
          <a:noFill/>
        </p:spPr>
        <p:txBody>
          <a:bodyPr wrap="square" rtlCol="0">
            <a:spAutoFit/>
          </a:bodyPr>
          <a:lstStyle/>
          <a:p>
            <a:pPr marL="457200" indent="-457200">
              <a:buFont typeface="Arial" panose="020B0604020202020204" pitchFamily="34" charset="0"/>
              <a:buChar char="•"/>
            </a:pPr>
            <a:endParaRPr lang="zh-TW" altLang="en-US" sz="2800"/>
          </a:p>
        </p:txBody>
      </p:sp>
      <p:pic>
        <p:nvPicPr>
          <p:cNvPr id="4" name="圖片 3">
            <a:extLst>
              <a:ext uri="{FF2B5EF4-FFF2-40B4-BE49-F238E27FC236}">
                <a16:creationId xmlns:a16="http://schemas.microsoft.com/office/drawing/2014/main" id="{BE3D8E41-03BE-9DD8-EE64-60D1250DD9C0}"/>
              </a:ext>
            </a:extLst>
          </p:cNvPr>
          <p:cNvPicPr>
            <a:picLocks noChangeAspect="1"/>
          </p:cNvPicPr>
          <p:nvPr/>
        </p:nvPicPr>
        <p:blipFill>
          <a:blip r:embed="rId3"/>
          <a:stretch>
            <a:fillRect/>
          </a:stretch>
        </p:blipFill>
        <p:spPr>
          <a:xfrm>
            <a:off x="373746" y="1512647"/>
            <a:ext cx="8396507" cy="2910294"/>
          </a:xfrm>
          <a:prstGeom prst="rect">
            <a:avLst/>
          </a:prstGeom>
          <a:ln>
            <a:solidFill>
              <a:schemeClr val="tx1"/>
            </a:solidFill>
          </a:ln>
        </p:spPr>
      </p:pic>
    </p:spTree>
    <p:extLst>
      <p:ext uri="{BB962C8B-B14F-4D97-AF65-F5344CB8AC3E}">
        <p14:creationId xmlns:p14="http://schemas.microsoft.com/office/powerpoint/2010/main" val="5032989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latin typeface="微軟正黑體" panose="020B0604030504040204" pitchFamily="34" charset="-120"/>
                <a:ea typeface="微軟正黑體" panose="020B0604030504040204" pitchFamily="34" charset="-120"/>
              </a:rPr>
              <a:t>資料預處理</a:t>
            </a:r>
            <a:endParaRPr lang="ko-KR" altLang="en-US" dirty="0">
              <a:solidFill>
                <a:schemeClr val="tx1">
                  <a:lumMod val="75000"/>
                  <a:lumOff val="25000"/>
                </a:schemeClr>
              </a:solidFill>
              <a:latin typeface="微軟正黑體" panose="020B0604030504040204" pitchFamily="34" charset="-120"/>
            </a:endParaRPr>
          </a:p>
        </p:txBody>
      </p:sp>
      <p:sp>
        <p:nvSpPr>
          <p:cNvPr id="34" name="內容版面配置區 2">
            <a:extLst>
              <a:ext uri="{FF2B5EF4-FFF2-40B4-BE49-F238E27FC236}">
                <a16:creationId xmlns:a16="http://schemas.microsoft.com/office/drawing/2014/main" id="{C42E2B9F-31F2-5928-6A70-8D19FFC4A8DB}"/>
              </a:ext>
            </a:extLst>
          </p:cNvPr>
          <p:cNvSpPr txBox="1">
            <a:spLocks/>
          </p:cNvSpPr>
          <p:nvPr/>
        </p:nvSpPr>
        <p:spPr>
          <a:xfrm>
            <a:off x="647564" y="1131590"/>
            <a:ext cx="7848872" cy="367240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zh-TW" altLang="en-US" sz="24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6" name="文字方塊 5">
            <a:extLst>
              <a:ext uri="{FF2B5EF4-FFF2-40B4-BE49-F238E27FC236}">
                <a16:creationId xmlns:a16="http://schemas.microsoft.com/office/drawing/2014/main" id="{D61C6249-24CC-8461-D5E4-6C3E45ABFBF4}"/>
              </a:ext>
            </a:extLst>
          </p:cNvPr>
          <p:cNvSpPr txBox="1"/>
          <p:nvPr/>
        </p:nvSpPr>
        <p:spPr>
          <a:xfrm>
            <a:off x="845586" y="1087886"/>
            <a:ext cx="7452828" cy="1508105"/>
          </a:xfrm>
          <a:prstGeom prst="rect">
            <a:avLst/>
          </a:prstGeom>
          <a:noFill/>
        </p:spPr>
        <p:txBody>
          <a:bodyPr wrap="square" rtlCol="0">
            <a:spAutoFit/>
          </a:bodyPr>
          <a:lstStyle/>
          <a:p>
            <a:r>
              <a:rPr lang="zh-TW" altLang="en-US" sz="2800" dirty="0">
                <a:latin typeface="微軟正黑體" panose="020B0604030504040204" pitchFamily="34" charset="-120"/>
                <a:ea typeface="微軟正黑體" panose="020B0604030504040204" pitchFamily="34" charset="-120"/>
              </a:rPr>
              <a:t>資料預處理</a:t>
            </a:r>
            <a:endParaRPr lang="en-US" altLang="zh-TW" sz="2800" dirty="0">
              <a:latin typeface="微軟正黑體" panose="020B0604030504040204" pitchFamily="34" charset="-120"/>
              <a:ea typeface="微軟正黑體" panose="020B0604030504040204" pitchFamily="34" charset="-120"/>
            </a:endParaRPr>
          </a:p>
          <a:p>
            <a:endParaRPr lang="en-US" altLang="zh-TW" sz="800" dirty="0">
              <a:latin typeface="微軟正黑體" panose="020B0604030504040204" pitchFamily="34" charset="-120"/>
              <a:ea typeface="微軟正黑體" panose="020B0604030504040204" pitchFamily="34" charset="-120"/>
            </a:endParaRPr>
          </a:p>
          <a:p>
            <a:pPr marL="800100" lvl="1" indent="-342900">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中文斷詞</a:t>
            </a:r>
            <a:endParaRPr lang="en-US" altLang="zh-TW" sz="2400" dirty="0">
              <a:latin typeface="微軟正黑體" panose="020B0604030504040204" pitchFamily="34" charset="-120"/>
              <a:ea typeface="微軟正黑體" panose="020B0604030504040204" pitchFamily="34" charset="-120"/>
            </a:endParaRPr>
          </a:p>
          <a:p>
            <a:pPr marL="800100" lvl="1" indent="-34290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800100" lvl="1" indent="-342900">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去除停用詞</a:t>
            </a:r>
          </a:p>
        </p:txBody>
      </p:sp>
      <p:pic>
        <p:nvPicPr>
          <p:cNvPr id="4" name="圖片 3">
            <a:extLst>
              <a:ext uri="{FF2B5EF4-FFF2-40B4-BE49-F238E27FC236}">
                <a16:creationId xmlns:a16="http://schemas.microsoft.com/office/drawing/2014/main" id="{F4802061-5C2B-C35E-693F-28DC1A41FBDB}"/>
              </a:ext>
            </a:extLst>
          </p:cNvPr>
          <p:cNvPicPr>
            <a:picLocks noChangeAspect="1"/>
          </p:cNvPicPr>
          <p:nvPr/>
        </p:nvPicPr>
        <p:blipFill>
          <a:blip r:embed="rId3"/>
          <a:stretch>
            <a:fillRect/>
          </a:stretch>
        </p:blipFill>
        <p:spPr>
          <a:xfrm>
            <a:off x="756705" y="2937888"/>
            <a:ext cx="7630590" cy="762106"/>
          </a:xfrm>
          <a:prstGeom prst="rect">
            <a:avLst/>
          </a:prstGeom>
          <a:ln>
            <a:solidFill>
              <a:schemeClr val="tx1"/>
            </a:solidFill>
          </a:ln>
        </p:spPr>
      </p:pic>
    </p:spTree>
    <p:extLst>
      <p:ext uri="{BB962C8B-B14F-4D97-AF65-F5344CB8AC3E}">
        <p14:creationId xmlns:p14="http://schemas.microsoft.com/office/powerpoint/2010/main" val="39026474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latin typeface="微軟正黑體" panose="020B0604030504040204" pitchFamily="34" charset="-120"/>
                <a:ea typeface="微軟正黑體" panose="020B0604030504040204" pitchFamily="34" charset="-120"/>
              </a:rPr>
              <a:t>資料預處理</a:t>
            </a:r>
            <a:endParaRPr lang="ko-KR" altLang="en-US" dirty="0">
              <a:solidFill>
                <a:schemeClr val="tx1">
                  <a:lumMod val="75000"/>
                  <a:lumOff val="25000"/>
                </a:schemeClr>
              </a:solidFill>
              <a:latin typeface="微軟正黑體" panose="020B0604030504040204" pitchFamily="34" charset="-120"/>
            </a:endParaRPr>
          </a:p>
        </p:txBody>
      </p:sp>
      <p:sp>
        <p:nvSpPr>
          <p:cNvPr id="34" name="內容版面配置區 2">
            <a:extLst>
              <a:ext uri="{FF2B5EF4-FFF2-40B4-BE49-F238E27FC236}">
                <a16:creationId xmlns:a16="http://schemas.microsoft.com/office/drawing/2014/main" id="{C42E2B9F-31F2-5928-6A70-8D19FFC4A8DB}"/>
              </a:ext>
            </a:extLst>
          </p:cNvPr>
          <p:cNvSpPr txBox="1">
            <a:spLocks/>
          </p:cNvSpPr>
          <p:nvPr/>
        </p:nvSpPr>
        <p:spPr>
          <a:xfrm>
            <a:off x="647564" y="1131590"/>
            <a:ext cx="7848872" cy="367240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zh-TW" altLang="en-US" sz="2400" dirty="0">
              <a:latin typeface="標楷體" panose="03000509000000000000" pitchFamily="65" charset="-120"/>
              <a:ea typeface="標楷體" panose="03000509000000000000" pitchFamily="65" charset="-120"/>
              <a:cs typeface="Times New Roman" panose="02020603050405020304" pitchFamily="18" charset="0"/>
            </a:endParaRPr>
          </a:p>
        </p:txBody>
      </p:sp>
      <p:grpSp>
        <p:nvGrpSpPr>
          <p:cNvPr id="3" name="群組 2">
            <a:extLst>
              <a:ext uri="{FF2B5EF4-FFF2-40B4-BE49-F238E27FC236}">
                <a16:creationId xmlns:a16="http://schemas.microsoft.com/office/drawing/2014/main" id="{34700BEC-1BFC-F83F-9692-5544F08C7389}"/>
              </a:ext>
            </a:extLst>
          </p:cNvPr>
          <p:cNvGrpSpPr/>
          <p:nvPr/>
        </p:nvGrpSpPr>
        <p:grpSpPr>
          <a:xfrm>
            <a:off x="364220" y="1877683"/>
            <a:ext cx="8415560" cy="1388133"/>
            <a:chOff x="544387" y="1891165"/>
            <a:chExt cx="8415560" cy="1388133"/>
          </a:xfrm>
        </p:grpSpPr>
        <p:pic>
          <p:nvPicPr>
            <p:cNvPr id="7" name="圖片 6">
              <a:extLst>
                <a:ext uri="{FF2B5EF4-FFF2-40B4-BE49-F238E27FC236}">
                  <a16:creationId xmlns:a16="http://schemas.microsoft.com/office/drawing/2014/main" id="{3D7B0820-0FBB-BA18-485B-EC0E4C4873F3}"/>
                </a:ext>
              </a:extLst>
            </p:cNvPr>
            <p:cNvPicPr>
              <a:picLocks noChangeAspect="1"/>
            </p:cNvPicPr>
            <p:nvPr/>
          </p:nvPicPr>
          <p:blipFill>
            <a:blip r:embed="rId3"/>
            <a:stretch>
              <a:fillRect/>
            </a:stretch>
          </p:blipFill>
          <p:spPr>
            <a:xfrm>
              <a:off x="544387" y="2252360"/>
              <a:ext cx="8415560" cy="1026938"/>
            </a:xfrm>
            <a:prstGeom prst="rect">
              <a:avLst/>
            </a:prstGeom>
            <a:ln>
              <a:solidFill>
                <a:schemeClr val="tx1"/>
              </a:solidFill>
            </a:ln>
          </p:spPr>
        </p:pic>
        <p:sp>
          <p:nvSpPr>
            <p:cNvPr id="9" name="文字方塊 8">
              <a:extLst>
                <a:ext uri="{FF2B5EF4-FFF2-40B4-BE49-F238E27FC236}">
                  <a16:creationId xmlns:a16="http://schemas.microsoft.com/office/drawing/2014/main" id="{0E3A9463-32B0-0983-A2C0-0C55CC93FC2C}"/>
                </a:ext>
              </a:extLst>
            </p:cNvPr>
            <p:cNvSpPr txBox="1"/>
            <p:nvPr/>
          </p:nvSpPr>
          <p:spPr>
            <a:xfrm>
              <a:off x="3851920" y="1891165"/>
              <a:ext cx="1800493" cy="369332"/>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文檔一處理結果</a:t>
              </a:r>
              <a:endParaRPr lang="en-US" altLang="zh-TW" dirty="0">
                <a:latin typeface="微軟正黑體" panose="020B0604030504040204" pitchFamily="34" charset="-120"/>
                <a:ea typeface="微軟正黑體" panose="020B0604030504040204" pitchFamily="34" charset="-120"/>
              </a:endParaRPr>
            </a:p>
          </p:txBody>
        </p:sp>
      </p:grpSp>
    </p:spTree>
    <p:extLst>
      <p:ext uri="{BB962C8B-B14F-4D97-AF65-F5344CB8AC3E}">
        <p14:creationId xmlns:p14="http://schemas.microsoft.com/office/powerpoint/2010/main" val="29089121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latin typeface="微軟正黑體" panose="020B0604030504040204" pitchFamily="34" charset="-120"/>
                <a:ea typeface="微軟正黑體" panose="020B0604030504040204" pitchFamily="34" charset="-120"/>
              </a:rPr>
              <a:t>資料預處理</a:t>
            </a:r>
            <a:endParaRPr lang="ko-KR" altLang="en-US" dirty="0">
              <a:solidFill>
                <a:schemeClr val="tx1">
                  <a:lumMod val="75000"/>
                  <a:lumOff val="25000"/>
                </a:schemeClr>
              </a:solidFill>
              <a:latin typeface="微軟正黑體" panose="020B0604030504040204" pitchFamily="34" charset="-120"/>
            </a:endParaRPr>
          </a:p>
        </p:txBody>
      </p:sp>
      <p:sp>
        <p:nvSpPr>
          <p:cNvPr id="34" name="內容版面配置區 2">
            <a:extLst>
              <a:ext uri="{FF2B5EF4-FFF2-40B4-BE49-F238E27FC236}">
                <a16:creationId xmlns:a16="http://schemas.microsoft.com/office/drawing/2014/main" id="{C42E2B9F-31F2-5928-6A70-8D19FFC4A8DB}"/>
              </a:ext>
            </a:extLst>
          </p:cNvPr>
          <p:cNvSpPr txBox="1">
            <a:spLocks/>
          </p:cNvSpPr>
          <p:nvPr/>
        </p:nvSpPr>
        <p:spPr>
          <a:xfrm>
            <a:off x="647564" y="1131590"/>
            <a:ext cx="7848872" cy="367240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zh-TW" altLang="en-US" sz="24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6" name="文字方塊 5">
            <a:extLst>
              <a:ext uri="{FF2B5EF4-FFF2-40B4-BE49-F238E27FC236}">
                <a16:creationId xmlns:a16="http://schemas.microsoft.com/office/drawing/2014/main" id="{D61C6249-24CC-8461-D5E4-6C3E45ABFBF4}"/>
              </a:ext>
            </a:extLst>
          </p:cNvPr>
          <p:cNvSpPr txBox="1"/>
          <p:nvPr/>
        </p:nvSpPr>
        <p:spPr>
          <a:xfrm>
            <a:off x="845586" y="1087886"/>
            <a:ext cx="7452828" cy="1015663"/>
          </a:xfrm>
          <a:prstGeom prst="rect">
            <a:avLst/>
          </a:prstGeom>
          <a:noFill/>
        </p:spPr>
        <p:txBody>
          <a:bodyPr wrap="square" rtlCol="0">
            <a:spAutoFit/>
          </a:bodyPr>
          <a:lstStyle/>
          <a:p>
            <a:r>
              <a:rPr lang="en-US" altLang="zh-TW" sz="2800" dirty="0">
                <a:latin typeface="Roboto" panose="02000000000000000000" pitchFamily="2" charset="0"/>
                <a:ea typeface="Roboto" panose="02000000000000000000" pitchFamily="2" charset="0"/>
              </a:rPr>
              <a:t>LDA</a:t>
            </a:r>
            <a:r>
              <a:rPr lang="zh-TW" altLang="en-US" sz="2800" dirty="0">
                <a:latin typeface="微軟正黑體" panose="020B0604030504040204" pitchFamily="34" charset="-120"/>
                <a:ea typeface="微軟正黑體" panose="020B0604030504040204" pitchFamily="34" charset="-120"/>
              </a:rPr>
              <a:t> 需求資料型態</a:t>
            </a:r>
            <a:endParaRPr lang="en-US" altLang="zh-TW" sz="2800" dirty="0">
              <a:latin typeface="微軟正黑體" panose="020B0604030504040204" pitchFamily="34" charset="-120"/>
              <a:ea typeface="微軟正黑體" panose="020B0604030504040204" pitchFamily="34" charset="-120"/>
            </a:endParaRPr>
          </a:p>
          <a:p>
            <a:endParaRPr lang="en-US" altLang="zh-TW" sz="800" dirty="0">
              <a:latin typeface="微軟正黑體" panose="020B0604030504040204" pitchFamily="34" charset="-120"/>
              <a:ea typeface="微軟正黑體" panose="020B0604030504040204" pitchFamily="34" charset="-120"/>
            </a:endParaRPr>
          </a:p>
          <a:p>
            <a:pPr marL="800100" lvl="1" indent="-342900">
              <a:buFont typeface="Arial" panose="020B0604020202020204" pitchFamily="34" charset="0"/>
              <a:buChar char="•"/>
            </a:pPr>
            <a:r>
              <a:rPr lang="en-US" altLang="zh-TW" sz="2400" dirty="0">
                <a:latin typeface="Roboto" panose="02000000000000000000" pitchFamily="2" charset="0"/>
                <a:ea typeface="Roboto" panose="02000000000000000000" pitchFamily="2" charset="0"/>
              </a:rPr>
              <a:t>DTM(Document-Term Matrix)</a:t>
            </a:r>
            <a:endParaRPr lang="zh-TW" altLang="en-US" sz="2400" dirty="0">
              <a:latin typeface="Roboto" panose="02000000000000000000" pitchFamily="2" charset="0"/>
              <a:ea typeface="微軟正黑體" panose="020B0604030504040204" pitchFamily="34" charset="-120"/>
            </a:endParaRPr>
          </a:p>
        </p:txBody>
      </p:sp>
      <p:pic>
        <p:nvPicPr>
          <p:cNvPr id="7" name="圖片 6">
            <a:extLst>
              <a:ext uri="{FF2B5EF4-FFF2-40B4-BE49-F238E27FC236}">
                <a16:creationId xmlns:a16="http://schemas.microsoft.com/office/drawing/2014/main" id="{B7000994-7815-40B4-A571-F6A26597800E}"/>
              </a:ext>
            </a:extLst>
          </p:cNvPr>
          <p:cNvPicPr>
            <a:picLocks noChangeAspect="1"/>
          </p:cNvPicPr>
          <p:nvPr/>
        </p:nvPicPr>
        <p:blipFill>
          <a:blip r:embed="rId3"/>
          <a:stretch>
            <a:fillRect/>
          </a:stretch>
        </p:blipFill>
        <p:spPr>
          <a:xfrm>
            <a:off x="1763688" y="2147253"/>
            <a:ext cx="3730119" cy="475979"/>
          </a:xfrm>
          <a:prstGeom prst="rect">
            <a:avLst/>
          </a:prstGeom>
          <a:ln>
            <a:solidFill>
              <a:schemeClr val="tx1"/>
            </a:solidFill>
          </a:ln>
        </p:spPr>
      </p:pic>
    </p:spTree>
    <p:extLst>
      <p:ext uri="{BB962C8B-B14F-4D97-AF65-F5344CB8AC3E}">
        <p14:creationId xmlns:p14="http://schemas.microsoft.com/office/powerpoint/2010/main" val="9866490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latin typeface="微軟正黑體" panose="020B0604030504040204" pitchFamily="34" charset="-120"/>
                <a:ea typeface="微軟正黑體" panose="020B0604030504040204" pitchFamily="34" charset="-120"/>
              </a:rPr>
              <a:t>什麼是</a:t>
            </a:r>
            <a:r>
              <a:rPr lang="en-US" altLang="zh-TW" dirty="0">
                <a:latin typeface="微軟正黑體" panose="020B0604030504040204" pitchFamily="34" charset="-120"/>
                <a:ea typeface="微軟正黑體" panose="020B0604030504040204" pitchFamily="34" charset="-120"/>
              </a:rPr>
              <a:t>DTM</a:t>
            </a:r>
            <a:endParaRPr lang="ko-KR" altLang="en-US" dirty="0">
              <a:solidFill>
                <a:schemeClr val="tx1">
                  <a:lumMod val="75000"/>
                  <a:lumOff val="25000"/>
                </a:schemeClr>
              </a:solidFill>
              <a:latin typeface="微軟正黑體" panose="020B0604030504040204" pitchFamily="34" charset="-120"/>
            </a:endParaRPr>
          </a:p>
        </p:txBody>
      </p:sp>
      <p:sp>
        <p:nvSpPr>
          <p:cNvPr id="34" name="內容版面配置區 2">
            <a:extLst>
              <a:ext uri="{FF2B5EF4-FFF2-40B4-BE49-F238E27FC236}">
                <a16:creationId xmlns:a16="http://schemas.microsoft.com/office/drawing/2014/main" id="{C42E2B9F-31F2-5928-6A70-8D19FFC4A8DB}"/>
              </a:ext>
            </a:extLst>
          </p:cNvPr>
          <p:cNvSpPr txBox="1">
            <a:spLocks/>
          </p:cNvSpPr>
          <p:nvPr/>
        </p:nvSpPr>
        <p:spPr>
          <a:xfrm>
            <a:off x="647564" y="1131590"/>
            <a:ext cx="7848872" cy="367240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zh-TW" altLang="en-US" sz="24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6" name="文字方塊 5">
            <a:extLst>
              <a:ext uri="{FF2B5EF4-FFF2-40B4-BE49-F238E27FC236}">
                <a16:creationId xmlns:a16="http://schemas.microsoft.com/office/drawing/2014/main" id="{D61C6249-24CC-8461-D5E4-6C3E45ABFBF4}"/>
              </a:ext>
            </a:extLst>
          </p:cNvPr>
          <p:cNvSpPr txBox="1"/>
          <p:nvPr/>
        </p:nvSpPr>
        <p:spPr>
          <a:xfrm>
            <a:off x="845586" y="1087886"/>
            <a:ext cx="7452828" cy="1261884"/>
          </a:xfrm>
          <a:prstGeom prst="rect">
            <a:avLst/>
          </a:prstGeom>
          <a:noFill/>
        </p:spPr>
        <p:txBody>
          <a:bodyPr wrap="square" rtlCol="0">
            <a:spAutoFit/>
          </a:bodyPr>
          <a:lstStyle/>
          <a:p>
            <a:r>
              <a:rPr lang="zh-TW" altLang="en-US" sz="2800" dirty="0">
                <a:latin typeface="微軟正黑體" panose="020B0604030504040204" pitchFamily="34" charset="-120"/>
                <a:ea typeface="微軟正黑體" panose="020B0604030504040204" pitchFamily="34" charset="-120"/>
              </a:rPr>
              <a:t>範例：</a:t>
            </a:r>
            <a:endParaRPr lang="en-US" altLang="zh-TW" sz="2800" dirty="0">
              <a:latin typeface="微軟正黑體" panose="020B0604030504040204" pitchFamily="34" charset="-120"/>
              <a:ea typeface="微軟正黑體" panose="020B0604030504040204" pitchFamily="34" charset="-120"/>
            </a:endParaRPr>
          </a:p>
          <a:p>
            <a:pPr marL="914400" lvl="1" indent="-457200">
              <a:buFont typeface="+mj-lt"/>
              <a:buAutoNum type="alphaUcPeriod"/>
            </a:pPr>
            <a:r>
              <a:rPr lang="zh-TW" altLang="en-US" sz="2400" dirty="0">
                <a:latin typeface="Roboto" panose="02000000000000000000" pitchFamily="2" charset="0"/>
                <a:ea typeface="微軟正黑體" panose="020B0604030504040204" pitchFamily="34" charset="-120"/>
              </a:rPr>
              <a:t>我今天要去西餐廳吃晚餐。</a:t>
            </a:r>
            <a:endParaRPr lang="en-US" altLang="zh-TW" sz="2400" dirty="0">
              <a:latin typeface="Roboto" panose="02000000000000000000" pitchFamily="2" charset="0"/>
              <a:ea typeface="微軟正黑體" panose="020B0604030504040204" pitchFamily="34" charset="-120"/>
            </a:endParaRPr>
          </a:p>
          <a:p>
            <a:pPr marL="914400" lvl="1" indent="-457200">
              <a:buFont typeface="+mj-lt"/>
              <a:buAutoNum type="alphaUcPeriod"/>
            </a:pPr>
            <a:r>
              <a:rPr lang="zh-TW" altLang="en-US" sz="2400" dirty="0">
                <a:latin typeface="Roboto" panose="02000000000000000000" pitchFamily="2" charset="0"/>
                <a:ea typeface="微軟正黑體" panose="020B0604030504040204" pitchFamily="34" charset="-120"/>
              </a:rPr>
              <a:t>我今天要去咖啡廳約會。</a:t>
            </a:r>
          </a:p>
        </p:txBody>
      </p:sp>
      <p:graphicFrame>
        <p:nvGraphicFramePr>
          <p:cNvPr id="3" name="表格 3">
            <a:extLst>
              <a:ext uri="{FF2B5EF4-FFF2-40B4-BE49-F238E27FC236}">
                <a16:creationId xmlns:a16="http://schemas.microsoft.com/office/drawing/2014/main" id="{034349EC-6B48-A2ED-51F7-2FC21DF9A562}"/>
              </a:ext>
            </a:extLst>
          </p:cNvPr>
          <p:cNvGraphicFramePr>
            <a:graphicFrameLocks noGrp="1"/>
          </p:cNvGraphicFramePr>
          <p:nvPr>
            <p:extLst>
              <p:ext uri="{D42A27DB-BD31-4B8C-83A1-F6EECF244321}">
                <p14:modId xmlns:p14="http://schemas.microsoft.com/office/powerpoint/2010/main" val="723255886"/>
              </p:ext>
            </p:extLst>
          </p:nvPr>
        </p:nvGraphicFramePr>
        <p:xfrm>
          <a:off x="522000" y="2967794"/>
          <a:ext cx="8100000" cy="1112520"/>
        </p:xfrm>
        <a:graphic>
          <a:graphicData uri="http://schemas.openxmlformats.org/drawingml/2006/table">
            <a:tbl>
              <a:tblPr firstRow="1" bandRow="1">
                <a:tableStyleId>{35758FB7-9AC5-4552-8A53-C91805E547FA}</a:tableStyleId>
              </a:tblPr>
              <a:tblGrid>
                <a:gridCol w="900000">
                  <a:extLst>
                    <a:ext uri="{9D8B030D-6E8A-4147-A177-3AD203B41FA5}">
                      <a16:colId xmlns:a16="http://schemas.microsoft.com/office/drawing/2014/main" val="1275400037"/>
                    </a:ext>
                  </a:extLst>
                </a:gridCol>
                <a:gridCol w="900000">
                  <a:extLst>
                    <a:ext uri="{9D8B030D-6E8A-4147-A177-3AD203B41FA5}">
                      <a16:colId xmlns:a16="http://schemas.microsoft.com/office/drawing/2014/main" val="1651908823"/>
                    </a:ext>
                  </a:extLst>
                </a:gridCol>
                <a:gridCol w="900000">
                  <a:extLst>
                    <a:ext uri="{9D8B030D-6E8A-4147-A177-3AD203B41FA5}">
                      <a16:colId xmlns:a16="http://schemas.microsoft.com/office/drawing/2014/main" val="2009944376"/>
                    </a:ext>
                  </a:extLst>
                </a:gridCol>
                <a:gridCol w="900000">
                  <a:extLst>
                    <a:ext uri="{9D8B030D-6E8A-4147-A177-3AD203B41FA5}">
                      <a16:colId xmlns:a16="http://schemas.microsoft.com/office/drawing/2014/main" val="3826094274"/>
                    </a:ext>
                  </a:extLst>
                </a:gridCol>
                <a:gridCol w="900000">
                  <a:extLst>
                    <a:ext uri="{9D8B030D-6E8A-4147-A177-3AD203B41FA5}">
                      <a16:colId xmlns:a16="http://schemas.microsoft.com/office/drawing/2014/main" val="3575607260"/>
                    </a:ext>
                  </a:extLst>
                </a:gridCol>
                <a:gridCol w="900000">
                  <a:extLst>
                    <a:ext uri="{9D8B030D-6E8A-4147-A177-3AD203B41FA5}">
                      <a16:colId xmlns:a16="http://schemas.microsoft.com/office/drawing/2014/main" val="2989474392"/>
                    </a:ext>
                  </a:extLst>
                </a:gridCol>
                <a:gridCol w="900000">
                  <a:extLst>
                    <a:ext uri="{9D8B030D-6E8A-4147-A177-3AD203B41FA5}">
                      <a16:colId xmlns:a16="http://schemas.microsoft.com/office/drawing/2014/main" val="1849059972"/>
                    </a:ext>
                  </a:extLst>
                </a:gridCol>
                <a:gridCol w="900000">
                  <a:extLst>
                    <a:ext uri="{9D8B030D-6E8A-4147-A177-3AD203B41FA5}">
                      <a16:colId xmlns:a16="http://schemas.microsoft.com/office/drawing/2014/main" val="1366864825"/>
                    </a:ext>
                  </a:extLst>
                </a:gridCol>
                <a:gridCol w="900000">
                  <a:extLst>
                    <a:ext uri="{9D8B030D-6E8A-4147-A177-3AD203B41FA5}">
                      <a16:colId xmlns:a16="http://schemas.microsoft.com/office/drawing/2014/main" val="3828530273"/>
                    </a:ext>
                  </a:extLst>
                </a:gridCol>
              </a:tblGrid>
              <a:tr h="370840">
                <a:tc>
                  <a:txBody>
                    <a:bodyPr/>
                    <a:lstStyle/>
                    <a:p>
                      <a:pPr algn="ctr"/>
                      <a:r>
                        <a:rPr lang="zh-TW" altLang="en-US" dirty="0"/>
                        <a:t>範例</a:t>
                      </a:r>
                    </a:p>
                  </a:txBody>
                  <a:tcPr/>
                </a:tc>
                <a:tc>
                  <a:txBody>
                    <a:bodyPr/>
                    <a:lstStyle/>
                    <a:p>
                      <a:pPr algn="ctr"/>
                      <a:r>
                        <a:rPr lang="zh-TW" altLang="en-US" dirty="0"/>
                        <a:t>我</a:t>
                      </a:r>
                    </a:p>
                  </a:txBody>
                  <a:tcPr/>
                </a:tc>
                <a:tc>
                  <a:txBody>
                    <a:bodyPr/>
                    <a:lstStyle/>
                    <a:p>
                      <a:pPr algn="ctr"/>
                      <a:r>
                        <a:rPr lang="zh-TW" altLang="en-US" dirty="0"/>
                        <a:t>今天</a:t>
                      </a:r>
                      <a:endParaRPr lang="en-US" altLang="zh-TW" dirty="0"/>
                    </a:p>
                  </a:txBody>
                  <a:tcPr/>
                </a:tc>
                <a:tc>
                  <a:txBody>
                    <a:bodyPr/>
                    <a:lstStyle/>
                    <a:p>
                      <a:pPr algn="ctr"/>
                      <a:r>
                        <a:rPr lang="zh-TW" altLang="en-US" dirty="0"/>
                        <a:t>去</a:t>
                      </a:r>
                    </a:p>
                  </a:txBody>
                  <a:tcPr/>
                </a:tc>
                <a:tc>
                  <a:txBody>
                    <a:bodyPr/>
                    <a:lstStyle/>
                    <a:p>
                      <a:pPr algn="ctr"/>
                      <a:r>
                        <a:rPr lang="zh-TW" altLang="en-US" dirty="0"/>
                        <a:t>西餐廳</a:t>
                      </a:r>
                    </a:p>
                  </a:txBody>
                  <a:tcPr/>
                </a:tc>
                <a:tc>
                  <a:txBody>
                    <a:bodyPr/>
                    <a:lstStyle/>
                    <a:p>
                      <a:pPr algn="ctr"/>
                      <a:r>
                        <a:rPr lang="zh-TW" altLang="en-US" dirty="0"/>
                        <a:t>咖啡館</a:t>
                      </a:r>
                    </a:p>
                  </a:txBody>
                  <a:tcPr/>
                </a:tc>
                <a:tc>
                  <a:txBody>
                    <a:bodyPr/>
                    <a:lstStyle/>
                    <a:p>
                      <a:pPr algn="ctr"/>
                      <a:r>
                        <a:rPr lang="zh-TW" altLang="en-US" dirty="0"/>
                        <a:t>吃</a:t>
                      </a:r>
                    </a:p>
                  </a:txBody>
                  <a:tcPr/>
                </a:tc>
                <a:tc>
                  <a:txBody>
                    <a:bodyPr/>
                    <a:lstStyle/>
                    <a:p>
                      <a:pPr algn="ctr"/>
                      <a:r>
                        <a:rPr lang="zh-TW" altLang="en-US" dirty="0"/>
                        <a:t>晚餐</a:t>
                      </a:r>
                    </a:p>
                  </a:txBody>
                  <a:tcPr/>
                </a:tc>
                <a:tc>
                  <a:txBody>
                    <a:bodyPr/>
                    <a:lstStyle/>
                    <a:p>
                      <a:pPr algn="ctr"/>
                      <a:r>
                        <a:rPr lang="zh-TW" altLang="en-US" dirty="0"/>
                        <a:t>約會</a:t>
                      </a:r>
                    </a:p>
                  </a:txBody>
                  <a:tcPr/>
                </a:tc>
                <a:extLst>
                  <a:ext uri="{0D108BD9-81ED-4DB2-BD59-A6C34878D82A}">
                    <a16:rowId xmlns:a16="http://schemas.microsoft.com/office/drawing/2014/main" val="3269952401"/>
                  </a:ext>
                </a:extLst>
              </a:tr>
              <a:tr h="370840">
                <a:tc>
                  <a:txBody>
                    <a:bodyPr/>
                    <a:lstStyle/>
                    <a:p>
                      <a:pPr algn="ctr"/>
                      <a:r>
                        <a:rPr lang="en-US" altLang="zh-TW" dirty="0"/>
                        <a:t>A</a:t>
                      </a:r>
                      <a:endParaRPr lang="zh-TW" altLang="en-US" dirty="0"/>
                    </a:p>
                  </a:txBody>
                  <a:tcPr/>
                </a:tc>
                <a:tc>
                  <a:txBody>
                    <a:bodyPr/>
                    <a:lstStyle/>
                    <a:p>
                      <a:pPr algn="ctr"/>
                      <a:r>
                        <a:rPr lang="en-US" altLang="zh-TW" dirty="0"/>
                        <a:t>1</a:t>
                      </a:r>
                      <a:endParaRPr lang="zh-TW" altLang="en-US" dirty="0"/>
                    </a:p>
                  </a:txBody>
                  <a:tcPr/>
                </a:tc>
                <a:tc>
                  <a:txBody>
                    <a:bodyPr/>
                    <a:lstStyle/>
                    <a:p>
                      <a:pPr algn="ctr"/>
                      <a:r>
                        <a:rPr lang="en-US" altLang="zh-TW" dirty="0"/>
                        <a:t>1</a:t>
                      </a:r>
                      <a:endParaRPr lang="zh-TW" altLang="en-US" dirty="0"/>
                    </a:p>
                  </a:txBody>
                  <a:tcPr/>
                </a:tc>
                <a:tc>
                  <a:txBody>
                    <a:bodyPr/>
                    <a:lstStyle/>
                    <a:p>
                      <a:pPr algn="ctr"/>
                      <a:r>
                        <a:rPr lang="en-US" altLang="zh-TW" dirty="0"/>
                        <a:t>1</a:t>
                      </a:r>
                      <a:endParaRPr lang="zh-TW" altLang="en-US" dirty="0"/>
                    </a:p>
                  </a:txBody>
                  <a:tcPr/>
                </a:tc>
                <a:tc>
                  <a:txBody>
                    <a:bodyPr/>
                    <a:lstStyle/>
                    <a:p>
                      <a:pPr algn="ctr"/>
                      <a:r>
                        <a:rPr lang="en-US" altLang="zh-TW" dirty="0"/>
                        <a:t>1</a:t>
                      </a:r>
                      <a:endParaRPr lang="zh-TW" altLang="en-US" dirty="0"/>
                    </a:p>
                  </a:txBody>
                  <a:tcPr/>
                </a:tc>
                <a:tc>
                  <a:txBody>
                    <a:bodyPr/>
                    <a:lstStyle/>
                    <a:p>
                      <a:pPr algn="ctr"/>
                      <a:r>
                        <a:rPr lang="en-US" altLang="zh-TW" dirty="0"/>
                        <a:t>0</a:t>
                      </a:r>
                      <a:endParaRPr lang="zh-TW" altLang="en-US" dirty="0"/>
                    </a:p>
                  </a:txBody>
                  <a:tcPr/>
                </a:tc>
                <a:tc>
                  <a:txBody>
                    <a:bodyPr/>
                    <a:lstStyle/>
                    <a:p>
                      <a:pPr algn="ctr"/>
                      <a:r>
                        <a:rPr lang="en-US" altLang="zh-TW" dirty="0"/>
                        <a:t>1</a:t>
                      </a:r>
                      <a:endParaRPr lang="zh-TW" altLang="en-US" dirty="0"/>
                    </a:p>
                  </a:txBody>
                  <a:tcPr/>
                </a:tc>
                <a:tc>
                  <a:txBody>
                    <a:bodyPr/>
                    <a:lstStyle/>
                    <a:p>
                      <a:pPr algn="ctr"/>
                      <a:r>
                        <a:rPr lang="en-US" altLang="zh-TW" dirty="0"/>
                        <a:t>1</a:t>
                      </a:r>
                      <a:endParaRPr lang="zh-TW" altLang="en-US" dirty="0"/>
                    </a:p>
                  </a:txBody>
                  <a:tcPr/>
                </a:tc>
                <a:tc>
                  <a:txBody>
                    <a:bodyPr/>
                    <a:lstStyle/>
                    <a:p>
                      <a:pPr algn="ctr"/>
                      <a:r>
                        <a:rPr lang="en-US" altLang="zh-TW" dirty="0"/>
                        <a:t>0</a:t>
                      </a:r>
                      <a:endParaRPr lang="zh-TW" altLang="en-US" dirty="0"/>
                    </a:p>
                  </a:txBody>
                  <a:tcPr/>
                </a:tc>
                <a:extLst>
                  <a:ext uri="{0D108BD9-81ED-4DB2-BD59-A6C34878D82A}">
                    <a16:rowId xmlns:a16="http://schemas.microsoft.com/office/drawing/2014/main" val="3882211965"/>
                  </a:ext>
                </a:extLst>
              </a:tr>
              <a:tr h="370840">
                <a:tc>
                  <a:txBody>
                    <a:bodyPr/>
                    <a:lstStyle/>
                    <a:p>
                      <a:pPr algn="ctr"/>
                      <a:r>
                        <a:rPr lang="en-US" altLang="zh-TW" dirty="0"/>
                        <a:t>B</a:t>
                      </a:r>
                      <a:endParaRPr lang="zh-TW" altLang="en-US" dirty="0"/>
                    </a:p>
                  </a:txBody>
                  <a:tcPr/>
                </a:tc>
                <a:tc>
                  <a:txBody>
                    <a:bodyPr/>
                    <a:lstStyle/>
                    <a:p>
                      <a:pPr algn="ctr"/>
                      <a:r>
                        <a:rPr lang="en-US" altLang="zh-TW" dirty="0"/>
                        <a:t>1</a:t>
                      </a:r>
                      <a:endParaRPr lang="zh-TW" altLang="en-US" dirty="0"/>
                    </a:p>
                  </a:txBody>
                  <a:tcPr/>
                </a:tc>
                <a:tc>
                  <a:txBody>
                    <a:bodyPr/>
                    <a:lstStyle/>
                    <a:p>
                      <a:pPr algn="ctr"/>
                      <a:r>
                        <a:rPr lang="en-US" altLang="zh-TW" dirty="0"/>
                        <a:t>1</a:t>
                      </a:r>
                      <a:endParaRPr lang="zh-TW" altLang="en-US" dirty="0"/>
                    </a:p>
                  </a:txBody>
                  <a:tcPr/>
                </a:tc>
                <a:tc>
                  <a:txBody>
                    <a:bodyPr/>
                    <a:lstStyle/>
                    <a:p>
                      <a:pPr algn="ctr"/>
                      <a:r>
                        <a:rPr lang="en-US" altLang="zh-TW" dirty="0"/>
                        <a:t>1</a:t>
                      </a:r>
                      <a:endParaRPr lang="zh-TW" altLang="en-US" dirty="0"/>
                    </a:p>
                  </a:txBody>
                  <a:tcPr/>
                </a:tc>
                <a:tc>
                  <a:txBody>
                    <a:bodyPr/>
                    <a:lstStyle/>
                    <a:p>
                      <a:pPr algn="ctr"/>
                      <a:r>
                        <a:rPr lang="en-US" altLang="zh-TW" dirty="0"/>
                        <a:t>0</a:t>
                      </a:r>
                      <a:endParaRPr lang="zh-TW" altLang="en-US" dirty="0"/>
                    </a:p>
                  </a:txBody>
                  <a:tcPr/>
                </a:tc>
                <a:tc>
                  <a:txBody>
                    <a:bodyPr/>
                    <a:lstStyle/>
                    <a:p>
                      <a:pPr algn="ctr"/>
                      <a:r>
                        <a:rPr lang="en-US" altLang="zh-TW" dirty="0"/>
                        <a:t>1</a:t>
                      </a:r>
                      <a:endParaRPr lang="zh-TW" altLang="en-US" dirty="0"/>
                    </a:p>
                  </a:txBody>
                  <a:tcPr/>
                </a:tc>
                <a:tc>
                  <a:txBody>
                    <a:bodyPr/>
                    <a:lstStyle/>
                    <a:p>
                      <a:pPr algn="ctr"/>
                      <a:r>
                        <a:rPr lang="en-US" altLang="zh-TW" dirty="0"/>
                        <a:t>0</a:t>
                      </a:r>
                      <a:endParaRPr lang="zh-TW" altLang="en-US" dirty="0"/>
                    </a:p>
                  </a:txBody>
                  <a:tcPr/>
                </a:tc>
                <a:tc>
                  <a:txBody>
                    <a:bodyPr/>
                    <a:lstStyle/>
                    <a:p>
                      <a:pPr algn="ctr"/>
                      <a:r>
                        <a:rPr lang="en-US" altLang="zh-TW" dirty="0"/>
                        <a:t>0</a:t>
                      </a:r>
                      <a:endParaRPr lang="zh-TW" altLang="en-US" dirty="0"/>
                    </a:p>
                  </a:txBody>
                  <a:tcPr/>
                </a:tc>
                <a:tc>
                  <a:txBody>
                    <a:bodyPr/>
                    <a:lstStyle/>
                    <a:p>
                      <a:pPr algn="ctr"/>
                      <a:r>
                        <a:rPr lang="en-US" altLang="zh-TW" dirty="0"/>
                        <a:t>1</a:t>
                      </a:r>
                      <a:endParaRPr lang="zh-TW" altLang="en-US" dirty="0"/>
                    </a:p>
                  </a:txBody>
                  <a:tcPr/>
                </a:tc>
                <a:extLst>
                  <a:ext uri="{0D108BD9-81ED-4DB2-BD59-A6C34878D82A}">
                    <a16:rowId xmlns:a16="http://schemas.microsoft.com/office/drawing/2014/main" val="3961678913"/>
                  </a:ext>
                </a:extLst>
              </a:tr>
            </a:tbl>
          </a:graphicData>
        </a:graphic>
      </p:graphicFrame>
    </p:spTree>
    <p:extLst>
      <p:ext uri="{BB962C8B-B14F-4D97-AF65-F5344CB8AC3E}">
        <p14:creationId xmlns:p14="http://schemas.microsoft.com/office/powerpoint/2010/main" val="81210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dirty="0">
                <a:latin typeface="Roboto" panose="02000000000000000000" pitchFamily="2" charset="0"/>
                <a:ea typeface="Roboto" panose="02000000000000000000" pitchFamily="2" charset="0"/>
              </a:rPr>
              <a:t>LDA</a:t>
            </a:r>
            <a:r>
              <a:rPr lang="zh-TW" altLang="en-US" dirty="0">
                <a:latin typeface="微軟正黑體" panose="020B0604030504040204" pitchFamily="34" charset="-120"/>
                <a:ea typeface="微軟正黑體" panose="020B0604030504040204" pitchFamily="34" charset="-120"/>
              </a:rPr>
              <a:t>訓練</a:t>
            </a:r>
            <a:endParaRPr lang="ko-KR" altLang="en-US" dirty="0">
              <a:solidFill>
                <a:schemeClr val="tx1">
                  <a:lumMod val="75000"/>
                  <a:lumOff val="25000"/>
                </a:schemeClr>
              </a:solidFill>
              <a:latin typeface="微軟正黑體" panose="020B0604030504040204" pitchFamily="34" charset="-120"/>
            </a:endParaRPr>
          </a:p>
        </p:txBody>
      </p:sp>
      <p:sp>
        <p:nvSpPr>
          <p:cNvPr id="34" name="內容版面配置區 2">
            <a:extLst>
              <a:ext uri="{FF2B5EF4-FFF2-40B4-BE49-F238E27FC236}">
                <a16:creationId xmlns:a16="http://schemas.microsoft.com/office/drawing/2014/main" id="{C42E2B9F-31F2-5928-6A70-8D19FFC4A8DB}"/>
              </a:ext>
            </a:extLst>
          </p:cNvPr>
          <p:cNvSpPr txBox="1">
            <a:spLocks/>
          </p:cNvSpPr>
          <p:nvPr/>
        </p:nvSpPr>
        <p:spPr>
          <a:xfrm>
            <a:off x="647564" y="1131590"/>
            <a:ext cx="7848872" cy="367240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zh-TW" altLang="en-US" sz="24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6" name="文字方塊 5">
            <a:extLst>
              <a:ext uri="{FF2B5EF4-FFF2-40B4-BE49-F238E27FC236}">
                <a16:creationId xmlns:a16="http://schemas.microsoft.com/office/drawing/2014/main" id="{D61C6249-24CC-8461-D5E4-6C3E45ABFBF4}"/>
              </a:ext>
            </a:extLst>
          </p:cNvPr>
          <p:cNvSpPr txBox="1"/>
          <p:nvPr/>
        </p:nvSpPr>
        <p:spPr>
          <a:xfrm>
            <a:off x="845586" y="1087886"/>
            <a:ext cx="7452828" cy="523220"/>
          </a:xfrm>
          <a:prstGeom prst="rect">
            <a:avLst/>
          </a:prstGeom>
          <a:noFill/>
        </p:spPr>
        <p:txBody>
          <a:bodyPr wrap="square" rtlCol="0">
            <a:spAutoFit/>
          </a:bodyPr>
          <a:lstStyle/>
          <a:p>
            <a:r>
              <a:rPr lang="zh-TW" altLang="en-US" sz="2800" dirty="0">
                <a:latin typeface="微軟正黑體" panose="020B0604030504040204" pitchFamily="34" charset="-120"/>
                <a:ea typeface="微軟正黑體" panose="020B0604030504040204" pitchFamily="34" charset="-120"/>
              </a:rPr>
              <a:t>設定主題的數量，進行 </a:t>
            </a:r>
            <a:r>
              <a:rPr lang="en-US" altLang="zh-TW" sz="2800" dirty="0">
                <a:latin typeface="微軟正黑體" panose="020B0604030504040204" pitchFamily="34" charset="-120"/>
                <a:ea typeface="微軟正黑體" panose="020B0604030504040204" pitchFamily="34" charset="-120"/>
              </a:rPr>
              <a:t>LDA</a:t>
            </a:r>
            <a:r>
              <a:rPr lang="zh-TW" altLang="en-US" sz="2800" dirty="0">
                <a:latin typeface="微軟正黑體" panose="020B0604030504040204" pitchFamily="34" charset="-120"/>
                <a:ea typeface="微軟正黑體" panose="020B0604030504040204" pitchFamily="34" charset="-120"/>
              </a:rPr>
              <a:t> 訓練。</a:t>
            </a:r>
          </a:p>
        </p:txBody>
      </p:sp>
      <p:pic>
        <p:nvPicPr>
          <p:cNvPr id="7" name="圖片 6">
            <a:extLst>
              <a:ext uri="{FF2B5EF4-FFF2-40B4-BE49-F238E27FC236}">
                <a16:creationId xmlns:a16="http://schemas.microsoft.com/office/drawing/2014/main" id="{1AEDE651-E19E-0654-CC1B-968D25E64907}"/>
              </a:ext>
            </a:extLst>
          </p:cNvPr>
          <p:cNvPicPr>
            <a:picLocks noChangeAspect="1"/>
          </p:cNvPicPr>
          <p:nvPr/>
        </p:nvPicPr>
        <p:blipFill>
          <a:blip r:embed="rId3"/>
          <a:stretch>
            <a:fillRect/>
          </a:stretch>
        </p:blipFill>
        <p:spPr>
          <a:xfrm>
            <a:off x="2242328" y="2391730"/>
            <a:ext cx="4659344" cy="360040"/>
          </a:xfrm>
          <a:prstGeom prst="rect">
            <a:avLst/>
          </a:prstGeom>
          <a:ln>
            <a:solidFill>
              <a:schemeClr val="tx1"/>
            </a:solidFill>
          </a:ln>
        </p:spPr>
      </p:pic>
    </p:spTree>
    <p:extLst>
      <p:ext uri="{BB962C8B-B14F-4D97-AF65-F5344CB8AC3E}">
        <p14:creationId xmlns:p14="http://schemas.microsoft.com/office/powerpoint/2010/main" val="26073597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latin typeface="微軟正黑體" panose="020B0604030504040204" pitchFamily="34" charset="-120"/>
                <a:ea typeface="微軟正黑體" panose="020B0604030504040204" pitchFamily="34" charset="-120"/>
              </a:rPr>
              <a:t>取得機率</a:t>
            </a:r>
            <a:endParaRPr lang="ko-KR" altLang="en-US" dirty="0">
              <a:solidFill>
                <a:schemeClr val="tx1">
                  <a:lumMod val="75000"/>
                  <a:lumOff val="25000"/>
                </a:schemeClr>
              </a:solidFill>
              <a:latin typeface="微軟正黑體" panose="020B0604030504040204" pitchFamily="34" charset="-120"/>
            </a:endParaRPr>
          </a:p>
        </p:txBody>
      </p:sp>
      <p:sp>
        <p:nvSpPr>
          <p:cNvPr id="34" name="內容版面配置區 2">
            <a:extLst>
              <a:ext uri="{FF2B5EF4-FFF2-40B4-BE49-F238E27FC236}">
                <a16:creationId xmlns:a16="http://schemas.microsoft.com/office/drawing/2014/main" id="{C42E2B9F-31F2-5928-6A70-8D19FFC4A8DB}"/>
              </a:ext>
            </a:extLst>
          </p:cNvPr>
          <p:cNvSpPr txBox="1">
            <a:spLocks/>
          </p:cNvSpPr>
          <p:nvPr/>
        </p:nvSpPr>
        <p:spPr>
          <a:xfrm>
            <a:off x="647564" y="1131590"/>
            <a:ext cx="7848872" cy="367240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zh-TW" altLang="en-US" sz="24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35" name="文字方塊 34">
            <a:extLst>
              <a:ext uri="{FF2B5EF4-FFF2-40B4-BE49-F238E27FC236}">
                <a16:creationId xmlns:a16="http://schemas.microsoft.com/office/drawing/2014/main" id="{57D526D0-BF80-F4B2-9A23-63CC71401016}"/>
              </a:ext>
            </a:extLst>
          </p:cNvPr>
          <p:cNvSpPr txBox="1"/>
          <p:nvPr/>
        </p:nvSpPr>
        <p:spPr>
          <a:xfrm>
            <a:off x="1115616" y="1059582"/>
            <a:ext cx="6336704" cy="523220"/>
          </a:xfrm>
          <a:prstGeom prst="rect">
            <a:avLst/>
          </a:prstGeom>
          <a:noFill/>
        </p:spPr>
        <p:txBody>
          <a:bodyPr wrap="square" rtlCol="0">
            <a:spAutoFit/>
          </a:bodyPr>
          <a:lstStyle/>
          <a:p>
            <a:pPr marL="457200" indent="-457200">
              <a:buFont typeface="Arial" panose="020B0604020202020204" pitchFamily="34" charset="0"/>
              <a:buChar char="•"/>
            </a:pPr>
            <a:endParaRPr lang="zh-TW" altLang="en-US" sz="2800"/>
          </a:p>
        </p:txBody>
      </p:sp>
      <p:sp>
        <p:nvSpPr>
          <p:cNvPr id="6" name="文字方塊 5">
            <a:extLst>
              <a:ext uri="{FF2B5EF4-FFF2-40B4-BE49-F238E27FC236}">
                <a16:creationId xmlns:a16="http://schemas.microsoft.com/office/drawing/2014/main" id="{D61C6249-24CC-8461-D5E4-6C3E45ABFBF4}"/>
              </a:ext>
            </a:extLst>
          </p:cNvPr>
          <p:cNvSpPr txBox="1"/>
          <p:nvPr/>
        </p:nvSpPr>
        <p:spPr>
          <a:xfrm>
            <a:off x="845586" y="1087886"/>
            <a:ext cx="7452828" cy="954107"/>
          </a:xfrm>
          <a:prstGeom prst="rect">
            <a:avLst/>
          </a:prstGeom>
          <a:noFill/>
        </p:spPr>
        <p:txBody>
          <a:bodyPr wrap="square" rtlCol="0">
            <a:spAutoFit/>
          </a:bodyPr>
          <a:lstStyle/>
          <a:p>
            <a:r>
              <a:rPr lang="zh-TW" altLang="en-US" sz="2800" dirty="0">
                <a:latin typeface="微軟正黑體" panose="020B0604030504040204" pitchFamily="34" charset="-120"/>
                <a:ea typeface="微軟正黑體" panose="020B0604030504040204" pitchFamily="34" charset="-120"/>
              </a:rPr>
              <a:t>將模型 </a:t>
            </a:r>
            <a:r>
              <a:rPr lang="en-US" altLang="zh-TW" sz="2800" dirty="0">
                <a:latin typeface="微軟正黑體" panose="020B0604030504040204" pitchFamily="34" charset="-120"/>
                <a:ea typeface="微軟正黑體" panose="020B0604030504040204" pitchFamily="34" charset="-120"/>
              </a:rPr>
              <a:t>tidy</a:t>
            </a:r>
            <a:r>
              <a:rPr lang="zh-TW" altLang="en-US" sz="2800" dirty="0">
                <a:latin typeface="微軟正黑體" panose="020B0604030504040204" pitchFamily="34" charset="-120"/>
                <a:ea typeface="微軟正黑體" panose="020B0604030504040204" pitchFamily="34" charset="-120"/>
              </a:rPr>
              <a:t> 化，可以取得每個詞在每個主題的概率。</a:t>
            </a:r>
          </a:p>
        </p:txBody>
      </p:sp>
      <p:pic>
        <p:nvPicPr>
          <p:cNvPr id="4" name="圖片 3">
            <a:extLst>
              <a:ext uri="{FF2B5EF4-FFF2-40B4-BE49-F238E27FC236}">
                <a16:creationId xmlns:a16="http://schemas.microsoft.com/office/drawing/2014/main" id="{0172399C-25E8-AD36-29F5-4475301F60E8}"/>
              </a:ext>
            </a:extLst>
          </p:cNvPr>
          <p:cNvPicPr>
            <a:picLocks noChangeAspect="1"/>
          </p:cNvPicPr>
          <p:nvPr/>
        </p:nvPicPr>
        <p:blipFill>
          <a:blip r:embed="rId3"/>
          <a:stretch>
            <a:fillRect/>
          </a:stretch>
        </p:blipFill>
        <p:spPr>
          <a:xfrm>
            <a:off x="971600" y="2121979"/>
            <a:ext cx="3435330" cy="338554"/>
          </a:xfrm>
          <a:prstGeom prst="rect">
            <a:avLst/>
          </a:prstGeom>
          <a:ln>
            <a:solidFill>
              <a:schemeClr val="tx1"/>
            </a:solidFill>
          </a:ln>
        </p:spPr>
      </p:pic>
      <p:grpSp>
        <p:nvGrpSpPr>
          <p:cNvPr id="3" name="群組 2">
            <a:extLst>
              <a:ext uri="{FF2B5EF4-FFF2-40B4-BE49-F238E27FC236}">
                <a16:creationId xmlns:a16="http://schemas.microsoft.com/office/drawing/2014/main" id="{0756A8DC-D065-B575-AC5D-92C64A7ABB53}"/>
              </a:ext>
            </a:extLst>
          </p:cNvPr>
          <p:cNvGrpSpPr/>
          <p:nvPr/>
        </p:nvGrpSpPr>
        <p:grpSpPr>
          <a:xfrm>
            <a:off x="4607095" y="2568598"/>
            <a:ext cx="2419688" cy="2405789"/>
            <a:chOff x="4406930" y="2572061"/>
            <a:chExt cx="2419688" cy="2405789"/>
          </a:xfrm>
        </p:grpSpPr>
        <p:pic>
          <p:nvPicPr>
            <p:cNvPr id="8" name="圖片 7">
              <a:extLst>
                <a:ext uri="{FF2B5EF4-FFF2-40B4-BE49-F238E27FC236}">
                  <a16:creationId xmlns:a16="http://schemas.microsoft.com/office/drawing/2014/main" id="{3F46735E-440B-80CF-6776-30BD2ADA2B54}"/>
                </a:ext>
              </a:extLst>
            </p:cNvPr>
            <p:cNvPicPr>
              <a:picLocks noChangeAspect="1"/>
            </p:cNvPicPr>
            <p:nvPr/>
          </p:nvPicPr>
          <p:blipFill>
            <a:blip r:embed="rId4"/>
            <a:stretch>
              <a:fillRect/>
            </a:stretch>
          </p:blipFill>
          <p:spPr>
            <a:xfrm>
              <a:off x="4406930" y="2967794"/>
              <a:ext cx="2419688" cy="2010056"/>
            </a:xfrm>
            <a:prstGeom prst="rect">
              <a:avLst/>
            </a:prstGeom>
            <a:ln>
              <a:solidFill>
                <a:schemeClr val="tx1"/>
              </a:solidFill>
            </a:ln>
          </p:spPr>
        </p:pic>
        <p:sp>
          <p:nvSpPr>
            <p:cNvPr id="13" name="文字方塊 12">
              <a:extLst>
                <a:ext uri="{FF2B5EF4-FFF2-40B4-BE49-F238E27FC236}">
                  <a16:creationId xmlns:a16="http://schemas.microsoft.com/office/drawing/2014/main" id="{A4FD4895-D4A0-0E0A-207A-F24D7D384B33}"/>
                </a:ext>
              </a:extLst>
            </p:cNvPr>
            <p:cNvSpPr txBox="1"/>
            <p:nvPr/>
          </p:nvSpPr>
          <p:spPr>
            <a:xfrm>
              <a:off x="4933027" y="2572061"/>
              <a:ext cx="1367494" cy="400110"/>
            </a:xfrm>
            <a:prstGeom prst="rect">
              <a:avLst/>
            </a:prstGeom>
            <a:noFill/>
          </p:spPr>
          <p:txBody>
            <a:bodyPr wrap="square" rtlCol="0">
              <a:spAutoFit/>
            </a:bodyPr>
            <a:lstStyle/>
            <a:p>
              <a:r>
                <a:rPr lang="zh-TW" altLang="en-US" sz="2000" dirty="0">
                  <a:latin typeface="微軟正黑體" panose="020B0604030504040204" pitchFamily="34" charset="-120"/>
                  <a:ea typeface="微軟正黑體" panose="020B0604030504040204" pitchFamily="34" charset="-120"/>
                </a:rPr>
                <a:t>展示結果</a:t>
              </a:r>
            </a:p>
          </p:txBody>
        </p:sp>
      </p:grpSp>
    </p:spTree>
    <p:extLst>
      <p:ext uri="{BB962C8B-B14F-4D97-AF65-F5344CB8AC3E}">
        <p14:creationId xmlns:p14="http://schemas.microsoft.com/office/powerpoint/2010/main" val="721883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latin typeface="微軟正黑體" panose="020B0604030504040204" pitchFamily="34" charset="-120"/>
                <a:ea typeface="微軟正黑體" panose="020B0604030504040204" pitchFamily="34" charset="-120"/>
              </a:rPr>
              <a:t>結果</a:t>
            </a:r>
            <a:endParaRPr lang="ko-KR" altLang="en-US" dirty="0">
              <a:solidFill>
                <a:schemeClr val="tx1">
                  <a:lumMod val="75000"/>
                  <a:lumOff val="25000"/>
                </a:schemeClr>
              </a:solidFill>
              <a:latin typeface="微軟正黑體" panose="020B0604030504040204" pitchFamily="34" charset="-120"/>
            </a:endParaRPr>
          </a:p>
        </p:txBody>
      </p:sp>
      <p:sp>
        <p:nvSpPr>
          <p:cNvPr id="34" name="內容版面配置區 2">
            <a:extLst>
              <a:ext uri="{FF2B5EF4-FFF2-40B4-BE49-F238E27FC236}">
                <a16:creationId xmlns:a16="http://schemas.microsoft.com/office/drawing/2014/main" id="{C42E2B9F-31F2-5928-6A70-8D19FFC4A8DB}"/>
              </a:ext>
            </a:extLst>
          </p:cNvPr>
          <p:cNvSpPr txBox="1">
            <a:spLocks/>
          </p:cNvSpPr>
          <p:nvPr/>
        </p:nvSpPr>
        <p:spPr>
          <a:xfrm>
            <a:off x="647564" y="1131590"/>
            <a:ext cx="7848872" cy="367240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zh-TW" altLang="en-US" sz="24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35" name="文字方塊 34">
            <a:extLst>
              <a:ext uri="{FF2B5EF4-FFF2-40B4-BE49-F238E27FC236}">
                <a16:creationId xmlns:a16="http://schemas.microsoft.com/office/drawing/2014/main" id="{57D526D0-BF80-F4B2-9A23-63CC71401016}"/>
              </a:ext>
            </a:extLst>
          </p:cNvPr>
          <p:cNvSpPr txBox="1"/>
          <p:nvPr/>
        </p:nvSpPr>
        <p:spPr>
          <a:xfrm>
            <a:off x="1115616" y="1059582"/>
            <a:ext cx="6336704" cy="523220"/>
          </a:xfrm>
          <a:prstGeom prst="rect">
            <a:avLst/>
          </a:prstGeom>
          <a:noFill/>
        </p:spPr>
        <p:txBody>
          <a:bodyPr wrap="square" rtlCol="0">
            <a:spAutoFit/>
          </a:bodyPr>
          <a:lstStyle/>
          <a:p>
            <a:pPr marL="457200" indent="-457200">
              <a:buFont typeface="Arial" panose="020B0604020202020204" pitchFamily="34" charset="0"/>
              <a:buChar char="•"/>
            </a:pPr>
            <a:endParaRPr lang="zh-TW" altLang="en-US" sz="2800"/>
          </a:p>
        </p:txBody>
      </p:sp>
      <p:sp>
        <p:nvSpPr>
          <p:cNvPr id="6" name="文字方塊 5">
            <a:extLst>
              <a:ext uri="{FF2B5EF4-FFF2-40B4-BE49-F238E27FC236}">
                <a16:creationId xmlns:a16="http://schemas.microsoft.com/office/drawing/2014/main" id="{D61C6249-24CC-8461-D5E4-6C3E45ABFBF4}"/>
              </a:ext>
            </a:extLst>
          </p:cNvPr>
          <p:cNvSpPr txBox="1"/>
          <p:nvPr/>
        </p:nvSpPr>
        <p:spPr>
          <a:xfrm>
            <a:off x="846000" y="1087200"/>
            <a:ext cx="7182384" cy="523220"/>
          </a:xfrm>
          <a:prstGeom prst="rect">
            <a:avLst/>
          </a:prstGeom>
          <a:noFill/>
        </p:spPr>
        <p:txBody>
          <a:bodyPr wrap="square" rtlCol="0">
            <a:spAutoFit/>
          </a:bodyPr>
          <a:lstStyle/>
          <a:p>
            <a:r>
              <a:rPr lang="zh-TW" altLang="en-US" sz="2800" dirty="0">
                <a:latin typeface="微軟正黑體" panose="020B0604030504040204" pitchFamily="34" charset="-120"/>
                <a:ea typeface="微軟正黑體" panose="020B0604030504040204" pitchFamily="34" charset="-120"/>
              </a:rPr>
              <a:t>將每個主題最常見的五個字列出來。</a:t>
            </a:r>
          </a:p>
        </p:txBody>
      </p:sp>
      <p:pic>
        <p:nvPicPr>
          <p:cNvPr id="5" name="圖片 4">
            <a:extLst>
              <a:ext uri="{FF2B5EF4-FFF2-40B4-BE49-F238E27FC236}">
                <a16:creationId xmlns:a16="http://schemas.microsoft.com/office/drawing/2014/main" id="{A4BA7F47-F5C4-FE60-95F8-EF09285E85CD}"/>
              </a:ext>
            </a:extLst>
          </p:cNvPr>
          <p:cNvPicPr>
            <a:picLocks noChangeAspect="1"/>
          </p:cNvPicPr>
          <p:nvPr/>
        </p:nvPicPr>
        <p:blipFill>
          <a:blip r:embed="rId3"/>
          <a:stretch>
            <a:fillRect/>
          </a:stretch>
        </p:blipFill>
        <p:spPr>
          <a:xfrm>
            <a:off x="2657208" y="1951339"/>
            <a:ext cx="3829584" cy="1752845"/>
          </a:xfrm>
          <a:prstGeom prst="rect">
            <a:avLst/>
          </a:prstGeom>
          <a:ln>
            <a:solidFill>
              <a:schemeClr val="tx1"/>
            </a:solidFill>
          </a:ln>
        </p:spPr>
      </p:pic>
    </p:spTree>
    <p:extLst>
      <p:ext uri="{BB962C8B-B14F-4D97-AF65-F5344CB8AC3E}">
        <p14:creationId xmlns:p14="http://schemas.microsoft.com/office/powerpoint/2010/main" val="39841006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solidFill>
                  <a:schemeClr val="tx1">
                    <a:lumMod val="75000"/>
                    <a:lumOff val="25000"/>
                  </a:schemeClr>
                </a:solidFill>
                <a:latin typeface="微軟正黑體" panose="020B0604030504040204" pitchFamily="34" charset="-120"/>
                <a:ea typeface="微軟正黑體" panose="020B0604030504040204" pitchFamily="34" charset="-120"/>
              </a:rPr>
              <a:t>視覺化</a:t>
            </a:r>
            <a:endParaRPr lang="ko-KR" altLang="en-US" dirty="0">
              <a:solidFill>
                <a:schemeClr val="tx1">
                  <a:lumMod val="75000"/>
                  <a:lumOff val="25000"/>
                </a:schemeClr>
              </a:solidFill>
              <a:latin typeface="微軟正黑體" panose="020B0604030504040204" pitchFamily="34" charset="-120"/>
            </a:endParaRPr>
          </a:p>
        </p:txBody>
      </p:sp>
      <p:sp>
        <p:nvSpPr>
          <p:cNvPr id="34" name="內容版面配置區 2">
            <a:extLst>
              <a:ext uri="{FF2B5EF4-FFF2-40B4-BE49-F238E27FC236}">
                <a16:creationId xmlns:a16="http://schemas.microsoft.com/office/drawing/2014/main" id="{C42E2B9F-31F2-5928-6A70-8D19FFC4A8DB}"/>
              </a:ext>
            </a:extLst>
          </p:cNvPr>
          <p:cNvSpPr txBox="1">
            <a:spLocks/>
          </p:cNvSpPr>
          <p:nvPr/>
        </p:nvSpPr>
        <p:spPr>
          <a:xfrm>
            <a:off x="647564" y="1131590"/>
            <a:ext cx="7848872" cy="367240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zh-TW" altLang="en-US" sz="2400" dirty="0">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4" name="圖片 3">
            <a:extLst>
              <a:ext uri="{FF2B5EF4-FFF2-40B4-BE49-F238E27FC236}">
                <a16:creationId xmlns:a16="http://schemas.microsoft.com/office/drawing/2014/main" id="{4616152E-350B-BAB6-37C7-6B07B95E8B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1240432"/>
            <a:ext cx="7334090" cy="3454724"/>
          </a:xfrm>
          <a:prstGeom prst="rect">
            <a:avLst/>
          </a:prstGeom>
          <a:ln>
            <a:solidFill>
              <a:schemeClr val="tx1"/>
            </a:solidFill>
          </a:ln>
        </p:spPr>
      </p:pic>
    </p:spTree>
    <p:extLst>
      <p:ext uri="{BB962C8B-B14F-4D97-AF65-F5344CB8AC3E}">
        <p14:creationId xmlns:p14="http://schemas.microsoft.com/office/powerpoint/2010/main" val="2300125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213800" y="2334962"/>
            <a:ext cx="4930200" cy="473576"/>
          </a:xfrm>
        </p:spPr>
        <p:txBody>
          <a:bodyPr/>
          <a:lstStyle/>
          <a:p>
            <a:r>
              <a:rPr lang="zh-TW" altLang="en-US" dirty="0">
                <a:latin typeface="微軟正黑體" panose="020B0604030504040204" pitchFamily="34" charset="-120"/>
                <a:ea typeface="微軟正黑體" panose="020B0604030504040204" pitchFamily="34" charset="-120"/>
              </a:rPr>
              <a:t>情緒分析</a:t>
            </a:r>
            <a:endParaRPr lang="en-US" altLang="zh-TW" dirty="0">
              <a:latin typeface="微軟正黑體" panose="020B0604030504040204" pitchFamily="34" charset="-120"/>
              <a:ea typeface="微軟正黑體" panose="020B0604030504040204" pitchFamily="34" charset="-120"/>
            </a:endParaRPr>
          </a:p>
          <a:p>
            <a:r>
              <a:rPr lang="en-US" altLang="ko-KR" dirty="0">
                <a:latin typeface="Roboto" panose="02000000000000000000" pitchFamily="2" charset="0"/>
                <a:ea typeface="Roboto" panose="02000000000000000000" pitchFamily="2" charset="0"/>
              </a:rPr>
              <a:t>Sentiment analysis</a:t>
            </a:r>
            <a:endParaRPr lang="ko-KR" altLang="en-US" dirty="0">
              <a:latin typeface="Roboto" panose="02000000000000000000" pitchFamily="2" charset="0"/>
            </a:endParaRPr>
          </a:p>
        </p:txBody>
      </p:sp>
      <p:sp>
        <p:nvSpPr>
          <p:cNvPr id="5" name="Rounded Rectangle 5">
            <a:extLst>
              <a:ext uri="{FF2B5EF4-FFF2-40B4-BE49-F238E27FC236}">
                <a16:creationId xmlns:a16="http://schemas.microsoft.com/office/drawing/2014/main" id="{3123AA3A-DB71-CE5B-D178-F285C5F636BE}"/>
              </a:ext>
            </a:extLst>
          </p:cNvPr>
          <p:cNvSpPr/>
          <p:nvPr/>
        </p:nvSpPr>
        <p:spPr>
          <a:xfrm flipH="1">
            <a:off x="2095120" y="2374395"/>
            <a:ext cx="632171" cy="473575"/>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rgbClr val="AB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214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575556" y="2529325"/>
            <a:ext cx="7992888" cy="0"/>
          </a:xfrm>
          <a:prstGeom prst="line">
            <a:avLst/>
          </a:prstGeom>
          <a:ln w="25400">
            <a:solidFill>
              <a:schemeClr val="accent6"/>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2" name="Text Placeholder 1"/>
          <p:cNvSpPr>
            <a:spLocks noGrp="1"/>
          </p:cNvSpPr>
          <p:nvPr>
            <p:ph type="body" sz="quarter" idx="10"/>
          </p:nvPr>
        </p:nvSpPr>
        <p:spPr>
          <a:xfrm>
            <a:off x="-4564" y="123478"/>
            <a:ext cx="9144000" cy="576064"/>
          </a:xfrm>
        </p:spPr>
        <p:txBody>
          <a:bodyPr/>
          <a:lstStyle/>
          <a:p>
            <a:r>
              <a:rPr lang="zh-TW" altLang="en-US" dirty="0">
                <a:solidFill>
                  <a:schemeClr val="tx1">
                    <a:lumMod val="75000"/>
                    <a:lumOff val="25000"/>
                  </a:schemeClr>
                </a:solidFill>
                <a:latin typeface="微軟正黑體" panose="020B0604030504040204" pitchFamily="34" charset="-120"/>
                <a:ea typeface="微軟正黑體" panose="020B0604030504040204" pitchFamily="34" charset="-120"/>
              </a:rPr>
              <a:t>文字探勘</a:t>
            </a:r>
            <a:endParaRPr lang="ko-KR" altLang="en-US" dirty="0">
              <a:solidFill>
                <a:schemeClr val="tx1">
                  <a:lumMod val="75000"/>
                  <a:lumOff val="25000"/>
                </a:schemeClr>
              </a:solidFill>
              <a:latin typeface="微軟正黑體" panose="020B0604030504040204" pitchFamily="34" charset="-120"/>
            </a:endParaRPr>
          </a:p>
        </p:txBody>
      </p:sp>
      <p:grpSp>
        <p:nvGrpSpPr>
          <p:cNvPr id="11" name="Group 10"/>
          <p:cNvGrpSpPr/>
          <p:nvPr/>
        </p:nvGrpSpPr>
        <p:grpSpPr>
          <a:xfrm>
            <a:off x="1162278" y="2133281"/>
            <a:ext cx="792088" cy="792088"/>
            <a:chOff x="1835696" y="2517293"/>
            <a:chExt cx="792088" cy="792088"/>
          </a:xfrm>
        </p:grpSpPr>
        <p:sp>
          <p:nvSpPr>
            <p:cNvPr id="10" name="Diamond 9"/>
            <p:cNvSpPr/>
            <p:nvPr/>
          </p:nvSpPr>
          <p:spPr>
            <a:xfrm>
              <a:off x="1835696" y="2517293"/>
              <a:ext cx="792088" cy="792088"/>
            </a:xfrm>
            <a:prstGeom prst="diamond">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Diamond 8"/>
            <p:cNvSpPr/>
            <p:nvPr/>
          </p:nvSpPr>
          <p:spPr>
            <a:xfrm>
              <a:off x="1901658" y="2583255"/>
              <a:ext cx="660164" cy="660164"/>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2" name="Group 11"/>
          <p:cNvGrpSpPr/>
          <p:nvPr/>
        </p:nvGrpSpPr>
        <p:grpSpPr>
          <a:xfrm>
            <a:off x="2655902" y="2133281"/>
            <a:ext cx="792088" cy="792088"/>
            <a:chOff x="1835696" y="2517293"/>
            <a:chExt cx="792088" cy="792088"/>
          </a:xfrm>
        </p:grpSpPr>
        <p:sp>
          <p:nvSpPr>
            <p:cNvPr id="13" name="Diamond 12"/>
            <p:cNvSpPr/>
            <p:nvPr/>
          </p:nvSpPr>
          <p:spPr>
            <a:xfrm>
              <a:off x="1835696" y="2517293"/>
              <a:ext cx="792088" cy="792088"/>
            </a:xfrm>
            <a:prstGeom prst="diamond">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Diamond 13"/>
            <p:cNvSpPr/>
            <p:nvPr/>
          </p:nvSpPr>
          <p:spPr>
            <a:xfrm>
              <a:off x="1901658" y="2583255"/>
              <a:ext cx="660164" cy="660164"/>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5" name="Group 14"/>
          <p:cNvGrpSpPr/>
          <p:nvPr/>
        </p:nvGrpSpPr>
        <p:grpSpPr>
          <a:xfrm>
            <a:off x="4168070" y="2133281"/>
            <a:ext cx="792088" cy="792088"/>
            <a:chOff x="1835696" y="2517293"/>
            <a:chExt cx="792088" cy="792088"/>
          </a:xfrm>
        </p:grpSpPr>
        <p:sp>
          <p:nvSpPr>
            <p:cNvPr id="16" name="Diamond 15"/>
            <p:cNvSpPr/>
            <p:nvPr/>
          </p:nvSpPr>
          <p:spPr>
            <a:xfrm>
              <a:off x="1835696" y="2517293"/>
              <a:ext cx="792088" cy="792088"/>
            </a:xfrm>
            <a:prstGeom prst="diamond">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7" name="Diamond 16"/>
            <p:cNvSpPr/>
            <p:nvPr/>
          </p:nvSpPr>
          <p:spPr>
            <a:xfrm>
              <a:off x="1901658" y="2583255"/>
              <a:ext cx="660164" cy="660164"/>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8" name="Group 17"/>
          <p:cNvGrpSpPr/>
          <p:nvPr/>
        </p:nvGrpSpPr>
        <p:grpSpPr>
          <a:xfrm>
            <a:off x="5680238" y="2133281"/>
            <a:ext cx="792088" cy="792088"/>
            <a:chOff x="1835696" y="2517293"/>
            <a:chExt cx="792088" cy="792088"/>
          </a:xfrm>
        </p:grpSpPr>
        <p:sp>
          <p:nvSpPr>
            <p:cNvPr id="19" name="Diamond 18"/>
            <p:cNvSpPr/>
            <p:nvPr/>
          </p:nvSpPr>
          <p:spPr>
            <a:xfrm>
              <a:off x="1835696" y="2517293"/>
              <a:ext cx="792088" cy="792088"/>
            </a:xfrm>
            <a:prstGeom prst="diamond">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 name="Diamond 19"/>
            <p:cNvSpPr/>
            <p:nvPr/>
          </p:nvSpPr>
          <p:spPr>
            <a:xfrm>
              <a:off x="1901658" y="2583255"/>
              <a:ext cx="660164" cy="660164"/>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1" name="Group 20"/>
          <p:cNvGrpSpPr/>
          <p:nvPr/>
        </p:nvGrpSpPr>
        <p:grpSpPr>
          <a:xfrm>
            <a:off x="7226551" y="2136549"/>
            <a:ext cx="792000" cy="792000"/>
            <a:chOff x="1835696" y="2517293"/>
            <a:chExt cx="792088" cy="792088"/>
          </a:xfrm>
        </p:grpSpPr>
        <p:sp>
          <p:nvSpPr>
            <p:cNvPr id="22" name="Diamond 21"/>
            <p:cNvSpPr/>
            <p:nvPr/>
          </p:nvSpPr>
          <p:spPr>
            <a:xfrm>
              <a:off x="1835696" y="2517293"/>
              <a:ext cx="792088" cy="792088"/>
            </a:xfrm>
            <a:prstGeom prst="diamond">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3" name="Diamond 22"/>
            <p:cNvSpPr/>
            <p:nvPr/>
          </p:nvSpPr>
          <p:spPr>
            <a:xfrm>
              <a:off x="1901658" y="2583255"/>
              <a:ext cx="660164" cy="660164"/>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8" name="文字方塊 7">
            <a:extLst>
              <a:ext uri="{FF2B5EF4-FFF2-40B4-BE49-F238E27FC236}">
                <a16:creationId xmlns:a16="http://schemas.microsoft.com/office/drawing/2014/main" id="{5A68DF38-EF2A-AE27-1198-9C76FDBACD5E}"/>
              </a:ext>
            </a:extLst>
          </p:cNvPr>
          <p:cNvSpPr txBox="1"/>
          <p:nvPr/>
        </p:nvSpPr>
        <p:spPr>
          <a:xfrm>
            <a:off x="2388265" y="1600405"/>
            <a:ext cx="1327362" cy="523220"/>
          </a:xfrm>
          <a:prstGeom prst="rect">
            <a:avLst/>
          </a:prstGeom>
          <a:noFill/>
        </p:spPr>
        <p:txBody>
          <a:bodyPr wrap="square" rtlCol="0">
            <a:spAutoFit/>
          </a:bodyPr>
          <a:lstStyle/>
          <a:p>
            <a:pPr algn="ctr"/>
            <a:r>
              <a:rPr lang="en-US" altLang="zh-TW" sz="2800" dirty="0">
                <a:solidFill>
                  <a:srgbClr val="9AD3E9"/>
                </a:solidFill>
                <a:latin typeface="Roboto" panose="02000000000000000000" pitchFamily="2" charset="0"/>
                <a:ea typeface="Roboto" panose="02000000000000000000" pitchFamily="2" charset="0"/>
              </a:rPr>
              <a:t>TF-IDF</a:t>
            </a:r>
            <a:endParaRPr lang="zh-TW" altLang="en-US" sz="2800" dirty="0">
              <a:solidFill>
                <a:srgbClr val="9AD3E9"/>
              </a:solidFill>
              <a:latin typeface="Roboto" panose="02000000000000000000" pitchFamily="2" charset="0"/>
              <a:ea typeface="標楷體" panose="03000509000000000000" pitchFamily="65" charset="-120"/>
            </a:endParaRPr>
          </a:p>
        </p:txBody>
      </p:sp>
      <p:sp>
        <p:nvSpPr>
          <p:cNvPr id="49" name="文字方塊 48">
            <a:extLst>
              <a:ext uri="{FF2B5EF4-FFF2-40B4-BE49-F238E27FC236}">
                <a16:creationId xmlns:a16="http://schemas.microsoft.com/office/drawing/2014/main" id="{CAA1E759-47EF-AB62-8ED9-FBE2C2A233A7}"/>
              </a:ext>
            </a:extLst>
          </p:cNvPr>
          <p:cNvSpPr txBox="1"/>
          <p:nvPr/>
        </p:nvSpPr>
        <p:spPr>
          <a:xfrm>
            <a:off x="1102943" y="2991331"/>
            <a:ext cx="910758" cy="523220"/>
          </a:xfrm>
          <a:prstGeom prst="rect">
            <a:avLst/>
          </a:prstGeom>
          <a:noFill/>
        </p:spPr>
        <p:txBody>
          <a:bodyPr wrap="square" rtlCol="0">
            <a:spAutoFit/>
          </a:bodyPr>
          <a:lstStyle/>
          <a:p>
            <a:pPr algn="ctr"/>
            <a:r>
              <a:rPr lang="zh-TW" altLang="en-US" sz="2800" dirty="0">
                <a:solidFill>
                  <a:srgbClr val="576868"/>
                </a:solidFill>
                <a:latin typeface="微軟正黑體" panose="020B0604030504040204" pitchFamily="34" charset="-120"/>
                <a:ea typeface="微軟正黑體" panose="020B0604030504040204" pitchFamily="34" charset="-120"/>
              </a:rPr>
              <a:t>斷詞</a:t>
            </a:r>
          </a:p>
        </p:txBody>
      </p:sp>
      <p:sp>
        <p:nvSpPr>
          <p:cNvPr id="50" name="文字方塊 49">
            <a:extLst>
              <a:ext uri="{FF2B5EF4-FFF2-40B4-BE49-F238E27FC236}">
                <a16:creationId xmlns:a16="http://schemas.microsoft.com/office/drawing/2014/main" id="{FA275F14-8A16-0ADD-6F2F-253F8227BD4E}"/>
              </a:ext>
            </a:extLst>
          </p:cNvPr>
          <p:cNvSpPr txBox="1"/>
          <p:nvPr/>
        </p:nvSpPr>
        <p:spPr>
          <a:xfrm>
            <a:off x="3759903" y="2979264"/>
            <a:ext cx="1624193" cy="523220"/>
          </a:xfrm>
          <a:prstGeom prst="rect">
            <a:avLst/>
          </a:prstGeom>
          <a:noFill/>
        </p:spPr>
        <p:txBody>
          <a:bodyPr wrap="square" rtlCol="0">
            <a:spAutoFit/>
          </a:bodyPr>
          <a:lstStyle/>
          <a:p>
            <a:pPr algn="ctr"/>
            <a:r>
              <a:rPr lang="zh-TW" altLang="en-US" sz="2800" dirty="0">
                <a:solidFill>
                  <a:srgbClr val="98DFBB"/>
                </a:solidFill>
                <a:latin typeface="微軟正黑體" panose="020B0604030504040204" pitchFamily="34" charset="-120"/>
                <a:ea typeface="微軟正黑體" panose="020B0604030504040204" pitchFamily="34" charset="-120"/>
              </a:rPr>
              <a:t>主題模型</a:t>
            </a:r>
          </a:p>
        </p:txBody>
      </p:sp>
      <p:sp>
        <p:nvSpPr>
          <p:cNvPr id="51" name="文字方塊 50">
            <a:extLst>
              <a:ext uri="{FF2B5EF4-FFF2-40B4-BE49-F238E27FC236}">
                <a16:creationId xmlns:a16="http://schemas.microsoft.com/office/drawing/2014/main" id="{29AD0A3A-9050-55B1-ECB8-D092A3243C5E}"/>
              </a:ext>
            </a:extLst>
          </p:cNvPr>
          <p:cNvSpPr txBox="1"/>
          <p:nvPr/>
        </p:nvSpPr>
        <p:spPr>
          <a:xfrm>
            <a:off x="5264185" y="1600405"/>
            <a:ext cx="1624193" cy="523220"/>
          </a:xfrm>
          <a:prstGeom prst="rect">
            <a:avLst/>
          </a:prstGeom>
          <a:noFill/>
        </p:spPr>
        <p:txBody>
          <a:bodyPr wrap="square" rtlCol="0">
            <a:spAutoFit/>
          </a:bodyPr>
          <a:lstStyle/>
          <a:p>
            <a:pPr algn="ctr"/>
            <a:r>
              <a:rPr lang="zh-TW" altLang="en-US" sz="2800" dirty="0">
                <a:solidFill>
                  <a:srgbClr val="A4B4EA"/>
                </a:solidFill>
                <a:latin typeface="微軟正黑體" panose="020B0604030504040204" pitchFamily="34" charset="-120"/>
                <a:ea typeface="微軟正黑體" panose="020B0604030504040204" pitchFamily="34" charset="-120"/>
              </a:rPr>
              <a:t>情緒分析</a:t>
            </a:r>
          </a:p>
        </p:txBody>
      </p:sp>
      <p:sp>
        <p:nvSpPr>
          <p:cNvPr id="52" name="文字方塊 51">
            <a:extLst>
              <a:ext uri="{FF2B5EF4-FFF2-40B4-BE49-F238E27FC236}">
                <a16:creationId xmlns:a16="http://schemas.microsoft.com/office/drawing/2014/main" id="{DD75EFAE-7FDA-4836-36C6-75FFB04AB479}"/>
              </a:ext>
            </a:extLst>
          </p:cNvPr>
          <p:cNvSpPr txBox="1"/>
          <p:nvPr/>
        </p:nvSpPr>
        <p:spPr>
          <a:xfrm>
            <a:off x="7081457" y="2935026"/>
            <a:ext cx="1162951" cy="523220"/>
          </a:xfrm>
          <a:prstGeom prst="rect">
            <a:avLst/>
          </a:prstGeom>
          <a:noFill/>
        </p:spPr>
        <p:txBody>
          <a:bodyPr wrap="square" rtlCol="0">
            <a:spAutoFit/>
          </a:bodyPr>
          <a:lstStyle/>
          <a:p>
            <a:pPr algn="ctr"/>
            <a:r>
              <a:rPr lang="en-US" altLang="zh-TW" sz="2800" dirty="0">
                <a:solidFill>
                  <a:srgbClr val="F8B2A3"/>
                </a:solidFill>
                <a:latin typeface="Roboto" panose="02000000000000000000" pitchFamily="2" charset="0"/>
                <a:ea typeface="Roboto" panose="02000000000000000000" pitchFamily="2" charset="0"/>
              </a:rPr>
              <a:t>BERT</a:t>
            </a:r>
            <a:endParaRPr lang="zh-TW" altLang="en-US" sz="2800" dirty="0">
              <a:solidFill>
                <a:srgbClr val="F8B2A3"/>
              </a:solidFill>
              <a:latin typeface="Roboto" panose="02000000000000000000" pitchFamily="2" charset="0"/>
              <a:ea typeface="標楷體" panose="03000509000000000000" pitchFamily="65" charset="-120"/>
            </a:endParaRPr>
          </a:p>
        </p:txBody>
      </p:sp>
    </p:spTree>
    <p:extLst>
      <p:ext uri="{BB962C8B-B14F-4D97-AF65-F5344CB8AC3E}">
        <p14:creationId xmlns:p14="http://schemas.microsoft.com/office/powerpoint/2010/main" val="31130026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dirty="0">
                <a:latin typeface="Roboto" panose="02000000000000000000" pitchFamily="2" charset="0"/>
                <a:ea typeface="Roboto" panose="02000000000000000000" pitchFamily="2" charset="0"/>
              </a:rPr>
              <a:t>What is it?</a:t>
            </a:r>
            <a:endParaRPr lang="ko-KR" altLang="en-US" dirty="0">
              <a:solidFill>
                <a:schemeClr val="tx1">
                  <a:lumMod val="75000"/>
                  <a:lumOff val="25000"/>
                </a:schemeClr>
              </a:solidFill>
              <a:latin typeface="Roboto" panose="02000000000000000000" pitchFamily="2" charset="0"/>
            </a:endParaRPr>
          </a:p>
        </p:txBody>
      </p:sp>
      <p:sp>
        <p:nvSpPr>
          <p:cNvPr id="34" name="內容版面配置區 2">
            <a:extLst>
              <a:ext uri="{FF2B5EF4-FFF2-40B4-BE49-F238E27FC236}">
                <a16:creationId xmlns:a16="http://schemas.microsoft.com/office/drawing/2014/main" id="{C42E2B9F-31F2-5928-6A70-8D19FFC4A8DB}"/>
              </a:ext>
            </a:extLst>
          </p:cNvPr>
          <p:cNvSpPr txBox="1">
            <a:spLocks/>
          </p:cNvSpPr>
          <p:nvPr/>
        </p:nvSpPr>
        <p:spPr>
          <a:xfrm>
            <a:off x="647564" y="1131590"/>
            <a:ext cx="7848872" cy="367240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zh-TW" altLang="en-US" sz="24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35" name="文字方塊 34">
            <a:extLst>
              <a:ext uri="{FF2B5EF4-FFF2-40B4-BE49-F238E27FC236}">
                <a16:creationId xmlns:a16="http://schemas.microsoft.com/office/drawing/2014/main" id="{57D526D0-BF80-F4B2-9A23-63CC71401016}"/>
              </a:ext>
            </a:extLst>
          </p:cNvPr>
          <p:cNvSpPr txBox="1"/>
          <p:nvPr/>
        </p:nvSpPr>
        <p:spPr>
          <a:xfrm>
            <a:off x="1115616" y="1059582"/>
            <a:ext cx="6336704" cy="523220"/>
          </a:xfrm>
          <a:prstGeom prst="rect">
            <a:avLst/>
          </a:prstGeom>
          <a:noFill/>
        </p:spPr>
        <p:txBody>
          <a:bodyPr wrap="square" rtlCol="0">
            <a:spAutoFit/>
          </a:bodyPr>
          <a:lstStyle/>
          <a:p>
            <a:pPr marL="457200" indent="-457200">
              <a:buFont typeface="Arial" panose="020B0604020202020204" pitchFamily="34" charset="0"/>
              <a:buChar char="•"/>
            </a:pPr>
            <a:endParaRPr lang="zh-TW" altLang="en-US" sz="2800"/>
          </a:p>
        </p:txBody>
      </p:sp>
      <p:sp>
        <p:nvSpPr>
          <p:cNvPr id="6" name="文字方塊 5">
            <a:extLst>
              <a:ext uri="{FF2B5EF4-FFF2-40B4-BE49-F238E27FC236}">
                <a16:creationId xmlns:a16="http://schemas.microsoft.com/office/drawing/2014/main" id="{D61C6249-24CC-8461-D5E4-6C3E45ABFBF4}"/>
              </a:ext>
            </a:extLst>
          </p:cNvPr>
          <p:cNvSpPr txBox="1"/>
          <p:nvPr/>
        </p:nvSpPr>
        <p:spPr>
          <a:xfrm>
            <a:off x="845586" y="1087886"/>
            <a:ext cx="7452828" cy="3539430"/>
          </a:xfrm>
          <a:prstGeom prst="rect">
            <a:avLst/>
          </a:prstGeom>
          <a:noFill/>
        </p:spPr>
        <p:txBody>
          <a:bodyPr wrap="square" rtlCol="0">
            <a:spAutoFit/>
          </a:bodyPr>
          <a:lstStyle/>
          <a:p>
            <a:pPr marL="285750" indent="-285750">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意見挖掘</a:t>
            </a:r>
            <a:endParaRPr lang="en-US" altLang="zh-TW" sz="2800"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品牌</a:t>
            </a:r>
            <a:endParaRPr lang="en-US" altLang="zh-TW" sz="24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電影</a:t>
            </a:r>
            <a:endParaRPr lang="en-US" altLang="zh-TW" sz="24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時事議題</a:t>
            </a:r>
            <a:endParaRPr lang="en-US" altLang="zh-TW" sz="24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層層疊起的分析</a:t>
            </a:r>
            <a:endParaRPr lang="en-US" altLang="zh-TW" sz="2800"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詞分析</a:t>
            </a:r>
            <a:endParaRPr lang="en-US" altLang="zh-TW" sz="24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句分析</a:t>
            </a:r>
            <a:endParaRPr lang="en-US" altLang="zh-TW" sz="24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文章分析</a:t>
            </a:r>
            <a:endParaRPr lang="en-US" altLang="zh-TW"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1208254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dirty="0">
                <a:latin typeface="Roboto" panose="02000000000000000000" pitchFamily="2" charset="0"/>
                <a:ea typeface="Roboto" panose="02000000000000000000" pitchFamily="2" charset="0"/>
              </a:rPr>
              <a:t>Why is it important?</a:t>
            </a:r>
            <a:endParaRPr lang="ko-KR" altLang="en-US" dirty="0">
              <a:solidFill>
                <a:schemeClr val="tx1">
                  <a:lumMod val="75000"/>
                  <a:lumOff val="25000"/>
                </a:schemeClr>
              </a:solidFill>
              <a:latin typeface="Roboto" panose="02000000000000000000" pitchFamily="2" charset="0"/>
            </a:endParaRPr>
          </a:p>
        </p:txBody>
      </p:sp>
      <p:sp>
        <p:nvSpPr>
          <p:cNvPr id="34" name="內容版面配置區 2">
            <a:extLst>
              <a:ext uri="{FF2B5EF4-FFF2-40B4-BE49-F238E27FC236}">
                <a16:creationId xmlns:a16="http://schemas.microsoft.com/office/drawing/2014/main" id="{C42E2B9F-31F2-5928-6A70-8D19FFC4A8DB}"/>
              </a:ext>
            </a:extLst>
          </p:cNvPr>
          <p:cNvSpPr txBox="1">
            <a:spLocks/>
          </p:cNvSpPr>
          <p:nvPr/>
        </p:nvSpPr>
        <p:spPr>
          <a:xfrm>
            <a:off x="647564" y="1131590"/>
            <a:ext cx="7848872" cy="367240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zh-TW" altLang="en-US" sz="24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35" name="文字方塊 34">
            <a:extLst>
              <a:ext uri="{FF2B5EF4-FFF2-40B4-BE49-F238E27FC236}">
                <a16:creationId xmlns:a16="http://schemas.microsoft.com/office/drawing/2014/main" id="{57D526D0-BF80-F4B2-9A23-63CC71401016}"/>
              </a:ext>
            </a:extLst>
          </p:cNvPr>
          <p:cNvSpPr txBox="1"/>
          <p:nvPr/>
        </p:nvSpPr>
        <p:spPr>
          <a:xfrm>
            <a:off x="1115616" y="1059582"/>
            <a:ext cx="6336704" cy="523220"/>
          </a:xfrm>
          <a:prstGeom prst="rect">
            <a:avLst/>
          </a:prstGeom>
          <a:noFill/>
        </p:spPr>
        <p:txBody>
          <a:bodyPr wrap="square" rtlCol="0">
            <a:spAutoFit/>
          </a:bodyPr>
          <a:lstStyle/>
          <a:p>
            <a:pPr marL="457200" indent="-457200">
              <a:buFont typeface="Arial" panose="020B0604020202020204" pitchFamily="34" charset="0"/>
              <a:buChar char="•"/>
            </a:pPr>
            <a:endParaRPr lang="zh-TW" altLang="en-US" sz="2800"/>
          </a:p>
        </p:txBody>
      </p:sp>
      <p:grpSp>
        <p:nvGrpSpPr>
          <p:cNvPr id="7" name="Group 3">
            <a:extLst>
              <a:ext uri="{FF2B5EF4-FFF2-40B4-BE49-F238E27FC236}">
                <a16:creationId xmlns:a16="http://schemas.microsoft.com/office/drawing/2014/main" id="{A8C8698B-74B3-F385-3896-352C76C3F284}"/>
              </a:ext>
            </a:extLst>
          </p:cNvPr>
          <p:cNvGrpSpPr/>
          <p:nvPr/>
        </p:nvGrpSpPr>
        <p:grpSpPr>
          <a:xfrm>
            <a:off x="1932183" y="1059582"/>
            <a:ext cx="5279634" cy="3636404"/>
            <a:chOff x="2925524" y="1738807"/>
            <a:chExt cx="3292952" cy="2838752"/>
          </a:xfrm>
        </p:grpSpPr>
        <p:sp>
          <p:nvSpPr>
            <p:cNvPr id="8" name="Isosceles Triangle 7">
              <a:extLst>
                <a:ext uri="{FF2B5EF4-FFF2-40B4-BE49-F238E27FC236}">
                  <a16:creationId xmlns:a16="http://schemas.microsoft.com/office/drawing/2014/main" id="{E1C4A5FA-0922-437C-1E3F-F5E9637E836C}"/>
                </a:ext>
              </a:extLst>
            </p:cNvPr>
            <p:cNvSpPr/>
            <p:nvPr/>
          </p:nvSpPr>
          <p:spPr>
            <a:xfrm>
              <a:off x="3753374" y="1738807"/>
              <a:ext cx="1637253" cy="1411425"/>
            </a:xfrm>
            <a:custGeom>
              <a:avLst/>
              <a:gdLst/>
              <a:ahLst/>
              <a:cxnLst/>
              <a:rect l="l" t="t" r="r" b="b"/>
              <a:pathLst>
                <a:path w="1637253" h="1411425">
                  <a:moveTo>
                    <a:pt x="818626" y="0"/>
                  </a:moveTo>
                  <a:lnTo>
                    <a:pt x="1637253" y="1411425"/>
                  </a:lnTo>
                  <a:lnTo>
                    <a:pt x="0" y="141142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2800" dirty="0">
                <a:latin typeface="標楷體" panose="03000509000000000000" pitchFamily="65" charset="-120"/>
                <a:ea typeface="標楷體" panose="03000509000000000000" pitchFamily="65" charset="-120"/>
              </a:endParaRPr>
            </a:p>
            <a:p>
              <a:pPr algn="ctr"/>
              <a:r>
                <a:rPr lang="zh-TW" altLang="en-US" sz="2800" dirty="0">
                  <a:latin typeface="微軟正黑體" panose="020B0604030504040204" pitchFamily="34" charset="-120"/>
                  <a:ea typeface="微軟正黑體" panose="020B0604030504040204" pitchFamily="34" charset="-120"/>
                </a:rPr>
                <a:t>形象</a:t>
              </a:r>
              <a:endParaRPr lang="ko-KR" altLang="en-US" dirty="0">
                <a:latin typeface="微軟正黑體" panose="020B0604030504040204" pitchFamily="34" charset="-120"/>
              </a:endParaRPr>
            </a:p>
          </p:txBody>
        </p:sp>
        <p:sp>
          <p:nvSpPr>
            <p:cNvPr id="9" name="Isosceles Triangle 1">
              <a:extLst>
                <a:ext uri="{FF2B5EF4-FFF2-40B4-BE49-F238E27FC236}">
                  <a16:creationId xmlns:a16="http://schemas.microsoft.com/office/drawing/2014/main" id="{256AB5E4-7378-C58F-B3F0-F42104A7006F}"/>
                </a:ext>
              </a:extLst>
            </p:cNvPr>
            <p:cNvSpPr/>
            <p:nvPr/>
          </p:nvSpPr>
          <p:spPr>
            <a:xfrm>
              <a:off x="4604253" y="3206774"/>
              <a:ext cx="1614223" cy="1370785"/>
            </a:xfrm>
            <a:custGeom>
              <a:avLst/>
              <a:gdLst/>
              <a:ahLst/>
              <a:cxnLst/>
              <a:rect l="l" t="t" r="r" b="b"/>
              <a:pathLst>
                <a:path w="1614223" h="1370785">
                  <a:moveTo>
                    <a:pt x="0" y="0"/>
                  </a:moveTo>
                  <a:lnTo>
                    <a:pt x="819168" y="0"/>
                  </a:lnTo>
                  <a:lnTo>
                    <a:pt x="1614223" y="1370785"/>
                  </a:lnTo>
                  <a:lnTo>
                    <a:pt x="0" y="137078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800" dirty="0">
                  <a:latin typeface="標楷體" panose="03000509000000000000" pitchFamily="65" charset="-120"/>
                  <a:ea typeface="標楷體" panose="03000509000000000000" pitchFamily="65" charset="-120"/>
                </a:rPr>
                <a:t>  </a:t>
              </a:r>
              <a:r>
                <a:rPr lang="zh-TW" altLang="en-US" sz="2800" dirty="0">
                  <a:latin typeface="微軟正黑體" panose="020B0604030504040204" pitchFamily="34" charset="-120"/>
                  <a:ea typeface="微軟正黑體" panose="020B0604030504040204" pitchFamily="34" charset="-120"/>
                </a:rPr>
                <a:t>觸及率</a:t>
              </a:r>
              <a:endParaRPr lang="ko-KR" altLang="en-US" sz="2800" dirty="0">
                <a:latin typeface="微軟正黑體" panose="020B0604030504040204" pitchFamily="34" charset="-120"/>
              </a:endParaRPr>
            </a:p>
          </p:txBody>
        </p:sp>
        <p:sp>
          <p:nvSpPr>
            <p:cNvPr id="10" name="Isosceles Triangle 6">
              <a:extLst>
                <a:ext uri="{FF2B5EF4-FFF2-40B4-BE49-F238E27FC236}">
                  <a16:creationId xmlns:a16="http://schemas.microsoft.com/office/drawing/2014/main" id="{5AD308A8-EBB3-093A-B4AB-85C4C08FD425}"/>
                </a:ext>
              </a:extLst>
            </p:cNvPr>
            <p:cNvSpPr/>
            <p:nvPr/>
          </p:nvSpPr>
          <p:spPr>
            <a:xfrm>
              <a:off x="2925524" y="3206774"/>
              <a:ext cx="1598321" cy="1370785"/>
            </a:xfrm>
            <a:custGeom>
              <a:avLst/>
              <a:gdLst/>
              <a:ahLst/>
              <a:cxnLst/>
              <a:rect l="l" t="t" r="r" b="b"/>
              <a:pathLst>
                <a:path w="1598321" h="1370785">
                  <a:moveTo>
                    <a:pt x="795055" y="0"/>
                  </a:moveTo>
                  <a:lnTo>
                    <a:pt x="1598321" y="0"/>
                  </a:lnTo>
                  <a:lnTo>
                    <a:pt x="1598321" y="1370785"/>
                  </a:lnTo>
                  <a:lnTo>
                    <a:pt x="0" y="13707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標楷體" panose="03000509000000000000" pitchFamily="65" charset="-120"/>
                  <a:ea typeface="標楷體" panose="03000509000000000000" pitchFamily="65" charset="-120"/>
                </a:rPr>
                <a:t>   </a:t>
              </a:r>
              <a:r>
                <a:rPr lang="zh-TW" altLang="en-US" sz="2800" dirty="0">
                  <a:latin typeface="微軟正黑體" panose="020B0604030504040204" pitchFamily="34" charset="-120"/>
                  <a:ea typeface="微軟正黑體" panose="020B0604030504040204" pitchFamily="34" charset="-120"/>
                </a:rPr>
                <a:t>優缺點</a:t>
              </a:r>
              <a:endParaRPr lang="ko-KR" altLang="en-US" dirty="0">
                <a:latin typeface="微軟正黑體" panose="020B0604030504040204" pitchFamily="34" charset="-120"/>
              </a:endParaRPr>
            </a:p>
          </p:txBody>
        </p:sp>
      </p:grpSp>
    </p:spTree>
    <p:extLst>
      <p:ext uri="{BB962C8B-B14F-4D97-AF65-F5344CB8AC3E}">
        <p14:creationId xmlns:p14="http://schemas.microsoft.com/office/powerpoint/2010/main" val="33945288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solidFill>
                  <a:schemeClr val="tx1">
                    <a:lumMod val="75000"/>
                    <a:lumOff val="25000"/>
                  </a:schemeClr>
                </a:solidFill>
                <a:latin typeface="微軟正黑體" panose="020B0604030504040204" pitchFamily="34" charset="-120"/>
                <a:ea typeface="微軟正黑體" panose="020B0604030504040204" pitchFamily="34" charset="-120"/>
              </a:rPr>
              <a:t>類型</a:t>
            </a:r>
            <a:endParaRPr lang="ko-KR" altLang="en-US" dirty="0">
              <a:solidFill>
                <a:schemeClr val="tx1">
                  <a:lumMod val="75000"/>
                  <a:lumOff val="25000"/>
                </a:schemeClr>
              </a:solidFill>
              <a:latin typeface="微軟正黑體" panose="020B0604030504040204" pitchFamily="34" charset="-120"/>
            </a:endParaRPr>
          </a:p>
        </p:txBody>
      </p:sp>
      <p:sp>
        <p:nvSpPr>
          <p:cNvPr id="37" name="文字方塊 36">
            <a:extLst>
              <a:ext uri="{FF2B5EF4-FFF2-40B4-BE49-F238E27FC236}">
                <a16:creationId xmlns:a16="http://schemas.microsoft.com/office/drawing/2014/main" id="{D9011DD4-699A-DF8A-6784-8CA91E3390BE}"/>
              </a:ext>
            </a:extLst>
          </p:cNvPr>
          <p:cNvSpPr txBox="1"/>
          <p:nvPr/>
        </p:nvSpPr>
        <p:spPr>
          <a:xfrm>
            <a:off x="845586" y="1087886"/>
            <a:ext cx="7452828" cy="3108543"/>
          </a:xfrm>
          <a:prstGeom prst="rect">
            <a:avLst/>
          </a:prstGeom>
          <a:noFill/>
        </p:spPr>
        <p:txBody>
          <a:bodyPr wrap="square" rtlCol="0">
            <a:spAutoFit/>
          </a:bodyPr>
          <a:lstStyle/>
          <a:p>
            <a:pPr marL="285750" indent="-285750">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極性</a:t>
            </a:r>
            <a:endParaRPr lang="en-US" altLang="zh-TW" sz="2800"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正面</a:t>
            </a:r>
            <a:r>
              <a:rPr lang="en-US" altLang="zh-TW" sz="2400" dirty="0">
                <a:latin typeface="微軟正黑體" panose="020B0604030504040204" pitchFamily="34" charset="-120"/>
                <a:ea typeface="微軟正黑體" panose="020B0604030504040204" pitchFamily="34" charset="-120"/>
              </a:rPr>
              <a:t>(Positive)</a:t>
            </a:r>
            <a:r>
              <a:rPr lang="zh-TW" altLang="en-US" sz="2400" dirty="0">
                <a:latin typeface="微軟正黑體" panose="020B0604030504040204" pitchFamily="34" charset="-120"/>
                <a:ea typeface="微軟正黑體" panose="020B0604030504040204" pitchFamily="34" charset="-120"/>
              </a:rPr>
              <a:t>、中立</a:t>
            </a:r>
            <a:r>
              <a:rPr lang="en-US" altLang="zh-TW" sz="2400" dirty="0">
                <a:latin typeface="微軟正黑體" panose="020B0604030504040204" pitchFamily="34" charset="-120"/>
                <a:ea typeface="微軟正黑體" panose="020B0604030504040204" pitchFamily="34" charset="-120"/>
              </a:rPr>
              <a:t>(Neutral)</a:t>
            </a:r>
            <a:r>
              <a:rPr lang="zh-TW" altLang="en-US" sz="2400" dirty="0">
                <a:latin typeface="微軟正黑體" panose="020B0604030504040204" pitchFamily="34" charset="-120"/>
                <a:ea typeface="微軟正黑體" panose="020B0604030504040204" pitchFamily="34" charset="-120"/>
              </a:rPr>
              <a:t>或負面</a:t>
            </a:r>
            <a:r>
              <a:rPr lang="en-US" altLang="zh-TW" sz="2400" dirty="0">
                <a:latin typeface="微軟正黑體" panose="020B0604030504040204" pitchFamily="34" charset="-120"/>
                <a:ea typeface="微軟正黑體" panose="020B0604030504040204" pitchFamily="34" charset="-120"/>
              </a:rPr>
              <a:t>(Negative)</a:t>
            </a:r>
            <a:r>
              <a:rPr lang="zh-TW" altLang="en-US" sz="2400" dirty="0">
                <a:latin typeface="微軟正黑體" panose="020B0604030504040204" pitchFamily="34" charset="-120"/>
                <a:ea typeface="微軟正黑體" panose="020B0604030504040204" pitchFamily="34" charset="-120"/>
              </a:rPr>
              <a:t>。</a:t>
            </a:r>
            <a:endParaRPr lang="en-US" altLang="zh-TW" sz="24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情緒</a:t>
            </a:r>
            <a:endParaRPr lang="en-US" altLang="zh-TW" sz="2800"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高興、悲傷、失望、憤怒</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等。</a:t>
            </a:r>
            <a:endParaRPr lang="en-US" altLang="zh-TW" sz="24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意向</a:t>
            </a:r>
            <a:endParaRPr lang="en-US" altLang="zh-TW" sz="2800"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對於產品或時事議題是否有興趣。</a:t>
            </a:r>
            <a:endParaRPr lang="en-US" altLang="zh-TW" sz="28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2394066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solidFill>
                  <a:schemeClr val="tx1">
                    <a:lumMod val="75000"/>
                    <a:lumOff val="25000"/>
                  </a:schemeClr>
                </a:solidFill>
                <a:latin typeface="微軟正黑體" panose="020B0604030504040204" pitchFamily="34" charset="-120"/>
                <a:ea typeface="微軟正黑體" panose="020B0604030504040204" pitchFamily="34" charset="-120"/>
              </a:rPr>
              <a:t>方法</a:t>
            </a:r>
            <a:endParaRPr lang="ko-KR" altLang="en-US" dirty="0">
              <a:solidFill>
                <a:schemeClr val="tx1">
                  <a:lumMod val="75000"/>
                  <a:lumOff val="25000"/>
                </a:schemeClr>
              </a:solidFill>
              <a:latin typeface="微軟正黑體" panose="020B0604030504040204" pitchFamily="34" charset="-120"/>
            </a:endParaRPr>
          </a:p>
        </p:txBody>
      </p:sp>
      <p:sp>
        <p:nvSpPr>
          <p:cNvPr id="4" name="Rectangle 3"/>
          <p:cNvSpPr/>
          <p:nvPr/>
        </p:nvSpPr>
        <p:spPr>
          <a:xfrm>
            <a:off x="1669287" y="1632898"/>
            <a:ext cx="25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微軟正黑體" panose="020B0604030504040204" pitchFamily="34" charset="-120"/>
            </a:endParaRPr>
          </a:p>
        </p:txBody>
      </p:sp>
      <p:sp>
        <p:nvSpPr>
          <p:cNvPr id="5" name="Rectangle 4"/>
          <p:cNvSpPr/>
          <p:nvPr/>
        </p:nvSpPr>
        <p:spPr>
          <a:xfrm>
            <a:off x="5004047" y="1632898"/>
            <a:ext cx="2592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微軟正黑體" panose="020B0604030504040204" pitchFamily="34" charset="-120"/>
            </a:endParaRPr>
          </a:p>
        </p:txBody>
      </p:sp>
      <p:sp>
        <p:nvSpPr>
          <p:cNvPr id="8" name="TextBox 7"/>
          <p:cNvSpPr txBox="1"/>
          <p:nvPr/>
        </p:nvSpPr>
        <p:spPr>
          <a:xfrm>
            <a:off x="1519755" y="1859454"/>
            <a:ext cx="2835932" cy="2000548"/>
          </a:xfrm>
          <a:prstGeom prst="rect">
            <a:avLst/>
          </a:prstGeom>
          <a:noFill/>
        </p:spPr>
        <p:txBody>
          <a:bodyPr wrap="square" rtlCol="0">
            <a:spAutoFit/>
          </a:bodyPr>
          <a:lstStyle/>
          <a:p>
            <a:r>
              <a:rPr lang="zh-TW" altLang="en-US" sz="2000"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 </a:t>
            </a:r>
            <a:r>
              <a:rPr lang="en-US" altLang="zh-TW" sz="2000" dirty="0">
                <a:latin typeface="微軟正黑體" panose="020B0604030504040204" pitchFamily="34" charset="-120"/>
                <a:ea typeface="微軟正黑體" panose="020B0604030504040204" pitchFamily="34" charset="-120"/>
                <a:cs typeface="Arial" pitchFamily="34" charset="0"/>
              </a:rPr>
              <a:t>NLP</a:t>
            </a:r>
            <a:r>
              <a:rPr lang="zh-TW" altLang="en-US" sz="2000" dirty="0">
                <a:latin typeface="微軟正黑體" panose="020B0604030504040204" pitchFamily="34" charset="-120"/>
                <a:ea typeface="微軟正黑體" panose="020B0604030504040204" pitchFamily="34" charset="-120"/>
                <a:cs typeface="Arial" pitchFamily="34" charset="0"/>
              </a:rPr>
              <a:t>技術的集合</a:t>
            </a:r>
            <a:endParaRPr lang="en-US" altLang="zh-TW" sz="2000" dirty="0">
              <a:latin typeface="微軟正黑體" panose="020B0604030504040204" pitchFamily="34" charset="-120"/>
              <a:ea typeface="微軟正黑體" panose="020B0604030504040204" pitchFamily="34" charset="-120"/>
              <a:cs typeface="Arial" pitchFamily="34" charset="0"/>
            </a:endParaRPr>
          </a:p>
          <a:p>
            <a:endParaRPr lang="en-US" altLang="zh-TW" sz="800" dirty="0">
              <a:latin typeface="微軟正黑體" panose="020B0604030504040204" pitchFamily="34" charset="-120"/>
              <a:ea typeface="微軟正黑體" panose="020B0604030504040204" pitchFamily="34" charset="-120"/>
              <a:cs typeface="Arial" pitchFamily="34" charset="0"/>
            </a:endParaRPr>
          </a:p>
          <a:p>
            <a:pPr marL="628650" lvl="1" indent="-1714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cs typeface="Arial" pitchFamily="34" charset="0"/>
              </a:rPr>
              <a:t>詞典</a:t>
            </a:r>
            <a:endParaRPr lang="en-US" altLang="zh-TW" dirty="0">
              <a:latin typeface="微軟正黑體" panose="020B0604030504040204" pitchFamily="34" charset="-120"/>
              <a:ea typeface="微軟正黑體" panose="020B0604030504040204" pitchFamily="34" charset="-120"/>
              <a:cs typeface="Arial" pitchFamily="34" charset="0"/>
            </a:endParaRPr>
          </a:p>
          <a:p>
            <a:pPr marL="628650" lvl="1" indent="-17145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cs typeface="Arial" pitchFamily="34" charset="0"/>
            </a:endParaRPr>
          </a:p>
          <a:p>
            <a:pPr marL="628650" lvl="1" indent="-1714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cs typeface="Arial" pitchFamily="34" charset="0"/>
              </a:rPr>
              <a:t>斷詞</a:t>
            </a:r>
            <a:endParaRPr lang="en-US" altLang="zh-TW" dirty="0">
              <a:latin typeface="微軟正黑體" panose="020B0604030504040204" pitchFamily="34" charset="-120"/>
              <a:ea typeface="微軟正黑體" panose="020B0604030504040204" pitchFamily="34" charset="-120"/>
              <a:cs typeface="Arial" pitchFamily="34" charset="0"/>
            </a:endParaRPr>
          </a:p>
          <a:p>
            <a:pPr marL="628650" lvl="1" indent="-17145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cs typeface="Arial" pitchFamily="34" charset="0"/>
            </a:endParaRPr>
          </a:p>
          <a:p>
            <a:pPr marL="628650" lvl="1" indent="-1714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cs typeface="Arial" pitchFamily="34" charset="0"/>
              </a:rPr>
              <a:t>標記詞性</a:t>
            </a:r>
            <a:endParaRPr lang="en-US" altLang="zh-TW" dirty="0">
              <a:latin typeface="微軟正黑體" panose="020B0604030504040204" pitchFamily="34" charset="-120"/>
              <a:ea typeface="微軟正黑體" panose="020B0604030504040204" pitchFamily="34" charset="-120"/>
              <a:cs typeface="Arial" pitchFamily="34" charset="0"/>
            </a:endParaRPr>
          </a:p>
          <a:p>
            <a:pPr marL="628650" lvl="1" indent="-17145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cs typeface="Arial" pitchFamily="34" charset="0"/>
            </a:endParaRPr>
          </a:p>
          <a:p>
            <a:pPr marL="628650" lvl="1" indent="-1714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cs typeface="Arial" pitchFamily="34" charset="0"/>
              </a:rPr>
              <a:t>標記情緒值</a:t>
            </a:r>
            <a:endParaRPr lang="en-US" altLang="zh-TW" dirty="0">
              <a:latin typeface="微軟正黑體" panose="020B0604030504040204" pitchFamily="34" charset="-120"/>
              <a:ea typeface="微軟正黑體" panose="020B0604030504040204" pitchFamily="34" charset="-120"/>
              <a:cs typeface="Arial" pitchFamily="34" charset="0"/>
            </a:endParaRPr>
          </a:p>
        </p:txBody>
      </p:sp>
      <p:sp>
        <p:nvSpPr>
          <p:cNvPr id="9" name="TextBox 8"/>
          <p:cNvSpPr txBox="1"/>
          <p:nvPr/>
        </p:nvSpPr>
        <p:spPr>
          <a:xfrm>
            <a:off x="4882081" y="1859628"/>
            <a:ext cx="2835932" cy="1200329"/>
          </a:xfrm>
          <a:prstGeom prst="rect">
            <a:avLst/>
          </a:prstGeom>
          <a:noFill/>
        </p:spPr>
        <p:txBody>
          <a:bodyPr wrap="square" rtlCol="0">
            <a:spAutoFit/>
          </a:bodyPr>
          <a:lstStyle/>
          <a:p>
            <a:r>
              <a:rPr lang="zh-TW" altLang="en-US" sz="2000" dirty="0">
                <a:latin typeface="微軟正黑體" panose="020B0604030504040204" pitchFamily="34" charset="-120"/>
                <a:ea typeface="微軟正黑體" panose="020B0604030504040204" pitchFamily="34" charset="-120"/>
                <a:cs typeface="Arial" pitchFamily="34" charset="0"/>
              </a:rPr>
              <a:t>完全使用機器學習</a:t>
            </a:r>
            <a:endParaRPr lang="en-US" altLang="zh-TW" sz="2000" dirty="0">
              <a:latin typeface="微軟正黑體" panose="020B0604030504040204" pitchFamily="34" charset="-120"/>
              <a:ea typeface="微軟正黑體" panose="020B0604030504040204" pitchFamily="34" charset="-120"/>
              <a:cs typeface="Arial" pitchFamily="34" charset="0"/>
            </a:endParaRPr>
          </a:p>
          <a:p>
            <a:endParaRPr lang="en-US" altLang="zh-TW" sz="800" dirty="0">
              <a:latin typeface="微軟正黑體" panose="020B0604030504040204" pitchFamily="34" charset="-120"/>
              <a:ea typeface="微軟正黑體" panose="020B0604030504040204" pitchFamily="34" charset="-120"/>
              <a:cs typeface="Arial" pitchFamily="34" charset="0"/>
            </a:endParaRPr>
          </a:p>
          <a:p>
            <a:pPr marL="800100" lvl="1" indent="-34290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cs typeface="Arial" pitchFamily="34" charset="0"/>
              </a:rPr>
              <a:t>大量的資料</a:t>
            </a:r>
            <a:endParaRPr lang="en-US" altLang="zh-TW" dirty="0">
              <a:latin typeface="微軟正黑體" panose="020B0604030504040204" pitchFamily="34" charset="-120"/>
              <a:ea typeface="微軟正黑體" panose="020B0604030504040204" pitchFamily="34" charset="-120"/>
              <a:cs typeface="Arial" pitchFamily="34" charset="0"/>
            </a:endParaRPr>
          </a:p>
          <a:p>
            <a:pPr marL="800100" lvl="1" indent="-34290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cs typeface="Arial" pitchFamily="34" charset="0"/>
            </a:endParaRPr>
          </a:p>
          <a:p>
            <a:pPr marL="800100" lvl="1" indent="-34290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cs typeface="Arial" pitchFamily="34" charset="0"/>
              </a:rPr>
              <a:t>完整標記資料</a:t>
            </a:r>
            <a:endParaRPr lang="en-US" altLang="ko-KR" dirty="0">
              <a:latin typeface="微軟正黑體" panose="020B0604030504040204" pitchFamily="34" charset="-120"/>
              <a:ea typeface="微軟正黑體" panose="020B0604030504040204" pitchFamily="34" charset="-120"/>
              <a:cs typeface="Arial" pitchFamily="34" charset="0"/>
            </a:endParaRPr>
          </a:p>
        </p:txBody>
      </p:sp>
      <p:sp>
        <p:nvSpPr>
          <p:cNvPr id="12" name="文字方塊 11">
            <a:extLst>
              <a:ext uri="{FF2B5EF4-FFF2-40B4-BE49-F238E27FC236}">
                <a16:creationId xmlns:a16="http://schemas.microsoft.com/office/drawing/2014/main" id="{829C6B34-9DB7-2A76-23CC-D1CFFA923F5E}"/>
              </a:ext>
            </a:extLst>
          </p:cNvPr>
          <p:cNvSpPr txBox="1"/>
          <p:nvPr/>
        </p:nvSpPr>
        <p:spPr>
          <a:xfrm>
            <a:off x="1592078" y="1087200"/>
            <a:ext cx="2691285" cy="523220"/>
          </a:xfrm>
          <a:prstGeom prst="rect">
            <a:avLst/>
          </a:prstGeom>
          <a:noFill/>
        </p:spPr>
        <p:txBody>
          <a:bodyPr wrap="square" rtlCol="0">
            <a:spAutoFit/>
          </a:bodyPr>
          <a:lstStyle/>
          <a:p>
            <a:r>
              <a:rPr lang="zh-TW" altLang="en-US" sz="2800" dirty="0">
                <a:latin typeface="微軟正黑體" panose="020B0604030504040204" pitchFamily="34" charset="-120"/>
                <a:ea typeface="微軟正黑體" panose="020B0604030504040204" pitchFamily="34" charset="-120"/>
              </a:rPr>
              <a:t>基於詞典、規則</a:t>
            </a:r>
          </a:p>
        </p:txBody>
      </p:sp>
      <p:sp>
        <p:nvSpPr>
          <p:cNvPr id="13" name="文字方塊 12">
            <a:extLst>
              <a:ext uri="{FF2B5EF4-FFF2-40B4-BE49-F238E27FC236}">
                <a16:creationId xmlns:a16="http://schemas.microsoft.com/office/drawing/2014/main" id="{19761679-8CEF-526D-5A82-F1AC036399E1}"/>
              </a:ext>
            </a:extLst>
          </p:cNvPr>
          <p:cNvSpPr txBox="1"/>
          <p:nvPr/>
        </p:nvSpPr>
        <p:spPr>
          <a:xfrm>
            <a:off x="5483137" y="1087200"/>
            <a:ext cx="1633820" cy="523220"/>
          </a:xfrm>
          <a:prstGeom prst="rect">
            <a:avLst/>
          </a:prstGeom>
          <a:noFill/>
        </p:spPr>
        <p:txBody>
          <a:bodyPr wrap="square" rtlCol="0">
            <a:spAutoFit/>
          </a:bodyPr>
          <a:lstStyle/>
          <a:p>
            <a:r>
              <a:rPr lang="zh-TW" altLang="en-US" sz="2800" dirty="0">
                <a:latin typeface="微軟正黑體" panose="020B0604030504040204" pitchFamily="34" charset="-120"/>
                <a:ea typeface="微軟正黑體" panose="020B0604030504040204" pitchFamily="34" charset="-120"/>
              </a:rPr>
              <a:t>機器學習</a:t>
            </a:r>
          </a:p>
        </p:txBody>
      </p:sp>
    </p:spTree>
    <p:extLst>
      <p:ext uri="{BB962C8B-B14F-4D97-AF65-F5344CB8AC3E}">
        <p14:creationId xmlns:p14="http://schemas.microsoft.com/office/powerpoint/2010/main" val="32822789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群組 18">
            <a:extLst>
              <a:ext uri="{FF2B5EF4-FFF2-40B4-BE49-F238E27FC236}">
                <a16:creationId xmlns:a16="http://schemas.microsoft.com/office/drawing/2014/main" id="{325C2E86-BE7F-4B53-5AF9-A39815CC1DA9}"/>
              </a:ext>
            </a:extLst>
          </p:cNvPr>
          <p:cNvGrpSpPr/>
          <p:nvPr/>
        </p:nvGrpSpPr>
        <p:grpSpPr>
          <a:xfrm>
            <a:off x="3257904" y="1563638"/>
            <a:ext cx="2628192" cy="2631086"/>
            <a:chOff x="3779912" y="1779662"/>
            <a:chExt cx="1800000" cy="1805788"/>
          </a:xfrm>
        </p:grpSpPr>
        <p:sp>
          <p:nvSpPr>
            <p:cNvPr id="7" name="局部圓 6">
              <a:extLst>
                <a:ext uri="{FF2B5EF4-FFF2-40B4-BE49-F238E27FC236}">
                  <a16:creationId xmlns:a16="http://schemas.microsoft.com/office/drawing/2014/main" id="{21C3E64F-0E48-9A4F-3A55-8913308AC31E}"/>
                </a:ext>
              </a:extLst>
            </p:cNvPr>
            <p:cNvSpPr/>
            <p:nvPr/>
          </p:nvSpPr>
          <p:spPr>
            <a:xfrm>
              <a:off x="3779912" y="1782556"/>
              <a:ext cx="1800000" cy="1800000"/>
            </a:xfrm>
            <a:prstGeom prst="pie">
              <a:avLst>
                <a:gd name="adj1" fmla="val 0"/>
                <a:gd name="adj2" fmla="val 213054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latin typeface="微軟正黑體" panose="020B0604030504040204" pitchFamily="34" charset="-120"/>
                <a:ea typeface="微軟正黑體" panose="020B0604030504040204" pitchFamily="34" charset="-120"/>
              </a:endParaRPr>
            </a:p>
          </p:txBody>
        </p:sp>
        <p:sp>
          <p:nvSpPr>
            <p:cNvPr id="17" name="局部圓 16">
              <a:extLst>
                <a:ext uri="{FF2B5EF4-FFF2-40B4-BE49-F238E27FC236}">
                  <a16:creationId xmlns:a16="http://schemas.microsoft.com/office/drawing/2014/main" id="{88F72019-05AA-31D6-CFE5-F42BB5FF68F0}"/>
                </a:ext>
              </a:extLst>
            </p:cNvPr>
            <p:cNvSpPr/>
            <p:nvPr/>
          </p:nvSpPr>
          <p:spPr>
            <a:xfrm>
              <a:off x="3779912" y="1785450"/>
              <a:ext cx="1800000" cy="1800000"/>
            </a:xfrm>
            <a:prstGeom prst="pie">
              <a:avLst>
                <a:gd name="adj1" fmla="val 13964795"/>
                <a:gd name="adj2" fmla="val 6593733"/>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latin typeface="微軟正黑體" panose="020B0604030504040204" pitchFamily="34" charset="-120"/>
                <a:ea typeface="微軟正黑體" panose="020B0604030504040204" pitchFamily="34" charset="-120"/>
              </a:endParaRPr>
            </a:p>
          </p:txBody>
        </p:sp>
        <p:sp>
          <p:nvSpPr>
            <p:cNvPr id="18" name="局部圓 17">
              <a:extLst>
                <a:ext uri="{FF2B5EF4-FFF2-40B4-BE49-F238E27FC236}">
                  <a16:creationId xmlns:a16="http://schemas.microsoft.com/office/drawing/2014/main" id="{E9879192-D41E-D804-36CA-73E3C5405510}"/>
                </a:ext>
              </a:extLst>
            </p:cNvPr>
            <p:cNvSpPr/>
            <p:nvPr/>
          </p:nvSpPr>
          <p:spPr>
            <a:xfrm>
              <a:off x="3779912" y="1779662"/>
              <a:ext cx="1800000" cy="1800000"/>
            </a:xfrm>
            <a:prstGeom prst="pie">
              <a:avLst>
                <a:gd name="adj1" fmla="val 13964795"/>
                <a:gd name="adj2" fmla="val 70190"/>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latin typeface="微軟正黑體" panose="020B0604030504040204" pitchFamily="34" charset="-120"/>
                <a:ea typeface="微軟正黑體" panose="020B0604030504040204" pitchFamily="34" charset="-120"/>
              </a:endParaRPr>
            </a:p>
          </p:txBody>
        </p:sp>
      </p:grpSp>
      <p:sp>
        <p:nvSpPr>
          <p:cNvPr id="2" name="Text Placeholder 1"/>
          <p:cNvSpPr>
            <a:spLocks noGrp="1"/>
          </p:cNvSpPr>
          <p:nvPr>
            <p:ph type="body" sz="quarter" idx="10"/>
          </p:nvPr>
        </p:nvSpPr>
        <p:spPr/>
        <p:txBody>
          <a:bodyPr/>
          <a:lstStyle/>
          <a:p>
            <a:r>
              <a:rPr lang="zh-TW" altLang="en-US" dirty="0">
                <a:solidFill>
                  <a:schemeClr val="tx1">
                    <a:lumMod val="75000"/>
                    <a:lumOff val="25000"/>
                  </a:schemeClr>
                </a:solidFill>
                <a:latin typeface="微軟正黑體" panose="020B0604030504040204" pitchFamily="34" charset="-120"/>
                <a:ea typeface="微軟正黑體" panose="020B0604030504040204" pitchFamily="34" charset="-120"/>
              </a:rPr>
              <a:t>應用方向</a:t>
            </a:r>
            <a:endParaRPr lang="ko-KR" altLang="en-US" dirty="0">
              <a:solidFill>
                <a:schemeClr val="tx1">
                  <a:lumMod val="75000"/>
                  <a:lumOff val="25000"/>
                </a:schemeClr>
              </a:solidFill>
              <a:latin typeface="微軟正黑體" panose="020B0604030504040204" pitchFamily="34" charset="-120"/>
            </a:endParaRPr>
          </a:p>
        </p:txBody>
      </p:sp>
      <p:sp>
        <p:nvSpPr>
          <p:cNvPr id="20" name="文字方塊 19">
            <a:extLst>
              <a:ext uri="{FF2B5EF4-FFF2-40B4-BE49-F238E27FC236}">
                <a16:creationId xmlns:a16="http://schemas.microsoft.com/office/drawing/2014/main" id="{01F04F4D-F42A-3EFE-C407-D645B8C33620}"/>
              </a:ext>
            </a:extLst>
          </p:cNvPr>
          <p:cNvSpPr txBox="1"/>
          <p:nvPr/>
        </p:nvSpPr>
        <p:spPr>
          <a:xfrm>
            <a:off x="827584" y="2621787"/>
            <a:ext cx="2339102" cy="523220"/>
          </a:xfrm>
          <a:prstGeom prst="rect">
            <a:avLst/>
          </a:prstGeom>
          <a:noFill/>
        </p:spPr>
        <p:txBody>
          <a:bodyPr wrap="none" rtlCol="0">
            <a:spAutoFit/>
          </a:bodyPr>
          <a:lstStyle/>
          <a:p>
            <a:r>
              <a:rPr lang="zh-TW" altLang="en-US" sz="2800" dirty="0">
                <a:solidFill>
                  <a:srgbClr val="F8B2A3"/>
                </a:solidFill>
                <a:latin typeface="微軟正黑體" panose="020B0604030504040204" pitchFamily="34" charset="-120"/>
                <a:ea typeface="微軟正黑體" panose="020B0604030504040204" pitchFamily="34" charset="-120"/>
              </a:rPr>
              <a:t>關注品牌形象</a:t>
            </a:r>
            <a:endParaRPr lang="zh-TW" altLang="en-US" sz="2000" dirty="0">
              <a:solidFill>
                <a:srgbClr val="F8B2A3"/>
              </a:solidFill>
              <a:latin typeface="微軟正黑體" panose="020B0604030504040204" pitchFamily="34" charset="-120"/>
              <a:ea typeface="微軟正黑體" panose="020B0604030504040204" pitchFamily="34" charset="-120"/>
            </a:endParaRPr>
          </a:p>
        </p:txBody>
      </p:sp>
      <p:sp>
        <p:nvSpPr>
          <p:cNvPr id="21" name="文字方塊 20">
            <a:extLst>
              <a:ext uri="{FF2B5EF4-FFF2-40B4-BE49-F238E27FC236}">
                <a16:creationId xmlns:a16="http://schemas.microsoft.com/office/drawing/2014/main" id="{BD8EE072-85A3-9BD9-103C-FB849BB7FC2E}"/>
              </a:ext>
            </a:extLst>
          </p:cNvPr>
          <p:cNvSpPr txBox="1"/>
          <p:nvPr/>
        </p:nvSpPr>
        <p:spPr>
          <a:xfrm>
            <a:off x="4845804" y="1137444"/>
            <a:ext cx="4134465" cy="523220"/>
          </a:xfrm>
          <a:prstGeom prst="rect">
            <a:avLst/>
          </a:prstGeom>
          <a:noFill/>
        </p:spPr>
        <p:txBody>
          <a:bodyPr wrap="none" rtlCol="0">
            <a:spAutoFit/>
          </a:bodyPr>
          <a:lstStyle/>
          <a:p>
            <a:r>
              <a:rPr lang="zh-TW" altLang="en-US" sz="2800" dirty="0">
                <a:solidFill>
                  <a:srgbClr val="8EB4E3"/>
                </a:solidFill>
                <a:latin typeface="微軟正黑體" panose="020B0604030504040204" pitchFamily="34" charset="-120"/>
                <a:ea typeface="微軟正黑體" panose="020B0604030504040204" pitchFamily="34" charset="-120"/>
              </a:rPr>
              <a:t>對客戶評論做出相應回應</a:t>
            </a:r>
          </a:p>
        </p:txBody>
      </p:sp>
      <p:sp>
        <p:nvSpPr>
          <p:cNvPr id="22" name="文字方塊 21">
            <a:extLst>
              <a:ext uri="{FF2B5EF4-FFF2-40B4-BE49-F238E27FC236}">
                <a16:creationId xmlns:a16="http://schemas.microsoft.com/office/drawing/2014/main" id="{1D148590-46E1-68EB-D28F-D0C1447DFE7F}"/>
              </a:ext>
            </a:extLst>
          </p:cNvPr>
          <p:cNvSpPr txBox="1"/>
          <p:nvPr/>
        </p:nvSpPr>
        <p:spPr>
          <a:xfrm>
            <a:off x="5292080" y="3867894"/>
            <a:ext cx="1620957" cy="523220"/>
          </a:xfrm>
          <a:prstGeom prst="rect">
            <a:avLst/>
          </a:prstGeom>
          <a:noFill/>
        </p:spPr>
        <p:txBody>
          <a:bodyPr wrap="none" rtlCol="0">
            <a:spAutoFit/>
          </a:bodyPr>
          <a:lstStyle/>
          <a:p>
            <a:r>
              <a:rPr lang="zh-TW" altLang="en-US" sz="2800" dirty="0">
                <a:solidFill>
                  <a:srgbClr val="00B050"/>
                </a:solidFill>
                <a:latin typeface="微軟正黑體" panose="020B0604030504040204" pitchFamily="34" charset="-120"/>
                <a:ea typeface="微軟正黑體" panose="020B0604030504040204" pitchFamily="34" charset="-120"/>
              </a:rPr>
              <a:t>市場研究</a:t>
            </a:r>
          </a:p>
        </p:txBody>
      </p:sp>
    </p:spTree>
    <p:extLst>
      <p:ext uri="{BB962C8B-B14F-4D97-AF65-F5344CB8AC3E}">
        <p14:creationId xmlns:p14="http://schemas.microsoft.com/office/powerpoint/2010/main" val="35615587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DA6DA3D5-C815-1B49-8566-732A2B881C27}"/>
              </a:ext>
            </a:extLst>
          </p:cNvPr>
          <p:cNvSpPr>
            <a:spLocks noGrp="1"/>
          </p:cNvSpPr>
          <p:nvPr>
            <p:ph type="body" sz="quarter" idx="10"/>
          </p:nvPr>
        </p:nvSpPr>
        <p:spPr/>
        <p:txBody>
          <a:bodyPr/>
          <a:lstStyle/>
          <a:p>
            <a:r>
              <a:rPr lang="en-US" altLang="zh-TW" dirty="0">
                <a:latin typeface="Roboto" panose="02000000000000000000" pitchFamily="2" charset="0"/>
                <a:ea typeface="Roboto" panose="02000000000000000000" pitchFamily="2" charset="0"/>
              </a:rPr>
              <a:t>NTUSD</a:t>
            </a:r>
            <a:endParaRPr lang="zh-TW" altLang="en-US" dirty="0">
              <a:latin typeface="Roboto" panose="02000000000000000000" pitchFamily="2" charset="0"/>
            </a:endParaRPr>
          </a:p>
        </p:txBody>
      </p:sp>
      <p:sp>
        <p:nvSpPr>
          <p:cNvPr id="4" name="文字方塊 3">
            <a:extLst>
              <a:ext uri="{FF2B5EF4-FFF2-40B4-BE49-F238E27FC236}">
                <a16:creationId xmlns:a16="http://schemas.microsoft.com/office/drawing/2014/main" id="{73DA6552-304F-80C8-89C6-17D9FC6E0FC8}"/>
              </a:ext>
            </a:extLst>
          </p:cNvPr>
          <p:cNvSpPr txBox="1"/>
          <p:nvPr/>
        </p:nvSpPr>
        <p:spPr>
          <a:xfrm>
            <a:off x="845586" y="1118837"/>
            <a:ext cx="7452828" cy="1508105"/>
          </a:xfrm>
          <a:prstGeom prst="rect">
            <a:avLst/>
          </a:prstGeom>
          <a:noFill/>
        </p:spPr>
        <p:txBody>
          <a:bodyPr wrap="square" rtlCol="0">
            <a:spAutoFit/>
          </a:bodyPr>
          <a:lstStyle/>
          <a:p>
            <a:pPr marL="285750" indent="-285750">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台灣大學中文情感極性詞典</a:t>
            </a:r>
            <a:endParaRPr lang="en-US" altLang="zh-TW" sz="2800"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正面詞庫</a:t>
            </a:r>
            <a:endParaRPr lang="en-US" altLang="zh-TW" sz="24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負面詞庫</a:t>
            </a:r>
            <a:endParaRPr lang="en-US" altLang="zh-TW" sz="2400" dirty="0">
              <a:latin typeface="微軟正黑體" panose="020B0604030504040204" pitchFamily="34" charset="-120"/>
              <a:ea typeface="微軟正黑體" panose="020B0604030504040204" pitchFamily="34" charset="-120"/>
            </a:endParaRPr>
          </a:p>
        </p:txBody>
      </p:sp>
      <p:grpSp>
        <p:nvGrpSpPr>
          <p:cNvPr id="14" name="群組 13">
            <a:extLst>
              <a:ext uri="{FF2B5EF4-FFF2-40B4-BE49-F238E27FC236}">
                <a16:creationId xmlns:a16="http://schemas.microsoft.com/office/drawing/2014/main" id="{64878BB2-0304-9FDD-5B56-ABFF6513F5CE}"/>
              </a:ext>
            </a:extLst>
          </p:cNvPr>
          <p:cNvGrpSpPr/>
          <p:nvPr/>
        </p:nvGrpSpPr>
        <p:grpSpPr>
          <a:xfrm>
            <a:off x="3707904" y="1995686"/>
            <a:ext cx="4473586" cy="2836737"/>
            <a:chOff x="3698814" y="2283718"/>
            <a:chExt cx="3609490" cy="2404689"/>
          </a:xfrm>
        </p:grpSpPr>
        <p:sp>
          <p:nvSpPr>
            <p:cNvPr id="5" name="Rectangle 3">
              <a:extLst>
                <a:ext uri="{FF2B5EF4-FFF2-40B4-BE49-F238E27FC236}">
                  <a16:creationId xmlns:a16="http://schemas.microsoft.com/office/drawing/2014/main" id="{BC1B5C75-C6E0-C646-518C-430B786EC89C}"/>
                </a:ext>
              </a:extLst>
            </p:cNvPr>
            <p:cNvSpPr/>
            <p:nvPr/>
          </p:nvSpPr>
          <p:spPr>
            <a:xfrm>
              <a:off x="3698816" y="3306043"/>
              <a:ext cx="3143706" cy="36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Chevron 4">
              <a:extLst>
                <a:ext uri="{FF2B5EF4-FFF2-40B4-BE49-F238E27FC236}">
                  <a16:creationId xmlns:a16="http://schemas.microsoft.com/office/drawing/2014/main" id="{19BAB336-C443-1A47-CE64-696DFF1C18BD}"/>
                </a:ext>
              </a:extLst>
            </p:cNvPr>
            <p:cNvSpPr/>
            <p:nvPr/>
          </p:nvSpPr>
          <p:spPr>
            <a:xfrm>
              <a:off x="5791592" y="2283718"/>
              <a:ext cx="1516712" cy="2404689"/>
            </a:xfrm>
            <a:prstGeom prst="chevron">
              <a:avLst>
                <a:gd name="adj" fmla="val 6914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7" name="Rectangle 4">
              <a:extLst>
                <a:ext uri="{FF2B5EF4-FFF2-40B4-BE49-F238E27FC236}">
                  <a16:creationId xmlns:a16="http://schemas.microsoft.com/office/drawing/2014/main" id="{E7197FE8-DE8A-758A-1609-86BD6BC5428C}"/>
                </a:ext>
              </a:extLst>
            </p:cNvPr>
            <p:cNvSpPr/>
            <p:nvPr/>
          </p:nvSpPr>
          <p:spPr>
            <a:xfrm>
              <a:off x="3698814" y="3716871"/>
              <a:ext cx="2757659" cy="360040"/>
            </a:xfrm>
            <a:custGeom>
              <a:avLst/>
              <a:gdLst>
                <a:gd name="connsiteX0" fmla="*/ 0 w 2880321"/>
                <a:gd name="connsiteY0" fmla="*/ 0 h 360040"/>
                <a:gd name="connsiteX1" fmla="*/ 2880321 w 2880321"/>
                <a:gd name="connsiteY1" fmla="*/ 0 h 360040"/>
                <a:gd name="connsiteX2" fmla="*/ 2880321 w 2880321"/>
                <a:gd name="connsiteY2" fmla="*/ 360040 h 360040"/>
                <a:gd name="connsiteX3" fmla="*/ 0 w 2880321"/>
                <a:gd name="connsiteY3" fmla="*/ 360040 h 360040"/>
                <a:gd name="connsiteX4" fmla="*/ 0 w 2880321"/>
                <a:gd name="connsiteY4" fmla="*/ 0 h 360040"/>
                <a:gd name="connsiteX0" fmla="*/ 0 w 2880321"/>
                <a:gd name="connsiteY0" fmla="*/ 0 h 360040"/>
                <a:gd name="connsiteX1" fmla="*/ 2880321 w 2880321"/>
                <a:gd name="connsiteY1" fmla="*/ 0 h 360040"/>
                <a:gd name="connsiteX2" fmla="*/ 2586122 w 2880321"/>
                <a:gd name="connsiteY2" fmla="*/ 312332 h 360040"/>
                <a:gd name="connsiteX3" fmla="*/ 0 w 2880321"/>
                <a:gd name="connsiteY3" fmla="*/ 360040 h 360040"/>
                <a:gd name="connsiteX4" fmla="*/ 0 w 2880321"/>
                <a:gd name="connsiteY4" fmla="*/ 0 h 360040"/>
                <a:gd name="connsiteX0" fmla="*/ 0 w 2880321"/>
                <a:gd name="connsiteY0" fmla="*/ 0 h 360040"/>
                <a:gd name="connsiteX1" fmla="*/ 2880321 w 2880321"/>
                <a:gd name="connsiteY1" fmla="*/ 0 h 360040"/>
                <a:gd name="connsiteX2" fmla="*/ 2538415 w 2880321"/>
                <a:gd name="connsiteY2" fmla="*/ 296430 h 360040"/>
                <a:gd name="connsiteX3" fmla="*/ 0 w 2880321"/>
                <a:gd name="connsiteY3" fmla="*/ 360040 h 360040"/>
                <a:gd name="connsiteX4" fmla="*/ 0 w 2880321"/>
                <a:gd name="connsiteY4" fmla="*/ 0 h 360040"/>
                <a:gd name="connsiteX0" fmla="*/ 0 w 2880321"/>
                <a:gd name="connsiteY0" fmla="*/ 0 h 360040"/>
                <a:gd name="connsiteX1" fmla="*/ 2880321 w 2880321"/>
                <a:gd name="connsiteY1" fmla="*/ 0 h 360040"/>
                <a:gd name="connsiteX2" fmla="*/ 2545449 w 2880321"/>
                <a:gd name="connsiteY2" fmla="*/ 338633 h 360040"/>
                <a:gd name="connsiteX3" fmla="*/ 0 w 2880321"/>
                <a:gd name="connsiteY3" fmla="*/ 360040 h 360040"/>
                <a:gd name="connsiteX4" fmla="*/ 0 w 2880321"/>
                <a:gd name="connsiteY4" fmla="*/ 0 h 360040"/>
                <a:gd name="connsiteX0" fmla="*/ 0 w 2880321"/>
                <a:gd name="connsiteY0" fmla="*/ 0 h 360040"/>
                <a:gd name="connsiteX1" fmla="*/ 2880321 w 2880321"/>
                <a:gd name="connsiteY1" fmla="*/ 0 h 360040"/>
                <a:gd name="connsiteX2" fmla="*/ 2531381 w 2880321"/>
                <a:gd name="connsiteY2" fmla="*/ 359735 h 360040"/>
                <a:gd name="connsiteX3" fmla="*/ 0 w 2880321"/>
                <a:gd name="connsiteY3" fmla="*/ 360040 h 360040"/>
                <a:gd name="connsiteX4" fmla="*/ 0 w 2880321"/>
                <a:gd name="connsiteY4" fmla="*/ 0 h 36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0321" h="360040">
                  <a:moveTo>
                    <a:pt x="0" y="0"/>
                  </a:moveTo>
                  <a:lnTo>
                    <a:pt x="2880321" y="0"/>
                  </a:lnTo>
                  <a:lnTo>
                    <a:pt x="2531381" y="359735"/>
                  </a:lnTo>
                  <a:lnTo>
                    <a:pt x="0" y="36004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5">
              <a:extLst>
                <a:ext uri="{FF2B5EF4-FFF2-40B4-BE49-F238E27FC236}">
                  <a16:creationId xmlns:a16="http://schemas.microsoft.com/office/drawing/2014/main" id="{67DC3D15-1EC0-5309-2CD9-1EDD33BF915F}"/>
                </a:ext>
              </a:extLst>
            </p:cNvPr>
            <p:cNvSpPr/>
            <p:nvPr/>
          </p:nvSpPr>
          <p:spPr>
            <a:xfrm>
              <a:off x="3703359" y="2895214"/>
              <a:ext cx="2757659" cy="360040"/>
            </a:xfrm>
            <a:custGeom>
              <a:avLst/>
              <a:gdLst>
                <a:gd name="connsiteX0" fmla="*/ 0 w 2880321"/>
                <a:gd name="connsiteY0" fmla="*/ 0 h 360040"/>
                <a:gd name="connsiteX1" fmla="*/ 2880321 w 2880321"/>
                <a:gd name="connsiteY1" fmla="*/ 0 h 360040"/>
                <a:gd name="connsiteX2" fmla="*/ 2880321 w 2880321"/>
                <a:gd name="connsiteY2" fmla="*/ 360040 h 360040"/>
                <a:gd name="connsiteX3" fmla="*/ 0 w 2880321"/>
                <a:gd name="connsiteY3" fmla="*/ 360040 h 360040"/>
                <a:gd name="connsiteX4" fmla="*/ 0 w 2880321"/>
                <a:gd name="connsiteY4" fmla="*/ 0 h 360040"/>
                <a:gd name="connsiteX0" fmla="*/ 0 w 2880321"/>
                <a:gd name="connsiteY0" fmla="*/ 0 h 360040"/>
                <a:gd name="connsiteX1" fmla="*/ 2514561 w 2880321"/>
                <a:gd name="connsiteY1" fmla="*/ 7951 h 360040"/>
                <a:gd name="connsiteX2" fmla="*/ 2880321 w 2880321"/>
                <a:gd name="connsiteY2" fmla="*/ 360040 h 360040"/>
                <a:gd name="connsiteX3" fmla="*/ 0 w 2880321"/>
                <a:gd name="connsiteY3" fmla="*/ 360040 h 360040"/>
                <a:gd name="connsiteX4" fmla="*/ 0 w 2880321"/>
                <a:gd name="connsiteY4" fmla="*/ 0 h 360040"/>
                <a:gd name="connsiteX0" fmla="*/ 0 w 2880321"/>
                <a:gd name="connsiteY0" fmla="*/ 0 h 360040"/>
                <a:gd name="connsiteX1" fmla="*/ 2521595 w 2880321"/>
                <a:gd name="connsiteY1" fmla="*/ 917 h 360040"/>
                <a:gd name="connsiteX2" fmla="*/ 2880321 w 2880321"/>
                <a:gd name="connsiteY2" fmla="*/ 360040 h 360040"/>
                <a:gd name="connsiteX3" fmla="*/ 0 w 2880321"/>
                <a:gd name="connsiteY3" fmla="*/ 360040 h 360040"/>
                <a:gd name="connsiteX4" fmla="*/ 0 w 2880321"/>
                <a:gd name="connsiteY4" fmla="*/ 0 h 360040"/>
                <a:gd name="connsiteX0" fmla="*/ 0 w 2880321"/>
                <a:gd name="connsiteY0" fmla="*/ 0 h 360040"/>
                <a:gd name="connsiteX1" fmla="*/ 2521595 w 2880321"/>
                <a:gd name="connsiteY1" fmla="*/ 917 h 360040"/>
                <a:gd name="connsiteX2" fmla="*/ 2880321 w 2880321"/>
                <a:gd name="connsiteY2" fmla="*/ 360040 h 360040"/>
                <a:gd name="connsiteX3" fmla="*/ 0 w 2880321"/>
                <a:gd name="connsiteY3" fmla="*/ 360040 h 360040"/>
                <a:gd name="connsiteX4" fmla="*/ 0 w 2880321"/>
                <a:gd name="connsiteY4" fmla="*/ 0 h 360040"/>
                <a:gd name="connsiteX0" fmla="*/ 0 w 2880321"/>
                <a:gd name="connsiteY0" fmla="*/ 0 h 360040"/>
                <a:gd name="connsiteX1" fmla="*/ 2528629 w 2880321"/>
                <a:gd name="connsiteY1" fmla="*/ 14985 h 360040"/>
                <a:gd name="connsiteX2" fmla="*/ 2880321 w 2880321"/>
                <a:gd name="connsiteY2" fmla="*/ 360040 h 360040"/>
                <a:gd name="connsiteX3" fmla="*/ 0 w 2880321"/>
                <a:gd name="connsiteY3" fmla="*/ 360040 h 360040"/>
                <a:gd name="connsiteX4" fmla="*/ 0 w 2880321"/>
                <a:gd name="connsiteY4" fmla="*/ 0 h 360040"/>
                <a:gd name="connsiteX0" fmla="*/ 0 w 2880321"/>
                <a:gd name="connsiteY0" fmla="*/ 0 h 360040"/>
                <a:gd name="connsiteX1" fmla="*/ 2535662 w 2880321"/>
                <a:gd name="connsiteY1" fmla="*/ 7951 h 360040"/>
                <a:gd name="connsiteX2" fmla="*/ 2880321 w 2880321"/>
                <a:gd name="connsiteY2" fmla="*/ 360040 h 360040"/>
                <a:gd name="connsiteX3" fmla="*/ 0 w 2880321"/>
                <a:gd name="connsiteY3" fmla="*/ 360040 h 360040"/>
                <a:gd name="connsiteX4" fmla="*/ 0 w 2880321"/>
                <a:gd name="connsiteY4" fmla="*/ 0 h 36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0321" h="360040">
                  <a:moveTo>
                    <a:pt x="0" y="0"/>
                  </a:moveTo>
                  <a:lnTo>
                    <a:pt x="2535662" y="7951"/>
                  </a:lnTo>
                  <a:lnTo>
                    <a:pt x="2880321" y="360040"/>
                  </a:lnTo>
                  <a:lnTo>
                    <a:pt x="0" y="36004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Parallelogram 7">
              <a:extLst>
                <a:ext uri="{FF2B5EF4-FFF2-40B4-BE49-F238E27FC236}">
                  <a16:creationId xmlns:a16="http://schemas.microsoft.com/office/drawing/2014/main" id="{8A7A67D5-4B9D-68DB-440D-BB054012FBF3}"/>
                </a:ext>
              </a:extLst>
            </p:cNvPr>
            <p:cNvSpPr/>
            <p:nvPr/>
          </p:nvSpPr>
          <p:spPr>
            <a:xfrm>
              <a:off x="5148064" y="3716871"/>
              <a:ext cx="1374479" cy="971536"/>
            </a:xfrm>
            <a:prstGeom prst="parallelogram">
              <a:avLst>
                <a:gd name="adj" fmla="val 9626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Parallelogram 8">
              <a:extLst>
                <a:ext uri="{FF2B5EF4-FFF2-40B4-BE49-F238E27FC236}">
                  <a16:creationId xmlns:a16="http://schemas.microsoft.com/office/drawing/2014/main" id="{B527ABBB-12DC-5D72-660A-C6C0844DB0E5}"/>
                </a:ext>
              </a:extLst>
            </p:cNvPr>
            <p:cNvSpPr/>
            <p:nvPr/>
          </p:nvSpPr>
          <p:spPr>
            <a:xfrm flipH="1">
              <a:off x="5148064" y="2283718"/>
              <a:ext cx="1374479" cy="971536"/>
            </a:xfrm>
            <a:prstGeom prst="parallelogram">
              <a:avLst>
                <a:gd name="adj" fmla="val 962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55E3CEB2-27F3-5010-B4A1-6789DAB4D4A4}"/>
                </a:ext>
              </a:extLst>
            </p:cNvPr>
            <p:cNvSpPr txBox="1"/>
            <p:nvPr/>
          </p:nvSpPr>
          <p:spPr>
            <a:xfrm>
              <a:off x="3986846" y="2916083"/>
              <a:ext cx="1447771" cy="339171"/>
            </a:xfrm>
            <a:prstGeom prst="rect">
              <a:avLst/>
            </a:prstGeom>
            <a:noFill/>
          </p:spPr>
          <p:txBody>
            <a:bodyPr wrap="square" rtlCol="0">
              <a:spAutoFit/>
            </a:bodyPr>
            <a:lstStyle/>
            <a:p>
              <a:r>
                <a:rPr lang="zh-TW" altLang="en-US" sz="2000" dirty="0">
                  <a:solidFill>
                    <a:schemeClr val="bg1"/>
                  </a:solidFill>
                  <a:latin typeface="微軟正黑體" panose="020B0604030504040204" pitchFamily="34" charset="-120"/>
                  <a:ea typeface="微軟正黑體" panose="020B0604030504040204" pitchFamily="34" charset="-120"/>
                  <a:cs typeface="Arial" pitchFamily="34" charset="0"/>
                </a:rPr>
                <a:t>建立情感詞典</a:t>
              </a:r>
              <a:endParaRPr lang="ko-KR" altLang="en-US" sz="2000" dirty="0">
                <a:solidFill>
                  <a:schemeClr val="bg1"/>
                </a:solidFill>
                <a:latin typeface="微軟正黑體" panose="020B0604030504040204" pitchFamily="34" charset="-120"/>
                <a:cs typeface="Arial" pitchFamily="34" charset="0"/>
              </a:endParaRPr>
            </a:p>
          </p:txBody>
        </p:sp>
        <p:sp>
          <p:nvSpPr>
            <p:cNvPr id="12" name="TextBox 12">
              <a:extLst>
                <a:ext uri="{FF2B5EF4-FFF2-40B4-BE49-F238E27FC236}">
                  <a16:creationId xmlns:a16="http://schemas.microsoft.com/office/drawing/2014/main" id="{4F958919-792C-AA5D-ABB0-7A8B47014359}"/>
                </a:ext>
              </a:extLst>
            </p:cNvPr>
            <p:cNvSpPr txBox="1"/>
            <p:nvPr/>
          </p:nvSpPr>
          <p:spPr>
            <a:xfrm>
              <a:off x="3986846" y="3347563"/>
              <a:ext cx="2094038" cy="339171"/>
            </a:xfrm>
            <a:prstGeom prst="rect">
              <a:avLst/>
            </a:prstGeom>
            <a:noFill/>
          </p:spPr>
          <p:txBody>
            <a:bodyPr wrap="square" rtlCol="0">
              <a:spAutoFit/>
            </a:bodyPr>
            <a:lstStyle/>
            <a:p>
              <a:r>
                <a:rPr lang="zh-TW" altLang="en-US" sz="2000" dirty="0">
                  <a:solidFill>
                    <a:schemeClr val="bg1"/>
                  </a:solidFill>
                  <a:latin typeface="微軟正黑體" panose="020B0604030504040204" pitchFamily="34" charset="-120"/>
                  <a:ea typeface="微軟正黑體" panose="020B0604030504040204" pitchFamily="34" charset="-120"/>
                  <a:cs typeface="Arial" pitchFamily="34" charset="0"/>
                </a:rPr>
                <a:t>中文環境的機器學習</a:t>
              </a:r>
              <a:endParaRPr lang="ko-KR" altLang="en-US" sz="2000" dirty="0">
                <a:solidFill>
                  <a:schemeClr val="bg1"/>
                </a:solidFill>
                <a:latin typeface="微軟正黑體" panose="020B0604030504040204" pitchFamily="34" charset="-120"/>
                <a:cs typeface="Arial" pitchFamily="34" charset="0"/>
              </a:endParaRPr>
            </a:p>
          </p:txBody>
        </p:sp>
        <p:sp>
          <p:nvSpPr>
            <p:cNvPr id="13" name="TextBox 14">
              <a:extLst>
                <a:ext uri="{FF2B5EF4-FFF2-40B4-BE49-F238E27FC236}">
                  <a16:creationId xmlns:a16="http://schemas.microsoft.com/office/drawing/2014/main" id="{A87FEBA2-84E3-86DE-936B-34A9AFDE75E2}"/>
                </a:ext>
              </a:extLst>
            </p:cNvPr>
            <p:cNvSpPr txBox="1"/>
            <p:nvPr/>
          </p:nvSpPr>
          <p:spPr>
            <a:xfrm>
              <a:off x="3986847" y="3758391"/>
              <a:ext cx="2094038" cy="339171"/>
            </a:xfrm>
            <a:prstGeom prst="rect">
              <a:avLst/>
            </a:prstGeom>
            <a:noFill/>
          </p:spPr>
          <p:txBody>
            <a:bodyPr wrap="square" rtlCol="0">
              <a:spAutoFit/>
            </a:bodyPr>
            <a:lstStyle/>
            <a:p>
              <a:r>
                <a:rPr lang="zh-TW" altLang="en-US" sz="2000" dirty="0">
                  <a:solidFill>
                    <a:schemeClr val="bg1"/>
                  </a:solidFill>
                  <a:latin typeface="微軟正黑體" panose="020B0604030504040204" pitchFamily="34" charset="-120"/>
                  <a:ea typeface="微軟正黑體" panose="020B0604030504040204" pitchFamily="34" charset="-120"/>
                  <a:cs typeface="Arial" pitchFamily="34" charset="0"/>
                </a:rPr>
                <a:t>網路輿情情感分析</a:t>
              </a:r>
              <a:endParaRPr lang="ko-KR" altLang="en-US" sz="2000" dirty="0">
                <a:solidFill>
                  <a:schemeClr val="bg1"/>
                </a:solidFill>
                <a:latin typeface="微軟正黑體" panose="020B0604030504040204" pitchFamily="34" charset="-120"/>
                <a:cs typeface="Arial" pitchFamily="34" charset="0"/>
              </a:endParaRPr>
            </a:p>
          </p:txBody>
        </p:sp>
      </p:grpSp>
    </p:spTree>
    <p:extLst>
      <p:ext uri="{BB962C8B-B14F-4D97-AF65-F5344CB8AC3E}">
        <p14:creationId xmlns:p14="http://schemas.microsoft.com/office/powerpoint/2010/main" val="371824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0-#ppt_w/2"/>
                                          </p:val>
                                        </p:tav>
                                        <p:tav tm="100000">
                                          <p:val>
                                            <p:strVal val="#ppt_x"/>
                                          </p:val>
                                        </p:tav>
                                      </p:tavLst>
                                    </p:anim>
                                    <p:anim calcmode="lin" valueType="num">
                                      <p:cBhvr additive="base">
                                        <p:cTn id="8" dur="10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00F92BF6-FDEE-602D-EE26-F2E7DED0ADEB}"/>
              </a:ext>
            </a:extLst>
          </p:cNvPr>
          <p:cNvSpPr>
            <a:spLocks noGrp="1"/>
          </p:cNvSpPr>
          <p:nvPr>
            <p:ph type="body" sz="quarter" idx="10"/>
          </p:nvPr>
        </p:nvSpPr>
        <p:spPr/>
        <p:txBody>
          <a:bodyPr/>
          <a:lstStyle/>
          <a:p>
            <a:r>
              <a:rPr lang="zh-TW" altLang="en-US" dirty="0"/>
              <a:t>環境</a:t>
            </a:r>
          </a:p>
        </p:txBody>
      </p:sp>
      <p:sp>
        <p:nvSpPr>
          <p:cNvPr id="4" name="文字方塊 3">
            <a:extLst>
              <a:ext uri="{FF2B5EF4-FFF2-40B4-BE49-F238E27FC236}">
                <a16:creationId xmlns:a16="http://schemas.microsoft.com/office/drawing/2014/main" id="{6E82CB77-B516-B196-0740-EC052918155A}"/>
              </a:ext>
            </a:extLst>
          </p:cNvPr>
          <p:cNvSpPr txBox="1"/>
          <p:nvPr/>
        </p:nvSpPr>
        <p:spPr>
          <a:xfrm>
            <a:off x="845586" y="1087886"/>
            <a:ext cx="7452828" cy="2554545"/>
          </a:xfrm>
          <a:prstGeom prst="rect">
            <a:avLst/>
          </a:prstGeom>
          <a:noFill/>
        </p:spPr>
        <p:txBody>
          <a:bodyPr wrap="square" rtlCol="0">
            <a:spAutoFit/>
          </a:bodyPr>
          <a:lstStyle/>
          <a:p>
            <a:pPr marL="285750" indent="-285750">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手動安裝 </a:t>
            </a:r>
            <a:r>
              <a:rPr lang="en-US" altLang="zh-TW" sz="2800" dirty="0" err="1">
                <a:latin typeface="微軟正黑體" panose="020B0604030504040204" pitchFamily="34" charset="-120"/>
                <a:ea typeface="微軟正黑體" panose="020B0604030504040204" pitchFamily="34" charset="-120"/>
              </a:rPr>
              <a:t>tmcn</a:t>
            </a:r>
            <a:r>
              <a:rPr lang="en-US" altLang="zh-TW" sz="2800" dirty="0">
                <a:latin typeface="微軟正黑體" panose="020B0604030504040204" pitchFamily="34" charset="-120"/>
                <a:ea typeface="微軟正黑體" panose="020B0604030504040204" pitchFamily="34" charset="-120"/>
              </a:rPr>
              <a:t> package</a:t>
            </a:r>
          </a:p>
          <a:p>
            <a:pPr marL="285750" indent="-28575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r>
              <a:rPr lang="pt-BR" altLang="zh-TW" sz="2400" dirty="0">
                <a:latin typeface="Roboto" panose="02000000000000000000" pitchFamily="2" charset="0"/>
                <a:ea typeface="Roboto" panose="02000000000000000000" pitchFamily="2" charset="0"/>
                <a:hlinkClick r:id="rId2">
                  <a:extLst>
                    <a:ext uri="{A12FA001-AC4F-418D-AE19-62706E023703}">
                      <ahyp:hlinkClr xmlns:ahyp="http://schemas.microsoft.com/office/drawing/2018/hyperlinkcolor" val="tx"/>
                    </a:ext>
                  </a:extLst>
                </a:hlinkClick>
              </a:rPr>
              <a:t>https://r-forge.r-project.org/R/?group_id=1571</a:t>
            </a:r>
            <a:endParaRPr lang="pt-BR" altLang="zh-TW" sz="2400" dirty="0">
              <a:latin typeface="Roboto" panose="02000000000000000000" pitchFamily="2" charset="0"/>
              <a:ea typeface="Roboto" panose="02000000000000000000" pitchFamily="2" charset="0"/>
            </a:endParaRPr>
          </a:p>
          <a:p>
            <a:pPr marL="742950" lvl="1" indent="-285750">
              <a:buFont typeface="Arial" panose="020B0604020202020204" pitchFamily="34" charset="0"/>
              <a:buChar char="•"/>
            </a:pPr>
            <a:endParaRPr lang="pt-BR" altLang="zh-TW" sz="800" dirty="0">
              <a:latin typeface="Roboto" panose="02000000000000000000" pitchFamily="2" charset="0"/>
              <a:ea typeface="Roboto" panose="02000000000000000000" pitchFamily="2" charset="0"/>
            </a:endParaRPr>
          </a:p>
          <a:p>
            <a:pPr marL="285750" indent="-285750">
              <a:buFont typeface="Arial" panose="020B0604020202020204" pitchFamily="34" charset="0"/>
              <a:buChar char="•"/>
            </a:pPr>
            <a:r>
              <a:rPr lang="pt-BR" altLang="zh-TW" sz="2800" dirty="0">
                <a:latin typeface="Roboto" panose="02000000000000000000" pitchFamily="2" charset="0"/>
                <a:ea typeface="Roboto" panose="02000000000000000000" pitchFamily="2" charset="0"/>
              </a:rPr>
              <a:t>data(NTUSD)</a:t>
            </a:r>
          </a:p>
          <a:p>
            <a:pPr marL="285750" indent="-285750">
              <a:buFont typeface="Arial" panose="020B0604020202020204" pitchFamily="34" charset="0"/>
              <a:buChar char="•"/>
            </a:pPr>
            <a:endParaRPr lang="pt-BR" altLang="zh-TW" sz="800" dirty="0">
              <a:latin typeface="Roboto" panose="02000000000000000000" pitchFamily="2" charset="0"/>
              <a:ea typeface="Roboto" panose="02000000000000000000" pitchFamily="2" charset="0"/>
            </a:endParaRPr>
          </a:p>
          <a:p>
            <a:pPr marL="742950" lvl="1" indent="-285750">
              <a:buFont typeface="Arial" panose="020B0604020202020204" pitchFamily="34" charset="0"/>
              <a:buChar char="•"/>
            </a:pPr>
            <a:r>
              <a:rPr lang="en-US" altLang="zh-TW" sz="2400" b="0" i="0" dirty="0" err="1">
                <a:effectLst/>
                <a:latin typeface="Roboto" panose="02000000000000000000" pitchFamily="2" charset="0"/>
                <a:ea typeface="Roboto" panose="02000000000000000000" pitchFamily="2" charset="0"/>
              </a:rPr>
              <a:t>positive_cht</a:t>
            </a:r>
            <a:r>
              <a:rPr lang="en-US" altLang="zh-TW" sz="2400" b="0" i="0" dirty="0">
                <a:effectLst/>
                <a:latin typeface="微軟正黑體" panose="020B0604030504040204" pitchFamily="34" charset="-120"/>
                <a:ea typeface="微軟正黑體" panose="020B0604030504040204" pitchFamily="34" charset="-120"/>
              </a:rPr>
              <a:t>(</a:t>
            </a:r>
            <a:r>
              <a:rPr lang="zh-TW" altLang="en-US" sz="2400" b="0" i="0" dirty="0">
                <a:effectLst/>
                <a:latin typeface="微軟正黑體" panose="020B0604030504040204" pitchFamily="34" charset="-120"/>
                <a:ea typeface="微軟正黑體" panose="020B0604030504040204" pitchFamily="34" charset="-120"/>
              </a:rPr>
              <a:t>繁體中文正面詞彙</a:t>
            </a:r>
            <a:r>
              <a:rPr lang="en-US" altLang="zh-TW" sz="2400" b="0" i="0" dirty="0">
                <a:effectLst/>
                <a:latin typeface="微軟正黑體" panose="020B0604030504040204" pitchFamily="34" charset="-120"/>
                <a:ea typeface="微軟正黑體" panose="020B0604030504040204" pitchFamily="34" charset="-120"/>
              </a:rPr>
              <a:t>)</a:t>
            </a:r>
          </a:p>
          <a:p>
            <a:pPr marL="742950" lvl="1" indent="-285750">
              <a:buFont typeface="Arial" panose="020B0604020202020204" pitchFamily="34" charset="0"/>
              <a:buChar char="•"/>
            </a:pPr>
            <a:endParaRPr lang="pt-BR" altLang="zh-TW" sz="800" b="0" i="0" dirty="0">
              <a:effectLst/>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r>
              <a:rPr lang="en-US" altLang="zh-TW" sz="2400" b="0" i="0" dirty="0" err="1">
                <a:effectLst/>
                <a:latin typeface="Roboto" panose="02000000000000000000" pitchFamily="2" charset="0"/>
                <a:ea typeface="Roboto" panose="02000000000000000000" pitchFamily="2" charset="0"/>
              </a:rPr>
              <a:t>negative_cht</a:t>
            </a:r>
            <a:r>
              <a:rPr lang="en-US" altLang="zh-TW" sz="2400" b="0" i="0" dirty="0">
                <a:effectLst/>
                <a:latin typeface="微軟正黑體" panose="020B0604030504040204" pitchFamily="34" charset="-120"/>
                <a:ea typeface="微軟正黑體" panose="020B0604030504040204" pitchFamily="34" charset="-120"/>
              </a:rPr>
              <a:t>(</a:t>
            </a:r>
            <a:r>
              <a:rPr lang="zh-TW" altLang="en-US" sz="2400" b="0" i="0" dirty="0">
                <a:effectLst/>
                <a:latin typeface="微軟正黑體" panose="020B0604030504040204" pitchFamily="34" charset="-120"/>
                <a:ea typeface="微軟正黑體" panose="020B0604030504040204" pitchFamily="34" charset="-120"/>
              </a:rPr>
              <a:t>繁體中文負面詞彙</a:t>
            </a:r>
            <a:r>
              <a:rPr lang="en-US" altLang="zh-TW" sz="2400" b="0" i="0" dirty="0">
                <a:effectLst/>
                <a:latin typeface="微軟正黑體" panose="020B0604030504040204" pitchFamily="34" charset="-120"/>
                <a:ea typeface="微軟正黑體" panose="020B0604030504040204" pitchFamily="34" charset="-120"/>
              </a:rPr>
              <a:t>)</a:t>
            </a:r>
            <a:endParaRPr lang="en-US" altLang="zh-TW"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9856356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99C36B54-020C-C1B9-34B8-DED4C30A65CD}"/>
              </a:ext>
            </a:extLst>
          </p:cNvPr>
          <p:cNvSpPr>
            <a:spLocks noGrp="1"/>
          </p:cNvSpPr>
          <p:nvPr>
            <p:ph type="body" sz="quarter" idx="10"/>
          </p:nvPr>
        </p:nvSpPr>
        <p:spPr/>
        <p:txBody>
          <a:bodyPr/>
          <a:lstStyle/>
          <a:p>
            <a:r>
              <a:rPr lang="zh-TW" altLang="en-US" dirty="0">
                <a:latin typeface="微軟正黑體" panose="020B0604030504040204" pitchFamily="34" charset="-120"/>
                <a:ea typeface="微軟正黑體" panose="020B0604030504040204" pitchFamily="34" charset="-120"/>
              </a:rPr>
              <a:t>範例</a:t>
            </a:r>
          </a:p>
        </p:txBody>
      </p:sp>
      <p:sp>
        <p:nvSpPr>
          <p:cNvPr id="4" name="文字方塊 3">
            <a:extLst>
              <a:ext uri="{FF2B5EF4-FFF2-40B4-BE49-F238E27FC236}">
                <a16:creationId xmlns:a16="http://schemas.microsoft.com/office/drawing/2014/main" id="{7AFB832A-9F86-1C53-2FF5-0BA21FB4D596}"/>
              </a:ext>
            </a:extLst>
          </p:cNvPr>
          <p:cNvSpPr txBox="1"/>
          <p:nvPr/>
        </p:nvSpPr>
        <p:spPr>
          <a:xfrm>
            <a:off x="845586" y="1087886"/>
            <a:ext cx="7452828" cy="2369880"/>
          </a:xfrm>
          <a:prstGeom prst="rect">
            <a:avLst/>
          </a:prstGeom>
          <a:noFill/>
        </p:spPr>
        <p:txBody>
          <a:bodyPr wrap="square" rtlCol="0">
            <a:spAutoFit/>
          </a:bodyPr>
          <a:lstStyle/>
          <a:p>
            <a:pPr marL="285750" indent="-285750">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你以為這樣罵人很過癮還可以伸張正義嗎</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殊不知某些人正暗地裡嘲笑你只是個低級的演員。</a:t>
            </a:r>
            <a:endParaRPr lang="en-US" altLang="zh-TW" sz="2800"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歡迎參加今天的活動，希望各位優秀的學者不要吝嗇地分享自己的想法。</a:t>
            </a:r>
            <a:endParaRPr lang="en-US" altLang="zh-TW" sz="28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8679512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C6336CEF-2101-35C3-FB29-7E39B3EBAFD4}"/>
              </a:ext>
            </a:extLst>
          </p:cNvPr>
          <p:cNvSpPr>
            <a:spLocks noGrp="1"/>
          </p:cNvSpPr>
          <p:nvPr>
            <p:ph type="body" sz="quarter" idx="10"/>
          </p:nvPr>
        </p:nvSpPr>
        <p:spPr/>
        <p:txBody>
          <a:bodyPr/>
          <a:lstStyle/>
          <a:p>
            <a:r>
              <a:rPr lang="zh-TW" altLang="en-US" dirty="0">
                <a:latin typeface="微軟正黑體" panose="020B0604030504040204" pitchFamily="34" charset="-120"/>
                <a:ea typeface="微軟正黑體" panose="020B0604030504040204" pitchFamily="34" charset="-120"/>
              </a:rPr>
              <a:t>範例</a:t>
            </a:r>
          </a:p>
        </p:txBody>
      </p:sp>
      <p:pic>
        <p:nvPicPr>
          <p:cNvPr id="5" name="圖片 4" descr="一張含有 文字 的圖片&#10;&#10;自動產生的描述">
            <a:extLst>
              <a:ext uri="{FF2B5EF4-FFF2-40B4-BE49-F238E27FC236}">
                <a16:creationId xmlns:a16="http://schemas.microsoft.com/office/drawing/2014/main" id="{3A408126-FF18-8D07-3EED-1EA5D28F12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113" y="2355726"/>
            <a:ext cx="2969136" cy="1072959"/>
          </a:xfrm>
          <a:prstGeom prst="rect">
            <a:avLst/>
          </a:prstGeom>
          <a:ln>
            <a:solidFill>
              <a:schemeClr val="tx1"/>
            </a:solidFill>
          </a:ln>
        </p:spPr>
      </p:pic>
      <p:pic>
        <p:nvPicPr>
          <p:cNvPr id="7" name="圖片 6" descr="一張含有 桌 的圖片&#10;&#10;自動產生的描述">
            <a:extLst>
              <a:ext uri="{FF2B5EF4-FFF2-40B4-BE49-F238E27FC236}">
                <a16:creationId xmlns:a16="http://schemas.microsoft.com/office/drawing/2014/main" id="{3A51C8A2-35F9-C8C9-5482-44F31A4B67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2200" y="1635646"/>
            <a:ext cx="2238687" cy="2543530"/>
          </a:xfrm>
          <a:prstGeom prst="rect">
            <a:avLst/>
          </a:prstGeom>
          <a:ln>
            <a:solidFill>
              <a:schemeClr val="tx1"/>
            </a:solidFill>
          </a:ln>
        </p:spPr>
      </p:pic>
      <p:pic>
        <p:nvPicPr>
          <p:cNvPr id="9" name="圖片 8" descr="一張含有 桌 的圖片&#10;&#10;自動產生的描述">
            <a:extLst>
              <a:ext uri="{FF2B5EF4-FFF2-40B4-BE49-F238E27FC236}">
                <a16:creationId xmlns:a16="http://schemas.microsoft.com/office/drawing/2014/main" id="{2DA4461D-7857-E478-B2F0-4626FD87BB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7424" y="1635646"/>
            <a:ext cx="2010056" cy="2543530"/>
          </a:xfrm>
          <a:prstGeom prst="rect">
            <a:avLst/>
          </a:prstGeom>
          <a:ln>
            <a:solidFill>
              <a:schemeClr val="tx1"/>
            </a:solidFill>
          </a:ln>
        </p:spPr>
      </p:pic>
      <p:sp>
        <p:nvSpPr>
          <p:cNvPr id="10" name="文字方塊 9">
            <a:extLst>
              <a:ext uri="{FF2B5EF4-FFF2-40B4-BE49-F238E27FC236}">
                <a16:creationId xmlns:a16="http://schemas.microsoft.com/office/drawing/2014/main" id="{4A333F97-BC5D-13EC-D3E8-2A39A630F6DD}"/>
              </a:ext>
            </a:extLst>
          </p:cNvPr>
          <p:cNvSpPr txBox="1"/>
          <p:nvPr/>
        </p:nvSpPr>
        <p:spPr>
          <a:xfrm>
            <a:off x="4572000" y="1266314"/>
            <a:ext cx="877163" cy="369332"/>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正面的</a:t>
            </a:r>
          </a:p>
        </p:txBody>
      </p:sp>
      <p:sp>
        <p:nvSpPr>
          <p:cNvPr id="11" name="文字方塊 10">
            <a:extLst>
              <a:ext uri="{FF2B5EF4-FFF2-40B4-BE49-F238E27FC236}">
                <a16:creationId xmlns:a16="http://schemas.microsoft.com/office/drawing/2014/main" id="{DD5389FE-B519-B46E-A2E5-30972AC72D1F}"/>
              </a:ext>
            </a:extLst>
          </p:cNvPr>
          <p:cNvSpPr txBox="1"/>
          <p:nvPr/>
        </p:nvSpPr>
        <p:spPr>
          <a:xfrm>
            <a:off x="7052961" y="1266314"/>
            <a:ext cx="877163" cy="369332"/>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負面的</a:t>
            </a:r>
          </a:p>
        </p:txBody>
      </p:sp>
      <p:sp>
        <p:nvSpPr>
          <p:cNvPr id="12" name="文字方塊 11">
            <a:extLst>
              <a:ext uri="{FF2B5EF4-FFF2-40B4-BE49-F238E27FC236}">
                <a16:creationId xmlns:a16="http://schemas.microsoft.com/office/drawing/2014/main" id="{CE3F2580-9803-E410-E63B-AE3EC87E63E6}"/>
              </a:ext>
            </a:extLst>
          </p:cNvPr>
          <p:cNvSpPr txBox="1"/>
          <p:nvPr/>
        </p:nvSpPr>
        <p:spPr>
          <a:xfrm>
            <a:off x="533113" y="1635646"/>
            <a:ext cx="2969136" cy="707886"/>
          </a:xfrm>
          <a:prstGeom prst="rect">
            <a:avLst/>
          </a:prstGeom>
          <a:noFill/>
        </p:spPr>
        <p:txBody>
          <a:bodyPr wrap="square" rtlCol="0">
            <a:spAutoFit/>
          </a:bodyPr>
          <a:lstStyle/>
          <a:p>
            <a:r>
              <a:rPr lang="zh-TW" altLang="en-US" sz="2000" dirty="0">
                <a:latin typeface="微軟正黑體" panose="020B0604030504040204" pitchFamily="34" charset="-120"/>
                <a:ea typeface="微軟正黑體" panose="020B0604030504040204" pitchFamily="34" charset="-120"/>
              </a:rPr>
              <a:t>去除正負面詞庫中重複的字詞並設定權重</a:t>
            </a:r>
          </a:p>
        </p:txBody>
      </p:sp>
    </p:spTree>
    <p:extLst>
      <p:ext uri="{BB962C8B-B14F-4D97-AF65-F5344CB8AC3E}">
        <p14:creationId xmlns:p14="http://schemas.microsoft.com/office/powerpoint/2010/main" val="41382398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B8B78070-A7D0-1029-BD83-68B062D893B5}"/>
              </a:ext>
            </a:extLst>
          </p:cNvPr>
          <p:cNvSpPr>
            <a:spLocks noGrp="1"/>
          </p:cNvSpPr>
          <p:nvPr>
            <p:ph type="body" sz="quarter" idx="10"/>
          </p:nvPr>
        </p:nvSpPr>
        <p:spPr/>
        <p:txBody>
          <a:bodyPr/>
          <a:lstStyle/>
          <a:p>
            <a:r>
              <a:rPr lang="zh-TW" altLang="en-US" dirty="0">
                <a:latin typeface="微軟正黑體" panose="020B0604030504040204" pitchFamily="34" charset="-120"/>
                <a:ea typeface="微軟正黑體" panose="020B0604030504040204" pitchFamily="34" charset="-120"/>
              </a:rPr>
              <a:t>範例</a:t>
            </a:r>
          </a:p>
        </p:txBody>
      </p:sp>
      <p:pic>
        <p:nvPicPr>
          <p:cNvPr id="9" name="圖片 8" descr="一張含有 文字 的圖片&#10;&#10;自動產生的描述">
            <a:extLst>
              <a:ext uri="{FF2B5EF4-FFF2-40B4-BE49-F238E27FC236}">
                <a16:creationId xmlns:a16="http://schemas.microsoft.com/office/drawing/2014/main" id="{CB74ACB1-E6E4-0B4F-73B9-58926E5506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792548"/>
            <a:ext cx="5325218" cy="1829055"/>
          </a:xfrm>
          <a:prstGeom prst="rect">
            <a:avLst/>
          </a:prstGeom>
          <a:ln>
            <a:solidFill>
              <a:schemeClr val="tx1"/>
            </a:solidFill>
          </a:ln>
        </p:spPr>
      </p:pic>
      <p:sp>
        <p:nvSpPr>
          <p:cNvPr id="12" name="文字方塊 11">
            <a:extLst>
              <a:ext uri="{FF2B5EF4-FFF2-40B4-BE49-F238E27FC236}">
                <a16:creationId xmlns:a16="http://schemas.microsoft.com/office/drawing/2014/main" id="{832ED669-67DA-6474-53F8-3E567E45CA0D}"/>
              </a:ext>
            </a:extLst>
          </p:cNvPr>
          <p:cNvSpPr txBox="1"/>
          <p:nvPr/>
        </p:nvSpPr>
        <p:spPr>
          <a:xfrm>
            <a:off x="467544" y="1392438"/>
            <a:ext cx="3518912" cy="400110"/>
          </a:xfrm>
          <a:prstGeom prst="rect">
            <a:avLst/>
          </a:prstGeom>
          <a:noFill/>
        </p:spPr>
        <p:txBody>
          <a:bodyPr wrap="none" rtlCol="0">
            <a:spAutoFit/>
          </a:bodyPr>
          <a:lstStyle/>
          <a:p>
            <a:r>
              <a:rPr lang="zh-TW" altLang="en-US" sz="2000" dirty="0">
                <a:latin typeface="微軟正黑體" panose="020B0604030504040204" pitchFamily="34" charset="-120"/>
                <a:ea typeface="微軟正黑體" panose="020B0604030504040204" pitchFamily="34" charset="-120"/>
              </a:rPr>
              <a:t>將正負面權重與斷詞結果比對</a:t>
            </a:r>
          </a:p>
        </p:txBody>
      </p:sp>
      <p:pic>
        <p:nvPicPr>
          <p:cNvPr id="14" name="圖片 13" descr="一張含有 桌 的圖片&#10;&#10;自動產生的描述">
            <a:extLst>
              <a:ext uri="{FF2B5EF4-FFF2-40B4-BE49-F238E27FC236}">
                <a16:creationId xmlns:a16="http://schemas.microsoft.com/office/drawing/2014/main" id="{18875CB8-7017-B9F4-486E-E349A92A0B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6176" y="863730"/>
            <a:ext cx="2210108" cy="3686689"/>
          </a:xfrm>
          <a:prstGeom prst="rect">
            <a:avLst/>
          </a:prstGeom>
          <a:ln>
            <a:solidFill>
              <a:schemeClr val="tx1"/>
            </a:solidFill>
          </a:ln>
        </p:spPr>
      </p:pic>
    </p:spTree>
    <p:extLst>
      <p:ext uri="{BB962C8B-B14F-4D97-AF65-F5344CB8AC3E}">
        <p14:creationId xmlns:p14="http://schemas.microsoft.com/office/powerpoint/2010/main" val="2914524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213800" y="2334962"/>
            <a:ext cx="4930200" cy="473576"/>
          </a:xfrm>
        </p:spPr>
        <p:txBody>
          <a:bodyPr/>
          <a:lstStyle/>
          <a:p>
            <a:r>
              <a:rPr lang="zh-TW" altLang="en-US" dirty="0">
                <a:latin typeface="微軟正黑體" panose="020B0604030504040204" pitchFamily="34" charset="-120"/>
                <a:ea typeface="微軟正黑體" panose="020B0604030504040204" pitchFamily="34" charset="-120"/>
              </a:rPr>
              <a:t>斷詞</a:t>
            </a:r>
            <a:endParaRPr lang="en-US" altLang="zh-TW" dirty="0">
              <a:latin typeface="微軟正黑體" panose="020B0604030504040204" pitchFamily="34" charset="-120"/>
              <a:ea typeface="微軟正黑體" panose="020B0604030504040204" pitchFamily="34" charset="-120"/>
            </a:endParaRPr>
          </a:p>
          <a:p>
            <a:r>
              <a:rPr lang="en-US" altLang="ko-KR" dirty="0">
                <a:latin typeface="Roboto" panose="02000000000000000000" pitchFamily="2" charset="0"/>
                <a:ea typeface="Roboto" panose="02000000000000000000" pitchFamily="2" charset="0"/>
              </a:rPr>
              <a:t>Word segmentation</a:t>
            </a:r>
            <a:endParaRPr lang="ko-KR" altLang="en-US" dirty="0">
              <a:latin typeface="Roboto" panose="02000000000000000000" pitchFamily="2" charset="0"/>
            </a:endParaRPr>
          </a:p>
        </p:txBody>
      </p:sp>
      <p:sp>
        <p:nvSpPr>
          <p:cNvPr id="5" name="Rounded Rectangle 5">
            <a:extLst>
              <a:ext uri="{FF2B5EF4-FFF2-40B4-BE49-F238E27FC236}">
                <a16:creationId xmlns:a16="http://schemas.microsoft.com/office/drawing/2014/main" id="{3123AA3A-DB71-CE5B-D178-F285C5F636BE}"/>
              </a:ext>
            </a:extLst>
          </p:cNvPr>
          <p:cNvSpPr/>
          <p:nvPr/>
        </p:nvSpPr>
        <p:spPr>
          <a:xfrm flipH="1">
            <a:off x="2095120" y="2374395"/>
            <a:ext cx="632171" cy="473575"/>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rgbClr val="AB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012342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5BCE8A90-3737-1A4B-F778-AE17B9D196D9}"/>
              </a:ext>
            </a:extLst>
          </p:cNvPr>
          <p:cNvSpPr>
            <a:spLocks noGrp="1"/>
          </p:cNvSpPr>
          <p:nvPr>
            <p:ph type="body" sz="quarter" idx="10"/>
          </p:nvPr>
        </p:nvSpPr>
        <p:spPr/>
        <p:txBody>
          <a:bodyPr/>
          <a:lstStyle/>
          <a:p>
            <a:r>
              <a:rPr lang="zh-TW" altLang="en-US" dirty="0">
                <a:latin typeface="微軟正黑體" panose="020B0604030504040204" pitchFamily="34" charset="-120"/>
                <a:ea typeface="微軟正黑體" panose="020B0604030504040204" pitchFamily="34" charset="-120"/>
              </a:rPr>
              <a:t>範例</a:t>
            </a:r>
          </a:p>
        </p:txBody>
      </p:sp>
      <p:sp>
        <p:nvSpPr>
          <p:cNvPr id="4" name="文字方塊 3">
            <a:extLst>
              <a:ext uri="{FF2B5EF4-FFF2-40B4-BE49-F238E27FC236}">
                <a16:creationId xmlns:a16="http://schemas.microsoft.com/office/drawing/2014/main" id="{0EFC7E67-A1BE-02BE-0A2B-EE32B61F7821}"/>
              </a:ext>
            </a:extLst>
          </p:cNvPr>
          <p:cNvSpPr txBox="1"/>
          <p:nvPr/>
        </p:nvSpPr>
        <p:spPr>
          <a:xfrm>
            <a:off x="845586" y="1087886"/>
            <a:ext cx="7452828" cy="1384995"/>
          </a:xfrm>
          <a:prstGeom prst="rect">
            <a:avLst/>
          </a:prstGeom>
          <a:noFill/>
        </p:spPr>
        <p:txBody>
          <a:bodyPr wrap="square" rtlCol="0">
            <a:spAutoFit/>
          </a:bodyPr>
          <a:lstStyle/>
          <a:p>
            <a:pPr marL="285750" indent="-285750">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你</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以為</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這樣</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罵人</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很</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過癮</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還</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可以</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伸張</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正義</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嗎</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殊不知</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某些</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人</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正</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暗地</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裡</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嘲笑</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你</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只</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是</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個</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低級</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的</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演員</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a:t>
            </a:r>
            <a:endParaRPr lang="en-US" altLang="zh-TW" sz="2800" dirty="0">
              <a:latin typeface="微軟正黑體" panose="020B0604030504040204" pitchFamily="34" charset="-120"/>
              <a:ea typeface="微軟正黑體" panose="020B0604030504040204" pitchFamily="34" charset="-120"/>
            </a:endParaRPr>
          </a:p>
        </p:txBody>
      </p:sp>
      <p:sp>
        <p:nvSpPr>
          <p:cNvPr id="5" name="文字方塊 4">
            <a:extLst>
              <a:ext uri="{FF2B5EF4-FFF2-40B4-BE49-F238E27FC236}">
                <a16:creationId xmlns:a16="http://schemas.microsoft.com/office/drawing/2014/main" id="{FDF7FEE5-A0E2-8F36-17D2-D0D102D50FF2}"/>
              </a:ext>
            </a:extLst>
          </p:cNvPr>
          <p:cNvSpPr txBox="1"/>
          <p:nvPr/>
        </p:nvSpPr>
        <p:spPr>
          <a:xfrm>
            <a:off x="845586" y="2571750"/>
            <a:ext cx="7452828" cy="954107"/>
          </a:xfrm>
          <a:prstGeom prst="rect">
            <a:avLst/>
          </a:prstGeom>
          <a:noFill/>
        </p:spPr>
        <p:txBody>
          <a:bodyPr wrap="square" rtlCol="0">
            <a:spAutoFit/>
          </a:bodyPr>
          <a:lstStyle/>
          <a:p>
            <a:pPr marL="285750" indent="-285750">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以為</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這樣</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罵人</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過癮</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伸張</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正義</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殊不知</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某些</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人</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嘲笑</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只</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個</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低級</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演員</a:t>
            </a:r>
            <a:endParaRPr lang="en-US" altLang="zh-TW" sz="2800"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BAE244CB-D78B-3720-15FF-B7A9DFEB8A60}"/>
              </a:ext>
            </a:extLst>
          </p:cNvPr>
          <p:cNvSpPr txBox="1"/>
          <p:nvPr/>
        </p:nvSpPr>
        <p:spPr>
          <a:xfrm>
            <a:off x="849996" y="2571750"/>
            <a:ext cx="7452828" cy="954107"/>
          </a:xfrm>
          <a:prstGeom prst="rect">
            <a:avLst/>
          </a:prstGeom>
          <a:noFill/>
        </p:spPr>
        <p:txBody>
          <a:bodyPr wrap="square" rtlCol="0">
            <a:spAutoFit/>
          </a:bodyPr>
          <a:lstStyle/>
          <a:p>
            <a:pPr marL="285750" indent="-285750">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以為</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這樣</a:t>
            </a:r>
            <a:r>
              <a:rPr lang="en-US" altLang="zh-TW" sz="2800" dirty="0">
                <a:latin typeface="微軟正黑體" panose="020B0604030504040204" pitchFamily="34" charset="-120"/>
                <a:ea typeface="微軟正黑體" panose="020B0604030504040204" pitchFamily="34" charset="-120"/>
              </a:rPr>
              <a:t>/</a:t>
            </a:r>
            <a:r>
              <a:rPr lang="zh-TW" altLang="en-US" sz="2800" dirty="0">
                <a:solidFill>
                  <a:srgbClr val="FF0000"/>
                </a:solidFill>
                <a:latin typeface="微軟正黑體" panose="020B0604030504040204" pitchFamily="34" charset="-120"/>
                <a:ea typeface="微軟正黑體" panose="020B0604030504040204" pitchFamily="34" charset="-120"/>
              </a:rPr>
              <a:t>罵人</a:t>
            </a:r>
            <a:r>
              <a:rPr lang="en-US" altLang="zh-TW" sz="2800" dirty="0">
                <a:latin typeface="微軟正黑體" panose="020B0604030504040204" pitchFamily="34" charset="-120"/>
                <a:ea typeface="微軟正黑體" panose="020B0604030504040204" pitchFamily="34" charset="-120"/>
              </a:rPr>
              <a:t>/</a:t>
            </a:r>
            <a:r>
              <a:rPr lang="zh-TW" altLang="en-US" sz="2800" dirty="0">
                <a:solidFill>
                  <a:schemeClr val="accent4">
                    <a:lumMod val="50000"/>
                  </a:schemeClr>
                </a:solidFill>
                <a:latin typeface="微軟正黑體" panose="020B0604030504040204" pitchFamily="34" charset="-120"/>
                <a:ea typeface="微軟正黑體" panose="020B0604030504040204" pitchFamily="34" charset="-120"/>
              </a:rPr>
              <a:t>過癮</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伸張</a:t>
            </a:r>
            <a:r>
              <a:rPr lang="en-US" altLang="zh-TW" sz="2800" dirty="0">
                <a:latin typeface="微軟正黑體" panose="020B0604030504040204" pitchFamily="34" charset="-120"/>
                <a:ea typeface="微軟正黑體" panose="020B0604030504040204" pitchFamily="34" charset="-120"/>
              </a:rPr>
              <a:t>/</a:t>
            </a:r>
            <a:r>
              <a:rPr lang="zh-TW" altLang="en-US" sz="2800" dirty="0">
                <a:solidFill>
                  <a:schemeClr val="accent4">
                    <a:lumMod val="50000"/>
                  </a:schemeClr>
                </a:solidFill>
                <a:latin typeface="微軟正黑體" panose="020B0604030504040204" pitchFamily="34" charset="-120"/>
                <a:ea typeface="微軟正黑體" panose="020B0604030504040204" pitchFamily="34" charset="-120"/>
              </a:rPr>
              <a:t>正義</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殊不知</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某些</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人</a:t>
            </a:r>
            <a:r>
              <a:rPr lang="en-US" altLang="zh-TW" sz="2800" dirty="0">
                <a:latin typeface="微軟正黑體" panose="020B0604030504040204" pitchFamily="34" charset="-120"/>
                <a:ea typeface="微軟正黑體" panose="020B0604030504040204" pitchFamily="34" charset="-120"/>
              </a:rPr>
              <a:t>/</a:t>
            </a:r>
            <a:r>
              <a:rPr lang="zh-TW" altLang="en-US" sz="2800" dirty="0">
                <a:solidFill>
                  <a:srgbClr val="FF0000"/>
                </a:solidFill>
                <a:latin typeface="微軟正黑體" panose="020B0604030504040204" pitchFamily="34" charset="-120"/>
                <a:ea typeface="微軟正黑體" panose="020B0604030504040204" pitchFamily="34" charset="-120"/>
              </a:rPr>
              <a:t>嘲笑</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只</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個</a:t>
            </a:r>
            <a:r>
              <a:rPr lang="en-US" altLang="zh-TW" sz="2800" dirty="0">
                <a:latin typeface="微軟正黑體" panose="020B0604030504040204" pitchFamily="34" charset="-120"/>
                <a:ea typeface="微軟正黑體" panose="020B0604030504040204" pitchFamily="34" charset="-120"/>
              </a:rPr>
              <a:t>/</a:t>
            </a:r>
            <a:r>
              <a:rPr lang="zh-TW" altLang="en-US" sz="2800" dirty="0">
                <a:solidFill>
                  <a:srgbClr val="FF0000"/>
                </a:solidFill>
                <a:latin typeface="微軟正黑體" panose="020B0604030504040204" pitchFamily="34" charset="-120"/>
                <a:ea typeface="微軟正黑體" panose="020B0604030504040204" pitchFamily="34" charset="-120"/>
              </a:rPr>
              <a:t>低級</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演員</a:t>
            </a:r>
            <a:endParaRPr lang="en-US" altLang="zh-TW" sz="28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1110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5BCE8A90-3737-1A4B-F778-AE17B9D196D9}"/>
              </a:ext>
            </a:extLst>
          </p:cNvPr>
          <p:cNvSpPr>
            <a:spLocks noGrp="1"/>
          </p:cNvSpPr>
          <p:nvPr>
            <p:ph type="body" sz="quarter" idx="10"/>
          </p:nvPr>
        </p:nvSpPr>
        <p:spPr/>
        <p:txBody>
          <a:bodyPr/>
          <a:lstStyle/>
          <a:p>
            <a:r>
              <a:rPr lang="zh-TW" altLang="en-US" dirty="0">
                <a:latin typeface="微軟正黑體" panose="020B0604030504040204" pitchFamily="34" charset="-120"/>
                <a:ea typeface="微軟正黑體" panose="020B0604030504040204" pitchFamily="34" charset="-120"/>
              </a:rPr>
              <a:t>範例</a:t>
            </a:r>
          </a:p>
        </p:txBody>
      </p:sp>
      <p:sp>
        <p:nvSpPr>
          <p:cNvPr id="4" name="文字方塊 3">
            <a:extLst>
              <a:ext uri="{FF2B5EF4-FFF2-40B4-BE49-F238E27FC236}">
                <a16:creationId xmlns:a16="http://schemas.microsoft.com/office/drawing/2014/main" id="{0EFC7E67-A1BE-02BE-0A2B-EE32B61F7821}"/>
              </a:ext>
            </a:extLst>
          </p:cNvPr>
          <p:cNvSpPr txBox="1"/>
          <p:nvPr/>
        </p:nvSpPr>
        <p:spPr>
          <a:xfrm>
            <a:off x="845586" y="1087886"/>
            <a:ext cx="7452828" cy="954107"/>
          </a:xfrm>
          <a:prstGeom prst="rect">
            <a:avLst/>
          </a:prstGeom>
          <a:noFill/>
        </p:spPr>
        <p:txBody>
          <a:bodyPr wrap="square" rtlCol="0">
            <a:spAutoFit/>
          </a:bodyPr>
          <a:lstStyle/>
          <a:p>
            <a:pPr marL="285750" indent="-285750">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歡迎</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參加</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今天</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的</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活動</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希望</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各位</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優秀</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的</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學者</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不要</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吝嗇</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地</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分享</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自己</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的</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想法</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a:t>
            </a:r>
            <a:endParaRPr lang="en-US" altLang="zh-TW" sz="2800" dirty="0">
              <a:latin typeface="微軟正黑體" panose="020B0604030504040204" pitchFamily="34" charset="-120"/>
              <a:ea typeface="微軟正黑體" panose="020B0604030504040204" pitchFamily="34" charset="-120"/>
            </a:endParaRPr>
          </a:p>
        </p:txBody>
      </p:sp>
      <p:sp>
        <p:nvSpPr>
          <p:cNvPr id="5" name="文字方塊 4">
            <a:extLst>
              <a:ext uri="{FF2B5EF4-FFF2-40B4-BE49-F238E27FC236}">
                <a16:creationId xmlns:a16="http://schemas.microsoft.com/office/drawing/2014/main" id="{FDF7FEE5-A0E2-8F36-17D2-D0D102D50FF2}"/>
              </a:ext>
            </a:extLst>
          </p:cNvPr>
          <p:cNvSpPr txBox="1"/>
          <p:nvPr/>
        </p:nvSpPr>
        <p:spPr>
          <a:xfrm>
            <a:off x="845586" y="2571750"/>
            <a:ext cx="7452828" cy="954107"/>
          </a:xfrm>
          <a:prstGeom prst="rect">
            <a:avLst/>
          </a:prstGeom>
          <a:noFill/>
        </p:spPr>
        <p:txBody>
          <a:bodyPr wrap="square" rtlCol="0">
            <a:spAutoFit/>
          </a:bodyPr>
          <a:lstStyle/>
          <a:p>
            <a:pPr marL="285750" indent="-285750">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歡迎</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參加</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今天</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的</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活動</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希望</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優秀</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學者</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吝嗇</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分享</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想法</a:t>
            </a:r>
            <a:endParaRPr lang="en-US" altLang="zh-TW" sz="2800"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BAE244CB-D78B-3720-15FF-B7A9DFEB8A60}"/>
              </a:ext>
            </a:extLst>
          </p:cNvPr>
          <p:cNvSpPr txBox="1"/>
          <p:nvPr/>
        </p:nvSpPr>
        <p:spPr>
          <a:xfrm>
            <a:off x="846548" y="2571750"/>
            <a:ext cx="7452828" cy="954107"/>
          </a:xfrm>
          <a:prstGeom prst="rect">
            <a:avLst/>
          </a:prstGeom>
          <a:noFill/>
        </p:spPr>
        <p:txBody>
          <a:bodyPr wrap="square" rtlCol="0">
            <a:spAutoFit/>
          </a:bodyPr>
          <a:lstStyle/>
          <a:p>
            <a:pPr marL="285750" indent="-285750">
              <a:buFont typeface="Arial" panose="020B0604020202020204" pitchFamily="34" charset="0"/>
              <a:buChar char="•"/>
            </a:pPr>
            <a:r>
              <a:rPr lang="zh-TW" altLang="en-US" sz="2800" dirty="0">
                <a:solidFill>
                  <a:schemeClr val="accent4">
                    <a:lumMod val="50000"/>
                  </a:schemeClr>
                </a:solidFill>
                <a:latin typeface="微軟正黑體" panose="020B0604030504040204" pitchFamily="34" charset="-120"/>
                <a:ea typeface="微軟正黑體" panose="020B0604030504040204" pitchFamily="34" charset="-120"/>
              </a:rPr>
              <a:t>歡迎</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參加</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今天</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的</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活動</a:t>
            </a:r>
            <a:r>
              <a:rPr lang="en-US" altLang="zh-TW" sz="2800" dirty="0">
                <a:latin typeface="微軟正黑體" panose="020B0604030504040204" pitchFamily="34" charset="-120"/>
                <a:ea typeface="微軟正黑體" panose="020B0604030504040204" pitchFamily="34" charset="-120"/>
              </a:rPr>
              <a:t>/</a:t>
            </a:r>
            <a:r>
              <a:rPr lang="zh-TW" altLang="en-US" sz="2800" dirty="0">
                <a:solidFill>
                  <a:schemeClr val="accent4">
                    <a:lumMod val="50000"/>
                  </a:schemeClr>
                </a:solidFill>
                <a:latin typeface="微軟正黑體" panose="020B0604030504040204" pitchFamily="34" charset="-120"/>
                <a:ea typeface="微軟正黑體" panose="020B0604030504040204" pitchFamily="34" charset="-120"/>
              </a:rPr>
              <a:t>希望</a:t>
            </a:r>
            <a:r>
              <a:rPr lang="en-US" altLang="zh-TW" sz="2800" dirty="0">
                <a:latin typeface="微軟正黑體" panose="020B0604030504040204" pitchFamily="34" charset="-120"/>
                <a:ea typeface="微軟正黑體" panose="020B0604030504040204" pitchFamily="34" charset="-120"/>
              </a:rPr>
              <a:t>/</a:t>
            </a:r>
            <a:r>
              <a:rPr lang="zh-TW" altLang="en-US" sz="2800" dirty="0">
                <a:solidFill>
                  <a:schemeClr val="accent4">
                    <a:lumMod val="50000"/>
                  </a:schemeClr>
                </a:solidFill>
                <a:latin typeface="微軟正黑體" panose="020B0604030504040204" pitchFamily="34" charset="-120"/>
                <a:ea typeface="微軟正黑體" panose="020B0604030504040204" pitchFamily="34" charset="-120"/>
              </a:rPr>
              <a:t>優秀</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學者</a:t>
            </a:r>
            <a:r>
              <a:rPr lang="en-US" altLang="zh-TW" sz="2800" dirty="0">
                <a:latin typeface="微軟正黑體" panose="020B0604030504040204" pitchFamily="34" charset="-120"/>
                <a:ea typeface="微軟正黑體" panose="020B0604030504040204" pitchFamily="34" charset="-120"/>
              </a:rPr>
              <a:t>/</a:t>
            </a:r>
            <a:r>
              <a:rPr lang="zh-TW" altLang="en-US" sz="2800" dirty="0">
                <a:solidFill>
                  <a:srgbClr val="FF0000"/>
                </a:solidFill>
                <a:latin typeface="微軟正黑體" panose="020B0604030504040204" pitchFamily="34" charset="-120"/>
                <a:ea typeface="微軟正黑體" panose="020B0604030504040204" pitchFamily="34" charset="-120"/>
              </a:rPr>
              <a:t>吝嗇</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分享</a:t>
            </a:r>
            <a:r>
              <a:rPr lang="en-US" altLang="zh-TW" sz="2800" dirty="0">
                <a:latin typeface="微軟正黑體" panose="020B0604030504040204" pitchFamily="34" charset="-120"/>
                <a:ea typeface="微軟正黑體" panose="020B0604030504040204" pitchFamily="34" charset="-120"/>
              </a:rPr>
              <a:t>/</a:t>
            </a:r>
            <a:r>
              <a:rPr lang="zh-TW" altLang="en-US" sz="2800" dirty="0">
                <a:solidFill>
                  <a:schemeClr val="accent4">
                    <a:lumMod val="50000"/>
                  </a:schemeClr>
                </a:solidFill>
                <a:latin typeface="微軟正黑體" panose="020B0604030504040204" pitchFamily="34" charset="-120"/>
                <a:ea typeface="微軟正黑體" panose="020B0604030504040204" pitchFamily="34" charset="-120"/>
              </a:rPr>
              <a:t>想法</a:t>
            </a:r>
            <a:endParaRPr lang="en-US" altLang="zh-TW" sz="2800" dirty="0">
              <a:solidFill>
                <a:schemeClr val="accent4">
                  <a:lumMod val="50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80722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213800" y="2334962"/>
            <a:ext cx="4930200" cy="473576"/>
          </a:xfrm>
        </p:spPr>
        <p:txBody>
          <a:bodyPr/>
          <a:lstStyle/>
          <a:p>
            <a:r>
              <a:rPr lang="en-US" altLang="ko-KR" dirty="0">
                <a:latin typeface="Roboto" panose="02000000000000000000" pitchFamily="2" charset="0"/>
                <a:ea typeface="Roboto" panose="02000000000000000000" pitchFamily="2" charset="0"/>
              </a:rPr>
              <a:t>BERT</a:t>
            </a:r>
            <a:endParaRPr lang="ko-KR" altLang="en-US" dirty="0">
              <a:latin typeface="Roboto" panose="02000000000000000000" pitchFamily="2" charset="0"/>
            </a:endParaRPr>
          </a:p>
        </p:txBody>
      </p:sp>
      <p:sp>
        <p:nvSpPr>
          <p:cNvPr id="5" name="Rounded Rectangle 5">
            <a:extLst>
              <a:ext uri="{FF2B5EF4-FFF2-40B4-BE49-F238E27FC236}">
                <a16:creationId xmlns:a16="http://schemas.microsoft.com/office/drawing/2014/main" id="{3123AA3A-DB71-CE5B-D178-F285C5F636BE}"/>
              </a:ext>
            </a:extLst>
          </p:cNvPr>
          <p:cNvSpPr/>
          <p:nvPr/>
        </p:nvSpPr>
        <p:spPr>
          <a:xfrm flipH="1">
            <a:off x="2095120" y="2374395"/>
            <a:ext cx="632171" cy="473575"/>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rgbClr val="AB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4086325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5BCE8A90-3737-1A4B-F778-AE17B9D196D9}"/>
              </a:ext>
            </a:extLst>
          </p:cNvPr>
          <p:cNvSpPr>
            <a:spLocks noGrp="1"/>
          </p:cNvSpPr>
          <p:nvPr>
            <p:ph type="body" sz="quarter" idx="10"/>
          </p:nvPr>
        </p:nvSpPr>
        <p:spPr/>
        <p:txBody>
          <a:bodyPr/>
          <a:lstStyle/>
          <a:p>
            <a:r>
              <a:rPr lang="zh-TW" altLang="en-US" dirty="0">
                <a:latin typeface="微軟正黑體" panose="020B0604030504040204" pitchFamily="34" charset="-120"/>
                <a:ea typeface="微軟正黑體" panose="020B0604030504040204" pitchFamily="34" charset="-120"/>
              </a:rPr>
              <a:t>什麼是</a:t>
            </a:r>
            <a:r>
              <a:rPr lang="en-US" altLang="zh-TW" dirty="0">
                <a:latin typeface="Roboto" panose="02000000000000000000" pitchFamily="2" charset="0"/>
                <a:ea typeface="Roboto" panose="02000000000000000000" pitchFamily="2" charset="0"/>
              </a:rPr>
              <a:t>BERT</a:t>
            </a:r>
            <a:r>
              <a:rPr lang="en-US" altLang="zh-TW" dirty="0"/>
              <a:t>?</a:t>
            </a:r>
            <a:endParaRPr lang="zh-TW" altLang="en-US" dirty="0"/>
          </a:p>
        </p:txBody>
      </p:sp>
      <p:sp>
        <p:nvSpPr>
          <p:cNvPr id="4" name="文字方塊 3">
            <a:extLst>
              <a:ext uri="{FF2B5EF4-FFF2-40B4-BE49-F238E27FC236}">
                <a16:creationId xmlns:a16="http://schemas.microsoft.com/office/drawing/2014/main" id="{0EFC7E67-A1BE-02BE-0A2B-EE32B61F7821}"/>
              </a:ext>
            </a:extLst>
          </p:cNvPr>
          <p:cNvSpPr txBox="1"/>
          <p:nvPr/>
        </p:nvSpPr>
        <p:spPr>
          <a:xfrm>
            <a:off x="845586" y="1087886"/>
            <a:ext cx="7452828" cy="2062103"/>
          </a:xfrm>
          <a:prstGeom prst="rect">
            <a:avLst/>
          </a:prstGeom>
          <a:noFill/>
        </p:spPr>
        <p:txBody>
          <a:bodyPr wrap="square" rtlCol="0">
            <a:spAutoFit/>
          </a:bodyPr>
          <a:lstStyle/>
          <a:p>
            <a:pPr marL="285750" indent="-285750">
              <a:buFont typeface="Arial" panose="020B0604020202020204" pitchFamily="34" charset="0"/>
              <a:buChar char="•"/>
            </a:pPr>
            <a:r>
              <a:rPr lang="en-US" altLang="zh-TW" sz="2800" dirty="0">
                <a:latin typeface="Roboto" panose="02000000000000000000" pitchFamily="2" charset="0"/>
                <a:ea typeface="Roboto" panose="02000000000000000000" pitchFamily="2" charset="0"/>
              </a:rPr>
              <a:t>Bidirectional Encoder Representations from Transformers</a:t>
            </a:r>
          </a:p>
          <a:p>
            <a:pPr marL="285750" indent="-285750">
              <a:buFont typeface="Arial" panose="020B0604020202020204" pitchFamily="34" charset="0"/>
              <a:buChar char="•"/>
            </a:pPr>
            <a:endParaRPr lang="en-US" altLang="zh-TW" sz="800" dirty="0">
              <a:latin typeface="Roboto" panose="02000000000000000000" pitchFamily="2" charset="0"/>
              <a:ea typeface="Roboto" panose="02000000000000000000" pitchFamily="2" charset="0"/>
            </a:endParaRPr>
          </a:p>
          <a:p>
            <a:pPr marL="285750" indent="-285750">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無監督式</a:t>
            </a:r>
            <a:r>
              <a:rPr lang="en-US" altLang="zh-TW" sz="2800" dirty="0">
                <a:latin typeface="Roboto" panose="02000000000000000000" pitchFamily="2" charset="0"/>
                <a:ea typeface="Roboto" panose="02000000000000000000" pitchFamily="2" charset="0"/>
              </a:rPr>
              <a:t>(unsupervised)</a:t>
            </a:r>
            <a:r>
              <a:rPr lang="zh-TW" altLang="en-US" sz="2800" dirty="0">
                <a:latin typeface="微軟正黑體" panose="020B0604030504040204" pitchFamily="34" charset="-120"/>
                <a:ea typeface="微軟正黑體" panose="020B0604030504040204" pitchFamily="34" charset="-120"/>
              </a:rPr>
              <a:t>的語言模型</a:t>
            </a:r>
            <a:endParaRPr lang="en-US" altLang="zh-TW" sz="2800"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有許多開源的預訓練模型</a:t>
            </a:r>
            <a:endParaRPr lang="en-US" altLang="zh-TW" sz="28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4367500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5BCE8A90-3737-1A4B-F778-AE17B9D196D9}"/>
              </a:ext>
            </a:extLst>
          </p:cNvPr>
          <p:cNvSpPr>
            <a:spLocks noGrp="1"/>
          </p:cNvSpPr>
          <p:nvPr>
            <p:ph type="body" sz="quarter" idx="10"/>
          </p:nvPr>
        </p:nvSpPr>
        <p:spPr/>
        <p:txBody>
          <a:bodyPr/>
          <a:lstStyle/>
          <a:p>
            <a:r>
              <a:rPr lang="zh-TW" altLang="en-US" dirty="0">
                <a:latin typeface="微軟正黑體" panose="020B0604030504040204" pitchFamily="34" charset="-120"/>
                <a:ea typeface="微軟正黑體" panose="020B0604030504040204" pitchFamily="34" charset="-120"/>
              </a:rPr>
              <a:t>什麼是</a:t>
            </a:r>
            <a:r>
              <a:rPr lang="en-US" altLang="zh-TW" dirty="0">
                <a:latin typeface="Roboto" panose="02000000000000000000" pitchFamily="2" charset="0"/>
                <a:ea typeface="Roboto" panose="02000000000000000000" pitchFamily="2" charset="0"/>
              </a:rPr>
              <a:t>BERT</a:t>
            </a:r>
            <a:r>
              <a:rPr lang="en-US" altLang="zh-TW" dirty="0"/>
              <a:t>?</a:t>
            </a:r>
            <a:endParaRPr lang="zh-TW" altLang="en-US" dirty="0"/>
          </a:p>
        </p:txBody>
      </p:sp>
      <p:sp>
        <p:nvSpPr>
          <p:cNvPr id="4" name="文字方塊 3">
            <a:extLst>
              <a:ext uri="{FF2B5EF4-FFF2-40B4-BE49-F238E27FC236}">
                <a16:creationId xmlns:a16="http://schemas.microsoft.com/office/drawing/2014/main" id="{0EFC7E67-A1BE-02BE-0A2B-EE32B61F7821}"/>
              </a:ext>
            </a:extLst>
          </p:cNvPr>
          <p:cNvSpPr txBox="1"/>
          <p:nvPr/>
        </p:nvSpPr>
        <p:spPr>
          <a:xfrm>
            <a:off x="845585" y="1087886"/>
            <a:ext cx="4570027" cy="1384995"/>
          </a:xfrm>
          <a:prstGeom prst="rect">
            <a:avLst/>
          </a:prstGeom>
          <a:noFill/>
        </p:spPr>
        <p:txBody>
          <a:bodyPr wrap="square" rtlCol="0">
            <a:spAutoFit/>
          </a:bodyPr>
          <a:lstStyle/>
          <a:p>
            <a:r>
              <a:rPr lang="en-US" altLang="zh-TW" sz="2800" dirty="0">
                <a:latin typeface="Roboto" panose="02000000000000000000" pitchFamily="2" charset="0"/>
                <a:ea typeface="Roboto" panose="02000000000000000000" pitchFamily="2" charset="0"/>
              </a:rPr>
              <a:t>Transformers</a:t>
            </a:r>
            <a:r>
              <a:rPr lang="zh-TW" altLang="en-US" sz="2800" dirty="0">
                <a:latin typeface="微軟正黑體" panose="020B0604030504040204" pitchFamily="34" charset="-120"/>
                <a:ea typeface="微軟正黑體" panose="020B0604030504040204" pitchFamily="34" charset="-120"/>
              </a:rPr>
              <a:t>模型主要分為</a:t>
            </a:r>
            <a:r>
              <a:rPr lang="en-US" altLang="zh-TW" sz="2800" dirty="0">
                <a:latin typeface="Roboto" panose="02000000000000000000" pitchFamily="2" charset="0"/>
                <a:ea typeface="Roboto" panose="02000000000000000000" pitchFamily="2" charset="0"/>
              </a:rPr>
              <a:t>Encoder</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左</a:t>
            </a:r>
            <a:r>
              <a:rPr lang="en-US" altLang="zh-TW" sz="2800" dirty="0">
                <a:latin typeface="微軟正黑體" panose="020B0604030504040204" pitchFamily="34" charset="-120"/>
                <a:ea typeface="微軟正黑體" panose="020B0604030504040204" pitchFamily="34" charset="-120"/>
              </a:rPr>
              <a:t>)</a:t>
            </a:r>
            <a:r>
              <a:rPr lang="zh-TW" altLang="en-US" sz="2800" dirty="0"/>
              <a:t>及</a:t>
            </a:r>
            <a:r>
              <a:rPr lang="en-US" altLang="zh-TW" sz="2800" dirty="0">
                <a:latin typeface="Roboto" panose="02000000000000000000" pitchFamily="2" charset="0"/>
                <a:ea typeface="Roboto" panose="02000000000000000000" pitchFamily="2" charset="0"/>
              </a:rPr>
              <a:t>Decoder</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右</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，而</a:t>
            </a:r>
            <a:r>
              <a:rPr lang="en-US" altLang="zh-TW" sz="2800" dirty="0">
                <a:latin typeface="Roboto" panose="02000000000000000000" pitchFamily="2" charset="0"/>
                <a:ea typeface="Roboto" panose="02000000000000000000" pitchFamily="2" charset="0"/>
              </a:rPr>
              <a:t>BERT</a:t>
            </a:r>
            <a:r>
              <a:rPr lang="zh-TW" altLang="en-US" sz="2800" dirty="0">
                <a:latin typeface="微軟正黑體" panose="020B0604030504040204" pitchFamily="34" charset="-120"/>
                <a:ea typeface="微軟正黑體" panose="020B0604030504040204" pitchFamily="34" charset="-120"/>
              </a:rPr>
              <a:t>取其</a:t>
            </a:r>
            <a:r>
              <a:rPr lang="en-US" altLang="zh-TW" sz="2800" dirty="0">
                <a:latin typeface="Roboto" panose="02000000000000000000" pitchFamily="2" charset="0"/>
                <a:ea typeface="Roboto" panose="02000000000000000000" pitchFamily="2" charset="0"/>
              </a:rPr>
              <a:t>Encoder</a:t>
            </a:r>
            <a:r>
              <a:rPr lang="zh-TW" altLang="en-US" sz="2800" dirty="0">
                <a:latin typeface="微軟正黑體" panose="020B0604030504040204" pitchFamily="34" charset="-120"/>
                <a:ea typeface="微軟正黑體" panose="020B0604030504040204" pitchFamily="34" charset="-120"/>
              </a:rPr>
              <a:t>部分。</a:t>
            </a:r>
          </a:p>
        </p:txBody>
      </p:sp>
      <p:pic>
        <p:nvPicPr>
          <p:cNvPr id="5" name="Picture 6" descr="Transformer network">
            <a:extLst>
              <a:ext uri="{FF2B5EF4-FFF2-40B4-BE49-F238E27FC236}">
                <a16:creationId xmlns:a16="http://schemas.microsoft.com/office/drawing/2014/main" id="{AC54997A-EAC8-1CD7-150E-2C8C3EE48A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5613" y="1067943"/>
            <a:ext cx="2882801" cy="3956645"/>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13A491A0-2C6D-2E98-7155-9ADD23B4F339}"/>
              </a:ext>
            </a:extLst>
          </p:cNvPr>
          <p:cNvSpPr/>
          <p:nvPr/>
        </p:nvSpPr>
        <p:spPr>
          <a:xfrm>
            <a:off x="5415613" y="2211710"/>
            <a:ext cx="1470296" cy="28285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1036078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5BCE8A90-3737-1A4B-F778-AE17B9D196D9}"/>
              </a:ext>
            </a:extLst>
          </p:cNvPr>
          <p:cNvSpPr>
            <a:spLocks noGrp="1"/>
          </p:cNvSpPr>
          <p:nvPr>
            <p:ph type="body" sz="quarter" idx="10"/>
          </p:nvPr>
        </p:nvSpPr>
        <p:spPr/>
        <p:txBody>
          <a:bodyPr/>
          <a:lstStyle/>
          <a:p>
            <a:r>
              <a:rPr lang="en-US" altLang="zh-TW" dirty="0">
                <a:latin typeface="Roboto" panose="02000000000000000000" pitchFamily="2" charset="0"/>
                <a:ea typeface="Roboto" panose="02000000000000000000" pitchFamily="2" charset="0"/>
              </a:rPr>
              <a:t>BERT</a:t>
            </a:r>
            <a:r>
              <a:rPr lang="zh-TW" altLang="en-US" dirty="0">
                <a:latin typeface="微軟正黑體" panose="020B0604030504040204" pitchFamily="34" charset="-120"/>
                <a:ea typeface="微軟正黑體" panose="020B0604030504040204" pitchFamily="34" charset="-120"/>
              </a:rPr>
              <a:t>可以做什麼</a:t>
            </a:r>
            <a:r>
              <a:rPr lang="en-US" altLang="zh-TW" dirty="0"/>
              <a:t>?</a:t>
            </a:r>
            <a:endParaRPr lang="zh-TW" altLang="en-US" dirty="0"/>
          </a:p>
        </p:txBody>
      </p:sp>
      <p:sp>
        <p:nvSpPr>
          <p:cNvPr id="4" name="文字方塊 3">
            <a:extLst>
              <a:ext uri="{FF2B5EF4-FFF2-40B4-BE49-F238E27FC236}">
                <a16:creationId xmlns:a16="http://schemas.microsoft.com/office/drawing/2014/main" id="{0EFC7E67-A1BE-02BE-0A2B-EE32B61F7821}"/>
              </a:ext>
            </a:extLst>
          </p:cNvPr>
          <p:cNvSpPr txBox="1"/>
          <p:nvPr/>
        </p:nvSpPr>
        <p:spPr>
          <a:xfrm>
            <a:off x="845586" y="1087886"/>
            <a:ext cx="7452828" cy="3170099"/>
          </a:xfrm>
          <a:prstGeom prst="rect">
            <a:avLst/>
          </a:prstGeom>
          <a:noFill/>
        </p:spPr>
        <p:txBody>
          <a:bodyPr wrap="square" rtlCol="0">
            <a:spAutoFit/>
          </a:bodyPr>
          <a:lstStyle/>
          <a:p>
            <a:pPr marL="342900" indent="-342900">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目的：做為一個「前導」模型</a:t>
            </a:r>
            <a:endParaRPr lang="en-US" altLang="zh-TW" sz="2800" dirty="0">
              <a:latin typeface="微軟正黑體" panose="020B0604030504040204" pitchFamily="34" charset="-120"/>
              <a:ea typeface="微軟正黑體" panose="020B0604030504040204" pitchFamily="34" charset="-120"/>
            </a:endParaRPr>
          </a:p>
          <a:p>
            <a:pPr marL="342900" indent="-34290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r>
              <a:rPr lang="en-US" altLang="zh-TW" sz="2400" dirty="0">
                <a:latin typeface="微軟正黑體" panose="020B0604030504040204" pitchFamily="34" charset="-120"/>
                <a:ea typeface="微軟正黑體" panose="020B0604030504040204" pitchFamily="34" charset="-120"/>
              </a:rPr>
              <a:t>	</a:t>
            </a:r>
            <a:r>
              <a:rPr lang="zh-TW" altLang="en-US" sz="2400" dirty="0">
                <a:latin typeface="微軟正黑體" panose="020B0604030504040204" pitchFamily="34" charset="-120"/>
                <a:ea typeface="微軟正黑體" panose="020B0604030504040204" pitchFamily="34" charset="-120"/>
              </a:rPr>
              <a:t>→根據需求調整以達成不同的</a:t>
            </a:r>
            <a:r>
              <a:rPr lang="en-US" altLang="zh-TW" sz="2400" dirty="0">
                <a:latin typeface="微軟正黑體" panose="020B0604030504040204" pitchFamily="34" charset="-120"/>
                <a:ea typeface="微軟正黑體" panose="020B0604030504040204" pitchFamily="34" charset="-120"/>
              </a:rPr>
              <a:t>NLP</a:t>
            </a:r>
            <a:r>
              <a:rPr lang="zh-TW" altLang="en-US" sz="2400" dirty="0">
                <a:latin typeface="微軟正黑體" panose="020B0604030504040204" pitchFamily="34" charset="-120"/>
                <a:ea typeface="微軟正黑體" panose="020B0604030504040204" pitchFamily="34" charset="-120"/>
              </a:rPr>
              <a:t>任務</a:t>
            </a:r>
            <a:endParaRPr lang="en-US" altLang="zh-TW" sz="2400" dirty="0">
              <a:latin typeface="微軟正黑體" panose="020B0604030504040204" pitchFamily="34" charset="-120"/>
              <a:ea typeface="微軟正黑體" panose="020B0604030504040204" pitchFamily="34" charset="-120"/>
            </a:endParaRPr>
          </a:p>
          <a:p>
            <a:endParaRPr lang="en-US" altLang="zh-TW" sz="800" dirty="0">
              <a:latin typeface="微軟正黑體" panose="020B0604030504040204" pitchFamily="34" charset="-120"/>
              <a:ea typeface="微軟正黑體" panose="020B0604030504040204" pitchFamily="34" charset="-120"/>
            </a:endParaRPr>
          </a:p>
          <a:p>
            <a:pPr marL="342900" indent="-342900">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預訓練模型</a:t>
            </a:r>
            <a:endParaRPr lang="en-US" altLang="zh-TW" sz="2800" dirty="0">
              <a:latin typeface="微軟正黑體" panose="020B0604030504040204" pitchFamily="34" charset="-120"/>
              <a:ea typeface="微軟正黑體" panose="020B0604030504040204" pitchFamily="34" charset="-120"/>
            </a:endParaRPr>
          </a:p>
          <a:p>
            <a:pPr marL="342900" indent="-34290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r>
              <a:rPr lang="en-US" altLang="zh-TW" sz="2400" dirty="0">
                <a:latin typeface="微軟正黑體" panose="020B0604030504040204" pitchFamily="34" charset="-120"/>
                <a:ea typeface="微軟正黑體" panose="020B0604030504040204" pitchFamily="34" charset="-120"/>
              </a:rPr>
              <a:t>	</a:t>
            </a:r>
            <a:r>
              <a:rPr lang="zh-TW" altLang="en-US" sz="2400" dirty="0">
                <a:latin typeface="微軟正黑體" panose="020B0604030504040204" pitchFamily="34" charset="-120"/>
                <a:ea typeface="微軟正黑體" panose="020B0604030504040204" pitchFamily="34" charset="-120"/>
              </a:rPr>
              <a:t>→節省訓練成本</a:t>
            </a:r>
            <a:endParaRPr lang="en-US" altLang="zh-TW" sz="2400" dirty="0">
              <a:latin typeface="微軟正黑體" panose="020B0604030504040204" pitchFamily="34" charset="-120"/>
              <a:ea typeface="微軟正黑體" panose="020B0604030504040204" pitchFamily="34" charset="-120"/>
            </a:endParaRPr>
          </a:p>
          <a:p>
            <a:endParaRPr lang="en-US" altLang="zh-TW" sz="800" dirty="0">
              <a:latin typeface="微軟正黑體" panose="020B0604030504040204" pitchFamily="34" charset="-120"/>
              <a:ea typeface="微軟正黑體" panose="020B0604030504040204" pitchFamily="34" charset="-120"/>
            </a:endParaRPr>
          </a:p>
          <a:p>
            <a:pPr marL="342900" indent="-342900">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運用注意力機制</a:t>
            </a:r>
            <a:endParaRPr lang="en-US" altLang="zh-TW" sz="2800" dirty="0">
              <a:latin typeface="微軟正黑體" panose="020B0604030504040204" pitchFamily="34" charset="-120"/>
              <a:ea typeface="微軟正黑體" panose="020B0604030504040204" pitchFamily="34" charset="-120"/>
            </a:endParaRPr>
          </a:p>
          <a:p>
            <a:pPr marL="342900" indent="-34290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r>
              <a:rPr lang="en-US" altLang="zh-TW" sz="2800" dirty="0">
                <a:latin typeface="微軟正黑體" panose="020B0604030504040204" pitchFamily="34" charset="-120"/>
                <a:ea typeface="微軟正黑體" panose="020B0604030504040204" pitchFamily="34" charset="-120"/>
              </a:rPr>
              <a:t>	</a:t>
            </a:r>
            <a:r>
              <a:rPr lang="zh-TW" altLang="en-US" sz="2400" dirty="0">
                <a:latin typeface="微軟正黑體" panose="020B0604030504040204" pitchFamily="34" charset="-120"/>
                <a:ea typeface="微軟正黑體" panose="020B0604030504040204" pitchFamily="34" charset="-120"/>
              </a:rPr>
              <a:t>→與傳統</a:t>
            </a:r>
            <a:r>
              <a:rPr lang="en-US" altLang="zh-TW" sz="2400" dirty="0">
                <a:latin typeface="微軟正黑體" panose="020B0604030504040204" pitchFamily="34" charset="-120"/>
                <a:ea typeface="微軟正黑體" panose="020B0604030504040204" pitchFamily="34" charset="-120"/>
              </a:rPr>
              <a:t>RNN</a:t>
            </a:r>
            <a:r>
              <a:rPr lang="zh-TW" altLang="en-US" sz="2400" dirty="0">
                <a:latin typeface="微軟正黑體" panose="020B0604030504040204" pitchFamily="34" charset="-120"/>
                <a:ea typeface="微軟正黑體" panose="020B0604030504040204" pitchFamily="34" charset="-120"/>
              </a:rPr>
              <a:t>的序列式相比，</a:t>
            </a:r>
            <a:r>
              <a:rPr lang="zh-TW" altLang="en-US" sz="2400" b="1" dirty="0">
                <a:latin typeface="微軟正黑體" panose="020B0604030504040204" pitchFamily="34" charset="-120"/>
                <a:ea typeface="微軟正黑體" panose="020B0604030504040204" pitchFamily="34" charset="-120"/>
              </a:rPr>
              <a:t>有看到前後文</a:t>
            </a:r>
            <a:endParaRPr lang="en-US" altLang="zh-TW" sz="28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257367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47CE7BA0-7D66-C25B-0296-2620CA8D16C4}"/>
              </a:ext>
            </a:extLst>
          </p:cNvPr>
          <p:cNvSpPr>
            <a:spLocks noGrp="1"/>
          </p:cNvSpPr>
          <p:nvPr>
            <p:ph type="body" sz="quarter" idx="10"/>
          </p:nvPr>
        </p:nvSpPr>
        <p:spPr/>
        <p:txBody>
          <a:bodyPr/>
          <a:lstStyle/>
          <a:p>
            <a:r>
              <a:rPr lang="en-US" altLang="zh-TW" dirty="0">
                <a:latin typeface="Roboto" panose="02000000000000000000" pitchFamily="2" charset="0"/>
                <a:ea typeface="Roboto" panose="02000000000000000000" pitchFamily="2" charset="0"/>
              </a:rPr>
              <a:t>BERT</a:t>
            </a:r>
            <a:r>
              <a:rPr lang="zh-TW" altLang="en-US" dirty="0">
                <a:latin typeface="微軟正黑體" panose="020B0604030504040204" pitchFamily="34" charset="-120"/>
                <a:ea typeface="微軟正黑體" panose="020B0604030504040204" pitchFamily="34" charset="-120"/>
              </a:rPr>
              <a:t>應用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情緒分析</a:t>
            </a:r>
          </a:p>
        </p:txBody>
      </p:sp>
      <p:pic>
        <p:nvPicPr>
          <p:cNvPr id="31" name="圖片 30">
            <a:extLst>
              <a:ext uri="{FF2B5EF4-FFF2-40B4-BE49-F238E27FC236}">
                <a16:creationId xmlns:a16="http://schemas.microsoft.com/office/drawing/2014/main" id="{43919C6C-F85B-592D-3FE1-0B7F3A46C4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11960" y="2345796"/>
            <a:ext cx="4121585" cy="2652084"/>
          </a:xfrm>
          <a:prstGeom prst="rect">
            <a:avLst/>
          </a:prstGeom>
        </p:spPr>
      </p:pic>
      <p:sp>
        <p:nvSpPr>
          <p:cNvPr id="32" name="文字方塊 31">
            <a:extLst>
              <a:ext uri="{FF2B5EF4-FFF2-40B4-BE49-F238E27FC236}">
                <a16:creationId xmlns:a16="http://schemas.microsoft.com/office/drawing/2014/main" id="{1350B9EE-F206-5B65-5431-6FB4FAD607ED}"/>
              </a:ext>
            </a:extLst>
          </p:cNvPr>
          <p:cNvSpPr txBox="1"/>
          <p:nvPr/>
        </p:nvSpPr>
        <p:spPr>
          <a:xfrm>
            <a:off x="845586" y="1087886"/>
            <a:ext cx="7452828" cy="1508105"/>
          </a:xfrm>
          <a:prstGeom prst="rect">
            <a:avLst/>
          </a:prstGeom>
          <a:noFill/>
        </p:spPr>
        <p:txBody>
          <a:bodyPr wrap="square" rtlCol="0">
            <a:spAutoFit/>
          </a:bodyPr>
          <a:lstStyle/>
          <a:p>
            <a:pPr marL="285750" indent="-285750">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單一句子分類</a:t>
            </a:r>
            <a:endParaRPr lang="en-US" altLang="zh-TW" sz="2800"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輸入：單一句子</a:t>
            </a:r>
            <a:endParaRPr lang="en-US" altLang="zh-TW" sz="24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輸出：情緒類別</a:t>
            </a:r>
            <a:endParaRPr lang="en-US" altLang="zh-TW"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7685927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47CE7BA0-7D66-C25B-0296-2620CA8D16C4}"/>
              </a:ext>
            </a:extLst>
          </p:cNvPr>
          <p:cNvSpPr>
            <a:spLocks noGrp="1"/>
          </p:cNvSpPr>
          <p:nvPr>
            <p:ph type="body" sz="quarter" idx="10"/>
          </p:nvPr>
        </p:nvSpPr>
        <p:spPr/>
        <p:txBody>
          <a:bodyPr/>
          <a:lstStyle/>
          <a:p>
            <a:r>
              <a:rPr lang="en-US" altLang="zh-TW" dirty="0">
                <a:latin typeface="Roboto" panose="02000000000000000000" pitchFamily="2" charset="0"/>
                <a:ea typeface="Roboto" panose="02000000000000000000" pitchFamily="2" charset="0"/>
              </a:rPr>
              <a:t>BERT</a:t>
            </a:r>
            <a:r>
              <a:rPr lang="zh-TW" altLang="en-US" dirty="0">
                <a:latin typeface="微軟正黑體" panose="020B0604030504040204" pitchFamily="34" charset="-120"/>
                <a:ea typeface="微軟正黑體" panose="020B0604030504040204" pitchFamily="34" charset="-120"/>
              </a:rPr>
              <a:t>應用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Slot filling</a:t>
            </a:r>
            <a:endParaRPr lang="zh-TW" altLang="en-US" dirty="0">
              <a:latin typeface="微軟正黑體" panose="020B0604030504040204" pitchFamily="34" charset="-120"/>
              <a:ea typeface="微軟正黑體" panose="020B0604030504040204" pitchFamily="34" charset="-120"/>
            </a:endParaRPr>
          </a:p>
        </p:txBody>
      </p:sp>
      <p:pic>
        <p:nvPicPr>
          <p:cNvPr id="31" name="圖片 30">
            <a:extLst>
              <a:ext uri="{FF2B5EF4-FFF2-40B4-BE49-F238E27FC236}">
                <a16:creationId xmlns:a16="http://schemas.microsoft.com/office/drawing/2014/main" id="{43919C6C-F85B-592D-3FE1-0B7F3A46C43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4123901" y="1939084"/>
            <a:ext cx="4176464" cy="3077908"/>
          </a:xfrm>
          <a:prstGeom prst="rect">
            <a:avLst/>
          </a:prstGeom>
        </p:spPr>
      </p:pic>
      <p:sp>
        <p:nvSpPr>
          <p:cNvPr id="32" name="文字方塊 31">
            <a:extLst>
              <a:ext uri="{FF2B5EF4-FFF2-40B4-BE49-F238E27FC236}">
                <a16:creationId xmlns:a16="http://schemas.microsoft.com/office/drawing/2014/main" id="{1350B9EE-F206-5B65-5431-6FB4FAD607ED}"/>
              </a:ext>
            </a:extLst>
          </p:cNvPr>
          <p:cNvSpPr txBox="1"/>
          <p:nvPr/>
        </p:nvSpPr>
        <p:spPr>
          <a:xfrm>
            <a:off x="845586" y="1087886"/>
            <a:ext cx="7452828" cy="1508105"/>
          </a:xfrm>
          <a:prstGeom prst="rect">
            <a:avLst/>
          </a:prstGeom>
          <a:noFill/>
        </p:spPr>
        <p:txBody>
          <a:bodyPr wrap="square" rtlCol="0">
            <a:spAutoFit/>
          </a:bodyPr>
          <a:lstStyle/>
          <a:p>
            <a:pPr marL="285750" indent="-285750">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單一句子標註</a:t>
            </a:r>
            <a:endParaRPr lang="en-US" altLang="zh-TW" sz="2800"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輸入：單一句子</a:t>
            </a:r>
            <a:endParaRPr lang="en-US" altLang="zh-TW" sz="24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輸出：各個詞的分類</a:t>
            </a:r>
            <a:endParaRPr lang="en-US" altLang="zh-TW"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8274895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47CE7BA0-7D66-C25B-0296-2620CA8D16C4}"/>
              </a:ext>
            </a:extLst>
          </p:cNvPr>
          <p:cNvSpPr>
            <a:spLocks noGrp="1"/>
          </p:cNvSpPr>
          <p:nvPr>
            <p:ph type="body" sz="quarter" idx="10"/>
          </p:nvPr>
        </p:nvSpPr>
        <p:spPr/>
        <p:txBody>
          <a:bodyPr/>
          <a:lstStyle/>
          <a:p>
            <a:r>
              <a:rPr lang="en-US" altLang="zh-TW" dirty="0">
                <a:latin typeface="Roboto" panose="02000000000000000000" pitchFamily="2" charset="0"/>
                <a:ea typeface="Roboto" panose="02000000000000000000" pitchFamily="2" charset="0"/>
              </a:rPr>
              <a:t>BERT</a:t>
            </a:r>
            <a:r>
              <a:rPr lang="zh-TW" altLang="en-US" dirty="0">
                <a:latin typeface="微軟正黑體" panose="020B0604030504040204" pitchFamily="34" charset="-120"/>
                <a:ea typeface="微軟正黑體" panose="020B0604030504040204" pitchFamily="34" charset="-120"/>
              </a:rPr>
              <a:t>應用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判斷語意</a:t>
            </a:r>
          </a:p>
        </p:txBody>
      </p:sp>
      <p:pic>
        <p:nvPicPr>
          <p:cNvPr id="31" name="圖片 30">
            <a:extLst>
              <a:ext uri="{FF2B5EF4-FFF2-40B4-BE49-F238E27FC236}">
                <a16:creationId xmlns:a16="http://schemas.microsoft.com/office/drawing/2014/main" id="{43919C6C-F85B-592D-3FE1-0B7F3A46C43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499992" y="1419622"/>
            <a:ext cx="4361729" cy="3354834"/>
          </a:xfrm>
          <a:prstGeom prst="rect">
            <a:avLst/>
          </a:prstGeom>
        </p:spPr>
      </p:pic>
      <p:sp>
        <p:nvSpPr>
          <p:cNvPr id="32" name="文字方塊 31">
            <a:extLst>
              <a:ext uri="{FF2B5EF4-FFF2-40B4-BE49-F238E27FC236}">
                <a16:creationId xmlns:a16="http://schemas.microsoft.com/office/drawing/2014/main" id="{1350B9EE-F206-5B65-5431-6FB4FAD607ED}"/>
              </a:ext>
            </a:extLst>
          </p:cNvPr>
          <p:cNvSpPr txBox="1"/>
          <p:nvPr/>
        </p:nvSpPr>
        <p:spPr>
          <a:xfrm>
            <a:off x="845586" y="1087886"/>
            <a:ext cx="3654406" cy="1384995"/>
          </a:xfrm>
          <a:prstGeom prst="rect">
            <a:avLst/>
          </a:prstGeom>
          <a:noFill/>
        </p:spPr>
        <p:txBody>
          <a:bodyPr wrap="square" rtlCol="0">
            <a:spAutoFit/>
          </a:bodyPr>
          <a:lstStyle/>
          <a:p>
            <a:pPr marL="285750" indent="-285750">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成對句子分類</a:t>
            </a:r>
            <a:endParaRPr lang="en-US" altLang="zh-TW" sz="2800"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給定前提</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句子</a:t>
            </a:r>
            <a:r>
              <a:rPr lang="en-US" altLang="zh-TW" sz="2400" dirty="0">
                <a:latin typeface="微軟正黑體" panose="020B0604030504040204" pitchFamily="34" charset="-120"/>
                <a:ea typeface="微軟正黑體" panose="020B0604030504040204" pitchFamily="34" charset="-120"/>
              </a:rPr>
              <a:t>1)</a:t>
            </a:r>
            <a:r>
              <a:rPr lang="zh-TW" altLang="en-US" sz="2400" dirty="0">
                <a:latin typeface="微軟正黑體" panose="020B0604030504040204" pitchFamily="34" charset="-120"/>
                <a:ea typeface="微軟正黑體" panose="020B0604030504040204" pitchFamily="34" charset="-120"/>
              </a:rPr>
              <a:t>預測句子</a:t>
            </a:r>
            <a:r>
              <a:rPr lang="en-US" altLang="zh-TW" sz="2400" dirty="0">
                <a:latin typeface="微軟正黑體" panose="020B0604030504040204" pitchFamily="34" charset="-120"/>
                <a:ea typeface="微軟正黑體" panose="020B0604030504040204" pitchFamily="34" charset="-120"/>
              </a:rPr>
              <a:t>2</a:t>
            </a:r>
            <a:r>
              <a:rPr lang="zh-TW" altLang="en-US" sz="2400" dirty="0">
                <a:latin typeface="微軟正黑體" panose="020B0604030504040204" pitchFamily="34" charset="-120"/>
                <a:ea typeface="微軟正黑體" panose="020B0604030504040204" pitchFamily="34" charset="-120"/>
              </a:rPr>
              <a:t>為真</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假</a:t>
            </a:r>
            <a:endParaRPr lang="en-US" altLang="zh-TW" sz="2400" dirty="0">
              <a:latin typeface="微軟正黑體" panose="020B0604030504040204" pitchFamily="34" charset="-120"/>
              <a:ea typeface="微軟正黑體" panose="020B0604030504040204" pitchFamily="34" charset="-120"/>
            </a:endParaRPr>
          </a:p>
        </p:txBody>
      </p:sp>
      <p:sp>
        <p:nvSpPr>
          <p:cNvPr id="5" name="文字方塊 4">
            <a:extLst>
              <a:ext uri="{FF2B5EF4-FFF2-40B4-BE49-F238E27FC236}">
                <a16:creationId xmlns:a16="http://schemas.microsoft.com/office/drawing/2014/main" id="{966D2F5E-5C96-B3DC-C928-DC05922853CF}"/>
              </a:ext>
            </a:extLst>
          </p:cNvPr>
          <p:cNvSpPr txBox="1"/>
          <p:nvPr/>
        </p:nvSpPr>
        <p:spPr>
          <a:xfrm>
            <a:off x="917594" y="2571750"/>
            <a:ext cx="4014446" cy="2492990"/>
          </a:xfrm>
          <a:prstGeom prst="rect">
            <a:avLst/>
          </a:prstGeom>
          <a:noFill/>
        </p:spPr>
        <p:txBody>
          <a:bodyPr wrap="square" rtlCol="0">
            <a:spAutoFit/>
          </a:bodyPr>
          <a:lstStyle/>
          <a:p>
            <a:pPr marL="285750" indent="-285750">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範例：</a:t>
            </a:r>
            <a:endParaRPr lang="en-US" altLang="zh-TW" sz="8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r>
              <a:rPr lang="en-US" altLang="zh-TW" sz="2400" dirty="0">
                <a:latin typeface="微軟正黑體" panose="020B0604030504040204" pitchFamily="34" charset="-120"/>
                <a:ea typeface="微軟正黑體" panose="020B0604030504040204" pitchFamily="34" charset="-120"/>
              </a:rPr>
              <a:t>(False)</a:t>
            </a:r>
            <a:r>
              <a:rPr lang="zh-TW" altLang="en-US" sz="2400" dirty="0">
                <a:latin typeface="微軟正黑體" panose="020B0604030504040204" pitchFamily="34" charset="-120"/>
                <a:ea typeface="微軟正黑體" panose="020B0604030504040204" pitchFamily="34" charset="-120"/>
              </a:rPr>
              <a:t>我很喜歡貓，我每天都打他們。</a:t>
            </a:r>
            <a:endParaRPr lang="en-US" altLang="zh-TW" sz="24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r>
              <a:rPr lang="en-US" altLang="zh-TW" sz="2400" dirty="0">
                <a:latin typeface="微軟正黑體" panose="020B0604030504040204" pitchFamily="34" charset="-120"/>
                <a:ea typeface="微軟正黑體" panose="020B0604030504040204" pitchFamily="34" charset="-120"/>
              </a:rPr>
              <a:t>(True)</a:t>
            </a:r>
            <a:r>
              <a:rPr lang="zh-TW" altLang="en-US" sz="2400" dirty="0">
                <a:latin typeface="微軟正黑體" panose="020B0604030504040204" pitchFamily="34" charset="-120"/>
                <a:ea typeface="微軟正黑體" panose="020B0604030504040204" pitchFamily="34" charset="-120"/>
              </a:rPr>
              <a:t>我很喜歡吃炸雞，每家速食店的炸雞我都吃過了。</a:t>
            </a:r>
            <a:endParaRPr lang="en-US" altLang="zh-TW"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5144594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47CE7BA0-7D66-C25B-0296-2620CA8D16C4}"/>
              </a:ext>
            </a:extLst>
          </p:cNvPr>
          <p:cNvSpPr>
            <a:spLocks noGrp="1"/>
          </p:cNvSpPr>
          <p:nvPr>
            <p:ph type="body" sz="quarter" idx="10"/>
          </p:nvPr>
        </p:nvSpPr>
        <p:spPr/>
        <p:txBody>
          <a:bodyPr/>
          <a:lstStyle/>
          <a:p>
            <a:r>
              <a:rPr lang="en-US" altLang="zh-TW" dirty="0">
                <a:latin typeface="Roboto" panose="02000000000000000000" pitchFamily="2" charset="0"/>
                <a:ea typeface="Roboto" panose="02000000000000000000" pitchFamily="2" charset="0"/>
              </a:rPr>
              <a:t>BERT</a:t>
            </a:r>
            <a:r>
              <a:rPr lang="zh-TW" altLang="en-US" dirty="0">
                <a:latin typeface="微軟正黑體" panose="020B0604030504040204" pitchFamily="34" charset="-120"/>
                <a:ea typeface="微軟正黑體" panose="020B0604030504040204" pitchFamily="34" charset="-120"/>
              </a:rPr>
              <a:t>應用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問答</a:t>
            </a:r>
          </a:p>
        </p:txBody>
      </p:sp>
      <p:pic>
        <p:nvPicPr>
          <p:cNvPr id="4" name="圖片 3">
            <a:extLst>
              <a:ext uri="{FF2B5EF4-FFF2-40B4-BE49-F238E27FC236}">
                <a16:creationId xmlns:a16="http://schemas.microsoft.com/office/drawing/2014/main" id="{9DE8E3E1-3E88-75E7-59B7-319949FCDA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39752" y="1203598"/>
            <a:ext cx="4464496" cy="3540328"/>
          </a:xfrm>
          <a:prstGeom prst="rect">
            <a:avLst/>
          </a:prstGeom>
        </p:spPr>
      </p:pic>
    </p:spTree>
    <p:extLst>
      <p:ext uri="{BB962C8B-B14F-4D97-AF65-F5344CB8AC3E}">
        <p14:creationId xmlns:p14="http://schemas.microsoft.com/office/powerpoint/2010/main" val="3511045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649C0642-7869-A115-A87C-5E3C5395BD5F}"/>
              </a:ext>
            </a:extLst>
          </p:cNvPr>
          <p:cNvSpPr>
            <a:spLocks noGrp="1"/>
          </p:cNvSpPr>
          <p:nvPr>
            <p:ph type="body" sz="quarter" idx="10"/>
          </p:nvPr>
        </p:nvSpPr>
        <p:spPr/>
        <p:txBody>
          <a:bodyPr/>
          <a:lstStyle/>
          <a:p>
            <a:r>
              <a:rPr lang="zh-TW" altLang="en-US" dirty="0">
                <a:latin typeface="微軟正黑體" panose="020B0604030504040204" pitchFamily="34" charset="-120"/>
                <a:ea typeface="微軟正黑體" panose="020B0604030504040204" pitchFamily="34" charset="-120"/>
              </a:rPr>
              <a:t>什麼是斷詞</a:t>
            </a:r>
            <a:r>
              <a:rPr lang="en-US" altLang="zh-TW" dirty="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p:txBody>
      </p:sp>
      <p:sp>
        <p:nvSpPr>
          <p:cNvPr id="4" name="文字方塊 3">
            <a:extLst>
              <a:ext uri="{FF2B5EF4-FFF2-40B4-BE49-F238E27FC236}">
                <a16:creationId xmlns:a16="http://schemas.microsoft.com/office/drawing/2014/main" id="{97E3597E-0E34-2E5C-6CFE-0B79ABCCC290}"/>
              </a:ext>
            </a:extLst>
          </p:cNvPr>
          <p:cNvSpPr txBox="1"/>
          <p:nvPr/>
        </p:nvSpPr>
        <p:spPr>
          <a:xfrm>
            <a:off x="845586" y="1087886"/>
            <a:ext cx="7452828" cy="3231654"/>
          </a:xfrm>
          <a:prstGeom prst="rect">
            <a:avLst/>
          </a:prstGeom>
          <a:noFill/>
        </p:spPr>
        <p:txBody>
          <a:bodyPr wrap="square" rtlCol="0">
            <a:spAutoFit/>
          </a:bodyPr>
          <a:lstStyle/>
          <a:p>
            <a:pPr marL="285750" indent="-285750">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讓電腦以意義為單位切割字詞</a:t>
            </a:r>
            <a:endParaRPr lang="en-US" altLang="zh-TW" sz="2800"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範例</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我很榮幸能參與今天的活動。</a:t>
            </a:r>
            <a:endParaRPr lang="en-US" altLang="zh-TW" sz="2800"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以字為單位</a:t>
            </a:r>
            <a:endParaRPr lang="en-US" altLang="zh-TW" sz="2400" dirty="0">
              <a:latin typeface="微軟正黑體" panose="020B0604030504040204" pitchFamily="34" charset="-120"/>
              <a:ea typeface="微軟正黑體" panose="020B0604030504040204" pitchFamily="34" charset="-120"/>
            </a:endParaRPr>
          </a:p>
          <a:p>
            <a:pPr lvl="2"/>
            <a:r>
              <a:rPr lang="en-US" altLang="zh-TW" sz="2400" dirty="0">
                <a:latin typeface="微軟正黑體" panose="020B0604030504040204" pitchFamily="34" charset="-120"/>
                <a:ea typeface="微軟正黑體" panose="020B0604030504040204" pitchFamily="34" charset="-120"/>
              </a:rPr>
              <a:t>(X)</a:t>
            </a:r>
            <a:r>
              <a:rPr lang="zh-TW" altLang="en-US" sz="2400" dirty="0">
                <a:latin typeface="微軟正黑體" panose="020B0604030504040204" pitchFamily="34" charset="-120"/>
                <a:ea typeface="微軟正黑體" panose="020B0604030504040204" pitchFamily="34" charset="-120"/>
              </a:rPr>
              <a:t>我</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很</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榮</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幸</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能</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參</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與</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今</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天</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的</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活</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動</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a:t>
            </a:r>
            <a:endParaRPr lang="en-US" altLang="zh-TW" sz="24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以詞為單位</a:t>
            </a:r>
            <a:endParaRPr lang="en-US" altLang="zh-TW" sz="2400" dirty="0">
              <a:latin typeface="微軟正黑體" panose="020B0604030504040204" pitchFamily="34" charset="-120"/>
              <a:ea typeface="微軟正黑體" panose="020B0604030504040204" pitchFamily="34" charset="-120"/>
            </a:endParaRPr>
          </a:p>
          <a:p>
            <a:pPr lvl="2"/>
            <a:r>
              <a:rPr lang="en-US" altLang="zh-TW" sz="2400" dirty="0">
                <a:latin typeface="微軟正黑體" panose="020B0604030504040204" pitchFamily="34" charset="-120"/>
                <a:ea typeface="微軟正黑體" panose="020B0604030504040204" pitchFamily="34" charset="-120"/>
              </a:rPr>
              <a:t>(O)</a:t>
            </a:r>
            <a:r>
              <a:rPr lang="zh-TW" altLang="en-US" sz="2400" dirty="0">
                <a:latin typeface="微軟正黑體" panose="020B0604030504040204" pitchFamily="34" charset="-120"/>
                <a:ea typeface="微軟正黑體" panose="020B0604030504040204" pitchFamily="34" charset="-120"/>
              </a:rPr>
              <a:t>我</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很</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榮幸</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能</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參與</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今天</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的</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活動</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a:t>
            </a:r>
            <a:endParaRPr lang="en-US" altLang="zh-TW" sz="2400" dirty="0">
              <a:latin typeface="微軟正黑體" panose="020B0604030504040204" pitchFamily="34" charset="-120"/>
              <a:ea typeface="微軟正黑體" panose="020B0604030504040204" pitchFamily="34" charset="-120"/>
            </a:endParaRPr>
          </a:p>
          <a:p>
            <a:pPr marL="1200150" lvl="2" indent="-285750">
              <a:buFont typeface="Arial" panose="020B0604020202020204" pitchFamily="34" charset="0"/>
              <a:buChar char="•"/>
            </a:pPr>
            <a:endParaRPr lang="en-US" altLang="zh-TW" sz="28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14226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47CE7BA0-7D66-C25B-0296-2620CA8D16C4}"/>
              </a:ext>
            </a:extLst>
          </p:cNvPr>
          <p:cNvSpPr>
            <a:spLocks noGrp="1"/>
          </p:cNvSpPr>
          <p:nvPr>
            <p:ph type="body" sz="quarter" idx="10"/>
          </p:nvPr>
        </p:nvSpPr>
        <p:spPr/>
        <p:txBody>
          <a:bodyPr/>
          <a:lstStyle/>
          <a:p>
            <a:r>
              <a:rPr lang="en-US" altLang="zh-TW" dirty="0">
                <a:latin typeface="Roboto" panose="02000000000000000000" pitchFamily="2" charset="0"/>
                <a:ea typeface="Roboto" panose="02000000000000000000" pitchFamily="2" charset="0"/>
              </a:rPr>
              <a:t>BERT</a:t>
            </a:r>
            <a:r>
              <a:rPr lang="zh-TW" altLang="en-US" dirty="0">
                <a:latin typeface="微軟正黑體" panose="020B0604030504040204" pitchFamily="34" charset="-120"/>
                <a:ea typeface="微軟正黑體" panose="020B0604030504040204" pitchFamily="34" charset="-120"/>
              </a:rPr>
              <a:t>應用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問答</a:t>
            </a:r>
          </a:p>
        </p:txBody>
      </p:sp>
      <p:sp>
        <p:nvSpPr>
          <p:cNvPr id="32" name="文字方塊 31">
            <a:extLst>
              <a:ext uri="{FF2B5EF4-FFF2-40B4-BE49-F238E27FC236}">
                <a16:creationId xmlns:a16="http://schemas.microsoft.com/office/drawing/2014/main" id="{1350B9EE-F206-5B65-5431-6FB4FAD607ED}"/>
              </a:ext>
            </a:extLst>
          </p:cNvPr>
          <p:cNvSpPr txBox="1"/>
          <p:nvPr/>
        </p:nvSpPr>
        <p:spPr>
          <a:xfrm>
            <a:off x="845586" y="1087886"/>
            <a:ext cx="3006334" cy="523220"/>
          </a:xfrm>
          <a:prstGeom prst="rect">
            <a:avLst/>
          </a:prstGeom>
          <a:noFill/>
        </p:spPr>
        <p:txBody>
          <a:bodyPr wrap="square" rtlCol="0">
            <a:spAutoFit/>
          </a:bodyPr>
          <a:lstStyle/>
          <a:p>
            <a:r>
              <a:rPr lang="zh-TW" altLang="en-US" sz="2800" dirty="0">
                <a:latin typeface="微軟正黑體" panose="020B0604030504040204" pitchFamily="34" charset="-120"/>
                <a:ea typeface="微軟正黑體" panose="020B0604030504040204" pitchFamily="34" charset="-120"/>
              </a:rPr>
              <a:t>範例：</a:t>
            </a:r>
            <a:endParaRPr lang="en-US" altLang="zh-TW" sz="2400" dirty="0">
              <a:latin typeface="微軟正黑體" panose="020B0604030504040204" pitchFamily="34" charset="-120"/>
              <a:ea typeface="微軟正黑體" panose="020B0604030504040204" pitchFamily="34" charset="-120"/>
            </a:endParaRPr>
          </a:p>
        </p:txBody>
      </p:sp>
      <p:pic>
        <p:nvPicPr>
          <p:cNvPr id="8" name="圖片 7" descr="一張含有 文字, 收據, 填字遊戲 的圖片&#10;&#10;自動產生的描述">
            <a:extLst>
              <a:ext uri="{FF2B5EF4-FFF2-40B4-BE49-F238E27FC236}">
                <a16:creationId xmlns:a16="http://schemas.microsoft.com/office/drawing/2014/main" id="{D5A21959-B7EC-58F9-2213-BB0ED38B6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586" y="1611106"/>
            <a:ext cx="3785204" cy="2474040"/>
          </a:xfrm>
          <a:prstGeom prst="rect">
            <a:avLst/>
          </a:prstGeom>
          <a:ln>
            <a:solidFill>
              <a:schemeClr val="tx1"/>
            </a:solidFill>
          </a:ln>
        </p:spPr>
      </p:pic>
      <p:sp>
        <p:nvSpPr>
          <p:cNvPr id="3" name="文字方塊 2">
            <a:extLst>
              <a:ext uri="{FF2B5EF4-FFF2-40B4-BE49-F238E27FC236}">
                <a16:creationId xmlns:a16="http://schemas.microsoft.com/office/drawing/2014/main" id="{0F152064-BDE2-48E3-9856-91C1D72D4F0E}"/>
              </a:ext>
            </a:extLst>
          </p:cNvPr>
          <p:cNvSpPr txBox="1"/>
          <p:nvPr/>
        </p:nvSpPr>
        <p:spPr>
          <a:xfrm>
            <a:off x="5148064" y="1611106"/>
            <a:ext cx="2954655" cy="1477328"/>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問：國軍積極推動的政策？</a:t>
            </a:r>
            <a:endParaRPr lang="en-US" altLang="zh-TW" dirty="0">
              <a:latin typeface="微軟正黑體" panose="020B0604030504040204" pitchFamily="34" charset="-120"/>
              <a:ea typeface="微軟正黑體" panose="020B0604030504040204" pitchFamily="34" charset="-120"/>
            </a:endParaRPr>
          </a:p>
          <a:p>
            <a:r>
              <a:rPr lang="zh-TW" altLang="en-US" dirty="0">
                <a:solidFill>
                  <a:srgbClr val="FF0000"/>
                </a:solidFill>
                <a:latin typeface="微軟正黑體" panose="020B0604030504040204" pitchFamily="34" charset="-120"/>
                <a:ea typeface="微軟正黑體" panose="020B0604030504040204" pitchFamily="34" charset="-120"/>
              </a:rPr>
              <a:t>答：軍事改革、國防自主</a:t>
            </a:r>
            <a:endParaRPr lang="en-US" altLang="zh-TW" dirty="0">
              <a:solidFill>
                <a:srgbClr val="FF0000"/>
              </a:solidFill>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問：目前面對的挑戰是？</a:t>
            </a:r>
            <a:endParaRPr lang="en-US" altLang="zh-TW" dirty="0">
              <a:latin typeface="微軟正黑體" panose="020B0604030504040204" pitchFamily="34" charset="-120"/>
              <a:ea typeface="微軟正黑體" panose="020B0604030504040204" pitchFamily="34" charset="-120"/>
            </a:endParaRPr>
          </a:p>
          <a:p>
            <a:r>
              <a:rPr lang="zh-TW" altLang="en-US" dirty="0">
                <a:solidFill>
                  <a:schemeClr val="tx2">
                    <a:lumMod val="60000"/>
                    <a:lumOff val="40000"/>
                  </a:schemeClr>
                </a:solidFill>
                <a:latin typeface="微軟正黑體" panose="020B0604030504040204" pitchFamily="34" charset="-120"/>
                <a:ea typeface="微軟正黑體" panose="020B0604030504040204" pitchFamily="34" charset="-120"/>
              </a:rPr>
              <a:t>答：疫情</a:t>
            </a:r>
          </a:p>
        </p:txBody>
      </p:sp>
    </p:spTree>
    <p:extLst>
      <p:ext uri="{BB962C8B-B14F-4D97-AF65-F5344CB8AC3E}">
        <p14:creationId xmlns:p14="http://schemas.microsoft.com/office/powerpoint/2010/main" val="18210174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47CE7BA0-7D66-C25B-0296-2620CA8D16C4}"/>
              </a:ext>
            </a:extLst>
          </p:cNvPr>
          <p:cNvSpPr>
            <a:spLocks noGrp="1"/>
          </p:cNvSpPr>
          <p:nvPr>
            <p:ph type="body" sz="quarter" idx="10"/>
          </p:nvPr>
        </p:nvSpPr>
        <p:spPr/>
        <p:txBody>
          <a:bodyPr/>
          <a:lstStyle/>
          <a:p>
            <a:r>
              <a:rPr lang="en-US" altLang="zh-TW" dirty="0">
                <a:latin typeface="Roboto" panose="02000000000000000000" pitchFamily="2" charset="0"/>
                <a:ea typeface="Roboto" panose="02000000000000000000" pitchFamily="2" charset="0"/>
              </a:rPr>
              <a:t>BERT</a:t>
            </a:r>
            <a:r>
              <a:rPr lang="zh-TW" altLang="en-US" dirty="0">
                <a:latin typeface="微軟正黑體" panose="020B0604030504040204" pitchFamily="34" charset="-120"/>
                <a:ea typeface="微軟正黑體" panose="020B0604030504040204" pitchFamily="34" charset="-120"/>
              </a:rPr>
              <a:t>應用範例</a:t>
            </a:r>
          </a:p>
        </p:txBody>
      </p:sp>
      <p:pic>
        <p:nvPicPr>
          <p:cNvPr id="31" name="圖片 30">
            <a:extLst>
              <a:ext uri="{FF2B5EF4-FFF2-40B4-BE49-F238E27FC236}">
                <a16:creationId xmlns:a16="http://schemas.microsoft.com/office/drawing/2014/main" id="{43919C6C-F85B-592D-3FE1-0B7F3A46C43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3860296" y="1380052"/>
            <a:ext cx="4438118" cy="2930186"/>
          </a:xfrm>
          <a:prstGeom prst="rect">
            <a:avLst/>
          </a:prstGeom>
        </p:spPr>
      </p:pic>
      <p:sp>
        <p:nvSpPr>
          <p:cNvPr id="32" name="文字方塊 31">
            <a:extLst>
              <a:ext uri="{FF2B5EF4-FFF2-40B4-BE49-F238E27FC236}">
                <a16:creationId xmlns:a16="http://schemas.microsoft.com/office/drawing/2014/main" id="{1350B9EE-F206-5B65-5431-6FB4FAD607ED}"/>
              </a:ext>
            </a:extLst>
          </p:cNvPr>
          <p:cNvSpPr txBox="1"/>
          <p:nvPr/>
        </p:nvSpPr>
        <p:spPr>
          <a:xfrm>
            <a:off x="845586" y="1087886"/>
            <a:ext cx="3006334" cy="2800767"/>
          </a:xfrm>
          <a:prstGeom prst="rect">
            <a:avLst/>
          </a:prstGeom>
          <a:noFill/>
        </p:spPr>
        <p:txBody>
          <a:bodyPr wrap="square" rtlCol="0">
            <a:spAutoFit/>
          </a:bodyPr>
          <a:lstStyle/>
          <a:p>
            <a:pPr marL="285750" indent="-285750">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中文分詞：</a:t>
            </a:r>
            <a:endParaRPr lang="en-US" altLang="zh-TW" sz="2800"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計算各詞之間的「距離」</a:t>
            </a:r>
            <a:endParaRPr lang="en-US" altLang="zh-TW" sz="24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中文文章分類</a:t>
            </a:r>
            <a:endParaRPr lang="en-US" altLang="zh-TW" sz="2800"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透過線性回歸分出文章種類</a:t>
            </a:r>
            <a:endParaRPr lang="en-US" altLang="zh-TW"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6755535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9858CD36-E0DB-077B-C769-035D0DE0CBFE}"/>
              </a:ext>
            </a:extLst>
          </p:cNvPr>
          <p:cNvSpPr>
            <a:spLocks noGrp="1"/>
          </p:cNvSpPr>
          <p:nvPr>
            <p:ph type="body" sz="quarter" idx="10"/>
          </p:nvPr>
        </p:nvSpPr>
        <p:spPr/>
        <p:txBody>
          <a:bodyPr/>
          <a:lstStyle/>
          <a:p>
            <a:r>
              <a:rPr lang="en-US" altLang="zh-TW" dirty="0" err="1">
                <a:latin typeface="Roboto" panose="02000000000000000000" pitchFamily="2" charset="0"/>
                <a:ea typeface="Roboto" panose="02000000000000000000" pitchFamily="2" charset="0"/>
              </a:rPr>
              <a:t>RoBERTa</a:t>
            </a:r>
            <a:endParaRPr lang="zh-TW" altLang="en-US" dirty="0">
              <a:latin typeface="Roboto" panose="02000000000000000000" pitchFamily="2" charset="0"/>
            </a:endParaRPr>
          </a:p>
        </p:txBody>
      </p:sp>
      <p:sp>
        <p:nvSpPr>
          <p:cNvPr id="4" name="文字方塊 3">
            <a:extLst>
              <a:ext uri="{FF2B5EF4-FFF2-40B4-BE49-F238E27FC236}">
                <a16:creationId xmlns:a16="http://schemas.microsoft.com/office/drawing/2014/main" id="{10DFFBCA-9322-C158-D769-F457BBBD2830}"/>
              </a:ext>
            </a:extLst>
          </p:cNvPr>
          <p:cNvSpPr txBox="1"/>
          <p:nvPr/>
        </p:nvSpPr>
        <p:spPr>
          <a:xfrm>
            <a:off x="845586" y="1087886"/>
            <a:ext cx="7452828" cy="3293209"/>
          </a:xfrm>
          <a:prstGeom prst="rect">
            <a:avLst/>
          </a:prstGeom>
          <a:noFill/>
        </p:spPr>
        <p:txBody>
          <a:bodyPr wrap="square" rtlCol="0">
            <a:spAutoFit/>
          </a:bodyPr>
          <a:lstStyle/>
          <a:p>
            <a:pPr marL="342900" indent="-342900">
              <a:buFont typeface="Arial" panose="020B0604020202020204" pitchFamily="34" charset="0"/>
              <a:buChar char="•"/>
            </a:pPr>
            <a:r>
              <a:rPr lang="en-US" altLang="zh-TW" sz="2800" dirty="0">
                <a:latin typeface="Roboto" panose="02000000000000000000" pitchFamily="2" charset="0"/>
                <a:ea typeface="Roboto" panose="02000000000000000000" pitchFamily="2" charset="0"/>
              </a:rPr>
              <a:t>Robustly optimized BERT approach</a:t>
            </a:r>
          </a:p>
          <a:p>
            <a:pPr marL="342900" indent="-342900">
              <a:buFont typeface="Arial" panose="020B0604020202020204" pitchFamily="34" charset="0"/>
              <a:buChar char="•"/>
            </a:pPr>
            <a:endParaRPr lang="en-US" altLang="zh-TW" sz="800" dirty="0">
              <a:latin typeface="Roboto" panose="02000000000000000000" pitchFamily="2" charset="0"/>
              <a:ea typeface="Roboto" panose="02000000000000000000" pitchFamily="2" charset="0"/>
            </a:endParaRPr>
          </a:p>
          <a:p>
            <a:pPr marL="342900" indent="-342900">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混合字元級別及詞級別特徵</a:t>
            </a:r>
            <a:endParaRPr lang="en-US" altLang="zh-TW" sz="2800" dirty="0">
              <a:latin typeface="微軟正黑體" panose="020B0604030504040204" pitchFamily="34" charset="-120"/>
              <a:ea typeface="微軟正黑體" panose="020B0604030504040204" pitchFamily="34" charset="-120"/>
            </a:endParaRPr>
          </a:p>
          <a:p>
            <a:pPr marL="342900" indent="-34290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342900" indent="-342900">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訓練較久：</a:t>
            </a:r>
            <a:r>
              <a:rPr lang="en-US" altLang="zh-TW" sz="2800" dirty="0">
                <a:latin typeface="Roboto" panose="02000000000000000000" pitchFamily="2" charset="0"/>
                <a:ea typeface="Roboto" panose="02000000000000000000" pitchFamily="2" charset="0"/>
              </a:rPr>
              <a:t>500+</a:t>
            </a:r>
            <a:r>
              <a:rPr lang="en-US" altLang="zh-TW" sz="2800" dirty="0">
                <a:latin typeface="微軟正黑體" panose="020B0604030504040204" pitchFamily="34" charset="-120"/>
                <a:ea typeface="微軟正黑體" panose="020B0604030504040204" pitchFamily="34" charset="-120"/>
              </a:rPr>
              <a:t> </a:t>
            </a:r>
            <a:r>
              <a:rPr lang="en-US" altLang="zh-TW" sz="2800" dirty="0">
                <a:latin typeface="Roboto" panose="02000000000000000000" pitchFamily="2" charset="0"/>
                <a:ea typeface="Roboto" panose="02000000000000000000" pitchFamily="2" charset="0"/>
              </a:rPr>
              <a:t>steps</a:t>
            </a:r>
          </a:p>
          <a:p>
            <a:pPr marL="342900" indent="-34290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342900" indent="-342900">
              <a:buFont typeface="Arial" panose="020B0604020202020204" pitchFamily="34" charset="0"/>
              <a:buChar char="•"/>
            </a:pPr>
            <a:r>
              <a:rPr lang="en-US" altLang="zh-TW" sz="2800" dirty="0">
                <a:latin typeface="Roboto" panose="02000000000000000000" pitchFamily="2" charset="0"/>
                <a:ea typeface="Roboto" panose="02000000000000000000" pitchFamily="2" charset="0"/>
              </a:rPr>
              <a:t>Batch size</a:t>
            </a:r>
            <a:r>
              <a:rPr lang="zh-TW" altLang="en-US" sz="2800" dirty="0">
                <a:latin typeface="微軟正黑體" panose="020B0604030504040204" pitchFamily="34" charset="-120"/>
                <a:ea typeface="微軟正黑體" panose="020B0604030504040204" pitchFamily="34" charset="-120"/>
              </a:rPr>
              <a:t>較大</a:t>
            </a:r>
            <a:r>
              <a:rPr lang="en-US" altLang="zh-TW" sz="2800" dirty="0">
                <a:latin typeface="微軟正黑體" panose="020B0604030504040204" pitchFamily="34" charset="-120"/>
                <a:ea typeface="微軟正黑體" panose="020B0604030504040204" pitchFamily="34" charset="-120"/>
              </a:rPr>
              <a:t>(</a:t>
            </a:r>
            <a:r>
              <a:rPr lang="en-US" altLang="zh-TW" sz="2800" dirty="0">
                <a:latin typeface="Roboto" panose="02000000000000000000" pitchFamily="2" charset="0"/>
                <a:ea typeface="Roboto" panose="02000000000000000000" pitchFamily="2" charset="0"/>
              </a:rPr>
              <a:t>8K</a:t>
            </a:r>
            <a:r>
              <a:rPr lang="en-US" altLang="zh-TW" sz="2800" dirty="0">
                <a:latin typeface="微軟正黑體" panose="020B0604030504040204" pitchFamily="34" charset="-120"/>
                <a:ea typeface="微軟正黑體" panose="020B0604030504040204" pitchFamily="34" charset="-120"/>
              </a:rPr>
              <a:t>)</a:t>
            </a:r>
          </a:p>
          <a:p>
            <a:pPr marL="342900" indent="-34290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342900" indent="-342900">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調整</a:t>
            </a:r>
            <a:r>
              <a:rPr lang="en-US" altLang="zh-TW" sz="2800" dirty="0">
                <a:latin typeface="Roboto" panose="02000000000000000000" pitchFamily="2" charset="0"/>
                <a:ea typeface="Roboto" panose="02000000000000000000" pitchFamily="2" charset="0"/>
              </a:rPr>
              <a:t>Optimizer</a:t>
            </a:r>
            <a:r>
              <a:rPr lang="en-US" altLang="zh-TW" sz="2800" dirty="0">
                <a:latin typeface="微軟正黑體" panose="020B0604030504040204" pitchFamily="34" charset="-120"/>
                <a:ea typeface="微軟正黑體" panose="020B0604030504040204" pitchFamily="34" charset="-120"/>
              </a:rPr>
              <a:t> </a:t>
            </a:r>
            <a:r>
              <a:rPr lang="zh-TW" altLang="en-US" sz="2800" dirty="0">
                <a:latin typeface="微軟正黑體" panose="020B0604030504040204" pitchFamily="34" charset="-120"/>
                <a:ea typeface="微軟正黑體" panose="020B0604030504040204" pitchFamily="34" charset="-120"/>
              </a:rPr>
              <a:t>參數</a:t>
            </a:r>
            <a:endParaRPr lang="en-US" altLang="zh-TW" sz="2800" dirty="0">
              <a:latin typeface="微軟正黑體" panose="020B0604030504040204" pitchFamily="34" charset="-120"/>
              <a:ea typeface="微軟正黑體" panose="020B0604030504040204" pitchFamily="34" charset="-120"/>
            </a:endParaRPr>
          </a:p>
          <a:p>
            <a:pPr marL="342900" indent="-34290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342900" indent="-342900">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做用全詞遮罩及動態遮罩</a:t>
            </a:r>
            <a:endParaRPr lang="en-US" altLang="zh-TW" sz="28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939097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9858CD36-E0DB-077B-C769-035D0DE0CBFE}"/>
              </a:ext>
            </a:extLst>
          </p:cNvPr>
          <p:cNvSpPr>
            <a:spLocks noGrp="1"/>
          </p:cNvSpPr>
          <p:nvPr>
            <p:ph type="body" sz="quarter" idx="10"/>
          </p:nvPr>
        </p:nvSpPr>
        <p:spPr/>
        <p:txBody>
          <a:bodyPr/>
          <a:lstStyle/>
          <a:p>
            <a:r>
              <a:rPr lang="en-US" altLang="zh-TW" dirty="0" err="1">
                <a:latin typeface="Roboto" panose="02000000000000000000" pitchFamily="2" charset="0"/>
                <a:ea typeface="Roboto" panose="02000000000000000000" pitchFamily="2" charset="0"/>
              </a:rPr>
              <a:t>RoBERTa</a:t>
            </a:r>
            <a:endParaRPr lang="zh-TW" altLang="en-US" dirty="0">
              <a:latin typeface="Roboto" panose="02000000000000000000" pitchFamily="2" charset="0"/>
            </a:endParaRPr>
          </a:p>
        </p:txBody>
      </p:sp>
      <p:sp>
        <p:nvSpPr>
          <p:cNvPr id="4" name="文字方塊 3">
            <a:extLst>
              <a:ext uri="{FF2B5EF4-FFF2-40B4-BE49-F238E27FC236}">
                <a16:creationId xmlns:a16="http://schemas.microsoft.com/office/drawing/2014/main" id="{10DFFBCA-9322-C158-D769-F457BBBD2830}"/>
              </a:ext>
            </a:extLst>
          </p:cNvPr>
          <p:cNvSpPr txBox="1"/>
          <p:nvPr/>
        </p:nvSpPr>
        <p:spPr>
          <a:xfrm>
            <a:off x="845586" y="1087886"/>
            <a:ext cx="7452828" cy="3847207"/>
          </a:xfrm>
          <a:prstGeom prst="rect">
            <a:avLst/>
          </a:prstGeom>
          <a:noFill/>
        </p:spPr>
        <p:txBody>
          <a:bodyPr wrap="square" rtlCol="0">
            <a:spAutoFit/>
          </a:bodyPr>
          <a:lstStyle/>
          <a:p>
            <a:pPr marL="342900" indent="-342900">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rPr>
              <a:t>BERT</a:t>
            </a:r>
            <a:r>
              <a:rPr lang="zh-TW" altLang="en-US" sz="2800" dirty="0">
                <a:latin typeface="微軟正黑體" panose="020B0604030504040204" pitchFamily="34" charset="-120"/>
                <a:ea typeface="微軟正黑體" panose="020B0604030504040204" pitchFamily="34" charset="-120"/>
              </a:rPr>
              <a:t>：同時做下一個句子預測、遮敝詞預測</a:t>
            </a:r>
            <a:endParaRPr lang="en-US" altLang="zh-TW" sz="2800" dirty="0">
              <a:latin typeface="微軟正黑體" panose="020B0604030504040204" pitchFamily="34" charset="-120"/>
              <a:ea typeface="微軟正黑體" panose="020B0604030504040204" pitchFamily="34" charset="-120"/>
            </a:endParaRPr>
          </a:p>
          <a:p>
            <a:pPr marL="342900" indent="-34290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800100" lvl="1" indent="-342900">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改善：取消下一個句子預測、資料由一篇文章連續取得</a:t>
            </a:r>
            <a:endParaRPr lang="en-US" altLang="zh-TW" sz="2400" dirty="0">
              <a:latin typeface="微軟正黑體" panose="020B0604030504040204" pitchFamily="34" charset="-120"/>
              <a:ea typeface="微軟正黑體" panose="020B0604030504040204" pitchFamily="34" charset="-120"/>
            </a:endParaRPr>
          </a:p>
          <a:p>
            <a:pPr marL="800100" lvl="1" indent="-34290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342900" indent="-342900">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更多、多元性更高資料</a:t>
            </a:r>
            <a:endParaRPr lang="en-US" altLang="zh-TW" sz="2400" dirty="0">
              <a:latin typeface="微軟正黑體" panose="020B0604030504040204" pitchFamily="34" charset="-120"/>
              <a:ea typeface="微軟正黑體" panose="020B0604030504040204" pitchFamily="34" charset="-120"/>
            </a:endParaRPr>
          </a:p>
          <a:p>
            <a:pPr marL="342900" indent="-34290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800100" lvl="1" indent="-342900">
              <a:buFont typeface="Arial" panose="020B0604020202020204" pitchFamily="34" charset="0"/>
              <a:buChar char="•"/>
            </a:pPr>
            <a:r>
              <a:rPr lang="en-US" altLang="zh-TW" sz="2400" dirty="0">
                <a:latin typeface="Roboto" panose="02000000000000000000" pitchFamily="2" charset="0"/>
                <a:ea typeface="Roboto" panose="02000000000000000000" pitchFamily="2" charset="0"/>
              </a:rPr>
              <a:t>BERT</a:t>
            </a:r>
            <a:r>
              <a:rPr lang="zh-TW" altLang="en-US" sz="2400" dirty="0">
                <a:latin typeface="微軟正黑體" panose="020B0604030504040204" pitchFamily="34" charset="-120"/>
                <a:ea typeface="微軟正黑體" panose="020B0604030504040204" pitchFamily="34" charset="-120"/>
              </a:rPr>
              <a:t>原文資料</a:t>
            </a:r>
            <a:endParaRPr lang="en-US" altLang="zh-TW" sz="2400" dirty="0">
              <a:latin typeface="微軟正黑體" panose="020B0604030504040204" pitchFamily="34" charset="-120"/>
              <a:ea typeface="微軟正黑體" panose="020B0604030504040204" pitchFamily="34" charset="-120"/>
            </a:endParaRPr>
          </a:p>
          <a:p>
            <a:pPr marL="800100" lvl="1" indent="-34290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800100" lvl="1" indent="-342900">
              <a:buFont typeface="Arial" panose="020B0604020202020204" pitchFamily="34" charset="0"/>
              <a:buChar char="•"/>
            </a:pPr>
            <a:r>
              <a:rPr lang="en-US" altLang="zh-TW" sz="2400" dirty="0">
                <a:latin typeface="Roboto" panose="02000000000000000000" pitchFamily="2" charset="0"/>
                <a:ea typeface="Roboto" panose="02000000000000000000" pitchFamily="2" charset="0"/>
              </a:rPr>
              <a:t>CC-News</a:t>
            </a:r>
            <a:r>
              <a:rPr lang="zh-TW" altLang="en-US" sz="2400" dirty="0">
                <a:latin typeface="微軟正黑體" panose="020B0604030504040204" pitchFamily="34" charset="-120"/>
                <a:ea typeface="微軟正黑體" panose="020B0604030504040204" pitchFamily="34" charset="-120"/>
              </a:rPr>
              <a:t>，約</a:t>
            </a:r>
            <a:r>
              <a:rPr lang="en-US" altLang="zh-TW" sz="2400" dirty="0">
                <a:latin typeface="微軟正黑體" panose="020B0604030504040204" pitchFamily="34" charset="-120"/>
                <a:ea typeface="微軟正黑體" panose="020B0604030504040204" pitchFamily="34" charset="-120"/>
              </a:rPr>
              <a:t>6300</a:t>
            </a:r>
            <a:r>
              <a:rPr lang="zh-TW" altLang="en-US" sz="2400" dirty="0">
                <a:latin typeface="微軟正黑體" panose="020B0604030504040204" pitchFamily="34" charset="-120"/>
                <a:ea typeface="微軟正黑體" panose="020B0604030504040204" pitchFamily="34" charset="-120"/>
              </a:rPr>
              <a:t>萬篇新聞</a:t>
            </a:r>
            <a:endParaRPr lang="en-US" altLang="zh-TW" sz="2400" dirty="0">
              <a:latin typeface="微軟正黑體" panose="020B0604030504040204" pitchFamily="34" charset="-120"/>
              <a:ea typeface="微軟正黑體" panose="020B0604030504040204" pitchFamily="34" charset="-120"/>
            </a:endParaRPr>
          </a:p>
          <a:p>
            <a:pPr marL="800100" lvl="1" indent="-34290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800100" lvl="1" indent="-342900">
              <a:buFont typeface="Arial" panose="020B0604020202020204" pitchFamily="34" charset="0"/>
              <a:buChar char="•"/>
            </a:pPr>
            <a:r>
              <a:rPr lang="en-US" altLang="zh-TW" sz="2400" dirty="0" err="1">
                <a:latin typeface="Roboto" panose="02000000000000000000" pitchFamily="2" charset="0"/>
                <a:ea typeface="Roboto" panose="02000000000000000000" pitchFamily="2" charset="0"/>
              </a:rPr>
              <a:t>OpenWebText</a:t>
            </a:r>
            <a:r>
              <a:rPr lang="zh-TW" altLang="en-US" sz="2400" dirty="0">
                <a:latin typeface="微軟正黑體" panose="020B0604030504040204" pitchFamily="34" charset="-120"/>
                <a:ea typeface="微軟正黑體" panose="020B0604030504040204" pitchFamily="34" charset="-120"/>
              </a:rPr>
              <a:t>，來自</a:t>
            </a:r>
            <a:r>
              <a:rPr lang="en-US" altLang="zh-TW" sz="2400" dirty="0">
                <a:latin typeface="Roboto" panose="02000000000000000000" pitchFamily="2" charset="0"/>
                <a:ea typeface="Roboto" panose="02000000000000000000" pitchFamily="2" charset="0"/>
              </a:rPr>
              <a:t>Reddit</a:t>
            </a:r>
          </a:p>
          <a:p>
            <a:pPr marL="800100" lvl="1" indent="-342900">
              <a:buFont typeface="Arial" panose="020B0604020202020204" pitchFamily="34" charset="0"/>
              <a:buChar char="•"/>
            </a:pPr>
            <a:endParaRPr lang="en-US" altLang="zh-TW" sz="800" dirty="0">
              <a:latin typeface="Roboto" panose="02000000000000000000" pitchFamily="2" charset="0"/>
              <a:ea typeface="Roboto" panose="02000000000000000000" pitchFamily="2" charset="0"/>
            </a:endParaRPr>
          </a:p>
          <a:p>
            <a:pPr marL="800100" lvl="1" indent="-342900">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故事類資料</a:t>
            </a:r>
            <a:endParaRPr lang="en-US" altLang="zh-TW"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734709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6A636EFE-B868-4CA1-C9A3-D8E30273EED6}"/>
              </a:ext>
            </a:extLst>
          </p:cNvPr>
          <p:cNvSpPr>
            <a:spLocks noGrp="1"/>
          </p:cNvSpPr>
          <p:nvPr>
            <p:ph type="body" sz="quarter" idx="10"/>
          </p:nvPr>
        </p:nvSpPr>
        <p:spPr/>
        <p:txBody>
          <a:bodyPr/>
          <a:lstStyle/>
          <a:p>
            <a:r>
              <a:rPr lang="en-US" altLang="zh-TW" sz="3600" dirty="0" err="1">
                <a:latin typeface="Roboto" panose="02000000000000000000" pitchFamily="2" charset="0"/>
                <a:ea typeface="Roboto" panose="02000000000000000000" pitchFamily="2" charset="0"/>
              </a:rPr>
              <a:t>RoBERTa</a:t>
            </a:r>
            <a:r>
              <a:rPr lang="zh-TW" altLang="en-US" sz="3600" dirty="0">
                <a:latin typeface="微軟正黑體" panose="020B0604030504040204" pitchFamily="34" charset="-120"/>
                <a:ea typeface="微軟正黑體" panose="020B0604030504040204" pitchFamily="34" charset="-120"/>
              </a:rPr>
              <a:t>實作</a:t>
            </a:r>
            <a:endParaRPr lang="zh-TW" altLang="en-US" dirty="0"/>
          </a:p>
        </p:txBody>
      </p:sp>
      <p:sp>
        <p:nvSpPr>
          <p:cNvPr id="3" name="文字版面配置區 2">
            <a:extLst>
              <a:ext uri="{FF2B5EF4-FFF2-40B4-BE49-F238E27FC236}">
                <a16:creationId xmlns:a16="http://schemas.microsoft.com/office/drawing/2014/main" id="{680E2B08-447F-17B7-B014-43CD7045C3CB}"/>
              </a:ext>
            </a:extLst>
          </p:cNvPr>
          <p:cNvSpPr>
            <a:spLocks noGrp="1"/>
          </p:cNvSpPr>
          <p:nvPr>
            <p:ph type="body" sz="quarter" idx="11"/>
          </p:nvPr>
        </p:nvSpPr>
        <p:spPr/>
        <p:txBody>
          <a:bodyPr/>
          <a:lstStyle/>
          <a:p>
            <a:r>
              <a:rPr lang="zh-TW" altLang="en-US" sz="1800" dirty="0">
                <a:latin typeface="微軟正黑體" panose="020B0604030504040204" pitchFamily="34" charset="-120"/>
                <a:ea typeface="微軟正黑體" panose="020B0604030504040204" pitchFamily="34" charset="-120"/>
              </a:rPr>
              <a:t>預測遮罩過的字詞</a:t>
            </a:r>
            <a:endParaRPr lang="zh-TW" altLang="en-US" sz="1800" dirty="0"/>
          </a:p>
        </p:txBody>
      </p:sp>
      <p:sp>
        <p:nvSpPr>
          <p:cNvPr id="4" name="文字方塊 3">
            <a:extLst>
              <a:ext uri="{FF2B5EF4-FFF2-40B4-BE49-F238E27FC236}">
                <a16:creationId xmlns:a16="http://schemas.microsoft.com/office/drawing/2014/main" id="{BFE737A4-F73E-AB68-B83D-7E3FA9880486}"/>
              </a:ext>
            </a:extLst>
          </p:cNvPr>
          <p:cNvSpPr txBox="1"/>
          <p:nvPr/>
        </p:nvSpPr>
        <p:spPr>
          <a:xfrm>
            <a:off x="845586" y="1087886"/>
            <a:ext cx="7452828" cy="2554545"/>
          </a:xfrm>
          <a:prstGeom prst="rect">
            <a:avLst/>
          </a:prstGeom>
          <a:noFill/>
        </p:spPr>
        <p:txBody>
          <a:bodyPr wrap="square" rtlCol="0">
            <a:spAutoFit/>
          </a:bodyPr>
          <a:lstStyle/>
          <a:p>
            <a:pPr marL="342900" indent="-342900">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下載</a:t>
            </a:r>
            <a:r>
              <a:rPr lang="en-US" altLang="zh-TW" sz="2800" dirty="0" err="1">
                <a:latin typeface="微軟正黑體" panose="020B0604030504040204" pitchFamily="34" charset="-120"/>
                <a:ea typeface="微軟正黑體" panose="020B0604030504040204" pitchFamily="34" charset="-120"/>
                <a:hlinkClick r:id="rId2"/>
              </a:rPr>
              <a:t>RoBERTa-wwm-ext</a:t>
            </a:r>
            <a:r>
              <a:rPr lang="en-US" altLang="zh-TW" sz="2800" dirty="0">
                <a:latin typeface="微軟正黑體" panose="020B0604030504040204" pitchFamily="34" charset="-120"/>
                <a:ea typeface="微軟正黑體" panose="020B0604030504040204" pitchFamily="34" charset="-120"/>
                <a:hlinkClick r:id="rId2"/>
              </a:rPr>
              <a:t>, Chinese</a:t>
            </a:r>
            <a:r>
              <a:rPr lang="zh-TW" altLang="en-US" sz="2800" dirty="0">
                <a:latin typeface="微軟正黑體" panose="020B0604030504040204" pitchFamily="34" charset="-120"/>
                <a:ea typeface="微軟正黑體" panose="020B0604030504040204" pitchFamily="34" charset="-120"/>
              </a:rPr>
              <a:t>並解壓縮</a:t>
            </a:r>
            <a:endParaRPr lang="en-US" altLang="zh-TW" sz="2800" dirty="0">
              <a:latin typeface="微軟正黑體" panose="020B0604030504040204" pitchFamily="34" charset="-120"/>
              <a:ea typeface="微軟正黑體" panose="020B0604030504040204" pitchFamily="34" charset="-120"/>
            </a:endParaRPr>
          </a:p>
          <a:p>
            <a:pPr marL="342900" indent="-34290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342900" indent="-342900">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環境</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套件</a:t>
            </a:r>
            <a:r>
              <a:rPr lang="en-US" altLang="zh-TW" sz="2800" dirty="0">
                <a:latin typeface="微軟正黑體" panose="020B0604030504040204" pitchFamily="34" charset="-120"/>
                <a:ea typeface="微軟正黑體" panose="020B0604030504040204" pitchFamily="34" charset="-120"/>
              </a:rPr>
              <a:t>)</a:t>
            </a:r>
          </a:p>
          <a:p>
            <a:pPr marL="342900" indent="-34290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800100" lvl="1" indent="-342900">
              <a:buFont typeface="Arial" panose="020B0604020202020204" pitchFamily="34" charset="0"/>
              <a:buChar char="•"/>
            </a:pPr>
            <a:r>
              <a:rPr lang="en-US" altLang="zh-TW" sz="2400" dirty="0" err="1">
                <a:latin typeface="微軟正黑體" panose="020B0604030504040204" pitchFamily="34" charset="-120"/>
                <a:ea typeface="微軟正黑體" panose="020B0604030504040204" pitchFamily="34" charset="-120"/>
              </a:rPr>
              <a:t>Tensorflow</a:t>
            </a:r>
            <a:endParaRPr lang="en-US" altLang="zh-TW" sz="2400" dirty="0">
              <a:latin typeface="微軟正黑體" panose="020B0604030504040204" pitchFamily="34" charset="-120"/>
              <a:ea typeface="微軟正黑體" panose="020B0604030504040204" pitchFamily="34" charset="-120"/>
            </a:endParaRPr>
          </a:p>
          <a:p>
            <a:pPr marL="800100" lvl="1" indent="-34290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800100" lvl="1" indent="-342900">
              <a:buFont typeface="Arial" panose="020B0604020202020204" pitchFamily="34" charset="0"/>
              <a:buChar char="•"/>
            </a:pPr>
            <a:r>
              <a:rPr lang="en-US" altLang="zh-TW" sz="2400" dirty="0" err="1">
                <a:latin typeface="微軟正黑體" panose="020B0604030504040204" pitchFamily="34" charset="-120"/>
                <a:ea typeface="微軟正黑體" panose="020B0604030504040204" pitchFamily="34" charset="-120"/>
              </a:rPr>
              <a:t>keras-bert</a:t>
            </a:r>
            <a:endParaRPr lang="en-US" altLang="zh-TW" sz="2400" dirty="0">
              <a:latin typeface="微軟正黑體" panose="020B0604030504040204" pitchFamily="34" charset="-120"/>
              <a:ea typeface="微軟正黑體" panose="020B0604030504040204" pitchFamily="34" charset="-120"/>
            </a:endParaRPr>
          </a:p>
          <a:p>
            <a:pPr marL="800100" lvl="1" indent="-34290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800100" lvl="1" indent="-342900">
              <a:buFont typeface="Arial" panose="020B0604020202020204" pitchFamily="34" charset="0"/>
              <a:buChar char="•"/>
            </a:pPr>
            <a:r>
              <a:rPr lang="en-US" altLang="zh-TW" sz="2400" dirty="0" err="1">
                <a:latin typeface="微軟正黑體" panose="020B0604030504040204" pitchFamily="34" charset="-120"/>
                <a:ea typeface="微軟正黑體" panose="020B0604030504040204" pitchFamily="34" charset="-120"/>
              </a:rPr>
              <a:t>numpy</a:t>
            </a:r>
            <a:endParaRPr lang="en-US" altLang="zh-TW" sz="2400" dirty="0">
              <a:latin typeface="微軟正黑體" panose="020B0604030504040204" pitchFamily="34" charset="-120"/>
              <a:ea typeface="微軟正黑體" panose="020B0604030504040204" pitchFamily="34" charset="-120"/>
            </a:endParaRPr>
          </a:p>
        </p:txBody>
      </p:sp>
      <p:pic>
        <p:nvPicPr>
          <p:cNvPr id="5" name="圖片 4">
            <a:extLst>
              <a:ext uri="{FF2B5EF4-FFF2-40B4-BE49-F238E27FC236}">
                <a16:creationId xmlns:a16="http://schemas.microsoft.com/office/drawing/2014/main" id="{1BB20154-1AC6-8206-B26D-0A23CF483360}"/>
              </a:ext>
            </a:extLst>
          </p:cNvPr>
          <p:cNvPicPr>
            <a:picLocks noChangeAspect="1"/>
          </p:cNvPicPr>
          <p:nvPr/>
        </p:nvPicPr>
        <p:blipFill>
          <a:blip r:embed="rId3"/>
          <a:stretch>
            <a:fillRect/>
          </a:stretch>
        </p:blipFill>
        <p:spPr>
          <a:xfrm>
            <a:off x="2333312" y="3742743"/>
            <a:ext cx="4477375" cy="952633"/>
          </a:xfrm>
          <a:prstGeom prst="rect">
            <a:avLst/>
          </a:prstGeom>
        </p:spPr>
      </p:pic>
    </p:spTree>
    <p:extLst>
      <p:ext uri="{BB962C8B-B14F-4D97-AF65-F5344CB8AC3E}">
        <p14:creationId xmlns:p14="http://schemas.microsoft.com/office/powerpoint/2010/main" val="429333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6A636EFE-B868-4CA1-C9A3-D8E30273EED6}"/>
              </a:ext>
            </a:extLst>
          </p:cNvPr>
          <p:cNvSpPr>
            <a:spLocks noGrp="1"/>
          </p:cNvSpPr>
          <p:nvPr>
            <p:ph type="body" sz="quarter" idx="10"/>
          </p:nvPr>
        </p:nvSpPr>
        <p:spPr/>
        <p:txBody>
          <a:bodyPr/>
          <a:lstStyle/>
          <a:p>
            <a:r>
              <a:rPr lang="en-US" altLang="zh-TW" sz="3600" dirty="0" err="1">
                <a:latin typeface="Roboto" panose="02000000000000000000" pitchFamily="2" charset="0"/>
                <a:ea typeface="Roboto" panose="02000000000000000000" pitchFamily="2" charset="0"/>
              </a:rPr>
              <a:t>RoBERTa</a:t>
            </a:r>
            <a:r>
              <a:rPr lang="zh-TW" altLang="en-US" sz="3600" dirty="0">
                <a:latin typeface="微軟正黑體" panose="020B0604030504040204" pitchFamily="34" charset="-120"/>
                <a:ea typeface="微軟正黑體" panose="020B0604030504040204" pitchFamily="34" charset="-120"/>
              </a:rPr>
              <a:t>實作</a:t>
            </a:r>
            <a:endParaRPr lang="zh-TW" altLang="en-US" dirty="0"/>
          </a:p>
        </p:txBody>
      </p:sp>
      <p:sp>
        <p:nvSpPr>
          <p:cNvPr id="3" name="文字版面配置區 2">
            <a:extLst>
              <a:ext uri="{FF2B5EF4-FFF2-40B4-BE49-F238E27FC236}">
                <a16:creationId xmlns:a16="http://schemas.microsoft.com/office/drawing/2014/main" id="{680E2B08-447F-17B7-B014-43CD7045C3CB}"/>
              </a:ext>
            </a:extLst>
          </p:cNvPr>
          <p:cNvSpPr>
            <a:spLocks noGrp="1"/>
          </p:cNvSpPr>
          <p:nvPr>
            <p:ph type="body" sz="quarter" idx="11"/>
          </p:nvPr>
        </p:nvSpPr>
        <p:spPr/>
        <p:txBody>
          <a:bodyPr/>
          <a:lstStyle/>
          <a:p>
            <a:r>
              <a:rPr lang="zh-TW" altLang="en-US" sz="1800" dirty="0">
                <a:latin typeface="微軟正黑體" panose="020B0604030504040204" pitchFamily="34" charset="-120"/>
                <a:ea typeface="微軟正黑體" panose="020B0604030504040204" pitchFamily="34" charset="-120"/>
              </a:rPr>
              <a:t>預測遮罩過的字詞</a:t>
            </a:r>
            <a:endParaRPr lang="zh-TW" altLang="en-US" sz="1800" dirty="0"/>
          </a:p>
        </p:txBody>
      </p:sp>
      <p:pic>
        <p:nvPicPr>
          <p:cNvPr id="5" name="圖片 4">
            <a:extLst>
              <a:ext uri="{FF2B5EF4-FFF2-40B4-BE49-F238E27FC236}">
                <a16:creationId xmlns:a16="http://schemas.microsoft.com/office/drawing/2014/main" id="{A04107D7-213E-E95F-9333-9AB7727A6E3A}"/>
              </a:ext>
            </a:extLst>
          </p:cNvPr>
          <p:cNvPicPr>
            <a:picLocks noChangeAspect="1"/>
          </p:cNvPicPr>
          <p:nvPr/>
        </p:nvPicPr>
        <p:blipFill>
          <a:blip r:embed="rId2"/>
          <a:stretch>
            <a:fillRect/>
          </a:stretch>
        </p:blipFill>
        <p:spPr>
          <a:xfrm>
            <a:off x="845586" y="1736913"/>
            <a:ext cx="7452828" cy="2460389"/>
          </a:xfrm>
          <a:prstGeom prst="rect">
            <a:avLst/>
          </a:prstGeom>
        </p:spPr>
      </p:pic>
      <p:sp>
        <p:nvSpPr>
          <p:cNvPr id="6" name="文字方塊 5">
            <a:extLst>
              <a:ext uri="{FF2B5EF4-FFF2-40B4-BE49-F238E27FC236}">
                <a16:creationId xmlns:a16="http://schemas.microsoft.com/office/drawing/2014/main" id="{70BD2483-8582-19E8-21E9-E6585EE441E8}"/>
              </a:ext>
            </a:extLst>
          </p:cNvPr>
          <p:cNvSpPr txBox="1"/>
          <p:nvPr/>
        </p:nvSpPr>
        <p:spPr>
          <a:xfrm>
            <a:off x="845586" y="1087886"/>
            <a:ext cx="7452828" cy="523220"/>
          </a:xfrm>
          <a:prstGeom prst="rect">
            <a:avLst/>
          </a:prstGeom>
          <a:noFill/>
        </p:spPr>
        <p:txBody>
          <a:bodyPr wrap="square" rtlCol="0">
            <a:spAutoFit/>
          </a:bodyPr>
          <a:lstStyle/>
          <a:p>
            <a:r>
              <a:rPr lang="zh-TW" altLang="en-US" sz="2800" dirty="0">
                <a:latin typeface="微軟正黑體" panose="020B0604030504040204" pitchFamily="34" charset="-120"/>
                <a:ea typeface="微軟正黑體" panose="020B0604030504040204" pitchFamily="34" charset="-120"/>
              </a:rPr>
              <a:t>資料夾中的檔案</a:t>
            </a:r>
            <a:endParaRPr lang="en-US" altLang="zh-TW" sz="28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061489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6A636EFE-B868-4CA1-C9A3-D8E30273EED6}"/>
              </a:ext>
            </a:extLst>
          </p:cNvPr>
          <p:cNvSpPr>
            <a:spLocks noGrp="1"/>
          </p:cNvSpPr>
          <p:nvPr>
            <p:ph type="body" sz="quarter" idx="10"/>
          </p:nvPr>
        </p:nvSpPr>
        <p:spPr/>
        <p:txBody>
          <a:bodyPr/>
          <a:lstStyle/>
          <a:p>
            <a:r>
              <a:rPr lang="en-US" altLang="zh-TW" sz="3600" dirty="0" err="1">
                <a:latin typeface="Roboto" panose="02000000000000000000" pitchFamily="2" charset="0"/>
                <a:ea typeface="Roboto" panose="02000000000000000000" pitchFamily="2" charset="0"/>
              </a:rPr>
              <a:t>RoBERTa</a:t>
            </a:r>
            <a:r>
              <a:rPr lang="zh-TW" altLang="en-US" sz="3600" dirty="0">
                <a:latin typeface="微軟正黑體" panose="020B0604030504040204" pitchFamily="34" charset="-120"/>
                <a:ea typeface="微軟正黑體" panose="020B0604030504040204" pitchFamily="34" charset="-120"/>
              </a:rPr>
              <a:t>實作</a:t>
            </a:r>
            <a:endParaRPr lang="zh-TW" altLang="en-US" dirty="0"/>
          </a:p>
        </p:txBody>
      </p:sp>
      <p:sp>
        <p:nvSpPr>
          <p:cNvPr id="3" name="文字版面配置區 2">
            <a:extLst>
              <a:ext uri="{FF2B5EF4-FFF2-40B4-BE49-F238E27FC236}">
                <a16:creationId xmlns:a16="http://schemas.microsoft.com/office/drawing/2014/main" id="{680E2B08-447F-17B7-B014-43CD7045C3CB}"/>
              </a:ext>
            </a:extLst>
          </p:cNvPr>
          <p:cNvSpPr>
            <a:spLocks noGrp="1"/>
          </p:cNvSpPr>
          <p:nvPr>
            <p:ph type="body" sz="quarter" idx="11"/>
          </p:nvPr>
        </p:nvSpPr>
        <p:spPr/>
        <p:txBody>
          <a:bodyPr/>
          <a:lstStyle/>
          <a:p>
            <a:r>
              <a:rPr lang="zh-TW" altLang="en-US" sz="1800" dirty="0">
                <a:latin typeface="微軟正黑體" panose="020B0604030504040204" pitchFamily="34" charset="-120"/>
                <a:ea typeface="微軟正黑體" panose="020B0604030504040204" pitchFamily="34" charset="-120"/>
              </a:rPr>
              <a:t>預測遮罩過的字詞</a:t>
            </a:r>
            <a:endParaRPr lang="zh-TW" altLang="en-US" sz="1800" dirty="0"/>
          </a:p>
        </p:txBody>
      </p:sp>
      <p:sp>
        <p:nvSpPr>
          <p:cNvPr id="4" name="文字方塊 3">
            <a:extLst>
              <a:ext uri="{FF2B5EF4-FFF2-40B4-BE49-F238E27FC236}">
                <a16:creationId xmlns:a16="http://schemas.microsoft.com/office/drawing/2014/main" id="{BFE737A4-F73E-AB68-B83D-7E3FA9880486}"/>
              </a:ext>
            </a:extLst>
          </p:cNvPr>
          <p:cNvSpPr txBox="1"/>
          <p:nvPr/>
        </p:nvSpPr>
        <p:spPr>
          <a:xfrm>
            <a:off x="845586" y="1087886"/>
            <a:ext cx="7452828" cy="2492990"/>
          </a:xfrm>
          <a:prstGeom prst="rect">
            <a:avLst/>
          </a:prstGeom>
          <a:noFill/>
        </p:spPr>
        <p:txBody>
          <a:bodyPr wrap="square" rtlCol="0">
            <a:spAutoFit/>
          </a:bodyPr>
          <a:lstStyle/>
          <a:p>
            <a:r>
              <a:rPr lang="zh-TW" altLang="en-US" sz="2800" dirty="0">
                <a:latin typeface="微軟正黑體" panose="020B0604030504040204" pitchFamily="34" charset="-120"/>
                <a:ea typeface="微軟正黑體" panose="020B0604030504040204" pitchFamily="34" charset="-120"/>
              </a:rPr>
              <a:t>準備路徑</a:t>
            </a:r>
            <a:endParaRPr lang="en-US" altLang="zh-TW" sz="2800" dirty="0">
              <a:latin typeface="微軟正黑體" panose="020B0604030504040204" pitchFamily="34" charset="-120"/>
              <a:ea typeface="微軟正黑體" panose="020B0604030504040204" pitchFamily="34" charset="-120"/>
            </a:endParaRPr>
          </a:p>
          <a:p>
            <a:endParaRPr lang="en-US" altLang="zh-TW" sz="800" dirty="0">
              <a:latin typeface="微軟正黑體" panose="020B0604030504040204" pitchFamily="34" charset="-120"/>
              <a:ea typeface="微軟正黑體" panose="020B0604030504040204" pitchFamily="34" charset="-120"/>
            </a:endParaRPr>
          </a:p>
          <a:p>
            <a:pPr marL="342900" indent="-342900">
              <a:buFont typeface="Arial" panose="020B0604020202020204" pitchFamily="34" charset="0"/>
              <a:buChar char="•"/>
            </a:pPr>
            <a:r>
              <a:rPr lang="en-US" altLang="zh-TW" sz="2400" dirty="0" err="1">
                <a:latin typeface="微軟正黑體" panose="020B0604030504040204" pitchFamily="34" charset="-120"/>
                <a:ea typeface="微軟正黑體" panose="020B0604030504040204" pitchFamily="34" charset="-120"/>
              </a:rPr>
              <a:t>pretrained_path</a:t>
            </a:r>
            <a:r>
              <a:rPr lang="zh-TW" altLang="en-US" sz="2400" dirty="0">
                <a:latin typeface="微軟正黑體" panose="020B0604030504040204" pitchFamily="34" charset="-120"/>
                <a:ea typeface="微軟正黑體" panose="020B0604030504040204" pitchFamily="34" charset="-120"/>
              </a:rPr>
              <a:t>：資料夾路徑</a:t>
            </a:r>
            <a:endParaRPr lang="en-US" altLang="zh-TW" sz="2400" dirty="0">
              <a:latin typeface="微軟正黑體" panose="020B0604030504040204" pitchFamily="34" charset="-120"/>
              <a:ea typeface="微軟正黑體" panose="020B0604030504040204" pitchFamily="34" charset="-120"/>
            </a:endParaRPr>
          </a:p>
          <a:p>
            <a:pPr marL="342900" indent="-34290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342900" indent="-342900">
              <a:buFont typeface="Arial" panose="020B0604020202020204" pitchFamily="34" charset="0"/>
              <a:buChar char="•"/>
            </a:pPr>
            <a:r>
              <a:rPr lang="en-US" altLang="zh-TW" sz="2400" dirty="0" err="1">
                <a:latin typeface="微軟正黑體" panose="020B0604030504040204" pitchFamily="34" charset="-120"/>
                <a:ea typeface="微軟正黑體" panose="020B0604030504040204" pitchFamily="34" charset="-120"/>
              </a:rPr>
              <a:t>config_path</a:t>
            </a:r>
            <a:r>
              <a:rPr lang="zh-TW" altLang="en-US" sz="2400" dirty="0">
                <a:latin typeface="微軟正黑體" panose="020B0604030504040204" pitchFamily="34" charset="-120"/>
                <a:ea typeface="微軟正黑體" panose="020B0604030504040204" pitchFamily="34" charset="-120"/>
              </a:rPr>
              <a:t>：設定檔路徑</a:t>
            </a:r>
            <a:endParaRPr lang="en-US" altLang="zh-TW" sz="2400" dirty="0">
              <a:latin typeface="微軟正黑體" panose="020B0604030504040204" pitchFamily="34" charset="-120"/>
              <a:ea typeface="微軟正黑體" panose="020B0604030504040204" pitchFamily="34" charset="-120"/>
            </a:endParaRPr>
          </a:p>
          <a:p>
            <a:pPr marL="342900" indent="-34290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342900" indent="-342900">
              <a:buFont typeface="Arial" panose="020B0604020202020204" pitchFamily="34" charset="0"/>
              <a:buChar char="•"/>
            </a:pPr>
            <a:r>
              <a:rPr lang="en-US" altLang="zh-TW" sz="2400" dirty="0" err="1">
                <a:latin typeface="微軟正黑體" panose="020B0604030504040204" pitchFamily="34" charset="-120"/>
                <a:ea typeface="微軟正黑體" panose="020B0604030504040204" pitchFamily="34" charset="-120"/>
              </a:rPr>
              <a:t>checkpoint_path</a:t>
            </a:r>
            <a:r>
              <a:rPr lang="zh-TW" altLang="en-US" sz="2400" dirty="0">
                <a:latin typeface="微軟正黑體" panose="020B0604030504040204" pitchFamily="34" charset="-120"/>
                <a:ea typeface="微軟正黑體" panose="020B0604030504040204" pitchFamily="34" charset="-120"/>
              </a:rPr>
              <a:t>：預訓練權重路徑</a:t>
            </a:r>
            <a:endParaRPr lang="en-US" altLang="zh-TW" sz="2400" dirty="0">
              <a:latin typeface="微軟正黑體" panose="020B0604030504040204" pitchFamily="34" charset="-120"/>
              <a:ea typeface="微軟正黑體" panose="020B0604030504040204" pitchFamily="34" charset="-120"/>
            </a:endParaRPr>
          </a:p>
          <a:p>
            <a:pPr marL="342900" indent="-34290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342900" indent="-342900">
              <a:buFont typeface="Arial" panose="020B0604020202020204" pitchFamily="34" charset="0"/>
              <a:buChar char="•"/>
            </a:pPr>
            <a:r>
              <a:rPr lang="en-US" altLang="zh-TW" sz="2400" dirty="0" err="1">
                <a:latin typeface="微軟正黑體" panose="020B0604030504040204" pitchFamily="34" charset="-120"/>
                <a:ea typeface="微軟正黑體" panose="020B0604030504040204" pitchFamily="34" charset="-120"/>
              </a:rPr>
              <a:t>vocab_path</a:t>
            </a:r>
            <a:r>
              <a:rPr lang="zh-TW" altLang="en-US" sz="2400" dirty="0">
                <a:latin typeface="微軟正黑體" panose="020B0604030504040204" pitchFamily="34" charset="-120"/>
                <a:ea typeface="微軟正黑體" panose="020B0604030504040204" pitchFamily="34" charset="-120"/>
              </a:rPr>
              <a:t>：字典檔案路徑</a:t>
            </a:r>
            <a:endParaRPr lang="en-US" altLang="zh-TW" sz="2400" dirty="0">
              <a:latin typeface="微軟正黑體" panose="020B0604030504040204" pitchFamily="34" charset="-120"/>
              <a:ea typeface="微軟正黑體" panose="020B0604030504040204" pitchFamily="34" charset="-120"/>
            </a:endParaRPr>
          </a:p>
        </p:txBody>
      </p:sp>
      <p:pic>
        <p:nvPicPr>
          <p:cNvPr id="7" name="圖片 6">
            <a:extLst>
              <a:ext uri="{FF2B5EF4-FFF2-40B4-BE49-F238E27FC236}">
                <a16:creationId xmlns:a16="http://schemas.microsoft.com/office/drawing/2014/main" id="{DB49C524-9763-0DDB-6FF7-22207C8EF4C3}"/>
              </a:ext>
            </a:extLst>
          </p:cNvPr>
          <p:cNvPicPr>
            <a:picLocks noChangeAspect="1"/>
          </p:cNvPicPr>
          <p:nvPr/>
        </p:nvPicPr>
        <p:blipFill>
          <a:blip r:embed="rId2"/>
          <a:stretch>
            <a:fillRect/>
          </a:stretch>
        </p:blipFill>
        <p:spPr>
          <a:xfrm>
            <a:off x="361002" y="3731262"/>
            <a:ext cx="8421996" cy="1028213"/>
          </a:xfrm>
          <a:prstGeom prst="rect">
            <a:avLst/>
          </a:prstGeom>
        </p:spPr>
      </p:pic>
    </p:spTree>
    <p:extLst>
      <p:ext uri="{BB962C8B-B14F-4D97-AF65-F5344CB8AC3E}">
        <p14:creationId xmlns:p14="http://schemas.microsoft.com/office/powerpoint/2010/main" val="804172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6A636EFE-B868-4CA1-C9A3-D8E30273EED6}"/>
              </a:ext>
            </a:extLst>
          </p:cNvPr>
          <p:cNvSpPr>
            <a:spLocks noGrp="1"/>
          </p:cNvSpPr>
          <p:nvPr>
            <p:ph type="body" sz="quarter" idx="10"/>
          </p:nvPr>
        </p:nvSpPr>
        <p:spPr/>
        <p:txBody>
          <a:bodyPr/>
          <a:lstStyle/>
          <a:p>
            <a:r>
              <a:rPr lang="en-US" altLang="zh-TW" sz="3600" dirty="0" err="1">
                <a:latin typeface="Roboto" panose="02000000000000000000" pitchFamily="2" charset="0"/>
                <a:ea typeface="Roboto" panose="02000000000000000000" pitchFamily="2" charset="0"/>
              </a:rPr>
              <a:t>RoBERTa</a:t>
            </a:r>
            <a:r>
              <a:rPr lang="zh-TW" altLang="en-US" sz="3600" dirty="0">
                <a:latin typeface="微軟正黑體" panose="020B0604030504040204" pitchFamily="34" charset="-120"/>
                <a:ea typeface="微軟正黑體" panose="020B0604030504040204" pitchFamily="34" charset="-120"/>
              </a:rPr>
              <a:t>實作</a:t>
            </a:r>
            <a:endParaRPr lang="zh-TW" altLang="en-US" dirty="0"/>
          </a:p>
        </p:txBody>
      </p:sp>
      <p:sp>
        <p:nvSpPr>
          <p:cNvPr id="3" name="文字版面配置區 2">
            <a:extLst>
              <a:ext uri="{FF2B5EF4-FFF2-40B4-BE49-F238E27FC236}">
                <a16:creationId xmlns:a16="http://schemas.microsoft.com/office/drawing/2014/main" id="{680E2B08-447F-17B7-B014-43CD7045C3CB}"/>
              </a:ext>
            </a:extLst>
          </p:cNvPr>
          <p:cNvSpPr>
            <a:spLocks noGrp="1"/>
          </p:cNvSpPr>
          <p:nvPr>
            <p:ph type="body" sz="quarter" idx="11"/>
          </p:nvPr>
        </p:nvSpPr>
        <p:spPr/>
        <p:txBody>
          <a:bodyPr/>
          <a:lstStyle/>
          <a:p>
            <a:r>
              <a:rPr lang="zh-TW" altLang="en-US" sz="1800" dirty="0">
                <a:latin typeface="微軟正黑體" panose="020B0604030504040204" pitchFamily="34" charset="-120"/>
                <a:ea typeface="微軟正黑體" panose="020B0604030504040204" pitchFamily="34" charset="-120"/>
              </a:rPr>
              <a:t>預測遮罩過的字詞</a:t>
            </a:r>
            <a:endParaRPr lang="zh-TW" altLang="en-US" sz="1800" dirty="0"/>
          </a:p>
        </p:txBody>
      </p:sp>
      <p:sp>
        <p:nvSpPr>
          <p:cNvPr id="4" name="文字方塊 3">
            <a:extLst>
              <a:ext uri="{FF2B5EF4-FFF2-40B4-BE49-F238E27FC236}">
                <a16:creationId xmlns:a16="http://schemas.microsoft.com/office/drawing/2014/main" id="{BFE737A4-F73E-AB68-B83D-7E3FA9880486}"/>
              </a:ext>
            </a:extLst>
          </p:cNvPr>
          <p:cNvSpPr txBox="1"/>
          <p:nvPr/>
        </p:nvSpPr>
        <p:spPr>
          <a:xfrm>
            <a:off x="845586" y="1087886"/>
            <a:ext cx="7452828" cy="2246769"/>
          </a:xfrm>
          <a:prstGeom prst="rect">
            <a:avLst/>
          </a:prstGeom>
          <a:noFill/>
        </p:spPr>
        <p:txBody>
          <a:bodyPr wrap="square" rtlCol="0">
            <a:spAutoFit/>
          </a:bodyPr>
          <a:lstStyle/>
          <a:p>
            <a:r>
              <a:rPr lang="en-US" altLang="zh-TW" sz="2800" dirty="0">
                <a:latin typeface="Roboto" panose="02000000000000000000" pitchFamily="2" charset="0"/>
                <a:ea typeface="Roboto" panose="02000000000000000000" pitchFamily="2" charset="0"/>
              </a:rPr>
              <a:t>Tokenization</a:t>
            </a:r>
            <a:r>
              <a:rPr lang="zh-TW" altLang="en-US" sz="2800" dirty="0">
                <a:latin typeface="微軟正黑體" panose="020B0604030504040204" pitchFamily="34" charset="-120"/>
                <a:ea typeface="微軟正黑體" panose="020B0604030504040204" pitchFamily="34" charset="-120"/>
              </a:rPr>
              <a:t>及前處理</a:t>
            </a:r>
            <a:endParaRPr lang="en-US" altLang="zh-TW" sz="2800" dirty="0">
              <a:latin typeface="微軟正黑體" panose="020B0604030504040204" pitchFamily="34" charset="-120"/>
              <a:ea typeface="微軟正黑體" panose="020B0604030504040204" pitchFamily="34" charset="-120"/>
            </a:endParaRPr>
          </a:p>
          <a:p>
            <a:endParaRPr lang="en-US" altLang="zh-TW" sz="800" dirty="0">
              <a:latin typeface="微軟正黑體" panose="020B0604030504040204" pitchFamily="34" charset="-120"/>
              <a:ea typeface="微軟正黑體" panose="020B0604030504040204" pitchFamily="34" charset="-120"/>
            </a:endParaRPr>
          </a:p>
          <a:p>
            <a:pPr marL="342900" indent="-342900">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原句：「這幾年來，在國軍的攜手努力下，我們積極推動的軍事改革、國防自主政策，都有很好的進展」</a:t>
            </a:r>
            <a:endParaRPr lang="en-US" altLang="zh-TW" sz="2400" dirty="0">
              <a:latin typeface="微軟正黑體" panose="020B0604030504040204" pitchFamily="34" charset="-120"/>
              <a:ea typeface="微軟正黑體" panose="020B0604030504040204" pitchFamily="34" charset="-120"/>
            </a:endParaRPr>
          </a:p>
          <a:p>
            <a:pPr marL="342900" indent="-34290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342900" indent="-342900">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將「努力」兩字遮住，讓模型預測</a:t>
            </a:r>
            <a:endParaRPr lang="en-US" altLang="zh-TW" sz="2800" dirty="0">
              <a:latin typeface="微軟正黑體" panose="020B0604030504040204" pitchFamily="34" charset="-120"/>
              <a:ea typeface="微軟正黑體" panose="020B0604030504040204" pitchFamily="34" charset="-120"/>
            </a:endParaRPr>
          </a:p>
        </p:txBody>
      </p:sp>
      <p:pic>
        <p:nvPicPr>
          <p:cNvPr id="6" name="圖片 5">
            <a:extLst>
              <a:ext uri="{FF2B5EF4-FFF2-40B4-BE49-F238E27FC236}">
                <a16:creationId xmlns:a16="http://schemas.microsoft.com/office/drawing/2014/main" id="{43EC0D60-BD5B-11C7-4510-98CB459B7EFD}"/>
              </a:ext>
            </a:extLst>
          </p:cNvPr>
          <p:cNvPicPr>
            <a:picLocks noChangeAspect="1"/>
          </p:cNvPicPr>
          <p:nvPr/>
        </p:nvPicPr>
        <p:blipFill>
          <a:blip r:embed="rId2"/>
          <a:stretch>
            <a:fillRect/>
          </a:stretch>
        </p:blipFill>
        <p:spPr>
          <a:xfrm>
            <a:off x="149932" y="3301403"/>
            <a:ext cx="8844136" cy="1631892"/>
          </a:xfrm>
          <a:prstGeom prst="rect">
            <a:avLst/>
          </a:prstGeom>
        </p:spPr>
      </p:pic>
    </p:spTree>
    <p:extLst>
      <p:ext uri="{BB962C8B-B14F-4D97-AF65-F5344CB8AC3E}">
        <p14:creationId xmlns:p14="http://schemas.microsoft.com/office/powerpoint/2010/main" val="12783216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6A636EFE-B868-4CA1-C9A3-D8E30273EED6}"/>
              </a:ext>
            </a:extLst>
          </p:cNvPr>
          <p:cNvSpPr>
            <a:spLocks noGrp="1"/>
          </p:cNvSpPr>
          <p:nvPr>
            <p:ph type="body" sz="quarter" idx="10"/>
          </p:nvPr>
        </p:nvSpPr>
        <p:spPr/>
        <p:txBody>
          <a:bodyPr/>
          <a:lstStyle/>
          <a:p>
            <a:r>
              <a:rPr lang="en-US" altLang="zh-TW" sz="3600" dirty="0" err="1">
                <a:latin typeface="Roboto" panose="02000000000000000000" pitchFamily="2" charset="0"/>
                <a:ea typeface="Roboto" panose="02000000000000000000" pitchFamily="2" charset="0"/>
              </a:rPr>
              <a:t>RoBERTa</a:t>
            </a:r>
            <a:r>
              <a:rPr lang="zh-TW" altLang="en-US" sz="3600" dirty="0">
                <a:latin typeface="微軟正黑體" panose="020B0604030504040204" pitchFamily="34" charset="-120"/>
                <a:ea typeface="微軟正黑體" panose="020B0604030504040204" pitchFamily="34" charset="-120"/>
              </a:rPr>
              <a:t>實作</a:t>
            </a:r>
            <a:endParaRPr lang="zh-TW" altLang="en-US" dirty="0"/>
          </a:p>
        </p:txBody>
      </p:sp>
      <p:sp>
        <p:nvSpPr>
          <p:cNvPr id="3" name="文字版面配置區 2">
            <a:extLst>
              <a:ext uri="{FF2B5EF4-FFF2-40B4-BE49-F238E27FC236}">
                <a16:creationId xmlns:a16="http://schemas.microsoft.com/office/drawing/2014/main" id="{680E2B08-447F-17B7-B014-43CD7045C3CB}"/>
              </a:ext>
            </a:extLst>
          </p:cNvPr>
          <p:cNvSpPr>
            <a:spLocks noGrp="1"/>
          </p:cNvSpPr>
          <p:nvPr>
            <p:ph type="body" sz="quarter" idx="11"/>
          </p:nvPr>
        </p:nvSpPr>
        <p:spPr/>
        <p:txBody>
          <a:bodyPr/>
          <a:lstStyle/>
          <a:p>
            <a:r>
              <a:rPr lang="zh-TW" altLang="en-US" sz="1800" dirty="0">
                <a:latin typeface="微軟正黑體" panose="020B0604030504040204" pitchFamily="34" charset="-120"/>
                <a:ea typeface="微軟正黑體" panose="020B0604030504040204" pitchFamily="34" charset="-120"/>
              </a:rPr>
              <a:t>預測遮罩過的字詞</a:t>
            </a:r>
            <a:endParaRPr lang="zh-TW" altLang="en-US" sz="1800" dirty="0"/>
          </a:p>
        </p:txBody>
      </p:sp>
      <p:sp>
        <p:nvSpPr>
          <p:cNvPr id="4" name="文字方塊 3">
            <a:extLst>
              <a:ext uri="{FF2B5EF4-FFF2-40B4-BE49-F238E27FC236}">
                <a16:creationId xmlns:a16="http://schemas.microsoft.com/office/drawing/2014/main" id="{BFE737A4-F73E-AB68-B83D-7E3FA9880486}"/>
              </a:ext>
            </a:extLst>
          </p:cNvPr>
          <p:cNvSpPr txBox="1"/>
          <p:nvPr/>
        </p:nvSpPr>
        <p:spPr>
          <a:xfrm>
            <a:off x="845586" y="1087886"/>
            <a:ext cx="7452828" cy="1015663"/>
          </a:xfrm>
          <a:prstGeom prst="rect">
            <a:avLst/>
          </a:prstGeom>
          <a:noFill/>
        </p:spPr>
        <p:txBody>
          <a:bodyPr wrap="square" rtlCol="0">
            <a:spAutoFit/>
          </a:bodyPr>
          <a:lstStyle/>
          <a:p>
            <a:r>
              <a:rPr lang="zh-TW" altLang="en-US" sz="2800" dirty="0">
                <a:latin typeface="微軟正黑體" panose="020B0604030504040204" pitchFamily="34" charset="-120"/>
                <a:ea typeface="微軟正黑體" panose="020B0604030504040204" pitchFamily="34" charset="-120"/>
              </a:rPr>
              <a:t>預測字詞</a:t>
            </a:r>
            <a:endParaRPr lang="en-US" altLang="zh-TW" sz="2800" dirty="0">
              <a:latin typeface="微軟正黑體" panose="020B0604030504040204" pitchFamily="34" charset="-120"/>
              <a:ea typeface="微軟正黑體" panose="020B0604030504040204" pitchFamily="34" charset="-120"/>
            </a:endParaRPr>
          </a:p>
          <a:p>
            <a:endParaRPr lang="en-US" altLang="zh-TW" sz="800" dirty="0">
              <a:latin typeface="微軟正黑體" panose="020B0604030504040204" pitchFamily="34" charset="-120"/>
              <a:ea typeface="微軟正黑體" panose="020B0604030504040204" pitchFamily="34" charset="-120"/>
            </a:endParaRPr>
          </a:p>
          <a:p>
            <a:pPr marL="800100" lvl="1" indent="-342900">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模型成功預測出「努力」二字</a:t>
            </a:r>
            <a:endParaRPr lang="en-US" altLang="zh-TW" sz="2400" dirty="0">
              <a:latin typeface="微軟正黑體" panose="020B0604030504040204" pitchFamily="34" charset="-120"/>
              <a:ea typeface="微軟正黑體" panose="020B0604030504040204" pitchFamily="34" charset="-120"/>
            </a:endParaRPr>
          </a:p>
        </p:txBody>
      </p:sp>
      <p:pic>
        <p:nvPicPr>
          <p:cNvPr id="7" name="圖片 6">
            <a:extLst>
              <a:ext uri="{FF2B5EF4-FFF2-40B4-BE49-F238E27FC236}">
                <a16:creationId xmlns:a16="http://schemas.microsoft.com/office/drawing/2014/main" id="{14F78B8B-09A9-0AE0-153E-452F0D41DF4B}"/>
              </a:ext>
            </a:extLst>
          </p:cNvPr>
          <p:cNvPicPr>
            <a:picLocks noChangeAspect="1"/>
          </p:cNvPicPr>
          <p:nvPr/>
        </p:nvPicPr>
        <p:blipFill>
          <a:blip r:embed="rId2"/>
          <a:stretch>
            <a:fillRect/>
          </a:stretch>
        </p:blipFill>
        <p:spPr>
          <a:xfrm>
            <a:off x="179949" y="2571750"/>
            <a:ext cx="8784101" cy="1404650"/>
          </a:xfrm>
          <a:prstGeom prst="rect">
            <a:avLst/>
          </a:prstGeom>
        </p:spPr>
      </p:pic>
    </p:spTree>
    <p:extLst>
      <p:ext uri="{BB962C8B-B14F-4D97-AF65-F5344CB8AC3E}">
        <p14:creationId xmlns:p14="http://schemas.microsoft.com/office/powerpoint/2010/main" val="7496262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Thank you</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a:t>
            </a:r>
          </a:p>
          <a:p>
            <a:pPr lvl="0"/>
            <a:r>
              <a:rPr lang="en-US" altLang="ko-KR" dirty="0"/>
              <a:t>your subtitle Here</a:t>
            </a:r>
          </a:p>
        </p:txBody>
      </p:sp>
    </p:spTree>
    <p:extLst>
      <p:ext uri="{BB962C8B-B14F-4D97-AF65-F5344CB8AC3E}">
        <p14:creationId xmlns:p14="http://schemas.microsoft.com/office/powerpoint/2010/main" val="61455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649C0642-7869-A115-A87C-5E3C5395BD5F}"/>
              </a:ext>
            </a:extLst>
          </p:cNvPr>
          <p:cNvSpPr>
            <a:spLocks noGrp="1"/>
          </p:cNvSpPr>
          <p:nvPr>
            <p:ph type="body" sz="quarter" idx="10"/>
          </p:nvPr>
        </p:nvSpPr>
        <p:spPr/>
        <p:txBody>
          <a:bodyPr/>
          <a:lstStyle/>
          <a:p>
            <a:r>
              <a:rPr lang="zh-TW" altLang="en-US" dirty="0">
                <a:latin typeface="微軟正黑體" panose="020B0604030504040204" pitchFamily="34" charset="-120"/>
                <a:ea typeface="微軟正黑體" panose="020B0604030504040204" pitchFamily="34" charset="-120"/>
              </a:rPr>
              <a:t>中文與英文斷詞的差異</a:t>
            </a:r>
          </a:p>
        </p:txBody>
      </p:sp>
      <p:sp>
        <p:nvSpPr>
          <p:cNvPr id="4" name="文字方塊 3">
            <a:extLst>
              <a:ext uri="{FF2B5EF4-FFF2-40B4-BE49-F238E27FC236}">
                <a16:creationId xmlns:a16="http://schemas.microsoft.com/office/drawing/2014/main" id="{97E3597E-0E34-2E5C-6CFE-0B79ABCCC290}"/>
              </a:ext>
            </a:extLst>
          </p:cNvPr>
          <p:cNvSpPr txBox="1"/>
          <p:nvPr/>
        </p:nvSpPr>
        <p:spPr>
          <a:xfrm>
            <a:off x="845586" y="1087886"/>
            <a:ext cx="7452828" cy="1877437"/>
          </a:xfrm>
          <a:prstGeom prst="rect">
            <a:avLst/>
          </a:prstGeom>
          <a:noFill/>
        </p:spPr>
        <p:txBody>
          <a:bodyPr wrap="square" rtlCol="0">
            <a:spAutoFit/>
          </a:bodyPr>
          <a:lstStyle/>
          <a:p>
            <a:pPr marL="285750" indent="-285750">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範例</a:t>
            </a:r>
            <a:r>
              <a:rPr lang="en-US" altLang="zh-TW" sz="2800" dirty="0">
                <a:latin typeface="微軟正黑體" panose="020B0604030504040204" pitchFamily="34" charset="-120"/>
                <a:ea typeface="微軟正黑體" panose="020B0604030504040204" pitchFamily="34" charset="-120"/>
              </a:rPr>
              <a:t>:</a:t>
            </a:r>
          </a:p>
          <a:p>
            <a:pPr marL="742950" lvl="1" indent="-285750">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這次的家長會將舉辦在野生動物園。</a:t>
            </a:r>
            <a:endParaRPr lang="en-US" altLang="zh-TW" sz="24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endParaRPr lang="en-US" altLang="zh-TW" sz="800" dirty="0">
              <a:latin typeface="標楷體" panose="03000509000000000000" pitchFamily="65" charset="-120"/>
              <a:ea typeface="標楷體" panose="03000509000000000000" pitchFamily="65" charset="-120"/>
            </a:endParaRPr>
          </a:p>
          <a:p>
            <a:pPr marL="742950" lvl="1" indent="-285750">
              <a:buFont typeface="Arial" panose="020B0604020202020204" pitchFamily="34" charset="0"/>
              <a:buChar char="•"/>
            </a:pPr>
            <a:r>
              <a:rPr lang="en-US" altLang="zh-TW" sz="2400" dirty="0">
                <a:latin typeface="Roboto" panose="02000000000000000000" pitchFamily="2" charset="0"/>
                <a:ea typeface="Roboto" panose="02000000000000000000" pitchFamily="2" charset="0"/>
              </a:rPr>
              <a:t>This parent's meeting will be held at the wildlife park.</a:t>
            </a:r>
          </a:p>
          <a:p>
            <a:pPr marL="742950" lvl="1" indent="-285750">
              <a:buFont typeface="Arial" panose="020B0604020202020204" pitchFamily="34" charset="0"/>
              <a:buChar char="•"/>
            </a:pPr>
            <a:endParaRPr lang="en-US" altLang="zh-TW" sz="800" dirty="0">
              <a:latin typeface="標楷體" panose="03000509000000000000" pitchFamily="65" charset="-120"/>
              <a:ea typeface="標楷體" panose="03000509000000000000" pitchFamily="65" charset="-120"/>
            </a:endParaRPr>
          </a:p>
        </p:txBody>
      </p:sp>
      <p:sp>
        <p:nvSpPr>
          <p:cNvPr id="5" name="文字方塊 4">
            <a:extLst>
              <a:ext uri="{FF2B5EF4-FFF2-40B4-BE49-F238E27FC236}">
                <a16:creationId xmlns:a16="http://schemas.microsoft.com/office/drawing/2014/main" id="{4CAF6A13-6380-D505-9A1B-D6C8281B3D57}"/>
              </a:ext>
            </a:extLst>
          </p:cNvPr>
          <p:cNvSpPr txBox="1"/>
          <p:nvPr/>
        </p:nvSpPr>
        <p:spPr>
          <a:xfrm>
            <a:off x="845586" y="2769771"/>
            <a:ext cx="7542838" cy="954107"/>
          </a:xfrm>
          <a:prstGeom prst="rect">
            <a:avLst/>
          </a:prstGeom>
          <a:noFill/>
        </p:spPr>
        <p:txBody>
          <a:bodyPr wrap="square" rtlCol="0">
            <a:spAutoFit/>
          </a:bodyPr>
          <a:lstStyle/>
          <a:p>
            <a:pPr marL="742950" lvl="1" indent="-285750">
              <a:buFont typeface="Arial" panose="020B0604020202020204" pitchFamily="34" charset="0"/>
              <a:buChar char="•"/>
            </a:pPr>
            <a:r>
              <a:rPr lang="en-US" altLang="zh-TW" sz="2400" dirty="0">
                <a:latin typeface="Roboto" panose="02000000000000000000" pitchFamily="2" charset="0"/>
                <a:ea typeface="Roboto" panose="02000000000000000000" pitchFamily="2" charset="0"/>
              </a:rPr>
              <a:t>This / parent’s / meeting / will / be / held / at /</a:t>
            </a:r>
            <a:r>
              <a:rPr lang="zh-TW" altLang="en-US" sz="2400" dirty="0">
                <a:latin typeface="Roboto" panose="02000000000000000000" pitchFamily="2" charset="0"/>
                <a:ea typeface="Roboto" panose="02000000000000000000" pitchFamily="2" charset="0"/>
              </a:rPr>
              <a:t> </a:t>
            </a:r>
            <a:r>
              <a:rPr lang="en-US" altLang="zh-TW" sz="2400" dirty="0">
                <a:latin typeface="Roboto" panose="02000000000000000000" pitchFamily="2" charset="0"/>
                <a:ea typeface="Roboto" panose="02000000000000000000" pitchFamily="2" charset="0"/>
              </a:rPr>
              <a:t>the / wildlife / park.</a:t>
            </a:r>
          </a:p>
          <a:p>
            <a:pPr marL="742950" lvl="1" indent="-285750">
              <a:buFont typeface="Arial" panose="020B0604020202020204" pitchFamily="34" charset="0"/>
              <a:buChar char="•"/>
            </a:pPr>
            <a:endParaRPr lang="en-US" altLang="zh-TW" sz="800" dirty="0">
              <a:latin typeface="標楷體" panose="03000509000000000000" pitchFamily="65" charset="-120"/>
              <a:ea typeface="標楷體" panose="03000509000000000000" pitchFamily="65" charset="-120"/>
            </a:endParaRPr>
          </a:p>
        </p:txBody>
      </p:sp>
      <p:sp>
        <p:nvSpPr>
          <p:cNvPr id="6" name="文字方塊 5">
            <a:extLst>
              <a:ext uri="{FF2B5EF4-FFF2-40B4-BE49-F238E27FC236}">
                <a16:creationId xmlns:a16="http://schemas.microsoft.com/office/drawing/2014/main" id="{CA1EBE90-1F7D-B76F-639D-C54A27AE4E41}"/>
              </a:ext>
            </a:extLst>
          </p:cNvPr>
          <p:cNvSpPr txBox="1"/>
          <p:nvPr/>
        </p:nvSpPr>
        <p:spPr>
          <a:xfrm>
            <a:off x="845586" y="3593949"/>
            <a:ext cx="7452828" cy="461665"/>
          </a:xfrm>
          <a:prstGeom prst="rect">
            <a:avLst/>
          </a:prstGeom>
          <a:noFill/>
        </p:spPr>
        <p:txBody>
          <a:bodyPr wrap="square" rtlCol="0">
            <a:spAutoFit/>
          </a:bodyPr>
          <a:lstStyle/>
          <a:p>
            <a:pPr marL="742950" lvl="1" indent="-285750">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這次</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的</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家長</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會</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將</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舉辦</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在野</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生動</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物</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園</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a:t>
            </a:r>
            <a:endParaRPr lang="en-US" altLang="zh-TW" sz="2400" dirty="0">
              <a:latin typeface="微軟正黑體" panose="020B0604030504040204" pitchFamily="34" charset="-120"/>
              <a:ea typeface="微軟正黑體" panose="020B0604030504040204" pitchFamily="34" charset="-120"/>
            </a:endParaRPr>
          </a:p>
        </p:txBody>
      </p:sp>
      <p:sp>
        <p:nvSpPr>
          <p:cNvPr id="7" name="文字方塊 6">
            <a:extLst>
              <a:ext uri="{FF2B5EF4-FFF2-40B4-BE49-F238E27FC236}">
                <a16:creationId xmlns:a16="http://schemas.microsoft.com/office/drawing/2014/main" id="{EFC0728C-CD36-DD12-6E97-6A416F51C407}"/>
              </a:ext>
            </a:extLst>
          </p:cNvPr>
          <p:cNvSpPr txBox="1"/>
          <p:nvPr/>
        </p:nvSpPr>
        <p:spPr>
          <a:xfrm>
            <a:off x="845586" y="4055614"/>
            <a:ext cx="7452828" cy="461665"/>
          </a:xfrm>
          <a:prstGeom prst="rect">
            <a:avLst/>
          </a:prstGeom>
          <a:noFill/>
        </p:spPr>
        <p:txBody>
          <a:bodyPr wrap="square">
            <a:spAutoFit/>
          </a:bodyPr>
          <a:lstStyle/>
          <a:p>
            <a:pPr marL="742950" lvl="1" indent="-285750">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這次</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的</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家長會</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將</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舉辦</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在</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野生</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動物園</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a:t>
            </a:r>
            <a:endParaRPr lang="en-US" altLang="zh-TW"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0287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latin typeface="微軟正黑體" panose="020B0604030504040204" pitchFamily="34" charset="-120"/>
                <a:ea typeface="微軟正黑體" panose="020B0604030504040204" pitchFamily="34" charset="-120"/>
              </a:rPr>
              <a:t>應用</a:t>
            </a:r>
            <a:endParaRPr lang="ko-KR" altLang="en-US" dirty="0">
              <a:latin typeface="微軟正黑體" panose="020B0604030504040204" pitchFamily="34" charset="-120"/>
            </a:endParaRPr>
          </a:p>
        </p:txBody>
      </p:sp>
      <p:sp>
        <p:nvSpPr>
          <p:cNvPr id="4" name="Diamond 3"/>
          <p:cNvSpPr/>
          <p:nvPr/>
        </p:nvSpPr>
        <p:spPr>
          <a:xfrm>
            <a:off x="3895357" y="1594523"/>
            <a:ext cx="1340281" cy="1340281"/>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Diamond 4"/>
          <p:cNvSpPr/>
          <p:nvPr/>
        </p:nvSpPr>
        <p:spPr>
          <a:xfrm>
            <a:off x="3895357" y="3057894"/>
            <a:ext cx="1340281" cy="1340281"/>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Diamond 5"/>
          <p:cNvSpPr/>
          <p:nvPr/>
        </p:nvSpPr>
        <p:spPr>
          <a:xfrm>
            <a:off x="3150894" y="2322019"/>
            <a:ext cx="1340281" cy="1340281"/>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Diamond 6"/>
          <p:cNvSpPr/>
          <p:nvPr/>
        </p:nvSpPr>
        <p:spPr>
          <a:xfrm>
            <a:off x="4660513" y="2322019"/>
            <a:ext cx="1340281" cy="1340281"/>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Diamond 7"/>
          <p:cNvSpPr/>
          <p:nvPr/>
        </p:nvSpPr>
        <p:spPr>
          <a:xfrm>
            <a:off x="3629566" y="2561355"/>
            <a:ext cx="861609" cy="861609"/>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Diamond 8"/>
          <p:cNvSpPr/>
          <p:nvPr/>
        </p:nvSpPr>
        <p:spPr>
          <a:xfrm>
            <a:off x="4134693" y="3057894"/>
            <a:ext cx="861609" cy="861609"/>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Diamond 9"/>
          <p:cNvSpPr/>
          <p:nvPr/>
        </p:nvSpPr>
        <p:spPr>
          <a:xfrm>
            <a:off x="4660513" y="2561355"/>
            <a:ext cx="861609" cy="861609"/>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Diamond 10"/>
          <p:cNvSpPr/>
          <p:nvPr/>
        </p:nvSpPr>
        <p:spPr>
          <a:xfrm>
            <a:off x="4134693" y="2073195"/>
            <a:ext cx="861609" cy="861609"/>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TextBox 22"/>
          <p:cNvSpPr txBox="1"/>
          <p:nvPr/>
        </p:nvSpPr>
        <p:spPr>
          <a:xfrm>
            <a:off x="1603591" y="1460633"/>
            <a:ext cx="2592287" cy="523220"/>
          </a:xfrm>
          <a:prstGeom prst="rect">
            <a:avLst/>
          </a:prstGeom>
          <a:noFill/>
        </p:spPr>
        <p:txBody>
          <a:bodyPr wrap="square" rtlCol="0">
            <a:spAutoFit/>
          </a:bodyPr>
          <a:lstStyle/>
          <a:p>
            <a:pPr algn="r"/>
            <a:r>
              <a:rPr lang="zh-TW" altLang="en-US" sz="28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文本分析</a:t>
            </a:r>
            <a:endParaRPr lang="ko-KR" altLang="en-US" sz="2800" b="1" dirty="0">
              <a:solidFill>
                <a:schemeClr val="tx1">
                  <a:lumMod val="75000"/>
                  <a:lumOff val="25000"/>
                </a:schemeClr>
              </a:solidFill>
              <a:latin typeface="微軟正黑體" panose="020B0604030504040204" pitchFamily="34" charset="-120"/>
              <a:cs typeface="Arial" pitchFamily="34" charset="0"/>
            </a:endParaRPr>
          </a:p>
        </p:txBody>
      </p:sp>
      <p:sp>
        <p:nvSpPr>
          <p:cNvPr id="25" name="TextBox 24"/>
          <p:cNvSpPr txBox="1"/>
          <p:nvPr/>
        </p:nvSpPr>
        <p:spPr>
          <a:xfrm>
            <a:off x="3840392" y="2668994"/>
            <a:ext cx="555188" cy="646331"/>
          </a:xfrm>
          <a:prstGeom prst="rect">
            <a:avLst/>
          </a:prstGeom>
          <a:noFill/>
        </p:spPr>
        <p:txBody>
          <a:bodyPr wrap="square" rtlCol="0">
            <a:spAutoFit/>
          </a:bodyPr>
          <a:lstStyle/>
          <a:p>
            <a:pPr algn="ctr"/>
            <a:r>
              <a:rPr lang="en-US" altLang="zh-TW" sz="3600" b="1" dirty="0">
                <a:solidFill>
                  <a:schemeClr val="accent4"/>
                </a:solidFill>
                <a:cs typeface="Arial" pitchFamily="34" charset="0"/>
              </a:rPr>
              <a:t>2</a:t>
            </a:r>
            <a:endParaRPr lang="ko-KR" altLang="en-US" sz="3600" b="1" dirty="0">
              <a:solidFill>
                <a:schemeClr val="accent4"/>
              </a:solidFill>
              <a:cs typeface="Arial" pitchFamily="34" charset="0"/>
            </a:endParaRPr>
          </a:p>
        </p:txBody>
      </p:sp>
      <p:sp>
        <p:nvSpPr>
          <p:cNvPr id="26" name="TextBox 25"/>
          <p:cNvSpPr txBox="1"/>
          <p:nvPr/>
        </p:nvSpPr>
        <p:spPr>
          <a:xfrm>
            <a:off x="4782695" y="2668994"/>
            <a:ext cx="555188" cy="646331"/>
          </a:xfrm>
          <a:prstGeom prst="rect">
            <a:avLst/>
          </a:prstGeom>
          <a:noFill/>
        </p:spPr>
        <p:txBody>
          <a:bodyPr wrap="square" rtlCol="0">
            <a:spAutoFit/>
          </a:bodyPr>
          <a:lstStyle/>
          <a:p>
            <a:pPr algn="ctr"/>
            <a:r>
              <a:rPr lang="en-US" altLang="zh-TW" sz="3600" b="1" dirty="0">
                <a:solidFill>
                  <a:schemeClr val="accent3"/>
                </a:solidFill>
                <a:cs typeface="Arial" pitchFamily="34" charset="0"/>
              </a:rPr>
              <a:t>4</a:t>
            </a:r>
            <a:endParaRPr lang="ko-KR" altLang="en-US" sz="3600" b="1" dirty="0">
              <a:solidFill>
                <a:schemeClr val="accent3"/>
              </a:solidFill>
              <a:cs typeface="Arial" pitchFamily="34" charset="0"/>
            </a:endParaRPr>
          </a:p>
        </p:txBody>
      </p:sp>
      <p:sp>
        <p:nvSpPr>
          <p:cNvPr id="27" name="TextBox 26"/>
          <p:cNvSpPr txBox="1"/>
          <p:nvPr/>
        </p:nvSpPr>
        <p:spPr>
          <a:xfrm>
            <a:off x="4282672" y="3138619"/>
            <a:ext cx="555188" cy="646331"/>
          </a:xfrm>
          <a:prstGeom prst="rect">
            <a:avLst/>
          </a:prstGeom>
          <a:noFill/>
        </p:spPr>
        <p:txBody>
          <a:bodyPr wrap="square" rtlCol="0">
            <a:spAutoFit/>
          </a:bodyPr>
          <a:lstStyle/>
          <a:p>
            <a:pPr algn="ctr"/>
            <a:r>
              <a:rPr lang="en-US" altLang="zh-TW" sz="3600" b="1" dirty="0">
                <a:solidFill>
                  <a:schemeClr val="accent2"/>
                </a:solidFill>
                <a:cs typeface="Arial" pitchFamily="34" charset="0"/>
              </a:rPr>
              <a:t>3</a:t>
            </a:r>
            <a:endParaRPr lang="ko-KR" altLang="en-US" sz="3600" b="1" dirty="0">
              <a:solidFill>
                <a:schemeClr val="accent2"/>
              </a:solidFill>
              <a:cs typeface="Arial" pitchFamily="34" charset="0"/>
            </a:endParaRPr>
          </a:p>
        </p:txBody>
      </p:sp>
      <p:sp>
        <p:nvSpPr>
          <p:cNvPr id="28" name="TextBox 27"/>
          <p:cNvSpPr txBox="1"/>
          <p:nvPr/>
        </p:nvSpPr>
        <p:spPr>
          <a:xfrm>
            <a:off x="4282672" y="2202748"/>
            <a:ext cx="555188" cy="646331"/>
          </a:xfrm>
          <a:prstGeom prst="rect">
            <a:avLst/>
          </a:prstGeom>
          <a:noFill/>
        </p:spPr>
        <p:txBody>
          <a:bodyPr wrap="square" rtlCol="0">
            <a:spAutoFit/>
          </a:bodyPr>
          <a:lstStyle/>
          <a:p>
            <a:pPr algn="ctr"/>
            <a:r>
              <a:rPr lang="en-US" altLang="zh-TW" sz="3600" b="1" dirty="0">
                <a:solidFill>
                  <a:schemeClr val="accent1"/>
                </a:solidFill>
                <a:cs typeface="Arial" pitchFamily="34" charset="0"/>
              </a:rPr>
              <a:t>1</a:t>
            </a:r>
            <a:endParaRPr lang="ko-KR" altLang="en-US" sz="3600" b="1" dirty="0">
              <a:solidFill>
                <a:schemeClr val="accent1"/>
              </a:solidFill>
              <a:cs typeface="Arial" pitchFamily="34" charset="0"/>
            </a:endParaRPr>
          </a:p>
        </p:txBody>
      </p:sp>
      <p:sp>
        <p:nvSpPr>
          <p:cNvPr id="30" name="TextBox 22">
            <a:extLst>
              <a:ext uri="{FF2B5EF4-FFF2-40B4-BE49-F238E27FC236}">
                <a16:creationId xmlns:a16="http://schemas.microsoft.com/office/drawing/2014/main" id="{62106690-C325-BDC2-BC15-E16565F96A2B}"/>
              </a:ext>
            </a:extLst>
          </p:cNvPr>
          <p:cNvSpPr txBox="1"/>
          <p:nvPr/>
        </p:nvSpPr>
        <p:spPr>
          <a:xfrm>
            <a:off x="497516" y="2673194"/>
            <a:ext cx="2592287" cy="523220"/>
          </a:xfrm>
          <a:prstGeom prst="rect">
            <a:avLst/>
          </a:prstGeom>
          <a:noFill/>
        </p:spPr>
        <p:txBody>
          <a:bodyPr wrap="square" rtlCol="0">
            <a:spAutoFit/>
          </a:bodyPr>
          <a:lstStyle/>
          <a:p>
            <a:pPr algn="r"/>
            <a:r>
              <a:rPr lang="zh-TW" altLang="en-US" sz="28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問答系統</a:t>
            </a:r>
            <a:endParaRPr lang="ko-KR" altLang="en-US" sz="2800" b="1" dirty="0">
              <a:solidFill>
                <a:schemeClr val="tx1">
                  <a:lumMod val="75000"/>
                  <a:lumOff val="25000"/>
                </a:schemeClr>
              </a:solidFill>
              <a:latin typeface="微軟正黑體" panose="020B0604030504040204" pitchFamily="34" charset="-120"/>
              <a:cs typeface="Arial" pitchFamily="34" charset="0"/>
            </a:endParaRPr>
          </a:p>
        </p:txBody>
      </p:sp>
      <p:sp>
        <p:nvSpPr>
          <p:cNvPr id="31" name="TextBox 22">
            <a:extLst>
              <a:ext uri="{FF2B5EF4-FFF2-40B4-BE49-F238E27FC236}">
                <a16:creationId xmlns:a16="http://schemas.microsoft.com/office/drawing/2014/main" id="{B6254E30-EAB2-6D3E-D752-5B1DF20BBD7C}"/>
              </a:ext>
            </a:extLst>
          </p:cNvPr>
          <p:cNvSpPr txBox="1"/>
          <p:nvPr/>
        </p:nvSpPr>
        <p:spPr>
          <a:xfrm>
            <a:off x="4776911" y="4068918"/>
            <a:ext cx="1637724" cy="523220"/>
          </a:xfrm>
          <a:prstGeom prst="rect">
            <a:avLst/>
          </a:prstGeom>
          <a:noFill/>
        </p:spPr>
        <p:txBody>
          <a:bodyPr wrap="square" rtlCol="0">
            <a:spAutoFit/>
          </a:bodyPr>
          <a:lstStyle/>
          <a:p>
            <a:r>
              <a:rPr lang="zh-TW" altLang="en-US" sz="28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語言翻譯</a:t>
            </a:r>
            <a:endParaRPr lang="ko-KR" altLang="en-US" sz="2800" b="1" dirty="0">
              <a:solidFill>
                <a:schemeClr val="tx1">
                  <a:lumMod val="75000"/>
                  <a:lumOff val="25000"/>
                </a:schemeClr>
              </a:solidFill>
              <a:latin typeface="微軟正黑體" panose="020B0604030504040204" pitchFamily="34" charset="-120"/>
              <a:cs typeface="Arial" pitchFamily="34" charset="0"/>
            </a:endParaRPr>
          </a:p>
        </p:txBody>
      </p:sp>
      <p:sp>
        <p:nvSpPr>
          <p:cNvPr id="32" name="TextBox 22">
            <a:extLst>
              <a:ext uri="{FF2B5EF4-FFF2-40B4-BE49-F238E27FC236}">
                <a16:creationId xmlns:a16="http://schemas.microsoft.com/office/drawing/2014/main" id="{62FF0ACD-5ACC-83E0-F659-230C1FCCDF32}"/>
              </a:ext>
            </a:extLst>
          </p:cNvPr>
          <p:cNvSpPr txBox="1"/>
          <p:nvPr/>
        </p:nvSpPr>
        <p:spPr>
          <a:xfrm>
            <a:off x="6000794" y="2676128"/>
            <a:ext cx="1615378" cy="523220"/>
          </a:xfrm>
          <a:prstGeom prst="rect">
            <a:avLst/>
          </a:prstGeom>
          <a:noFill/>
        </p:spPr>
        <p:txBody>
          <a:bodyPr wrap="square" rtlCol="0">
            <a:spAutoFit/>
          </a:bodyPr>
          <a:lstStyle/>
          <a:p>
            <a:r>
              <a:rPr lang="zh-TW" altLang="en-US" sz="28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語音辨識</a:t>
            </a:r>
            <a:endParaRPr lang="ko-KR" altLang="en-US" sz="2800" b="1" dirty="0">
              <a:solidFill>
                <a:schemeClr val="tx1">
                  <a:lumMod val="75000"/>
                  <a:lumOff val="25000"/>
                </a:schemeClr>
              </a:solidFill>
              <a:latin typeface="微軟正黑體" panose="020B0604030504040204" pitchFamily="34" charset="-120"/>
              <a:cs typeface="Arial" pitchFamily="34" charset="0"/>
            </a:endParaRPr>
          </a:p>
        </p:txBody>
      </p:sp>
    </p:spTree>
    <p:extLst>
      <p:ext uri="{BB962C8B-B14F-4D97-AF65-F5344CB8AC3E}">
        <p14:creationId xmlns:p14="http://schemas.microsoft.com/office/powerpoint/2010/main" val="876795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649C0642-7869-A115-A87C-5E3C5395BD5F}"/>
              </a:ext>
            </a:extLst>
          </p:cNvPr>
          <p:cNvSpPr>
            <a:spLocks noGrp="1"/>
          </p:cNvSpPr>
          <p:nvPr>
            <p:ph type="body" sz="quarter" idx="10"/>
          </p:nvPr>
        </p:nvSpPr>
        <p:spPr/>
        <p:txBody>
          <a:bodyPr/>
          <a:lstStyle/>
          <a:p>
            <a:r>
              <a:rPr lang="zh-TW" altLang="en-US" dirty="0">
                <a:latin typeface="微軟正黑體" panose="020B0604030504040204" pitchFamily="34" charset="-120"/>
                <a:ea typeface="微軟正黑體" panose="020B0604030504040204" pitchFamily="34" charset="-120"/>
              </a:rPr>
              <a:t>應用的難題</a:t>
            </a:r>
          </a:p>
        </p:txBody>
      </p:sp>
      <p:sp>
        <p:nvSpPr>
          <p:cNvPr id="4" name="文字方塊 3">
            <a:extLst>
              <a:ext uri="{FF2B5EF4-FFF2-40B4-BE49-F238E27FC236}">
                <a16:creationId xmlns:a16="http://schemas.microsoft.com/office/drawing/2014/main" id="{97E3597E-0E34-2E5C-6CFE-0B79ABCCC290}"/>
              </a:ext>
            </a:extLst>
          </p:cNvPr>
          <p:cNvSpPr txBox="1"/>
          <p:nvPr/>
        </p:nvSpPr>
        <p:spPr>
          <a:xfrm>
            <a:off x="845586" y="1087886"/>
            <a:ext cx="7452828" cy="3170099"/>
          </a:xfrm>
          <a:prstGeom prst="rect">
            <a:avLst/>
          </a:prstGeom>
          <a:noFill/>
        </p:spPr>
        <p:txBody>
          <a:bodyPr wrap="square" rtlCol="0">
            <a:spAutoFit/>
          </a:bodyPr>
          <a:lstStyle/>
          <a:p>
            <a:pPr marL="285750" indent="-285750">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新興詞彙</a:t>
            </a:r>
            <a:endParaRPr lang="en-US" altLang="zh-TW" sz="2800"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神馬、蛋疼、有料</a:t>
            </a:r>
            <a:endParaRPr lang="en-US" altLang="zh-TW" sz="28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歧異詞彙</a:t>
            </a:r>
            <a:endParaRPr lang="en-US" altLang="zh-TW" sz="2800"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野生</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動物</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園 </a:t>
            </a:r>
            <a:r>
              <a:rPr lang="en-US" altLang="zh-TW" sz="2400" dirty="0">
                <a:latin typeface="微軟正黑體" panose="020B0604030504040204" pitchFamily="34" charset="-120"/>
                <a:ea typeface="微軟正黑體" panose="020B0604030504040204" pitchFamily="34" charset="-120"/>
              </a:rPr>
              <a:t>or </a:t>
            </a:r>
            <a:r>
              <a:rPr lang="zh-TW" altLang="en-US" sz="2400" dirty="0">
                <a:latin typeface="微軟正黑體" panose="020B0604030504040204" pitchFamily="34" charset="-120"/>
                <a:ea typeface="微軟正黑體" panose="020B0604030504040204" pitchFamily="34" charset="-120"/>
              </a:rPr>
              <a:t>野</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生動</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物</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園</a:t>
            </a:r>
            <a:endParaRPr lang="en-US" altLang="zh-TW" sz="24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endParaRPr lang="en-US" altLang="zh-TW" sz="8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表情符號</a:t>
            </a:r>
            <a:endParaRPr lang="en-US" altLang="zh-TW" sz="2800"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en-US" altLang="zh-TW" sz="800" dirty="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r>
              <a:rPr lang="en-US" altLang="zh-TW" sz="2400" dirty="0">
                <a:latin typeface="Roboto" panose="02000000000000000000" pitchFamily="2" charset="0"/>
                <a:ea typeface="Roboto" panose="02000000000000000000" pitchFamily="2" charset="0"/>
              </a:rPr>
              <a:t>XDDD</a:t>
            </a:r>
            <a:r>
              <a:rPr lang="zh-TW" altLang="en-US" sz="2400" dirty="0">
                <a:latin typeface="標楷體" panose="03000509000000000000" pitchFamily="65" charset="-120"/>
                <a:ea typeface="標楷體" panose="03000509000000000000" pitchFamily="65" charset="-120"/>
              </a:rPr>
              <a:t>、</a:t>
            </a:r>
            <a:r>
              <a:rPr lang="en-US" altLang="zh-TW" sz="2400" dirty="0">
                <a:latin typeface="Roboto" panose="02000000000000000000" pitchFamily="2" charset="0"/>
                <a:ea typeface="Roboto" panose="02000000000000000000" pitchFamily="2" charset="0"/>
              </a:rPr>
              <a:t>:)</a:t>
            </a:r>
            <a:r>
              <a:rPr lang="zh-TW" altLang="en-US" sz="2400" dirty="0">
                <a:latin typeface="標楷體" panose="03000509000000000000" pitchFamily="65" charset="-120"/>
                <a:ea typeface="標楷體" panose="03000509000000000000" pitchFamily="65" charset="-120"/>
              </a:rPr>
              <a:t>、</a:t>
            </a:r>
            <a:r>
              <a:rPr lang="en-US" altLang="zh-TW" sz="2400" dirty="0">
                <a:latin typeface="Roboto" panose="02000000000000000000" pitchFamily="2" charset="0"/>
                <a:ea typeface="Roboto" panose="02000000000000000000" pitchFamily="2" charset="0"/>
              </a:rPr>
              <a:t>QQ</a:t>
            </a:r>
            <a:r>
              <a:rPr lang="zh-TW" altLang="en-US" sz="2400" dirty="0">
                <a:latin typeface="標楷體" panose="03000509000000000000" pitchFamily="65" charset="-120"/>
                <a:ea typeface="標楷體" panose="03000509000000000000" pitchFamily="65" charset="-120"/>
              </a:rPr>
              <a:t>、</a:t>
            </a:r>
            <a:r>
              <a:rPr lang="en-US" altLang="zh-TW" sz="2400" dirty="0">
                <a:latin typeface="Roboto" panose="02000000000000000000" pitchFamily="2" charset="0"/>
                <a:ea typeface="Roboto" panose="02000000000000000000" pitchFamily="2" charset="0"/>
              </a:rPr>
              <a:t>@@</a:t>
            </a:r>
          </a:p>
        </p:txBody>
      </p:sp>
    </p:spTree>
    <p:extLst>
      <p:ext uri="{BB962C8B-B14F-4D97-AF65-F5344CB8AC3E}">
        <p14:creationId xmlns:p14="http://schemas.microsoft.com/office/powerpoint/2010/main" val="4258832512"/>
      </p:ext>
    </p:extLst>
  </p:cSld>
  <p:clrMapOvr>
    <a:masterClrMapping/>
  </p:clrMapOvr>
</p:sld>
</file>

<file path=ppt/theme/theme1.xml><?xml version="1.0" encoding="utf-8"?>
<a:theme xmlns:a="http://schemas.openxmlformats.org/drawingml/2006/main" name="Cover and End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8DFBB"/>
      </a:accent3>
      <a:accent4>
        <a:srgbClr val="9AD3E9"/>
      </a:accent4>
      <a:accent5>
        <a:srgbClr val="576868"/>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AD3E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5457</TotalTime>
  <Words>2262</Words>
  <Application>Microsoft Office PowerPoint</Application>
  <PresentationFormat>如螢幕大小 (16:9)</PresentationFormat>
  <Paragraphs>482</Paragraphs>
  <Slides>69</Slides>
  <Notes>29</Notes>
  <HiddenSlides>0</HiddenSlides>
  <MMClips>0</MMClips>
  <ScaleCrop>false</ScaleCrop>
  <HeadingPairs>
    <vt:vector size="6" baseType="variant">
      <vt:variant>
        <vt:lpstr>使用字型</vt:lpstr>
      </vt:variant>
      <vt:variant>
        <vt:i4>10</vt:i4>
      </vt:variant>
      <vt:variant>
        <vt:lpstr>佈景主題</vt:lpstr>
      </vt:variant>
      <vt:variant>
        <vt:i4>3</vt:i4>
      </vt:variant>
      <vt:variant>
        <vt:lpstr>投影片標題</vt:lpstr>
      </vt:variant>
      <vt:variant>
        <vt:i4>69</vt:i4>
      </vt:variant>
    </vt:vector>
  </HeadingPairs>
  <TitlesOfParts>
    <vt:vector size="82" baseType="lpstr">
      <vt:lpstr>Arial Unicode MS</vt:lpstr>
      <vt:lpstr>맑은 고딕</vt:lpstr>
      <vt:lpstr>Roboto</vt:lpstr>
      <vt:lpstr>Shaip Font</vt:lpstr>
      <vt:lpstr>微軟正黑體</vt:lpstr>
      <vt:lpstr>新細明體</vt:lpstr>
      <vt:lpstr>標楷體</vt:lpstr>
      <vt:lpstr>Arial</vt:lpstr>
      <vt:lpstr>Cambria Math</vt:lpstr>
      <vt:lpstr>Times New Roman</vt:lpstr>
      <vt:lpstr>Cover and End Slide Master</vt:lpstr>
      <vt:lpstr>Contents Slide Master</vt:lpstr>
      <vt:lpstr>Section Break Slide Master</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Ming-Hung Wang</cp:lastModifiedBy>
  <cp:revision>124</cp:revision>
  <dcterms:created xsi:type="dcterms:W3CDTF">2016-12-05T23:26:54Z</dcterms:created>
  <dcterms:modified xsi:type="dcterms:W3CDTF">2022-07-21T06:06:00Z</dcterms:modified>
</cp:coreProperties>
</file>