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3"/>
  </p:notesMasterIdLst>
  <p:sldIdLst>
    <p:sldId id="282" r:id="rId2"/>
    <p:sldId id="284" r:id="rId3"/>
    <p:sldId id="291" r:id="rId4"/>
    <p:sldId id="315" r:id="rId5"/>
    <p:sldId id="316" r:id="rId6"/>
    <p:sldId id="318" r:id="rId7"/>
    <p:sldId id="292" r:id="rId8"/>
    <p:sldId id="314" r:id="rId9"/>
    <p:sldId id="319" r:id="rId10"/>
    <p:sldId id="320" r:id="rId11"/>
    <p:sldId id="328" r:id="rId12"/>
    <p:sldId id="331" r:id="rId13"/>
    <p:sldId id="322" r:id="rId14"/>
    <p:sldId id="321" r:id="rId15"/>
    <p:sldId id="323" r:id="rId16"/>
    <p:sldId id="324" r:id="rId17"/>
    <p:sldId id="325" r:id="rId18"/>
    <p:sldId id="326" r:id="rId19"/>
    <p:sldId id="330" r:id="rId20"/>
    <p:sldId id="327" r:id="rId21"/>
    <p:sldId id="338" r:id="rId22"/>
    <p:sldId id="339" r:id="rId23"/>
    <p:sldId id="332" r:id="rId24"/>
    <p:sldId id="335" r:id="rId25"/>
    <p:sldId id="333" r:id="rId26"/>
    <p:sldId id="336" r:id="rId27"/>
    <p:sldId id="334" r:id="rId28"/>
    <p:sldId id="337" r:id="rId29"/>
    <p:sldId id="313" r:id="rId30"/>
    <p:sldId id="310" r:id="rId31"/>
    <p:sldId id="311" r:id="rId32"/>
  </p:sldIdLst>
  <p:sldSz cx="9144000" cy="5143500" type="screen16x9"/>
  <p:notesSz cx="6858000" cy="9144000"/>
  <p:embeddedFontLst>
    <p:embeddedFont>
      <p:font typeface="Barlow Condensed" panose="00000506000000000000" pitchFamily="2" charset="0"/>
      <p:regular r:id="rId34"/>
      <p:bold r:id="rId35"/>
      <p:italic r:id="rId36"/>
      <p:boldItalic r:id="rId37"/>
    </p:embeddedFont>
    <p:embeddedFont>
      <p:font typeface="Georgia" panose="02040502050405020303" pitchFamily="18"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E646C8-EC07-4038-A914-44648C9C9A9D}">
  <a:tblStyle styleId="{70E646C8-EC07-4038-A914-44648C9C9A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593" autoAdjust="0"/>
  </p:normalViewPr>
  <p:slideViewPr>
    <p:cSldViewPr snapToGrid="0">
      <p:cViewPr varScale="1">
        <p:scale>
          <a:sx n="78" d="100"/>
          <a:sy n="78" d="100"/>
        </p:scale>
        <p:origin x="159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latin typeface="+mj-lt"/>
              </a:rPr>
              <a:t>Here’s the overview of the assay workflow.</a:t>
            </a:r>
          </a:p>
          <a:p>
            <a:pPr marL="158750" indent="0">
              <a:buNone/>
            </a:pPr>
            <a:endParaRPr lang="en-CA" b="0" i="0" dirty="0">
              <a:solidFill>
                <a:srgbClr val="222222"/>
              </a:solidFill>
              <a:effectLst/>
              <a:latin typeface="+mj-lt"/>
            </a:endParaRPr>
          </a:p>
          <a:p>
            <a:pPr marL="158750" indent="0">
              <a:buNone/>
            </a:pPr>
            <a:r>
              <a:rPr lang="en-CA" b="0" i="0" dirty="0">
                <a:solidFill>
                  <a:srgbClr val="222222"/>
                </a:solidFill>
                <a:effectLst/>
                <a:latin typeface="+mj-lt"/>
              </a:rPr>
              <a:t>First, human serum samples were incubated with capture antibody-modified magnetic beads (MBs) and detection antibody-modified copper oxide nanoparticles (</a:t>
            </a:r>
            <a:r>
              <a:rPr lang="en-CA" b="0" i="0" dirty="0" err="1">
                <a:solidFill>
                  <a:srgbClr val="222222"/>
                </a:solidFill>
                <a:effectLst/>
                <a:latin typeface="+mj-lt"/>
              </a:rPr>
              <a:t>CuONPs</a:t>
            </a:r>
            <a:r>
              <a:rPr lang="en-CA" b="0" i="0" dirty="0">
                <a:solidFill>
                  <a:srgbClr val="222222"/>
                </a:solidFill>
                <a:effectLst/>
                <a:latin typeface="+mj-lt"/>
              </a:rPr>
              <a:t>) to form a sandwich structure.</a:t>
            </a:r>
          </a:p>
          <a:p>
            <a:pPr marL="158750" indent="0">
              <a:buNone/>
            </a:pPr>
            <a:endParaRPr lang="en-CA" b="0" i="0" dirty="0">
              <a:solidFill>
                <a:srgbClr val="222222"/>
              </a:solidFill>
              <a:effectLst/>
              <a:latin typeface="+mj-lt"/>
            </a:endParaRPr>
          </a:p>
          <a:p>
            <a:pPr marL="158750" indent="0">
              <a:buNone/>
            </a:pPr>
            <a:r>
              <a:rPr lang="en-CA" b="0" i="0" dirty="0">
                <a:solidFill>
                  <a:srgbClr val="222222"/>
                </a:solidFill>
                <a:effectLst/>
                <a:latin typeface="+mj-lt"/>
              </a:rPr>
              <a:t>Then, the sandwich complexes were magnetically separated, and copper ions were released under acidic conditions.</a:t>
            </a:r>
          </a:p>
          <a:p>
            <a:pPr marL="158750" indent="0">
              <a:buNone/>
            </a:pPr>
            <a:r>
              <a:rPr lang="en-CA" b="0" i="0" dirty="0">
                <a:solidFill>
                  <a:srgbClr val="222222"/>
                </a:solidFill>
                <a:effectLst/>
                <a:latin typeface="+mj-lt"/>
              </a:rPr>
              <a:t>DNA probes were then formed, under click chemistry reaction catalyzed by the copper ions, followed by modification from host-guest interaction with CB[6].</a:t>
            </a:r>
          </a:p>
          <a:p>
            <a:pPr marL="158750" indent="0">
              <a:buNone/>
            </a:pPr>
            <a:endParaRPr lang="en-CA" b="0" i="0" dirty="0">
              <a:solidFill>
                <a:srgbClr val="222222"/>
              </a:solidFill>
              <a:effectLst/>
              <a:latin typeface="+mj-lt"/>
            </a:endParaRPr>
          </a:p>
          <a:p>
            <a:pPr marL="158750" indent="0">
              <a:buNone/>
            </a:pPr>
            <a:r>
              <a:rPr lang="en-CA" b="0" i="0" dirty="0">
                <a:solidFill>
                  <a:srgbClr val="222222"/>
                </a:solidFill>
                <a:effectLst/>
                <a:latin typeface="+mj-lt"/>
              </a:rPr>
              <a:t>Finally, the DNA probes were collected and sent to the nanopore system for measurements. The rate of the signature events are used to determine concentration of the analyte of interest.</a:t>
            </a:r>
            <a:endParaRPr lang="en-CA" dirty="0">
              <a:latin typeface="+mj-lt"/>
            </a:endParaRPr>
          </a:p>
        </p:txBody>
      </p:sp>
    </p:spTree>
    <p:extLst>
      <p:ext uri="{BB962C8B-B14F-4D97-AF65-F5344CB8AC3E}">
        <p14:creationId xmlns:p14="http://schemas.microsoft.com/office/powerpoint/2010/main" val="1668637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latin typeface="+mj-lt"/>
              </a:rPr>
              <a:t>Now we will take a look at the click reaction in the assay workflow.</a:t>
            </a:r>
          </a:p>
          <a:p>
            <a:pPr marL="158750" indent="0">
              <a:buNone/>
            </a:pPr>
            <a:r>
              <a:rPr lang="en-CA" dirty="0">
                <a:latin typeface="+mj-lt"/>
              </a:rPr>
              <a:t>This click reaction is shown in figure a between alkyne and </a:t>
            </a:r>
            <a:r>
              <a:rPr lang="en-CA" dirty="0" err="1">
                <a:latin typeface="+mj-lt"/>
              </a:rPr>
              <a:t>azide</a:t>
            </a:r>
            <a:r>
              <a:rPr lang="en-CA" dirty="0">
                <a:latin typeface="+mj-lt"/>
              </a:rPr>
              <a:t> to connect the DNA with adamantane.</a:t>
            </a:r>
          </a:p>
          <a:p>
            <a:pPr marL="158750" indent="0">
              <a:buNone/>
            </a:pPr>
            <a:endParaRPr lang="en-CA" dirty="0">
              <a:latin typeface="+mj-lt"/>
            </a:endParaRPr>
          </a:p>
          <a:p>
            <a:pPr marL="158750" indent="0">
              <a:buNone/>
            </a:pPr>
            <a:r>
              <a:rPr lang="en-CA" dirty="0">
                <a:latin typeface="+mj-lt"/>
              </a:rPr>
              <a:t>Figure b shows the </a:t>
            </a:r>
            <a:r>
              <a:rPr lang="en-CA" b="0" i="0" dirty="0">
                <a:solidFill>
                  <a:srgbClr val="222222"/>
                </a:solidFill>
                <a:effectLst/>
                <a:latin typeface="+mj-lt"/>
              </a:rPr>
              <a:t>mass spectrometry of the DNA probe before and after the click reaction. </a:t>
            </a:r>
          </a:p>
          <a:p>
            <a:pPr marL="158750" indent="0">
              <a:buNone/>
            </a:pPr>
            <a:r>
              <a:rPr lang="en-CA" b="0" i="0" dirty="0">
                <a:solidFill>
                  <a:srgbClr val="222222"/>
                </a:solidFill>
                <a:effectLst/>
                <a:latin typeface="+mj-lt"/>
              </a:rPr>
              <a:t>It is important to notice that the peak in the mass spectrum shifts right for the product of the reaction.</a:t>
            </a:r>
          </a:p>
          <a:p>
            <a:pPr marL="158750" indent="0">
              <a:buNone/>
            </a:pPr>
            <a:endParaRPr lang="en-CA" b="0" i="0" dirty="0">
              <a:solidFill>
                <a:srgbClr val="222222"/>
              </a:solidFill>
              <a:effectLst/>
              <a:latin typeface="+mj-lt"/>
            </a:endParaRPr>
          </a:p>
        </p:txBody>
      </p:sp>
    </p:spTree>
    <p:extLst>
      <p:ext uri="{BB962C8B-B14F-4D97-AF65-F5344CB8AC3E}">
        <p14:creationId xmlns:p14="http://schemas.microsoft.com/office/powerpoint/2010/main" val="75223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Figure c shows mass spectrometry measurements of click reaction under zero copper ion concentration. We can see that the peaks in the spectrum does not shift at all. In other words, no products are formed, meaning that click reaction does not proceed in the absence of copper ion catalyst.</a:t>
            </a:r>
          </a:p>
          <a:p>
            <a:pPr marL="158750" indent="0">
              <a:buNone/>
            </a:pPr>
            <a:endParaRPr lang="en-CA" dirty="0"/>
          </a:p>
          <a:p>
            <a:pPr marL="158750" indent="0">
              <a:buNone/>
            </a:pPr>
            <a:r>
              <a:rPr lang="en-CA" dirty="0"/>
              <a:t>In the presence of copper ions however, the click reaction does move forward. This is seen in figure d. A higher concentration of copper ions causes more products to be formed.</a:t>
            </a:r>
          </a:p>
        </p:txBody>
      </p:sp>
    </p:spTree>
    <p:extLst>
      <p:ext uri="{BB962C8B-B14F-4D97-AF65-F5344CB8AC3E}">
        <p14:creationId xmlns:p14="http://schemas.microsoft.com/office/powerpoint/2010/main" val="2297470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Now to understand</a:t>
            </a:r>
          </a:p>
        </p:txBody>
      </p:sp>
    </p:spTree>
    <p:extLst>
      <p:ext uri="{BB962C8B-B14F-4D97-AF65-F5344CB8AC3E}">
        <p14:creationId xmlns:p14="http://schemas.microsoft.com/office/powerpoint/2010/main" val="1320954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dirty="0"/>
          </a:p>
        </p:txBody>
      </p:sp>
    </p:spTree>
    <p:extLst>
      <p:ext uri="{BB962C8B-B14F-4D97-AF65-F5344CB8AC3E}">
        <p14:creationId xmlns:p14="http://schemas.microsoft.com/office/powerpoint/2010/main" val="41921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CA" dirty="0"/>
          </a:p>
        </p:txBody>
      </p:sp>
    </p:spTree>
    <p:extLst>
      <p:ext uri="{BB962C8B-B14F-4D97-AF65-F5344CB8AC3E}">
        <p14:creationId xmlns:p14="http://schemas.microsoft.com/office/powerpoint/2010/main" val="421277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The following sections of the paper are organized in this order. </a:t>
            </a:r>
          </a:p>
          <a:p>
            <a:pPr marL="158750" indent="0">
              <a:buNone/>
            </a:pPr>
            <a:endParaRPr lang="en-CA" dirty="0"/>
          </a:p>
          <a:p>
            <a:pPr marL="158750" indent="0">
              <a:buNone/>
            </a:pPr>
            <a:r>
              <a:rPr lang="en-CA" dirty="0"/>
              <a:t>We will basically work our way backwards in the assay workflow diagram, starting with characterizing the nanopore system, followed by the copper ion catalyzed click reaction, and finally discuss the amplification step.</a:t>
            </a:r>
          </a:p>
          <a:p>
            <a:pPr marL="158750" indent="0">
              <a:buNone/>
            </a:pPr>
            <a:endParaRPr lang="en-CA" dirty="0"/>
          </a:p>
          <a:p>
            <a:pPr marL="158750" indent="0">
              <a:buNone/>
            </a:pPr>
            <a:r>
              <a:rPr lang="en-CA" dirty="0"/>
              <a:t>Last two sections are on comparisons to other sensing methods and clinical experiments.</a:t>
            </a:r>
          </a:p>
        </p:txBody>
      </p:sp>
    </p:spTree>
    <p:extLst>
      <p:ext uri="{BB962C8B-B14F-4D97-AF65-F5344CB8AC3E}">
        <p14:creationId xmlns:p14="http://schemas.microsoft.com/office/powerpoint/2010/main" val="385416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latin typeface="+mn-lt"/>
              </a:rPr>
              <a:t>To ensure that the nanopore will operate properly, positive and negative voltages were applied to the trans side of open channel nanopore with cis side grounded.</a:t>
            </a:r>
          </a:p>
          <a:p>
            <a:pPr marL="158750" indent="0">
              <a:buNone/>
            </a:pPr>
            <a:endParaRPr lang="en-CA" dirty="0">
              <a:latin typeface="+mn-lt"/>
            </a:endParaRPr>
          </a:p>
          <a:p>
            <a:pPr marL="158750" indent="0">
              <a:buNone/>
            </a:pPr>
            <a:r>
              <a:rPr lang="en-US" b="0" i="0" dirty="0">
                <a:solidFill>
                  <a:srgbClr val="222222"/>
                </a:solidFill>
                <a:effectLst/>
                <a:latin typeface="+mn-lt"/>
              </a:rPr>
              <a:t>A properly inserted α-HL pore is characterized by larger ionic current under a positive </a:t>
            </a:r>
            <a:r>
              <a:rPr lang="en-US" b="0" i="1" dirty="0">
                <a:solidFill>
                  <a:srgbClr val="222222"/>
                </a:solidFill>
                <a:effectLst/>
                <a:latin typeface="+mn-lt"/>
              </a:rPr>
              <a:t>trans</a:t>
            </a:r>
            <a:r>
              <a:rPr lang="en-US" b="0" i="0" dirty="0">
                <a:solidFill>
                  <a:srgbClr val="222222"/>
                </a:solidFill>
                <a:effectLst/>
                <a:latin typeface="+mn-lt"/>
              </a:rPr>
              <a:t> voltage than it is under a negative </a:t>
            </a:r>
            <a:r>
              <a:rPr lang="en-US" b="0" i="1" dirty="0">
                <a:solidFill>
                  <a:srgbClr val="222222"/>
                </a:solidFill>
                <a:effectLst/>
                <a:latin typeface="+mn-lt"/>
              </a:rPr>
              <a:t>trans</a:t>
            </a:r>
            <a:r>
              <a:rPr lang="en-US" b="0" i="0" dirty="0">
                <a:solidFill>
                  <a:srgbClr val="222222"/>
                </a:solidFill>
                <a:effectLst/>
                <a:latin typeface="+mn-lt"/>
              </a:rPr>
              <a:t> voltage. This is indeed observed in figure b.</a:t>
            </a:r>
          </a:p>
          <a:p>
            <a:pPr marL="158750" indent="0">
              <a:buNone/>
            </a:pPr>
            <a:endParaRPr lang="en-US" b="0" i="0" dirty="0">
              <a:solidFill>
                <a:srgbClr val="222222"/>
              </a:solidFill>
              <a:effectLst/>
              <a:latin typeface="+mn-lt"/>
            </a:endParaRPr>
          </a:p>
          <a:p>
            <a:pPr marL="158750" indent="0">
              <a:buNone/>
            </a:pPr>
            <a:r>
              <a:rPr lang="en-US" b="0" i="0" dirty="0">
                <a:solidFill>
                  <a:srgbClr val="222222"/>
                </a:solidFill>
                <a:effectLst/>
                <a:latin typeface="+mn-lt"/>
              </a:rPr>
              <a:t>Also, the suitable thickness of a bilayer membrane for insertion is ~5 nm, corresponding to 160-180 pF capacitance. Measurements show that thickness distribution roughly centers around 5nm.</a:t>
            </a:r>
          </a:p>
          <a:p>
            <a:pPr marL="158750" indent="0">
              <a:buNone/>
            </a:pPr>
            <a:endParaRPr lang="en-US" b="0" i="0" dirty="0">
              <a:solidFill>
                <a:srgbClr val="222222"/>
              </a:solidFill>
              <a:effectLst/>
              <a:latin typeface="+mn-lt"/>
            </a:endParaRPr>
          </a:p>
          <a:p>
            <a:pPr marL="158750" indent="0">
              <a:buNone/>
            </a:pPr>
            <a:r>
              <a:rPr lang="en-US" b="0" i="0" dirty="0">
                <a:solidFill>
                  <a:srgbClr val="222222"/>
                </a:solidFill>
                <a:effectLst/>
                <a:latin typeface="+mn-lt"/>
              </a:rPr>
              <a:t>Nanopore characterization shows the nanopore system is properly setup.</a:t>
            </a:r>
            <a:endParaRPr lang="en-CA" dirty="0">
              <a:latin typeface="+mn-lt"/>
            </a:endParaRPr>
          </a:p>
        </p:txBody>
      </p:sp>
    </p:spTree>
    <p:extLst>
      <p:ext uri="{BB962C8B-B14F-4D97-AF65-F5344CB8AC3E}">
        <p14:creationId xmlns:p14="http://schemas.microsoft.com/office/powerpoint/2010/main" val="247969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Difference phases of the DNA probes were also characterized to understand the raw current measurements from the nanopore system.</a:t>
            </a:r>
          </a:p>
          <a:p>
            <a:pPr marL="158750" indent="0">
              <a:buNone/>
            </a:pPr>
            <a:endParaRPr lang="en-CA" dirty="0"/>
          </a:p>
          <a:p>
            <a:pPr marL="158750" indent="0">
              <a:buNone/>
            </a:pPr>
            <a:r>
              <a:rPr lang="en-CA" dirty="0"/>
              <a:t>We have first the alkyne modified DNA, purchased from vendor. </a:t>
            </a:r>
          </a:p>
          <a:p>
            <a:pPr marL="158750" indent="0">
              <a:buNone/>
            </a:pPr>
            <a:r>
              <a:rPr lang="en-CA" dirty="0"/>
              <a:t>Then, through click reaction between alkyne and </a:t>
            </a:r>
            <a:r>
              <a:rPr lang="en-CA" dirty="0" err="1"/>
              <a:t>azide</a:t>
            </a:r>
            <a:r>
              <a:rPr lang="en-CA" dirty="0"/>
              <a:t>, DNA-</a:t>
            </a:r>
            <a:r>
              <a:rPr lang="en-CA" dirty="0" err="1"/>
              <a:t>Azide</a:t>
            </a:r>
            <a:r>
              <a:rPr lang="en-CA" dirty="0"/>
              <a:t> (DNA-AA) was formed (this process takes &gt;4 hours)</a:t>
            </a:r>
          </a:p>
          <a:p>
            <a:pPr marL="158750" indent="0">
              <a:buNone/>
            </a:pPr>
            <a:r>
              <a:rPr lang="en-CA" dirty="0"/>
              <a:t>Finally, DNA-AA is incubated with CB[6] to form DNA-AA@CB[6] complex (also takes &gt;4 hours)</a:t>
            </a:r>
          </a:p>
          <a:p>
            <a:pPr marL="158750" indent="0">
              <a:buNone/>
            </a:pPr>
            <a:endParaRPr lang="en-CA" dirty="0"/>
          </a:p>
          <a:p>
            <a:pPr marL="158750" indent="0">
              <a:buNone/>
            </a:pPr>
            <a:r>
              <a:rPr lang="en-CA" dirty="0"/>
              <a:t>Note that in the workflow of the assay, DNA-AA formation is dependent on the analyte concentration responsible for producing the copper ions for the click reaction. So, these time-consuming steps are part of the whole assay procedure.</a:t>
            </a:r>
          </a:p>
        </p:txBody>
      </p:sp>
    </p:spTree>
    <p:extLst>
      <p:ext uri="{BB962C8B-B14F-4D97-AF65-F5344CB8AC3E}">
        <p14:creationId xmlns:p14="http://schemas.microsoft.com/office/powerpoint/2010/main" val="59669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Figure c shows the raw current traces of the nanopore system. Different signatures of the DNA probes are marked.</a:t>
            </a:r>
          </a:p>
          <a:p>
            <a:pPr marL="158750" indent="0">
              <a:buNone/>
            </a:pPr>
            <a:endParaRPr lang="en-CA" dirty="0"/>
          </a:p>
          <a:p>
            <a:pPr marL="158750" indent="0">
              <a:buNone/>
            </a:pPr>
            <a:r>
              <a:rPr lang="en-CA" dirty="0"/>
              <a:t>Figure d shows the current traces for each phase of DNA probe in details. Each signature can be characterized by current magnitude and duration.</a:t>
            </a:r>
          </a:p>
          <a:p>
            <a:pPr marL="158750" indent="0">
              <a:buNone/>
            </a:pPr>
            <a:r>
              <a:rPr lang="en-CA" dirty="0"/>
              <a:t>Difference in the characteristics between each phase of DNA probe is clearly seen. </a:t>
            </a:r>
          </a:p>
          <a:p>
            <a:pPr marL="158750" indent="0">
              <a:buNone/>
            </a:pPr>
            <a:r>
              <a:rPr lang="en-CA" dirty="0"/>
              <a:t>For DNA-AA@CB[6] complex, there is a multi-level signature. This is seen more clearly in figure e. Level 1 signal is due to DNA backbone translocation, level 2 is due to CB[6] oscillation after dissociation. Multi-level signature ensures highly specific detection.</a:t>
            </a:r>
          </a:p>
          <a:p>
            <a:pPr marL="158750" indent="0">
              <a:buNone/>
            </a:pPr>
            <a:endParaRPr lang="en-CA" dirty="0"/>
          </a:p>
        </p:txBody>
      </p:sp>
    </p:spTree>
    <p:extLst>
      <p:ext uri="{BB962C8B-B14F-4D97-AF65-F5344CB8AC3E}">
        <p14:creationId xmlns:p14="http://schemas.microsoft.com/office/powerpoint/2010/main" val="87820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Quantitative analysis was done on translocation events for DNA and DNA-AA. </a:t>
            </a:r>
          </a:p>
          <a:p>
            <a:pPr marL="158750" indent="0">
              <a:buNone/>
            </a:pPr>
            <a:r>
              <a:rPr lang="en-US" dirty="0"/>
              <a:t>Graphs f and g are 2 dimensional graphs showing current blockage and dwell time profile. Dwell time is basically how long a molecule interacts with or blocks the nanopore.</a:t>
            </a:r>
          </a:p>
          <a:p>
            <a:pPr marL="158750" indent="0">
              <a:buNone/>
            </a:pPr>
            <a:endParaRPr lang="en-US" dirty="0"/>
          </a:p>
          <a:p>
            <a:pPr marL="158750" indent="0">
              <a:buNone/>
            </a:pPr>
            <a:r>
              <a:rPr lang="en-US" dirty="0"/>
              <a:t>You can see that in figure f for DNA, current blockade centers around 0.855. The other peaks, explained by the authors, may be due to background noise and random DNA collision with the nanopore. </a:t>
            </a:r>
          </a:p>
          <a:p>
            <a:pPr marL="158750" indent="0">
              <a:buNone/>
            </a:pPr>
            <a:endParaRPr lang="en-US" dirty="0"/>
          </a:p>
          <a:p>
            <a:pPr marL="158750" indent="0">
              <a:buNone/>
            </a:pPr>
            <a:r>
              <a:rPr lang="en-US" dirty="0"/>
              <a:t>Figure g for DNA-AA has similar blockage profile, but without non-specific peaks. However, mean dwell time for DNA-AA significantly increased.</a:t>
            </a:r>
          </a:p>
          <a:p>
            <a:pPr marL="158750" indent="0">
              <a:buNone/>
            </a:pPr>
            <a:endParaRPr lang="en-US" dirty="0"/>
          </a:p>
          <a:p>
            <a:pPr marL="158750" indent="0">
              <a:buNone/>
            </a:pPr>
            <a:r>
              <a:rPr lang="en-US" dirty="0"/>
              <a:t>DNA-AA@CB[6] complex did not further change the current blockade and dwell time profile, but this structure does cause a two-level translocation signal as discussed previously. This is quantified in figure h, where the authors performed a statistical test call </a:t>
            </a:r>
            <a:r>
              <a:rPr lang="en-CA" b="0" i="0" dirty="0">
                <a:solidFill>
                  <a:srgbClr val="202124"/>
                </a:solidFill>
                <a:effectLst/>
                <a:latin typeface="arial" panose="020B0604020202020204" pitchFamily="34" charset="0"/>
              </a:rPr>
              <a:t>unpaired two-samples t-test, which tests if the means of samples are the same. The test found that </a:t>
            </a:r>
            <a:r>
              <a:rPr lang="en-US" i="1" dirty="0"/>
              <a:t>p</a:t>
            </a:r>
            <a:r>
              <a:rPr lang="en-US" dirty="0"/>
              <a:t> &lt; 0.0001, which suggests the difference in dwell time mean is likely not due to chance. In other words, there is significant difference in the mean current blockade between level 1 and level 2 signals.</a:t>
            </a:r>
          </a:p>
          <a:p>
            <a:pPr marL="158750" indent="0">
              <a:buNone/>
            </a:pPr>
            <a:endParaRPr lang="en-CA" dirty="0"/>
          </a:p>
        </p:txBody>
      </p:sp>
    </p:spTree>
    <p:extLst>
      <p:ext uri="{BB962C8B-B14F-4D97-AF65-F5344CB8AC3E}">
        <p14:creationId xmlns:p14="http://schemas.microsoft.com/office/powerpoint/2010/main" val="325922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latin typeface="+mn-lt"/>
              </a:rPr>
              <a:t>Capture rate study was done on the translocation events </a:t>
            </a:r>
            <a:r>
              <a:rPr lang="en-US" b="0" i="0" dirty="0">
                <a:solidFill>
                  <a:srgbClr val="222222"/>
                </a:solidFill>
                <a:effectLst/>
                <a:latin typeface="+mn-lt"/>
              </a:rPr>
              <a:t>induced by DNA-AA@CB[6]</a:t>
            </a:r>
          </a:p>
          <a:p>
            <a:pPr marL="158750" indent="0">
              <a:buNone/>
            </a:pPr>
            <a:r>
              <a:rPr lang="en-US" b="0" i="0" dirty="0">
                <a:solidFill>
                  <a:srgbClr val="222222"/>
                </a:solidFill>
                <a:effectLst/>
                <a:latin typeface="+mn-lt"/>
              </a:rPr>
              <a:t>This kind of study helps us to understand how the signal of interest varies based on various parameters such as capture time, operating voltage, and copper ion concentrations. </a:t>
            </a:r>
          </a:p>
          <a:p>
            <a:pPr marL="158750" indent="0">
              <a:buNone/>
            </a:pPr>
            <a:r>
              <a:rPr lang="en-US" b="0" i="0" dirty="0">
                <a:solidFill>
                  <a:srgbClr val="222222"/>
                </a:solidFill>
                <a:effectLst/>
                <a:latin typeface="+mn-lt"/>
              </a:rPr>
              <a:t>It also tells us how much variations exist across different nanopores.</a:t>
            </a:r>
          </a:p>
          <a:p>
            <a:pPr marL="158750" indent="0">
              <a:buNone/>
            </a:pPr>
            <a:endParaRPr lang="en-US" b="0" i="0" dirty="0">
              <a:solidFill>
                <a:srgbClr val="222222"/>
              </a:solidFill>
              <a:effectLst/>
              <a:latin typeface="+mn-lt"/>
            </a:endParaRPr>
          </a:p>
          <a:p>
            <a:pPr marL="158750" indent="0">
              <a:buNone/>
            </a:pPr>
            <a:r>
              <a:rPr lang="en-US" b="0" i="0" dirty="0">
                <a:solidFill>
                  <a:srgbClr val="222222"/>
                </a:solidFill>
                <a:effectLst/>
                <a:latin typeface="+mn-lt"/>
              </a:rPr>
              <a:t>Figure </a:t>
            </a:r>
            <a:r>
              <a:rPr lang="en-US" b="0" i="0" dirty="0" err="1">
                <a:solidFill>
                  <a:srgbClr val="222222"/>
                </a:solidFill>
                <a:effectLst/>
                <a:latin typeface="+mn-lt"/>
              </a:rPr>
              <a:t>i</a:t>
            </a:r>
            <a:r>
              <a:rPr lang="en-US" b="0" i="0" dirty="0">
                <a:solidFill>
                  <a:srgbClr val="222222"/>
                </a:solidFill>
                <a:effectLst/>
                <a:latin typeface="+mn-lt"/>
              </a:rPr>
              <a:t> shows the cumulative capture events </a:t>
            </a:r>
            <a:r>
              <a:rPr lang="en-US" dirty="0">
                <a:latin typeface="+mn-lt"/>
              </a:rPr>
              <a:t>over different recording times and across four different nanopores. Clearly, we can see a consistent slope, or capture rate, across all the measurements. </a:t>
            </a:r>
          </a:p>
          <a:p>
            <a:pPr marL="158750" indent="0">
              <a:buNone/>
            </a:pPr>
            <a:r>
              <a:rPr lang="en-US" dirty="0">
                <a:latin typeface="+mn-lt"/>
              </a:rPr>
              <a:t>Similarly in figure j, we have the cumulative events over time for various copper ion concentrations. You see a positive correlation with the copper ion concentration here because they are responsible for creating DNA-AA@CB[6], so more copper ions causes more DNA-AA@CB[6] to be formed.</a:t>
            </a:r>
            <a:endParaRPr lang="en-CA" dirty="0">
              <a:latin typeface="+mn-lt"/>
            </a:endParaRPr>
          </a:p>
        </p:txBody>
      </p:sp>
    </p:spTree>
    <p:extLst>
      <p:ext uri="{BB962C8B-B14F-4D97-AF65-F5344CB8AC3E}">
        <p14:creationId xmlns:p14="http://schemas.microsoft.com/office/powerpoint/2010/main" val="4121524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Figure k shows the capture rate as operating voltage is varied. </a:t>
            </a:r>
          </a:p>
          <a:p>
            <a:pPr marL="158750" indent="0">
              <a:buNone/>
            </a:pPr>
            <a:r>
              <a:rPr lang="en-CA" dirty="0"/>
              <a:t>Capture rate increases with operating voltage. This is because </a:t>
            </a:r>
            <a:r>
              <a:rPr lang="en-US" dirty="0"/>
              <a:t>higher positive voltage promotes dissociation of CB[6] from the DNA linked complex and reduces the possibility of DNA escaping back to the cis side of the nanopore membrane. </a:t>
            </a:r>
          </a:p>
          <a:p>
            <a:pPr marL="158750" indent="0">
              <a:buNone/>
            </a:pPr>
            <a:r>
              <a:rPr lang="en-US" dirty="0"/>
              <a:t>However, high voltage can also destabilize the membrane, which explains the increased variations at high operating voltages.</a:t>
            </a:r>
          </a:p>
          <a:p>
            <a:pPr marL="158750" indent="0">
              <a:buNone/>
            </a:pPr>
            <a:endParaRPr lang="en-US" dirty="0"/>
          </a:p>
          <a:p>
            <a:pPr marL="158750" indent="0">
              <a:buNone/>
            </a:pPr>
            <a:r>
              <a:rPr lang="en-US" dirty="0"/>
              <a:t>Based on the capture rate studies, the authors picked the optimal parameters of 160 mV and 2-minute recording time. </a:t>
            </a:r>
          </a:p>
          <a:p>
            <a:pPr marL="158750" indent="0">
              <a:buNone/>
            </a:pPr>
            <a:r>
              <a:rPr lang="en-US" dirty="0"/>
              <a:t>Figure l shows experiments done under optimal parameters. This is just to highlight consistency of detection.</a:t>
            </a:r>
          </a:p>
          <a:p>
            <a:pPr marL="158750" indent="0">
              <a:buNone/>
            </a:pPr>
            <a:endParaRPr lang="en-US" dirty="0"/>
          </a:p>
          <a:p>
            <a:pPr marL="158750" indent="0">
              <a:buNone/>
            </a:pPr>
            <a:r>
              <a:rPr lang="en-US" dirty="0"/>
              <a:t>--------------------------------------------------</a:t>
            </a:r>
          </a:p>
          <a:p>
            <a:pPr marL="158750" indent="0">
              <a:buNone/>
            </a:pPr>
            <a:r>
              <a:rPr lang="en-US" dirty="0"/>
              <a:t>Capture rate also depends on electrochemical environment of the nanopore system. </a:t>
            </a:r>
          </a:p>
          <a:p>
            <a:pPr marL="158750" indent="0">
              <a:buNone/>
            </a:pPr>
            <a:r>
              <a:rPr lang="en-US" dirty="0"/>
              <a:t>Optimal multi-level signal frequency can only be achieved using balanced </a:t>
            </a:r>
            <a:r>
              <a:rPr lang="en-US" i="1" dirty="0">
                <a:effectLst/>
              </a:rPr>
              <a:t>cis</a:t>
            </a:r>
            <a:r>
              <a:rPr lang="en-US" dirty="0"/>
              <a:t> and </a:t>
            </a:r>
            <a:r>
              <a:rPr lang="en-US" i="1" dirty="0">
                <a:effectLst/>
              </a:rPr>
              <a:t>trans</a:t>
            </a:r>
            <a:r>
              <a:rPr lang="en-US" dirty="0"/>
              <a:t> work solutions. </a:t>
            </a:r>
          </a:p>
          <a:p>
            <a:pPr marL="158750" indent="0">
              <a:buNone/>
            </a:pPr>
            <a:r>
              <a:rPr lang="en-US" dirty="0"/>
              <a:t>In other words, same electrolyte concentrations and pH levels on both </a:t>
            </a:r>
            <a:r>
              <a:rPr lang="en-US" i="1" dirty="0">
                <a:effectLst/>
              </a:rPr>
              <a:t>cis</a:t>
            </a:r>
            <a:r>
              <a:rPr lang="en-US" dirty="0"/>
              <a:t> and </a:t>
            </a:r>
            <a:r>
              <a:rPr lang="en-US" i="1" dirty="0">
                <a:effectLst/>
              </a:rPr>
              <a:t>trans</a:t>
            </a:r>
            <a:r>
              <a:rPr lang="en-US" dirty="0"/>
              <a:t> side</a:t>
            </a:r>
          </a:p>
          <a:p>
            <a:pPr marL="158750" indent="0">
              <a:buNone/>
            </a:pPr>
            <a:endParaRPr lang="en-US" dirty="0"/>
          </a:p>
          <a:p>
            <a:pPr marL="158750" indent="0">
              <a:buNone/>
            </a:pPr>
            <a:endParaRPr lang="en-CA" dirty="0"/>
          </a:p>
        </p:txBody>
      </p:sp>
    </p:spTree>
    <p:extLst>
      <p:ext uri="{BB962C8B-B14F-4D97-AF65-F5344CB8AC3E}">
        <p14:creationId xmlns:p14="http://schemas.microsoft.com/office/powerpoint/2010/main" val="1855904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30DF486-3438-A340-9F75-BB86BE289D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5" y="771706"/>
            <a:ext cx="7204245"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3/22/2023</a:t>
            </a:fld>
            <a:endParaRPr lang="en-US" dirty="0"/>
          </a:p>
        </p:txBody>
      </p:sp>
      <p:sp>
        <p:nvSpPr>
          <p:cNvPr id="8" name="Footer Placeholder 7"/>
          <p:cNvSpPr>
            <a:spLocks noGrp="1"/>
          </p:cNvSpPr>
          <p:nvPr>
            <p:ph type="ftr" sz="quarter" idx="11"/>
          </p:nvPr>
        </p:nvSpPr>
        <p:spPr>
          <a:xfrm>
            <a:off x="4967756" y="4782924"/>
            <a:ext cx="3220281" cy="187753"/>
          </a:xfrm>
          <a:prstGeom prst="rect">
            <a:avLst/>
          </a:prstGeo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fld id="{93005692-73BE-493E-93AB-ECD6027A7652}" type="slidenum">
              <a:rPr lang="en-US" smtClean="0"/>
              <a:pPr/>
              <a:t>‹#›</a:t>
            </a:fld>
            <a:endParaRPr lang="en-US" dirty="0"/>
          </a:p>
        </p:txBody>
      </p:sp>
      <p:sp>
        <p:nvSpPr>
          <p:cNvPr id="19" name="Rectangle 18"/>
          <p:cNvSpPr/>
          <p:nvPr userDrawn="1"/>
        </p:nvSpPr>
        <p:spPr>
          <a:xfrm>
            <a:off x="1" y="148936"/>
            <a:ext cx="2311648" cy="1489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2288114" y="148936"/>
            <a:ext cx="2285296" cy="148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4573410" y="148936"/>
            <a:ext cx="2285296" cy="1489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6858705" y="148936"/>
            <a:ext cx="2285296" cy="14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1" y="0"/>
            <a:ext cx="9143999" cy="1489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38951497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047144"/>
            <a:ext cx="4157035" cy="502703"/>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911" y="1638300"/>
            <a:ext cx="4157035"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047144"/>
            <a:ext cx="4195094" cy="502703"/>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7115" y="1638300"/>
            <a:ext cx="4195094" cy="2885209"/>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325582"/>
            <a:ext cx="8677297" cy="671945"/>
          </a:xfrm>
        </p:spPr>
        <p:txBody>
          <a:bodyPr/>
          <a:lstStyle>
            <a:lvl1pPr>
              <a:defRPr b="1"/>
            </a:lvl1p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3/22/2023</a:t>
            </a:fld>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65302353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3/22/2023</a:t>
            </a:fld>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323775084"/>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3/22/2023</a:t>
            </a:fld>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76025594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8063253" y="4751482"/>
            <a:ext cx="885836" cy="187753"/>
          </a:xfrm>
        </p:spPr>
        <p:txBody>
          <a:bodyPr/>
          <a:lstStyle/>
          <a:p>
            <a:fld id="{1E55829F-8847-4C2A-8DD0-690EAD78E53F}" type="datetime1">
              <a:rPr lang="en-US" smtClean="0"/>
              <a:t>3/22/2023</a:t>
            </a:fld>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8" name="Group 7">
            <a:extLst>
              <a:ext uri="{FF2B5EF4-FFF2-40B4-BE49-F238E27FC236}">
                <a16:creationId xmlns:a16="http://schemas.microsoft.com/office/drawing/2014/main" id="{CE2D4160-4A25-214B-B0DD-33C1D7760F82}"/>
              </a:ext>
            </a:extLst>
          </p:cNvPr>
          <p:cNvGrpSpPr/>
          <p:nvPr userDrawn="1"/>
        </p:nvGrpSpPr>
        <p:grpSpPr>
          <a:xfrm>
            <a:off x="0" y="0"/>
            <a:ext cx="9144000" cy="297873"/>
            <a:chOff x="0" y="0"/>
            <a:chExt cx="12192000" cy="397164"/>
          </a:xfrm>
        </p:grpSpPr>
        <p:sp>
          <p:nvSpPr>
            <p:cNvPr id="9" name="Rectangle 8">
              <a:extLst>
                <a:ext uri="{FF2B5EF4-FFF2-40B4-BE49-F238E27FC236}">
                  <a16:creationId xmlns:a16="http://schemas.microsoft.com/office/drawing/2014/main" id="{F7FFB46B-498F-AE4A-B9A7-4C6AB5B81AA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277A2065-ED1B-724B-9396-45C1760E61EB}"/>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BBD3DEAB-7BCF-4A44-8C12-F5B4318DA82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C530BD48-AC82-AD43-8C23-93AE5272CAC7}"/>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C026E371-D75A-604E-88BB-90AFCE90362A}"/>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5427556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3/22/2023</a:t>
            </a:fld>
            <a:endParaRPr lang="en-US" dirty="0"/>
          </a:p>
        </p:txBody>
      </p:sp>
      <p:sp>
        <p:nvSpPr>
          <p:cNvPr id="4" name="Footer Placeholder 3"/>
          <p:cNvSpPr>
            <a:spLocks noGrp="1"/>
          </p:cNvSpPr>
          <p:nvPr>
            <p:ph type="ftr" sz="quarter" idx="11"/>
          </p:nvPr>
        </p:nvSpPr>
        <p:spPr>
          <a:xfrm>
            <a:off x="194912" y="4751482"/>
            <a:ext cx="3919888" cy="187753"/>
          </a:xfrm>
          <a:prstGeom prst="rect">
            <a:avLst/>
          </a:prstGeom>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1815270"/>
            <a:ext cx="8153400" cy="1585913"/>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2947555"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10" name="Group 9">
            <a:extLst>
              <a:ext uri="{FF2B5EF4-FFF2-40B4-BE49-F238E27FC236}">
                <a16:creationId xmlns:a16="http://schemas.microsoft.com/office/drawing/2014/main" id="{CD9AFB0B-41DD-F947-A857-F70C3043CB58}"/>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C76CD61E-7E92-D14D-9C2B-ACA64B9951C1}"/>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D7D0C72E-2BBA-454D-BD97-AC183A643FB8}"/>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CAA61640-FDAF-4345-8014-B6E2CE4F6002}"/>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2874264D-D990-F44D-9800-EA8DF5CA515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856356CE-4984-C84D-82AE-A8CF95C81E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56197096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605901"/>
            <a:ext cx="4080486" cy="4083865"/>
          </a:xfrm>
        </p:spPr>
        <p:txBody>
          <a:bodyPr/>
          <a:lstStyle/>
          <a:p>
            <a:r>
              <a:rPr lang="en-US"/>
              <a:t>Click icon to add picture</a:t>
            </a:r>
          </a:p>
        </p:txBody>
      </p:sp>
      <p:sp>
        <p:nvSpPr>
          <p:cNvPr id="2" name="Title 1"/>
          <p:cNvSpPr>
            <a:spLocks noGrp="1"/>
          </p:cNvSpPr>
          <p:nvPr>
            <p:ph type="title" hasCustomPrompt="1"/>
          </p:nvPr>
        </p:nvSpPr>
        <p:spPr>
          <a:xfrm>
            <a:off x="640772" y="928256"/>
            <a:ext cx="3248891" cy="682652"/>
          </a:xfrm>
        </p:spPr>
        <p:txBody>
          <a:bodyPr anchor="b">
            <a:normAutofit/>
          </a:bodyPr>
          <a:lstStyle>
            <a:lvl1pPr algn="ctr">
              <a:defRPr sz="2100" b="1" cap="all" baseline="0"/>
            </a:lvl1pPr>
          </a:lstStyle>
          <a:p>
            <a:r>
              <a:rPr lang="en-US" dirty="0"/>
              <a:t>CONTEXT or THEME</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3/22/2023</a:t>
            </a:fld>
            <a:endParaRPr lang="en-US" dirty="0"/>
          </a:p>
        </p:txBody>
      </p:sp>
      <p:sp>
        <p:nvSpPr>
          <p:cNvPr id="4" name="Footer Placeholder 3"/>
          <p:cNvSpPr>
            <a:spLocks noGrp="1"/>
          </p:cNvSpPr>
          <p:nvPr>
            <p:ph type="ftr" sz="quarter" idx="11"/>
          </p:nvPr>
        </p:nvSpPr>
        <p:spPr>
          <a:xfrm>
            <a:off x="194912" y="4751482"/>
            <a:ext cx="2915434" cy="187753"/>
          </a:xfrm>
          <a:prstGeom prst="rect">
            <a:avLst/>
          </a:prstGeo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4751482"/>
            <a:ext cx="762000" cy="187753"/>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1806769"/>
            <a:ext cx="3713021" cy="1585913"/>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640772" y="3588544"/>
            <a:ext cx="3248891" cy="20716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640773" y="1683328"/>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35017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F6DF50DA-7B18-354A-ADC8-AE0388894B36}"/>
              </a:ext>
            </a:extLst>
          </p:cNvPr>
          <p:cNvGrpSpPr/>
          <p:nvPr userDrawn="1"/>
        </p:nvGrpSpPr>
        <p:grpSpPr>
          <a:xfrm>
            <a:off x="0" y="0"/>
            <a:ext cx="9144000" cy="297873"/>
            <a:chOff x="0" y="0"/>
            <a:chExt cx="12192000" cy="397164"/>
          </a:xfrm>
        </p:grpSpPr>
        <p:sp>
          <p:nvSpPr>
            <p:cNvPr id="13" name="Rectangle 12">
              <a:extLst>
                <a:ext uri="{FF2B5EF4-FFF2-40B4-BE49-F238E27FC236}">
                  <a16:creationId xmlns:a16="http://schemas.microsoft.com/office/drawing/2014/main" id="{FD30A8D4-6A5A-154F-B1A1-1EFA9143C0DF}"/>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2ABD13B1-A03B-334C-8443-736D9DCC4D25}"/>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1AE77912-2640-D24A-B1C4-A778B4DEDB3F}"/>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a:extLst>
                <a:ext uri="{FF2B5EF4-FFF2-40B4-BE49-F238E27FC236}">
                  <a16:creationId xmlns:a16="http://schemas.microsoft.com/office/drawing/2014/main" id="{C343BB98-0911-ED45-99DF-3136DA24B6D5}"/>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a:extLst>
                <a:ext uri="{FF2B5EF4-FFF2-40B4-BE49-F238E27FC236}">
                  <a16:creationId xmlns:a16="http://schemas.microsoft.com/office/drawing/2014/main" id="{32DE1CE2-C376-9C45-BAD5-76783368CF28}"/>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18420866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p>
            <a:fld id="{5FDFC970-B950-4395-A833-47227D4A68CA}" type="datetime1">
              <a:rPr lang="en-US" smtClean="0"/>
              <a:t>3/22/2023</a:t>
            </a:fld>
            <a:endParaRPr lang="en-US" dirty="0"/>
          </a:p>
        </p:txBody>
      </p:sp>
      <p:sp>
        <p:nvSpPr>
          <p:cNvPr id="4" name="Footer Placeholder 3"/>
          <p:cNvSpPr>
            <a:spLocks noGrp="1"/>
          </p:cNvSpPr>
          <p:nvPr>
            <p:ph type="ftr" sz="quarter" idx="11"/>
          </p:nvPr>
        </p:nvSpPr>
        <p:spPr>
          <a:xfrm>
            <a:off x="194912" y="4751482"/>
            <a:ext cx="3919888" cy="187753"/>
          </a:xfrm>
          <a:prstGeom prst="rect">
            <a:avLst/>
          </a:prstGeom>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B49E5936-8DDE-404C-8287-66CA0AC7109D}"/>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AF089031-6A5B-9449-87D7-7C5CDDC88BC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5F6C75A-9108-CA4F-8B66-B6CECA99FEA2}"/>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6ECF4384-BA6E-6245-8D88-99ED543B1D4E}"/>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1E6C63DE-AB2B-974A-A8EC-EA2603B292F2}"/>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67A2A04B-66A2-9349-97DE-C751FF656059}"/>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40268671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3/22/2023</a:t>
            </a:fld>
            <a:endParaRPr lang="en-US" dirty="0"/>
          </a:p>
        </p:txBody>
      </p:sp>
      <p:sp>
        <p:nvSpPr>
          <p:cNvPr id="4" name="Footer Placeholder 3"/>
          <p:cNvSpPr>
            <a:spLocks noGrp="1"/>
          </p:cNvSpPr>
          <p:nvPr>
            <p:ph type="ftr" sz="quarter" idx="11"/>
          </p:nvPr>
        </p:nvSpPr>
        <p:spPr>
          <a:xfrm>
            <a:off x="194912" y="4751482"/>
            <a:ext cx="3919888" cy="187753"/>
          </a:xfrm>
          <a:prstGeom prst="rect">
            <a:avLst/>
          </a:prstGeom>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3EF584D0-0125-DD43-839D-88959E97F904}"/>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DD85CBA6-CECB-7248-880F-540A646F768D}"/>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7F497680-B31E-0E4C-B43C-A3D9D08A4D9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91B6DF40-54B9-3B43-AE5C-98DAA975F99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56860022-B720-0147-9D04-01AA504D7011}"/>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4CE8E639-BFC3-EE48-B3BA-F70F153789ED}"/>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423889309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2596169"/>
            <a:ext cx="6803231" cy="448866"/>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1787236"/>
            <a:ext cx="8677297" cy="784514"/>
          </a:xfrm>
        </p:spPr>
        <p:txBody>
          <a:bodyPr anchor="b">
            <a:normAutofit/>
          </a:bodyPr>
          <a:lstStyle>
            <a:lvl1pPr algn="ctr">
              <a:defRPr sz="4500" b="1"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8063253" y="4751482"/>
            <a:ext cx="885836" cy="187753"/>
          </a:xfrm>
        </p:spPr>
        <p:txBody>
          <a:bodyPr/>
          <a:lstStyle>
            <a:lvl1pPr>
              <a:defRPr>
                <a:solidFill>
                  <a:schemeClr val="bg1"/>
                </a:solidFill>
              </a:defRPr>
            </a:lvl1pPr>
          </a:lstStyle>
          <a:p>
            <a:fld id="{5FDFC970-B950-4395-A833-47227D4A68CA}" type="datetime1">
              <a:rPr lang="en-US" smtClean="0"/>
              <a:pPr/>
              <a:t>3/22/2023</a:t>
            </a:fld>
            <a:endParaRPr lang="en-US" dirty="0"/>
          </a:p>
        </p:txBody>
      </p:sp>
      <p:sp>
        <p:nvSpPr>
          <p:cNvPr id="4" name="Footer Placeholder 3"/>
          <p:cNvSpPr>
            <a:spLocks noGrp="1"/>
          </p:cNvSpPr>
          <p:nvPr>
            <p:ph type="ftr" sz="quarter" idx="11"/>
          </p:nvPr>
        </p:nvSpPr>
        <p:spPr>
          <a:xfrm>
            <a:off x="194912" y="4751482"/>
            <a:ext cx="3919888" cy="187753"/>
          </a:xfrm>
          <a:prstGeom prst="rect">
            <a:avLst/>
          </a:prstGeom>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7" name="Group 6">
            <a:extLst>
              <a:ext uri="{FF2B5EF4-FFF2-40B4-BE49-F238E27FC236}">
                <a16:creationId xmlns:a16="http://schemas.microsoft.com/office/drawing/2014/main" id="{2C670234-9DB2-424E-8823-6A9DA1AF548A}"/>
              </a:ext>
            </a:extLst>
          </p:cNvPr>
          <p:cNvGrpSpPr/>
          <p:nvPr userDrawn="1"/>
        </p:nvGrpSpPr>
        <p:grpSpPr>
          <a:xfrm>
            <a:off x="0" y="0"/>
            <a:ext cx="9144000" cy="297873"/>
            <a:chOff x="0" y="0"/>
            <a:chExt cx="12192000" cy="397164"/>
          </a:xfrm>
        </p:grpSpPr>
        <p:sp>
          <p:nvSpPr>
            <p:cNvPr id="8" name="Rectangle 7">
              <a:extLst>
                <a:ext uri="{FF2B5EF4-FFF2-40B4-BE49-F238E27FC236}">
                  <a16:creationId xmlns:a16="http://schemas.microsoft.com/office/drawing/2014/main" id="{4BDA2F90-2B7E-6F47-8B0A-F3C4FF1C9A5E}"/>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1927351F-0FF7-514A-8571-9BFEC244FE4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758888C3-9E25-4646-9D2D-E0F0EF3A8D49}"/>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511E38F-B04A-1742-90E3-F0CA0679C756}"/>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A8ED03F5-8D14-604E-AF5A-BBD1209FB81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455464723"/>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919" y="3435927"/>
            <a:ext cx="8158163" cy="1198418"/>
          </a:xfrm>
          <a:noFill/>
        </p:spPr>
        <p:txBody>
          <a:bodyPr wrap="square" rtlCol="0" anchor="ctr" anchorCtr="1">
            <a:noAutofit/>
          </a:bodyPr>
          <a:lstStyle>
            <a:lvl1pPr algn="ctr">
              <a:defRPr lang="en-US" sz="135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3/22/2023</a:t>
            </a:fld>
            <a:endParaRPr lang="en-US" dirty="0"/>
          </a:p>
        </p:txBody>
      </p:sp>
      <p:sp>
        <p:nvSpPr>
          <p:cNvPr id="10" name="Footer Placeholder 9"/>
          <p:cNvSpPr>
            <a:spLocks noGrp="1"/>
          </p:cNvSpPr>
          <p:nvPr>
            <p:ph type="ftr" sz="quarter" idx="11"/>
          </p:nvPr>
        </p:nvSpPr>
        <p:spPr>
          <a:xfrm>
            <a:off x="194912" y="4751482"/>
            <a:ext cx="3919888" cy="187753"/>
          </a:xfrm>
          <a:prstGeom prst="rect">
            <a:avLst/>
          </a:prstGeom>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9144000" cy="297873"/>
            <a:chOff x="0" y="0"/>
            <a:chExt cx="12192000" cy="397164"/>
          </a:xfrm>
        </p:grpSpPr>
        <p:sp>
          <p:nvSpPr>
            <p:cNvPr id="17" name="Rectangle 16"/>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4" name="Picture 3">
            <a:extLst>
              <a:ext uri="{FF2B5EF4-FFF2-40B4-BE49-F238E27FC236}">
                <a16:creationId xmlns:a16="http://schemas.microsoft.com/office/drawing/2014/main" id="{08F22C7D-C1E2-3043-B369-F9AA670BFC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5" y="739190"/>
            <a:ext cx="4572108" cy="3056400"/>
          </a:xfrm>
          <a:prstGeom prst="rect">
            <a:avLst/>
          </a:prstGeom>
        </p:spPr>
      </p:pic>
    </p:spTree>
    <p:extLst>
      <p:ext uri="{BB962C8B-B14F-4D97-AF65-F5344CB8AC3E}">
        <p14:creationId xmlns:p14="http://schemas.microsoft.com/office/powerpoint/2010/main" val="24091758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6" y="771706"/>
            <a:ext cx="4114682" cy="1105586"/>
          </a:xfrm>
        </p:spPr>
        <p:txBody>
          <a:bodyPr lIns="0" anchor="b">
            <a:noAutofit/>
          </a:bodyPr>
          <a:lstStyle>
            <a:lvl1pPr algn="l">
              <a:defRPr sz="4050" b="1"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3/22/2023</a:t>
            </a:fld>
            <a:endParaRPr lang="en-US" dirty="0"/>
          </a:p>
        </p:txBody>
      </p:sp>
      <p:sp>
        <p:nvSpPr>
          <p:cNvPr id="8" name="Footer Placeholder 7"/>
          <p:cNvSpPr>
            <a:spLocks noGrp="1"/>
          </p:cNvSpPr>
          <p:nvPr>
            <p:ph type="ftr" sz="quarter" idx="11"/>
          </p:nvPr>
        </p:nvSpPr>
        <p:spPr>
          <a:xfrm>
            <a:off x="4967756" y="4782924"/>
            <a:ext cx="3220281" cy="187753"/>
          </a:xfrm>
          <a:prstGeom prst="rect">
            <a:avLst/>
          </a:prstGeo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9144000" cy="297873"/>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5" name="Picture 14">
            <a:extLst>
              <a:ext uri="{FF2B5EF4-FFF2-40B4-BE49-F238E27FC236}">
                <a16:creationId xmlns:a16="http://schemas.microsoft.com/office/drawing/2014/main" id="{BBE1A07C-8552-0542-9BF7-2A61006340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2310786861"/>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_AL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069" y="3512127"/>
            <a:ext cx="8043863" cy="1169837"/>
          </a:xfrm>
          <a:noFill/>
        </p:spPr>
        <p:txBody>
          <a:bodyPr wrap="square" rtlCol="0" anchor="ctr" anchorCtr="1">
            <a:noAutofit/>
          </a:bodyPr>
          <a:lstStyle>
            <a:lvl1pPr marL="0" algn="ctr">
              <a:lnSpc>
                <a:spcPct val="75000"/>
              </a:lnSpc>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3/22/2023</a:t>
            </a:fld>
            <a:endParaRPr lang="en-US" dirty="0"/>
          </a:p>
        </p:txBody>
      </p:sp>
      <p:sp>
        <p:nvSpPr>
          <p:cNvPr id="7" name="Footer Placeholder 6"/>
          <p:cNvSpPr>
            <a:spLocks noGrp="1"/>
          </p:cNvSpPr>
          <p:nvPr>
            <p:ph type="ftr" sz="quarter" idx="11"/>
          </p:nvPr>
        </p:nvSpPr>
        <p:spPr>
          <a:xfrm>
            <a:off x="194912" y="4751482"/>
            <a:ext cx="3919888" cy="187753"/>
          </a:xfrm>
          <a:prstGeom prst="rect">
            <a:avLst/>
          </a:prstGeo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B312827E-EAC5-3946-AC23-03E04566DD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6" y="739190"/>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67720220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_Y+W">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p>
            <a:fld id="{75D660D7-90CE-4513-A3CE-C070B9421917}" type="datetime1">
              <a:rPr lang="en-US" smtClean="0"/>
              <a:t>3/22/2023</a:t>
            </a:fld>
            <a:endParaRPr lang="en-US" dirty="0"/>
          </a:p>
        </p:txBody>
      </p:sp>
      <p:sp>
        <p:nvSpPr>
          <p:cNvPr id="10" name="Footer Placeholder 9"/>
          <p:cNvSpPr>
            <a:spLocks noGrp="1"/>
          </p:cNvSpPr>
          <p:nvPr>
            <p:ph type="ftr" sz="quarter" idx="11"/>
          </p:nvPr>
        </p:nvSpPr>
        <p:spPr>
          <a:xfrm>
            <a:off x="194912" y="4751482"/>
            <a:ext cx="3919888" cy="187753"/>
          </a:xfrm>
          <a:prstGeom prst="rect">
            <a:avLst/>
          </a:prstGeom>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13" name="Picture 12">
            <a:extLst>
              <a:ext uri="{FF2B5EF4-FFF2-40B4-BE49-F238E27FC236}">
                <a16:creationId xmlns:a16="http://schemas.microsoft.com/office/drawing/2014/main" id="{80E1138C-7163-9A4A-A564-778DB5FD9F3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4" name="Picture 13">
            <a:extLst>
              <a:ext uri="{FF2B5EF4-FFF2-40B4-BE49-F238E27FC236}">
                <a16:creationId xmlns:a16="http://schemas.microsoft.com/office/drawing/2014/main" id="{FB69222D-1DFB-B94F-A392-6FB5C5B244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178112" y="4154497"/>
            <a:ext cx="2787777" cy="182594"/>
          </a:xfrm>
          <a:prstGeom prst="rect">
            <a:avLst/>
          </a:prstGeom>
        </p:spPr>
      </p:pic>
      <p:grpSp>
        <p:nvGrpSpPr>
          <p:cNvPr id="15" name="Group 14">
            <a:extLst>
              <a:ext uri="{FF2B5EF4-FFF2-40B4-BE49-F238E27FC236}">
                <a16:creationId xmlns:a16="http://schemas.microsoft.com/office/drawing/2014/main" id="{D1AB13A6-01B3-1349-A6AD-A8DCEA6BDA15}"/>
              </a:ext>
            </a:extLst>
          </p:cNvPr>
          <p:cNvGrpSpPr/>
          <p:nvPr userDrawn="1"/>
        </p:nvGrpSpPr>
        <p:grpSpPr>
          <a:xfrm>
            <a:off x="0" y="0"/>
            <a:ext cx="9144000" cy="297873"/>
            <a:chOff x="0" y="0"/>
            <a:chExt cx="12192000" cy="397164"/>
          </a:xfrm>
        </p:grpSpPr>
        <p:sp>
          <p:nvSpPr>
            <p:cNvPr id="22" name="Rectangle 21">
              <a:extLst>
                <a:ext uri="{FF2B5EF4-FFF2-40B4-BE49-F238E27FC236}">
                  <a16:creationId xmlns:a16="http://schemas.microsoft.com/office/drawing/2014/main" id="{75457A8D-1152-354E-8405-E7836A69DB98}"/>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D96C2F31-E470-6645-AE27-62977010A974}"/>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a:extLst>
                <a:ext uri="{FF2B5EF4-FFF2-40B4-BE49-F238E27FC236}">
                  <a16:creationId xmlns:a16="http://schemas.microsoft.com/office/drawing/2014/main" id="{5E072F41-1CDC-9A4B-83F9-B151523E9C1C}"/>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589C2FE9-5C87-5445-A800-5C3665B8FE49}"/>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a:extLst>
                <a:ext uri="{FF2B5EF4-FFF2-40B4-BE49-F238E27FC236}">
                  <a16:creationId xmlns:a16="http://schemas.microsoft.com/office/drawing/2014/main" id="{523FE15A-B47A-1D41-B98B-5F1FD8269627}"/>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28" name="Picture 27">
            <a:extLst>
              <a:ext uri="{FF2B5EF4-FFF2-40B4-BE49-F238E27FC236}">
                <a16:creationId xmlns:a16="http://schemas.microsoft.com/office/drawing/2014/main" id="{5CB9D5B6-576E-A84E-B496-E9FDEC47ABD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85946" y="603820"/>
            <a:ext cx="4572108" cy="3056400"/>
          </a:xfrm>
          <a:prstGeom prst="rect">
            <a:avLst/>
          </a:prstGeom>
        </p:spPr>
      </p:pic>
    </p:spTree>
    <p:extLst>
      <p:ext uri="{BB962C8B-B14F-4D97-AF65-F5344CB8AC3E}">
        <p14:creationId xmlns:p14="http://schemas.microsoft.com/office/powerpoint/2010/main" val="72724930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_Y+W_ALT">
    <p:bg>
      <p:bgPr>
        <a:solidFill>
          <a:schemeClr val="tx1"/>
        </a:solid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8063253" y="4751482"/>
            <a:ext cx="885836" cy="187753"/>
          </a:xfrm>
        </p:spPr>
        <p:txBody>
          <a:bodyPr/>
          <a:lstStyle>
            <a:lvl1pPr>
              <a:defRPr>
                <a:solidFill>
                  <a:schemeClr val="bg1"/>
                </a:solidFill>
              </a:defRPr>
            </a:lvl1pPr>
          </a:lstStyle>
          <a:p>
            <a:fld id="{0A368D4B-3D0A-49AB-8EA2-2DC8CB4594DB}" type="datetime1">
              <a:rPr lang="en-US" smtClean="0"/>
              <a:pPr/>
              <a:t>3/22/2023</a:t>
            </a:fld>
            <a:endParaRPr lang="en-US" dirty="0"/>
          </a:p>
        </p:txBody>
      </p:sp>
      <p:sp>
        <p:nvSpPr>
          <p:cNvPr id="7" name="Footer Placeholder 6"/>
          <p:cNvSpPr>
            <a:spLocks noGrp="1"/>
          </p:cNvSpPr>
          <p:nvPr>
            <p:ph type="ftr" sz="quarter" idx="11"/>
          </p:nvPr>
        </p:nvSpPr>
        <p:spPr>
          <a:xfrm>
            <a:off x="194912" y="4751482"/>
            <a:ext cx="3919888" cy="187753"/>
          </a:xfrm>
          <a:prstGeom prst="rect">
            <a:avLst/>
          </a:prstGeo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B312827E-EAC5-3946-AC23-03E04566DD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46" y="599348"/>
            <a:ext cx="4572108" cy="3056400"/>
          </a:xfrm>
          <a:prstGeom prst="rect">
            <a:avLst/>
          </a:prstGeom>
          <a:effectLst/>
        </p:spPr>
      </p:pic>
      <p:grpSp>
        <p:nvGrpSpPr>
          <p:cNvPr id="10" name="Group 9">
            <a:extLst>
              <a:ext uri="{FF2B5EF4-FFF2-40B4-BE49-F238E27FC236}">
                <a16:creationId xmlns:a16="http://schemas.microsoft.com/office/drawing/2014/main" id="{26A1933B-4578-2C48-B386-B6DE7FB469A0}"/>
              </a:ext>
            </a:extLst>
          </p:cNvPr>
          <p:cNvGrpSpPr/>
          <p:nvPr userDrawn="1"/>
        </p:nvGrpSpPr>
        <p:grpSpPr>
          <a:xfrm>
            <a:off x="0" y="0"/>
            <a:ext cx="9144000" cy="297873"/>
            <a:chOff x="0" y="0"/>
            <a:chExt cx="12192000" cy="397164"/>
          </a:xfrm>
        </p:grpSpPr>
        <p:sp>
          <p:nvSpPr>
            <p:cNvPr id="11" name="Rectangle 10">
              <a:extLst>
                <a:ext uri="{FF2B5EF4-FFF2-40B4-BE49-F238E27FC236}">
                  <a16:creationId xmlns:a16="http://schemas.microsoft.com/office/drawing/2014/main" id="{218D5CB7-AA4B-854B-AB3D-49F9259FE929}"/>
                </a:ext>
              </a:extLst>
            </p:cNvPr>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979D8DEA-9F1F-B348-8F9E-92515F1EA58F}"/>
                </a:ext>
              </a:extLst>
            </p:cNvPr>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BBA2104A-FEE3-5D47-AFE9-8B7C33967231}"/>
                </a:ext>
              </a:extLst>
            </p:cNvPr>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09469BE-AFF9-CF46-B1D0-26FE866E2BA0}"/>
                </a:ext>
              </a:extLst>
            </p:cNvPr>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F6B5D989-FEE7-E847-A878-5126F541AF8B}"/>
                </a:ext>
              </a:extLst>
            </p:cNvPr>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447C4EF9-A5C2-5947-9C94-BD3C8A011B2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90486" y="3640585"/>
            <a:ext cx="1363028" cy="385763"/>
          </a:xfrm>
          <a:prstGeom prst="rect">
            <a:avLst/>
          </a:prstGeom>
        </p:spPr>
      </p:pic>
      <p:pic>
        <p:nvPicPr>
          <p:cNvPr id="17" name="Picture 16">
            <a:extLst>
              <a:ext uri="{FF2B5EF4-FFF2-40B4-BE49-F238E27FC236}">
                <a16:creationId xmlns:a16="http://schemas.microsoft.com/office/drawing/2014/main" id="{AB13A5EE-7ACD-F44B-B9D4-9E14E16B8E1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3178112" y="4154497"/>
            <a:ext cx="2787777" cy="182594"/>
          </a:xfrm>
          <a:prstGeom prst="rect">
            <a:avLst/>
          </a:prstGeom>
        </p:spPr>
      </p:pic>
    </p:spTree>
    <p:extLst>
      <p:ext uri="{BB962C8B-B14F-4D97-AF65-F5344CB8AC3E}">
        <p14:creationId xmlns:p14="http://schemas.microsoft.com/office/powerpoint/2010/main" val="286165044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842B6A-813C-FA45-B88D-CE413A77FF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
        <p:nvSpPr>
          <p:cNvPr id="2" name="Title 1"/>
          <p:cNvSpPr>
            <a:spLocks noGrp="1"/>
          </p:cNvSpPr>
          <p:nvPr>
            <p:ph type="ctrTitle" hasCustomPrompt="1"/>
          </p:nvPr>
        </p:nvSpPr>
        <p:spPr>
          <a:xfrm>
            <a:off x="339556" y="771706"/>
            <a:ext cx="6941198"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3/22/2023</a:t>
            </a:fld>
            <a:endParaRPr lang="en-US" dirty="0"/>
          </a:p>
        </p:txBody>
      </p:sp>
      <p:sp>
        <p:nvSpPr>
          <p:cNvPr id="8" name="Footer Placeholder 7"/>
          <p:cNvSpPr>
            <a:spLocks noGrp="1"/>
          </p:cNvSpPr>
          <p:nvPr>
            <p:ph type="ftr" sz="quarter" idx="11"/>
          </p:nvPr>
        </p:nvSpPr>
        <p:spPr>
          <a:xfrm>
            <a:off x="4967756" y="4782924"/>
            <a:ext cx="3220281" cy="187753"/>
          </a:xfrm>
          <a:prstGeom prst="rect">
            <a:avLst/>
          </a:prstGeo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5" name="Group 14"/>
          <p:cNvGrpSpPr/>
          <p:nvPr userDrawn="1"/>
        </p:nvGrpSpPr>
        <p:grpSpPr>
          <a:xfrm>
            <a:off x="0" y="0"/>
            <a:ext cx="9144000" cy="297873"/>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Rectangle 20"/>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91277092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4570593" y="297873"/>
            <a:ext cx="4573407" cy="4845627"/>
          </a:xfrm>
        </p:spPr>
        <p:txBody>
          <a:bodyPr/>
          <a:lstStyle/>
          <a:p>
            <a:r>
              <a:rPr lang="en-US"/>
              <a:t>Click icon to add picture</a:t>
            </a:r>
          </a:p>
        </p:txBody>
      </p:sp>
      <p:sp>
        <p:nvSpPr>
          <p:cNvPr id="2" name="Title 1"/>
          <p:cNvSpPr>
            <a:spLocks noGrp="1"/>
          </p:cNvSpPr>
          <p:nvPr>
            <p:ph type="ctrTitle" hasCustomPrompt="1"/>
          </p:nvPr>
        </p:nvSpPr>
        <p:spPr>
          <a:xfrm>
            <a:off x="339556" y="771706"/>
            <a:ext cx="4114682" cy="1105586"/>
          </a:xfrm>
        </p:spPr>
        <p:txBody>
          <a:bodyPr lIns="0" anchor="b">
            <a:noAutofit/>
          </a:bodyPr>
          <a:lstStyle>
            <a:lvl1pPr algn="l">
              <a:defRPr sz="4050" b="1"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3200116"/>
            <a:ext cx="4114682" cy="499912"/>
          </a:xfrm>
        </p:spPr>
        <p:txBody>
          <a:bodyPr lIns="0" anchor="t">
            <a:normAutofit/>
          </a:bodyPr>
          <a:lstStyle>
            <a:lvl1pPr marL="0" indent="0" algn="l">
              <a:buNone/>
              <a:defRPr sz="1125"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1981747"/>
            <a:ext cx="887187" cy="283472"/>
          </a:xfrm>
          <a:solidFill>
            <a:schemeClr val="accent1"/>
          </a:solidFill>
        </p:spPr>
        <p:txBody>
          <a:bodyPr/>
          <a:lstStyle>
            <a:lvl1pPr>
              <a:defRPr sz="825">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3/22/2023</a:t>
            </a:fld>
            <a:endParaRPr lang="en-US" dirty="0"/>
          </a:p>
        </p:txBody>
      </p:sp>
      <p:sp>
        <p:nvSpPr>
          <p:cNvPr id="8" name="Footer Placeholder 7"/>
          <p:cNvSpPr>
            <a:spLocks noGrp="1"/>
          </p:cNvSpPr>
          <p:nvPr>
            <p:ph type="ftr" sz="quarter" idx="11"/>
          </p:nvPr>
        </p:nvSpPr>
        <p:spPr>
          <a:xfrm>
            <a:off x="4967756" y="4782924"/>
            <a:ext cx="3220281" cy="187753"/>
          </a:xfrm>
          <a:prstGeom prst="rect">
            <a:avLst/>
          </a:prstGeo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4782924"/>
            <a:ext cx="415425" cy="187753"/>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9144000" cy="297873"/>
            <a:chOff x="0" y="0"/>
            <a:chExt cx="12192000" cy="397164"/>
          </a:xfrm>
        </p:grpSpPr>
        <p:sp>
          <p:nvSpPr>
            <p:cNvPr id="19" name="Rectangle 18"/>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6" name="Rectangle 25"/>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8" name="Rectangle 27"/>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pic>
        <p:nvPicPr>
          <p:cNvPr id="16" name="Picture 15">
            <a:extLst>
              <a:ext uri="{FF2B5EF4-FFF2-40B4-BE49-F238E27FC236}">
                <a16:creationId xmlns:a16="http://schemas.microsoft.com/office/drawing/2014/main" id="{50F173A6-3ACA-4942-AF2C-D0B120EE61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 y="4198500"/>
            <a:ext cx="3425624" cy="945000"/>
          </a:xfrm>
          <a:prstGeom prst="rect">
            <a:avLst/>
          </a:prstGeom>
        </p:spPr>
      </p:pic>
    </p:spTree>
    <p:extLst>
      <p:ext uri="{BB962C8B-B14F-4D97-AF65-F5344CB8AC3E}">
        <p14:creationId xmlns:p14="http://schemas.microsoft.com/office/powerpoint/2010/main" val="630779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3/22/2023</a:t>
            </a:fld>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5363491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513795"/>
            <a:ext cx="1065644" cy="214539"/>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513795"/>
            <a:ext cx="1065644" cy="214539"/>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3/22/2023</a:t>
            </a:fld>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325582"/>
            <a:ext cx="5284561" cy="671945"/>
          </a:xfrm>
        </p:spPr>
        <p:txBody>
          <a:bodyPr/>
          <a:lstStyle>
            <a:lvl1pPr>
              <a:defRPr b="1" cap="all" baseline="0"/>
            </a:lvl1pPr>
          </a:lstStyle>
          <a:p>
            <a:r>
              <a:rPr lang="en-US"/>
              <a:t>Click to edit Master title style</a:t>
            </a:r>
            <a:endParaRPr lang="en-US" dirty="0"/>
          </a:p>
        </p:txBody>
      </p:sp>
    </p:spTree>
    <p:extLst>
      <p:ext uri="{BB962C8B-B14F-4D97-AF65-F5344CB8AC3E}">
        <p14:creationId xmlns:p14="http://schemas.microsoft.com/office/powerpoint/2010/main" val="38997938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282304"/>
            <a:ext cx="7049630" cy="2139553"/>
          </a:xfrm>
        </p:spPr>
        <p:txBody>
          <a:bodyPr anchor="b">
            <a:normAutofit/>
          </a:bodyPr>
          <a:lstStyle>
            <a:lvl1pPr algn="l">
              <a:defRPr sz="3000" b="1"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3442098"/>
            <a:ext cx="7049630" cy="1125140"/>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3/22/2023</a:t>
            </a:fld>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4573630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91" y="2421150"/>
            <a:ext cx="6577965" cy="909042"/>
          </a:xfrm>
        </p:spPr>
        <p:txBody>
          <a:bodyPr anchor="b">
            <a:noAutofit/>
          </a:bodyPr>
          <a:lstStyle>
            <a:lvl1pPr algn="l">
              <a:defRPr sz="3000" b="1"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3336065"/>
            <a:ext cx="6577965" cy="499912"/>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63253" y="4751482"/>
            <a:ext cx="885836" cy="187753"/>
          </a:xfrm>
        </p:spPr>
        <p:txBody>
          <a:bodyPr/>
          <a:lstStyle/>
          <a:p>
            <a:fld id="{72EFF9E2-52BD-4C8D-9C57-79F661DB94A1}" type="datetime1">
              <a:rPr lang="en-US" smtClean="0"/>
              <a:t>3/22/2023</a:t>
            </a:fld>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297873"/>
            <a:chOff x="0" y="0"/>
            <a:chExt cx="12192000" cy="397164"/>
          </a:xfrm>
        </p:grpSpPr>
        <p:sp>
          <p:nvSpPr>
            <p:cNvPr id="15" name="Rectangle 14"/>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2" name="Rectangle 21"/>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Rectangle 23"/>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12848815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325582"/>
            <a:ext cx="8677297" cy="671945"/>
          </a:xfrm>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194912" y="1059873"/>
            <a:ext cx="4190141"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059873"/>
            <a:ext cx="4243965" cy="3442854"/>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3/22/2023</a:t>
            </a:fld>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93226971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D18FC7-EB3D-A142-853C-7A6BC4BDE92C}"/>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6614927" y="4492861"/>
            <a:ext cx="2446874" cy="675000"/>
          </a:xfrm>
          <a:prstGeom prst="rect">
            <a:avLst/>
          </a:prstGeom>
        </p:spPr>
      </p:pic>
      <p:sp>
        <p:nvSpPr>
          <p:cNvPr id="2" name="Title Placeholder 1"/>
          <p:cNvSpPr>
            <a:spLocks noGrp="1"/>
          </p:cNvSpPr>
          <p:nvPr>
            <p:ph type="title"/>
          </p:nvPr>
        </p:nvSpPr>
        <p:spPr>
          <a:xfrm>
            <a:off x="194913" y="325582"/>
            <a:ext cx="8677297" cy="6719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059873"/>
            <a:ext cx="8677297" cy="3446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3510" y="4751482"/>
            <a:ext cx="885836"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3/22/2023</a:t>
            </a:fld>
            <a:endParaRPr lang="en-US" dirty="0"/>
          </a:p>
        </p:txBody>
      </p:sp>
      <p:sp>
        <p:nvSpPr>
          <p:cNvPr id="6" name="Slide Number Placeholder 5"/>
          <p:cNvSpPr>
            <a:spLocks noGrp="1"/>
          </p:cNvSpPr>
          <p:nvPr>
            <p:ph type="sldNum" sz="quarter" idx="4"/>
          </p:nvPr>
        </p:nvSpPr>
        <p:spPr>
          <a:xfrm>
            <a:off x="4191000" y="4751482"/>
            <a:ext cx="762000" cy="187753"/>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9" name="Group 8"/>
          <p:cNvGrpSpPr/>
          <p:nvPr userDrawn="1"/>
        </p:nvGrpSpPr>
        <p:grpSpPr>
          <a:xfrm>
            <a:off x="0" y="0"/>
            <a:ext cx="9144000" cy="297873"/>
            <a:chOff x="0" y="0"/>
            <a:chExt cx="12192000" cy="397164"/>
          </a:xfrm>
        </p:grpSpPr>
        <p:sp>
          <p:nvSpPr>
            <p:cNvPr id="16" name="Rectangle 15"/>
            <p:cNvSpPr/>
            <p:nvPr userDrawn="1"/>
          </p:nvSpPr>
          <p:spPr>
            <a:xfrm>
              <a:off x="1" y="198582"/>
              <a:ext cx="3082197"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p:cNvSpPr/>
            <p:nvPr userDrawn="1"/>
          </p:nvSpPr>
          <p:spPr>
            <a:xfrm>
              <a:off x="3050818" y="198582"/>
              <a:ext cx="3047061"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userDrawn="1"/>
          </p:nvSpPr>
          <p:spPr>
            <a:xfrm>
              <a:off x="6097879" y="198582"/>
              <a:ext cx="3047061"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9" name="Rectangle 18"/>
            <p:cNvSpPr/>
            <p:nvPr userDrawn="1"/>
          </p:nvSpPr>
          <p:spPr>
            <a:xfrm>
              <a:off x="9144939" y="198582"/>
              <a:ext cx="3047061"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p:cNvSpPr/>
            <p:nvPr userDrawn="1"/>
          </p:nvSpPr>
          <p:spPr>
            <a:xfrm>
              <a:off x="0" y="0"/>
              <a:ext cx="12191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30867752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transition spd="slow">
    <p:push dir="u"/>
  </p:transition>
  <p:hf hdr="0" dt="0"/>
  <p:txStyles>
    <p:titleStyle>
      <a:lvl1pPr algn="l" defTabSz="685800" rtl="0" eaLnBrk="1" latinLnBrk="0" hangingPunct="1">
        <a:lnSpc>
          <a:spcPct val="85000"/>
        </a:lnSpc>
        <a:spcBef>
          <a:spcPct val="0"/>
        </a:spcBef>
        <a:buNone/>
        <a:defRPr sz="2700" b="1"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i.org/10.1038/s41467-022-34273-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125-2063-8585-0E8B-1A9C09EA9597}"/>
              </a:ext>
            </a:extLst>
          </p:cNvPr>
          <p:cNvSpPr>
            <a:spLocks noGrp="1"/>
          </p:cNvSpPr>
          <p:nvPr>
            <p:ph type="ctrTitle"/>
          </p:nvPr>
        </p:nvSpPr>
        <p:spPr>
          <a:xfrm>
            <a:off x="339555" y="772356"/>
            <a:ext cx="7848482" cy="2306599"/>
          </a:xfrm>
        </p:spPr>
        <p:txBody>
          <a:bodyPr/>
          <a:lstStyle/>
          <a:p>
            <a:r>
              <a:rPr lang="en-US" dirty="0"/>
              <a:t>A click chemistry amplified nanopore assay for ultrasensitive quantification of HIV-1 p24 antigen in clinical samples</a:t>
            </a:r>
            <a:endParaRPr lang="en-CA" dirty="0"/>
          </a:p>
        </p:txBody>
      </p:sp>
      <p:sp>
        <p:nvSpPr>
          <p:cNvPr id="3" name="Subtitle 2">
            <a:extLst>
              <a:ext uri="{FF2B5EF4-FFF2-40B4-BE49-F238E27FC236}">
                <a16:creationId xmlns:a16="http://schemas.microsoft.com/office/drawing/2014/main" id="{CE4AF669-12C3-2ADE-C7C8-9C1544AA55AC}"/>
              </a:ext>
            </a:extLst>
          </p:cNvPr>
          <p:cNvSpPr>
            <a:spLocks noGrp="1"/>
          </p:cNvSpPr>
          <p:nvPr>
            <p:ph type="subTitle" idx="1"/>
          </p:nvPr>
        </p:nvSpPr>
        <p:spPr/>
        <p:txBody>
          <a:bodyPr/>
          <a:lstStyle/>
          <a:p>
            <a:pPr marL="0" lvl="0" indent="0" algn="l" rtl="0">
              <a:spcBef>
                <a:spcPts val="0"/>
              </a:spcBef>
              <a:spcAft>
                <a:spcPts val="0"/>
              </a:spcAft>
              <a:buNone/>
            </a:pPr>
            <a:r>
              <a:rPr lang="en-US" dirty="0"/>
              <a:t>March 30, 2023     </a:t>
            </a:r>
          </a:p>
          <a:p>
            <a:pPr marL="0" lvl="0" indent="0" algn="l" rtl="0">
              <a:spcBef>
                <a:spcPts val="0"/>
              </a:spcBef>
              <a:spcAft>
                <a:spcPts val="0"/>
              </a:spcAft>
              <a:buNone/>
            </a:pPr>
            <a:r>
              <a:rPr lang="en-US" dirty="0" err="1"/>
              <a:t>Chunlin</a:t>
            </a:r>
            <a:r>
              <a:rPr lang="en-US" dirty="0"/>
              <a:t> Min</a:t>
            </a:r>
          </a:p>
          <a:p>
            <a:endParaRPr lang="en-CA" dirty="0"/>
          </a:p>
        </p:txBody>
      </p:sp>
      <p:sp>
        <p:nvSpPr>
          <p:cNvPr id="5" name="Slide Number Placeholder 4">
            <a:extLst>
              <a:ext uri="{FF2B5EF4-FFF2-40B4-BE49-F238E27FC236}">
                <a16:creationId xmlns:a16="http://schemas.microsoft.com/office/drawing/2014/main" id="{81A84CB1-3A7E-10BE-0A29-F9E90DD06859}"/>
              </a:ext>
            </a:extLst>
          </p:cNvPr>
          <p:cNvSpPr>
            <a:spLocks noGrp="1"/>
          </p:cNvSpPr>
          <p:nvPr>
            <p:ph type="sldNum" sz="quarter" idx="12"/>
          </p:nvPr>
        </p:nvSpPr>
        <p:spPr/>
        <p:txBody>
          <a:bodyPr/>
          <a:lstStyle/>
          <a:p>
            <a:fld id="{93005692-73BE-493E-93AB-ECD6027A7652}" type="slidenum">
              <a:rPr lang="en-US" smtClean="0"/>
              <a:pPr/>
              <a:t>1</a:t>
            </a:fld>
            <a:endParaRPr lang="en-US" dirty="0"/>
          </a:p>
        </p:txBody>
      </p:sp>
      <p:sp>
        <p:nvSpPr>
          <p:cNvPr id="4" name="TextBox 3">
            <a:extLst>
              <a:ext uri="{FF2B5EF4-FFF2-40B4-BE49-F238E27FC236}">
                <a16:creationId xmlns:a16="http://schemas.microsoft.com/office/drawing/2014/main" id="{33603303-6106-A1F0-D470-AA3A55AFC2CA}"/>
              </a:ext>
            </a:extLst>
          </p:cNvPr>
          <p:cNvSpPr txBox="1"/>
          <p:nvPr/>
        </p:nvSpPr>
        <p:spPr>
          <a:xfrm>
            <a:off x="3476297" y="4292342"/>
            <a:ext cx="5667703" cy="600164"/>
          </a:xfrm>
          <a:prstGeom prst="rect">
            <a:avLst/>
          </a:prstGeom>
          <a:noFill/>
        </p:spPr>
        <p:txBody>
          <a:bodyPr wrap="square" rtlCol="0">
            <a:spAutoFit/>
          </a:bodyPr>
          <a:lstStyle/>
          <a:p>
            <a:pPr algn="l"/>
            <a:r>
              <a:rPr lang="en-CA" sz="1100" b="0" i="0" dirty="0">
                <a:solidFill>
                  <a:srgbClr val="222222"/>
                </a:solidFill>
                <a:effectLst/>
                <a:latin typeface="+mn-lt"/>
              </a:rPr>
              <a:t>Wei, X., Wang, X., Zhang, Z. </a:t>
            </a:r>
            <a:r>
              <a:rPr lang="en-CA" sz="1100" b="0" i="1" dirty="0">
                <a:solidFill>
                  <a:srgbClr val="222222"/>
                </a:solidFill>
                <a:effectLst/>
                <a:latin typeface="+mn-lt"/>
              </a:rPr>
              <a:t>et al.</a:t>
            </a:r>
            <a:r>
              <a:rPr lang="en-CA" sz="1100" b="0" i="0" dirty="0">
                <a:solidFill>
                  <a:srgbClr val="222222"/>
                </a:solidFill>
                <a:effectLst/>
                <a:latin typeface="+mn-lt"/>
              </a:rPr>
              <a:t> A click chemistry amplified nanopore assay for ultrasensitive quantification of HIV-1 p24 antigen in clinical samples. </a:t>
            </a:r>
            <a:r>
              <a:rPr lang="en-CA" sz="1100" b="0" i="1" dirty="0">
                <a:solidFill>
                  <a:srgbClr val="222222"/>
                </a:solidFill>
                <a:effectLst/>
                <a:latin typeface="+mn-lt"/>
              </a:rPr>
              <a:t>Nat </a:t>
            </a:r>
            <a:r>
              <a:rPr lang="en-CA" sz="1100" b="0" i="1" dirty="0" err="1">
                <a:solidFill>
                  <a:srgbClr val="222222"/>
                </a:solidFill>
                <a:effectLst/>
                <a:latin typeface="+mn-lt"/>
              </a:rPr>
              <a:t>Commun</a:t>
            </a:r>
            <a:r>
              <a:rPr lang="en-CA" sz="1100" b="0" i="0" dirty="0">
                <a:solidFill>
                  <a:srgbClr val="222222"/>
                </a:solidFill>
                <a:effectLst/>
                <a:latin typeface="+mn-lt"/>
              </a:rPr>
              <a:t> </a:t>
            </a:r>
            <a:r>
              <a:rPr lang="en-CA" sz="1100" b="1" i="0" dirty="0">
                <a:solidFill>
                  <a:srgbClr val="222222"/>
                </a:solidFill>
                <a:effectLst/>
                <a:latin typeface="+mn-lt"/>
              </a:rPr>
              <a:t>13</a:t>
            </a:r>
            <a:r>
              <a:rPr lang="en-CA" sz="1100" b="0" i="0" dirty="0">
                <a:solidFill>
                  <a:srgbClr val="222222"/>
                </a:solidFill>
                <a:effectLst/>
                <a:latin typeface="+mn-lt"/>
              </a:rPr>
              <a:t>, 6852 (2022). </a:t>
            </a:r>
            <a:r>
              <a:rPr lang="en-CA" sz="1100" b="0" i="0" dirty="0">
                <a:solidFill>
                  <a:srgbClr val="222222"/>
                </a:solidFill>
                <a:effectLst/>
                <a:latin typeface="+mn-lt"/>
                <a:hlinkClick r:id="rId2"/>
              </a:rPr>
              <a:t>https://doi.org/10.1038/s41467-022-34273-x</a:t>
            </a:r>
            <a:endParaRPr lang="en-CA" sz="1100" b="0" i="0" dirty="0">
              <a:solidFill>
                <a:srgbClr val="222222"/>
              </a:solidFill>
              <a:effectLst/>
              <a:latin typeface="+mn-lt"/>
            </a:endParaRPr>
          </a:p>
        </p:txBody>
      </p:sp>
    </p:spTree>
    <p:extLst>
      <p:ext uri="{BB962C8B-B14F-4D97-AF65-F5344CB8AC3E}">
        <p14:creationId xmlns:p14="http://schemas.microsoft.com/office/powerpoint/2010/main" val="139018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1B8A5E-99F9-B5E9-47A0-7CCE43801413}"/>
              </a:ext>
            </a:extLst>
          </p:cNvPr>
          <p:cNvPicPr>
            <a:picLocks noChangeAspect="1"/>
          </p:cNvPicPr>
          <p:nvPr/>
        </p:nvPicPr>
        <p:blipFill>
          <a:blip r:embed="rId3"/>
          <a:stretch>
            <a:fillRect/>
          </a:stretch>
        </p:blipFill>
        <p:spPr>
          <a:xfrm>
            <a:off x="1604885" y="3083502"/>
            <a:ext cx="4914900" cy="2000250"/>
          </a:xfrm>
          <a:prstGeom prst="rect">
            <a:avLst/>
          </a:prstGeom>
        </p:spPr>
      </p:pic>
      <p:sp>
        <p:nvSpPr>
          <p:cNvPr id="2" name="Title 1">
            <a:extLst>
              <a:ext uri="{FF2B5EF4-FFF2-40B4-BE49-F238E27FC236}">
                <a16:creationId xmlns:a16="http://schemas.microsoft.com/office/drawing/2014/main" id="{D39492C1-BCBE-E626-484E-9E0E1B3402D9}"/>
              </a:ext>
            </a:extLst>
          </p:cNvPr>
          <p:cNvSpPr>
            <a:spLocks noGrp="1"/>
          </p:cNvSpPr>
          <p:nvPr>
            <p:ph type="title"/>
          </p:nvPr>
        </p:nvSpPr>
        <p:spPr/>
        <p:txBody>
          <a:bodyPr/>
          <a:lstStyle/>
          <a:p>
            <a:r>
              <a:rPr lang="en-CA" dirty="0"/>
              <a:t>CAN Assay Overview</a:t>
            </a:r>
          </a:p>
        </p:txBody>
      </p:sp>
      <p:sp>
        <p:nvSpPr>
          <p:cNvPr id="3" name="Content Placeholder 2">
            <a:extLst>
              <a:ext uri="{FF2B5EF4-FFF2-40B4-BE49-F238E27FC236}">
                <a16:creationId xmlns:a16="http://schemas.microsoft.com/office/drawing/2014/main" id="{A0EABE0C-9092-6B09-43CF-C5FB0A241BDA}"/>
              </a:ext>
            </a:extLst>
          </p:cNvPr>
          <p:cNvSpPr>
            <a:spLocks noGrp="1"/>
          </p:cNvSpPr>
          <p:nvPr>
            <p:ph idx="1"/>
          </p:nvPr>
        </p:nvSpPr>
        <p:spPr/>
        <p:txBody>
          <a:bodyPr/>
          <a:lstStyle/>
          <a:p>
            <a:r>
              <a:rPr lang="en-US" dirty="0"/>
              <a:t>LOD of 20.8 </a:t>
            </a:r>
            <a:r>
              <a:rPr lang="en-US" dirty="0" err="1"/>
              <a:t>fM</a:t>
            </a:r>
            <a:r>
              <a:rPr lang="en-US" dirty="0"/>
              <a:t> (0.5 </a:t>
            </a:r>
            <a:r>
              <a:rPr lang="en-US" dirty="0" err="1"/>
              <a:t>pg</a:t>
            </a:r>
            <a:r>
              <a:rPr lang="en-US" dirty="0"/>
              <a:t>/mL) for p24 detection in human serum</a:t>
            </a:r>
          </a:p>
          <a:p>
            <a:pPr lvl="1"/>
            <a:r>
              <a:rPr lang="en-US" dirty="0"/>
              <a:t>40~100-fold higher analytical sensitivity than a fluorescent copper nanoclusters (</a:t>
            </a:r>
            <a:r>
              <a:rPr lang="en-US" dirty="0" err="1"/>
              <a:t>CuNCs</a:t>
            </a:r>
            <a:r>
              <a:rPr lang="en-US" dirty="0"/>
              <a:t>) assay</a:t>
            </a:r>
          </a:p>
          <a:p>
            <a:pPr lvl="1"/>
            <a:r>
              <a:rPr lang="en-US" dirty="0"/>
              <a:t>20-fold higher analytical sensitivity than a clinically used benchmark ELISA</a:t>
            </a:r>
          </a:p>
          <a:p>
            <a:r>
              <a:rPr lang="en-US" dirty="0"/>
              <a:t>Selectivity due to multi-level translocation signal that is clearly different from translocation signatures of other molecules</a:t>
            </a:r>
          </a:p>
          <a:p>
            <a:r>
              <a:rPr lang="en-US" dirty="0"/>
              <a:t>High sensitivity due to amplification by </a:t>
            </a:r>
            <a:r>
              <a:rPr lang="en-CA" dirty="0"/>
              <a:t>click chemistry &amp; biotin-avidin binding</a:t>
            </a:r>
          </a:p>
        </p:txBody>
      </p:sp>
      <p:sp>
        <p:nvSpPr>
          <p:cNvPr id="4" name="Slide Number Placeholder 3">
            <a:extLst>
              <a:ext uri="{FF2B5EF4-FFF2-40B4-BE49-F238E27FC236}">
                <a16:creationId xmlns:a16="http://schemas.microsoft.com/office/drawing/2014/main" id="{5F146453-5CFB-B6E9-0D91-FCBF47F6E208}"/>
              </a:ext>
            </a:extLst>
          </p:cNvPr>
          <p:cNvSpPr>
            <a:spLocks noGrp="1"/>
          </p:cNvSpPr>
          <p:nvPr>
            <p:ph type="sldNum" sz="quarter" idx="12"/>
          </p:nvPr>
        </p:nvSpPr>
        <p:spPr/>
        <p:txBody>
          <a:bodyPr/>
          <a:lstStyle/>
          <a:p>
            <a:r>
              <a:rPr lang="en-US"/>
              <a:t>PAGE  </a:t>
            </a:r>
            <a:fld id="{93005692-73BE-493E-93AB-ECD6027A7652}" type="slidenum">
              <a:rPr lang="en-US" smtClean="0"/>
              <a:pPr/>
              <a:t>10</a:t>
            </a:fld>
            <a:endParaRPr lang="en-US" dirty="0"/>
          </a:p>
        </p:txBody>
      </p:sp>
    </p:spTree>
    <p:extLst>
      <p:ext uri="{BB962C8B-B14F-4D97-AF65-F5344CB8AC3E}">
        <p14:creationId xmlns:p14="http://schemas.microsoft.com/office/powerpoint/2010/main" val="71623221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598C-2245-B1E8-D010-B9942C7CA770}"/>
              </a:ext>
            </a:extLst>
          </p:cNvPr>
          <p:cNvSpPr>
            <a:spLocks noGrp="1"/>
          </p:cNvSpPr>
          <p:nvPr>
            <p:ph type="title"/>
          </p:nvPr>
        </p:nvSpPr>
        <p:spPr>
          <a:xfrm>
            <a:off x="194913" y="325582"/>
            <a:ext cx="8677297" cy="671945"/>
          </a:xfrm>
        </p:spPr>
        <p:txBody>
          <a:bodyPr anchor="ctr">
            <a:normAutofit/>
          </a:bodyPr>
          <a:lstStyle/>
          <a:p>
            <a:r>
              <a:rPr lang="en-CA" dirty="0"/>
              <a:t>Paper Subtopics</a:t>
            </a:r>
          </a:p>
        </p:txBody>
      </p:sp>
      <p:sp>
        <p:nvSpPr>
          <p:cNvPr id="3" name="Content Placeholder 2">
            <a:extLst>
              <a:ext uri="{FF2B5EF4-FFF2-40B4-BE49-F238E27FC236}">
                <a16:creationId xmlns:a16="http://schemas.microsoft.com/office/drawing/2014/main" id="{A01AC0FA-8181-5667-6594-F08E69B279A0}"/>
              </a:ext>
            </a:extLst>
          </p:cNvPr>
          <p:cNvSpPr>
            <a:spLocks noGrp="1"/>
          </p:cNvSpPr>
          <p:nvPr>
            <p:ph sz="half" idx="1"/>
          </p:nvPr>
        </p:nvSpPr>
        <p:spPr>
          <a:xfrm>
            <a:off x="194912" y="1059873"/>
            <a:ext cx="4190141" cy="3442854"/>
          </a:xfrm>
        </p:spPr>
        <p:txBody>
          <a:bodyPr>
            <a:normAutofit/>
          </a:bodyPr>
          <a:lstStyle/>
          <a:p>
            <a:pPr marL="342900" indent="-342900">
              <a:lnSpc>
                <a:spcPct val="90000"/>
              </a:lnSpc>
              <a:buFont typeface="+mj-lt"/>
              <a:buAutoNum type="arabicPeriod"/>
            </a:pPr>
            <a:r>
              <a:rPr lang="en-US" dirty="0"/>
              <a:t>Nanopore Characterization and Translocation Behaviors of DNA Probes</a:t>
            </a:r>
          </a:p>
          <a:p>
            <a:pPr marL="342900" indent="-342900">
              <a:lnSpc>
                <a:spcPct val="90000"/>
              </a:lnSpc>
              <a:buFont typeface="+mj-lt"/>
              <a:buAutoNum type="arabicPeriod"/>
            </a:pPr>
            <a:r>
              <a:rPr lang="en-CA" dirty="0"/>
              <a:t>Cu+ Ion Concentration Dependent Catalytic Click Reaction</a:t>
            </a:r>
          </a:p>
          <a:p>
            <a:pPr marL="342900" indent="-342900">
              <a:lnSpc>
                <a:spcPct val="90000"/>
              </a:lnSpc>
              <a:buFont typeface="+mj-lt"/>
              <a:buAutoNum type="arabicPeriod"/>
            </a:pPr>
            <a:r>
              <a:rPr lang="en-US" dirty="0"/>
              <a:t>Optimization of the CAN Assay</a:t>
            </a:r>
          </a:p>
          <a:p>
            <a:pPr marL="342900" indent="-342900">
              <a:lnSpc>
                <a:spcPct val="90000"/>
              </a:lnSpc>
              <a:buFont typeface="+mj-lt"/>
              <a:buAutoNum type="arabicPeriod"/>
            </a:pPr>
            <a:r>
              <a:rPr lang="en-CA" dirty="0"/>
              <a:t>Analytical Performance Benchmarking</a:t>
            </a:r>
          </a:p>
          <a:p>
            <a:pPr marL="342900" indent="-342900">
              <a:lnSpc>
                <a:spcPct val="90000"/>
              </a:lnSpc>
              <a:buFont typeface="+mj-lt"/>
              <a:buAutoNum type="arabicPeriod"/>
            </a:pPr>
            <a:r>
              <a:rPr lang="en-US" dirty="0"/>
              <a:t>CAN Assay Clinical Validation in a Pilot Cohort</a:t>
            </a:r>
            <a:endParaRPr lang="en-CA" dirty="0"/>
          </a:p>
        </p:txBody>
      </p:sp>
      <p:pic>
        <p:nvPicPr>
          <p:cNvPr id="6" name="Picture 5" descr="Diagram&#10;&#10;Description automatically generated">
            <a:extLst>
              <a:ext uri="{FF2B5EF4-FFF2-40B4-BE49-F238E27FC236}">
                <a16:creationId xmlns:a16="http://schemas.microsoft.com/office/drawing/2014/main" id="{D1764D32-8929-A1FC-FAF5-D76E46500B73}"/>
              </a:ext>
            </a:extLst>
          </p:cNvPr>
          <p:cNvPicPr>
            <a:picLocks noChangeAspect="1"/>
          </p:cNvPicPr>
          <p:nvPr/>
        </p:nvPicPr>
        <p:blipFill>
          <a:blip r:embed="rId3"/>
          <a:stretch>
            <a:fillRect/>
          </a:stretch>
        </p:blipFill>
        <p:spPr>
          <a:xfrm>
            <a:off x="4628244" y="1927202"/>
            <a:ext cx="4243965" cy="1708195"/>
          </a:xfrm>
          <a:prstGeom prst="rect">
            <a:avLst/>
          </a:prstGeom>
          <a:noFill/>
        </p:spPr>
      </p:pic>
      <p:sp>
        <p:nvSpPr>
          <p:cNvPr id="4" name="Slide Number Placeholder 3">
            <a:extLst>
              <a:ext uri="{FF2B5EF4-FFF2-40B4-BE49-F238E27FC236}">
                <a16:creationId xmlns:a16="http://schemas.microsoft.com/office/drawing/2014/main" id="{671CDAE0-BFBA-A867-EA5B-48CC86A81BAD}"/>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11</a:t>
            </a:fld>
            <a:endParaRPr lang="en-US" sz="700"/>
          </a:p>
        </p:txBody>
      </p:sp>
    </p:spTree>
    <p:extLst>
      <p:ext uri="{BB962C8B-B14F-4D97-AF65-F5344CB8AC3E}">
        <p14:creationId xmlns:p14="http://schemas.microsoft.com/office/powerpoint/2010/main" val="70875854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normAutofit fontScale="90000"/>
          </a:bodyPr>
          <a:lstStyle/>
          <a:p>
            <a:pPr>
              <a:lnSpc>
                <a:spcPct val="90000"/>
              </a:lnSpc>
            </a:pPr>
            <a:r>
              <a:rPr lang="en-US" dirty="0"/>
              <a:t>Nanopore Characterization and Translocation Behaviors of DNA Probes</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12</a:t>
            </a:fld>
            <a:endParaRPr lang="en-US" dirty="0"/>
          </a:p>
        </p:txBody>
      </p:sp>
    </p:spTree>
    <p:extLst>
      <p:ext uri="{BB962C8B-B14F-4D97-AF65-F5344CB8AC3E}">
        <p14:creationId xmlns:p14="http://schemas.microsoft.com/office/powerpoint/2010/main" val="387299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CE1DB4C-DAF8-79C9-7C6E-499CBA51F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97" y="1515361"/>
            <a:ext cx="7705725" cy="2990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110984-DB7D-DCA4-E6CF-F3EBF312156A}"/>
              </a:ext>
            </a:extLst>
          </p:cNvPr>
          <p:cNvSpPr>
            <a:spLocks noGrp="1"/>
          </p:cNvSpPr>
          <p:nvPr>
            <p:ph type="title"/>
          </p:nvPr>
        </p:nvSpPr>
        <p:spPr/>
        <p:txBody>
          <a:bodyPr>
            <a:normAutofit/>
          </a:bodyPr>
          <a:lstStyle/>
          <a:p>
            <a:r>
              <a:rPr lang="en-US" dirty="0"/>
              <a:t>Nanopore Characterization</a:t>
            </a:r>
            <a:endParaRPr lang="en-CA" dirty="0"/>
          </a:p>
        </p:txBody>
      </p:sp>
      <p:sp>
        <p:nvSpPr>
          <p:cNvPr id="3" name="Content Placeholder 2">
            <a:extLst>
              <a:ext uri="{FF2B5EF4-FFF2-40B4-BE49-F238E27FC236}">
                <a16:creationId xmlns:a16="http://schemas.microsoft.com/office/drawing/2014/main" id="{A37FF7D6-0580-E86E-48EC-985E8DFCF01F}"/>
              </a:ext>
            </a:extLst>
          </p:cNvPr>
          <p:cNvSpPr>
            <a:spLocks noGrp="1"/>
          </p:cNvSpPr>
          <p:nvPr>
            <p:ph idx="1"/>
          </p:nvPr>
        </p:nvSpPr>
        <p:spPr/>
        <p:txBody>
          <a:bodyPr/>
          <a:lstStyle/>
          <a:p>
            <a:r>
              <a:rPr lang="en-CA" dirty="0"/>
              <a:t>Ensure proper operations of the nanopore</a:t>
            </a:r>
          </a:p>
        </p:txBody>
      </p:sp>
      <p:sp>
        <p:nvSpPr>
          <p:cNvPr id="4" name="Slide Number Placeholder 3">
            <a:extLst>
              <a:ext uri="{FF2B5EF4-FFF2-40B4-BE49-F238E27FC236}">
                <a16:creationId xmlns:a16="http://schemas.microsoft.com/office/drawing/2014/main" id="{1285383A-1E4B-1FCB-E1A2-07A81E7F6128}"/>
              </a:ext>
            </a:extLst>
          </p:cNvPr>
          <p:cNvSpPr>
            <a:spLocks noGrp="1"/>
          </p:cNvSpPr>
          <p:nvPr>
            <p:ph type="sldNum" sz="quarter" idx="12"/>
          </p:nvPr>
        </p:nvSpPr>
        <p:spPr/>
        <p:txBody>
          <a:bodyPr/>
          <a:lstStyle/>
          <a:p>
            <a:r>
              <a:rPr lang="en-US"/>
              <a:t>PAGE  </a:t>
            </a:r>
            <a:fld id="{93005692-73BE-493E-93AB-ECD6027A7652}" type="slidenum">
              <a:rPr lang="en-US" smtClean="0"/>
              <a:pPr/>
              <a:t>13</a:t>
            </a:fld>
            <a:endParaRPr lang="en-US" dirty="0"/>
          </a:p>
        </p:txBody>
      </p:sp>
    </p:spTree>
    <p:extLst>
      <p:ext uri="{BB962C8B-B14F-4D97-AF65-F5344CB8AC3E}">
        <p14:creationId xmlns:p14="http://schemas.microsoft.com/office/powerpoint/2010/main" val="366447594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1A8-FCE9-78D7-D188-60BF38E7026B}"/>
              </a:ext>
            </a:extLst>
          </p:cNvPr>
          <p:cNvSpPr>
            <a:spLocks noGrp="1"/>
          </p:cNvSpPr>
          <p:nvPr>
            <p:ph type="title"/>
          </p:nvPr>
        </p:nvSpPr>
        <p:spPr/>
        <p:txBody>
          <a:bodyPr>
            <a:normAutofit/>
          </a:bodyPr>
          <a:lstStyle/>
          <a:p>
            <a:r>
              <a:rPr lang="en-US" dirty="0"/>
              <a:t>Translocation Behaviors of DNA Probes</a:t>
            </a:r>
            <a:endParaRPr lang="en-CA" dirty="0"/>
          </a:p>
        </p:txBody>
      </p:sp>
      <p:sp>
        <p:nvSpPr>
          <p:cNvPr id="3" name="Content Placeholder 2">
            <a:extLst>
              <a:ext uri="{FF2B5EF4-FFF2-40B4-BE49-F238E27FC236}">
                <a16:creationId xmlns:a16="http://schemas.microsoft.com/office/drawing/2014/main" id="{BF57B95B-68D0-35E2-D17F-C66862883249}"/>
              </a:ext>
            </a:extLst>
          </p:cNvPr>
          <p:cNvSpPr>
            <a:spLocks noGrp="1"/>
          </p:cNvSpPr>
          <p:nvPr>
            <p:ph idx="1"/>
          </p:nvPr>
        </p:nvSpPr>
        <p:spPr/>
        <p:txBody>
          <a:bodyPr/>
          <a:lstStyle/>
          <a:p>
            <a:r>
              <a:rPr lang="en-CA" dirty="0"/>
              <a:t>Characterizing multiple phases of the DNA probe</a:t>
            </a:r>
          </a:p>
          <a:p>
            <a:pPr lvl="1"/>
            <a:r>
              <a:rPr lang="en-CA" dirty="0"/>
              <a:t>alkyne modified DNA </a:t>
            </a:r>
          </a:p>
          <a:p>
            <a:pPr lvl="2"/>
            <a:r>
              <a:rPr lang="en-CA" dirty="0"/>
              <a:t>Sequence: 5’-CCCCCCCCCCT*CCCCCCCCCC-3’, T* indicates alkyne-modified thymine</a:t>
            </a:r>
          </a:p>
          <a:p>
            <a:pPr lvl="1"/>
            <a:r>
              <a:rPr lang="en-CA" dirty="0"/>
              <a:t>DNA-1-Azidoadamantane (DNA-AA)</a:t>
            </a:r>
          </a:p>
          <a:p>
            <a:pPr lvl="2"/>
            <a:r>
              <a:rPr lang="en-CA" dirty="0"/>
              <a:t>Obtained via click reaction between alkyne modified DNA &amp; 1-Azidoadamantane (AA) in presence of copper ion catalyst</a:t>
            </a:r>
          </a:p>
          <a:p>
            <a:pPr lvl="1"/>
            <a:r>
              <a:rPr lang="nb-NO" dirty="0"/>
              <a:t>DNA-AA@cucurbit[6]uril hydrate (DNA-AA@CB[6])</a:t>
            </a:r>
          </a:p>
          <a:p>
            <a:pPr lvl="2"/>
            <a:r>
              <a:rPr lang="nb-NO" dirty="0"/>
              <a:t>Obtaiend via host-guest reaction between DNA-AA and CB[6]</a:t>
            </a:r>
            <a:endParaRPr lang="en-CA" dirty="0"/>
          </a:p>
        </p:txBody>
      </p:sp>
      <p:sp>
        <p:nvSpPr>
          <p:cNvPr id="4" name="Slide Number Placeholder 3">
            <a:extLst>
              <a:ext uri="{FF2B5EF4-FFF2-40B4-BE49-F238E27FC236}">
                <a16:creationId xmlns:a16="http://schemas.microsoft.com/office/drawing/2014/main" id="{E1E8F46B-8BC4-9B4B-E847-5D761E9504EB}"/>
              </a:ext>
            </a:extLst>
          </p:cNvPr>
          <p:cNvSpPr>
            <a:spLocks noGrp="1"/>
          </p:cNvSpPr>
          <p:nvPr>
            <p:ph type="sldNum" sz="quarter" idx="12"/>
          </p:nvPr>
        </p:nvSpPr>
        <p:spPr/>
        <p:txBody>
          <a:bodyPr/>
          <a:lstStyle/>
          <a:p>
            <a:r>
              <a:rPr lang="en-US"/>
              <a:t>PAGE  </a:t>
            </a:r>
            <a:fld id="{93005692-73BE-493E-93AB-ECD6027A7652}" type="slidenum">
              <a:rPr lang="en-US" smtClean="0"/>
              <a:pPr/>
              <a:t>14</a:t>
            </a:fld>
            <a:endParaRPr lang="en-US" dirty="0"/>
          </a:p>
        </p:txBody>
      </p:sp>
    </p:spTree>
    <p:extLst>
      <p:ext uri="{BB962C8B-B14F-4D97-AF65-F5344CB8AC3E}">
        <p14:creationId xmlns:p14="http://schemas.microsoft.com/office/powerpoint/2010/main" val="42428410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B5CBD0A-C1DD-800E-4D45-C3397D40ADAB}"/>
              </a:ext>
            </a:extLst>
          </p:cNvPr>
          <p:cNvPicPr>
            <a:picLocks noChangeAspect="1"/>
          </p:cNvPicPr>
          <p:nvPr/>
        </p:nvPicPr>
        <p:blipFill>
          <a:blip r:embed="rId3"/>
          <a:stretch>
            <a:fillRect/>
          </a:stretch>
        </p:blipFill>
        <p:spPr>
          <a:xfrm>
            <a:off x="0" y="2981741"/>
            <a:ext cx="9144000" cy="1645106"/>
          </a:xfrm>
          <a:prstGeom prst="rect">
            <a:avLst/>
          </a:prstGeom>
        </p:spPr>
      </p:pic>
      <p:sp>
        <p:nvSpPr>
          <p:cNvPr id="2" name="Title 1">
            <a:extLst>
              <a:ext uri="{FF2B5EF4-FFF2-40B4-BE49-F238E27FC236}">
                <a16:creationId xmlns:a16="http://schemas.microsoft.com/office/drawing/2014/main" id="{7F6A0B8A-F8E6-6FF3-7249-66D18265293A}"/>
              </a:ext>
            </a:extLst>
          </p:cNvPr>
          <p:cNvSpPr>
            <a:spLocks noGrp="1"/>
          </p:cNvSpPr>
          <p:nvPr>
            <p:ph type="title"/>
          </p:nvPr>
        </p:nvSpPr>
        <p:spPr/>
        <p:txBody>
          <a:bodyPr/>
          <a:lstStyle/>
          <a:p>
            <a:r>
              <a:rPr lang="en-US" dirty="0"/>
              <a:t>Translocation Behaviors of DNA Probes (Cont.)</a:t>
            </a:r>
            <a:endParaRPr lang="en-CA" dirty="0"/>
          </a:p>
        </p:txBody>
      </p:sp>
      <p:sp>
        <p:nvSpPr>
          <p:cNvPr id="4" name="Slide Number Placeholder 3">
            <a:extLst>
              <a:ext uri="{FF2B5EF4-FFF2-40B4-BE49-F238E27FC236}">
                <a16:creationId xmlns:a16="http://schemas.microsoft.com/office/drawing/2014/main" id="{06497EF0-EBCF-F5AB-5412-71701F392B1D}"/>
              </a:ext>
            </a:extLst>
          </p:cNvPr>
          <p:cNvSpPr>
            <a:spLocks noGrp="1"/>
          </p:cNvSpPr>
          <p:nvPr>
            <p:ph type="sldNum" sz="quarter" idx="12"/>
          </p:nvPr>
        </p:nvSpPr>
        <p:spPr/>
        <p:txBody>
          <a:bodyPr/>
          <a:lstStyle/>
          <a:p>
            <a:r>
              <a:rPr lang="en-US"/>
              <a:t>PAGE  </a:t>
            </a:r>
            <a:fld id="{93005692-73BE-493E-93AB-ECD6027A7652}" type="slidenum">
              <a:rPr lang="en-US" smtClean="0"/>
              <a:pPr/>
              <a:t>15</a:t>
            </a:fld>
            <a:endParaRPr lang="en-US" dirty="0"/>
          </a:p>
        </p:txBody>
      </p:sp>
      <p:pic>
        <p:nvPicPr>
          <p:cNvPr id="6" name="Picture 5">
            <a:extLst>
              <a:ext uri="{FF2B5EF4-FFF2-40B4-BE49-F238E27FC236}">
                <a16:creationId xmlns:a16="http://schemas.microsoft.com/office/drawing/2014/main" id="{7357DC1A-C9D3-1A7F-5952-BBD29FEA060F}"/>
              </a:ext>
            </a:extLst>
          </p:cNvPr>
          <p:cNvPicPr>
            <a:picLocks noChangeAspect="1"/>
          </p:cNvPicPr>
          <p:nvPr/>
        </p:nvPicPr>
        <p:blipFill>
          <a:blip r:embed="rId4"/>
          <a:stretch>
            <a:fillRect/>
          </a:stretch>
        </p:blipFill>
        <p:spPr>
          <a:xfrm>
            <a:off x="1290918" y="997527"/>
            <a:ext cx="5693148" cy="2232897"/>
          </a:xfrm>
          <a:prstGeom prst="rect">
            <a:avLst/>
          </a:prstGeom>
        </p:spPr>
      </p:pic>
    </p:spTree>
    <p:extLst>
      <p:ext uri="{BB962C8B-B14F-4D97-AF65-F5344CB8AC3E}">
        <p14:creationId xmlns:p14="http://schemas.microsoft.com/office/powerpoint/2010/main" val="10790715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D096-14F6-F430-B8E2-CEF6C87DE2E6}"/>
              </a:ext>
            </a:extLst>
          </p:cNvPr>
          <p:cNvSpPr>
            <a:spLocks noGrp="1"/>
          </p:cNvSpPr>
          <p:nvPr>
            <p:ph type="title"/>
          </p:nvPr>
        </p:nvSpPr>
        <p:spPr>
          <a:xfrm>
            <a:off x="194913" y="325582"/>
            <a:ext cx="8677297" cy="671945"/>
          </a:xfrm>
        </p:spPr>
        <p:txBody>
          <a:bodyPr anchor="ctr">
            <a:normAutofit/>
          </a:bodyPr>
          <a:lstStyle/>
          <a:p>
            <a:r>
              <a:rPr lang="en-CA" dirty="0"/>
              <a:t>Quantitative Analysis of Translocation Events </a:t>
            </a:r>
          </a:p>
        </p:txBody>
      </p:sp>
      <p:pic>
        <p:nvPicPr>
          <p:cNvPr id="6" name="Picture 5">
            <a:extLst>
              <a:ext uri="{FF2B5EF4-FFF2-40B4-BE49-F238E27FC236}">
                <a16:creationId xmlns:a16="http://schemas.microsoft.com/office/drawing/2014/main" id="{DC987C9B-33C9-AE33-FCBC-F08AC968D857}"/>
              </a:ext>
            </a:extLst>
          </p:cNvPr>
          <p:cNvPicPr>
            <a:picLocks noChangeAspect="1"/>
          </p:cNvPicPr>
          <p:nvPr/>
        </p:nvPicPr>
        <p:blipFill>
          <a:blip r:embed="rId3"/>
          <a:stretch>
            <a:fillRect/>
          </a:stretch>
        </p:blipFill>
        <p:spPr>
          <a:xfrm>
            <a:off x="194912" y="1622454"/>
            <a:ext cx="8677297" cy="2321176"/>
          </a:xfrm>
          <a:prstGeom prst="rect">
            <a:avLst/>
          </a:prstGeom>
          <a:noFill/>
        </p:spPr>
      </p:pic>
      <p:sp>
        <p:nvSpPr>
          <p:cNvPr id="4" name="Slide Number Placeholder 3">
            <a:extLst>
              <a:ext uri="{FF2B5EF4-FFF2-40B4-BE49-F238E27FC236}">
                <a16:creationId xmlns:a16="http://schemas.microsoft.com/office/drawing/2014/main" id="{21DCCF66-0CC8-BE9B-2624-354348FEAB37}"/>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16</a:t>
            </a:fld>
            <a:endParaRPr lang="en-US" sz="700"/>
          </a:p>
        </p:txBody>
      </p:sp>
    </p:spTree>
    <p:extLst>
      <p:ext uri="{BB962C8B-B14F-4D97-AF65-F5344CB8AC3E}">
        <p14:creationId xmlns:p14="http://schemas.microsoft.com/office/powerpoint/2010/main" val="2588381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2FE2-00A3-9F62-B33F-7226866ADB85}"/>
              </a:ext>
            </a:extLst>
          </p:cNvPr>
          <p:cNvSpPr>
            <a:spLocks noGrp="1"/>
          </p:cNvSpPr>
          <p:nvPr>
            <p:ph type="title"/>
          </p:nvPr>
        </p:nvSpPr>
        <p:spPr>
          <a:xfrm>
            <a:off x="194913" y="325582"/>
            <a:ext cx="8677297" cy="671945"/>
          </a:xfrm>
        </p:spPr>
        <p:txBody>
          <a:bodyPr anchor="ctr">
            <a:normAutofit/>
          </a:bodyPr>
          <a:lstStyle/>
          <a:p>
            <a:r>
              <a:rPr lang="en-CA" dirty="0"/>
              <a:t>Capture Rate Study on DNA-AA@CB[6]</a:t>
            </a:r>
          </a:p>
        </p:txBody>
      </p:sp>
      <p:pic>
        <p:nvPicPr>
          <p:cNvPr id="6" name="Picture 5">
            <a:extLst>
              <a:ext uri="{FF2B5EF4-FFF2-40B4-BE49-F238E27FC236}">
                <a16:creationId xmlns:a16="http://schemas.microsoft.com/office/drawing/2014/main" id="{3FD55E6D-80AB-879B-82AD-87A329A696E5}"/>
              </a:ext>
            </a:extLst>
          </p:cNvPr>
          <p:cNvPicPr>
            <a:picLocks noChangeAspect="1"/>
          </p:cNvPicPr>
          <p:nvPr/>
        </p:nvPicPr>
        <p:blipFill>
          <a:blip r:embed="rId3"/>
          <a:stretch>
            <a:fillRect/>
          </a:stretch>
        </p:blipFill>
        <p:spPr>
          <a:xfrm>
            <a:off x="661271" y="1059873"/>
            <a:ext cx="7744578" cy="3446338"/>
          </a:xfrm>
          <a:prstGeom prst="rect">
            <a:avLst/>
          </a:prstGeom>
          <a:noFill/>
        </p:spPr>
      </p:pic>
      <p:sp>
        <p:nvSpPr>
          <p:cNvPr id="4" name="Slide Number Placeholder 3">
            <a:extLst>
              <a:ext uri="{FF2B5EF4-FFF2-40B4-BE49-F238E27FC236}">
                <a16:creationId xmlns:a16="http://schemas.microsoft.com/office/drawing/2014/main" id="{C9BD8A5D-AF4E-357B-0354-C5C1302ED56A}"/>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17</a:t>
            </a:fld>
            <a:endParaRPr lang="en-US" sz="700"/>
          </a:p>
        </p:txBody>
      </p:sp>
    </p:spTree>
    <p:extLst>
      <p:ext uri="{BB962C8B-B14F-4D97-AF65-F5344CB8AC3E}">
        <p14:creationId xmlns:p14="http://schemas.microsoft.com/office/powerpoint/2010/main" val="178586406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9AB4-6512-C767-2D98-EE649D7B5684}"/>
              </a:ext>
            </a:extLst>
          </p:cNvPr>
          <p:cNvSpPr>
            <a:spLocks noGrp="1"/>
          </p:cNvSpPr>
          <p:nvPr>
            <p:ph type="title"/>
          </p:nvPr>
        </p:nvSpPr>
        <p:spPr>
          <a:xfrm>
            <a:off x="194913" y="325582"/>
            <a:ext cx="8677297" cy="671945"/>
          </a:xfrm>
        </p:spPr>
        <p:txBody>
          <a:bodyPr anchor="ctr">
            <a:normAutofit/>
          </a:bodyPr>
          <a:lstStyle/>
          <a:p>
            <a:r>
              <a:rPr lang="en-CA" dirty="0"/>
              <a:t>Capture Rate Study (Cont.)</a:t>
            </a:r>
          </a:p>
        </p:txBody>
      </p:sp>
      <p:pic>
        <p:nvPicPr>
          <p:cNvPr id="6" name="Content Placeholder 5">
            <a:extLst>
              <a:ext uri="{FF2B5EF4-FFF2-40B4-BE49-F238E27FC236}">
                <a16:creationId xmlns:a16="http://schemas.microsoft.com/office/drawing/2014/main" id="{8C40A7EF-8ACE-5006-8E83-AADF279C53B5}"/>
              </a:ext>
            </a:extLst>
          </p:cNvPr>
          <p:cNvPicPr>
            <a:picLocks noGrp="1" noChangeAspect="1"/>
          </p:cNvPicPr>
          <p:nvPr>
            <p:ph idx="1"/>
          </p:nvPr>
        </p:nvPicPr>
        <p:blipFill>
          <a:blip r:embed="rId3"/>
          <a:stretch>
            <a:fillRect/>
          </a:stretch>
        </p:blipFill>
        <p:spPr>
          <a:xfrm>
            <a:off x="381347" y="1059873"/>
            <a:ext cx="8304427" cy="3446338"/>
          </a:xfrm>
          <a:noFill/>
        </p:spPr>
      </p:pic>
      <p:sp>
        <p:nvSpPr>
          <p:cNvPr id="4" name="Slide Number Placeholder 3">
            <a:extLst>
              <a:ext uri="{FF2B5EF4-FFF2-40B4-BE49-F238E27FC236}">
                <a16:creationId xmlns:a16="http://schemas.microsoft.com/office/drawing/2014/main" id="{DA710396-68F8-3A5E-D36A-03C572E664E4}"/>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18</a:t>
            </a:fld>
            <a:endParaRPr lang="en-US" sz="700"/>
          </a:p>
        </p:txBody>
      </p:sp>
    </p:spTree>
    <p:extLst>
      <p:ext uri="{BB962C8B-B14F-4D97-AF65-F5344CB8AC3E}">
        <p14:creationId xmlns:p14="http://schemas.microsoft.com/office/powerpoint/2010/main" val="31865087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normAutofit fontScale="90000"/>
          </a:bodyPr>
          <a:lstStyle/>
          <a:p>
            <a:r>
              <a:rPr lang="en-CA" dirty="0"/>
              <a:t>Cu+ Ion Concentration Dependent Catalytic Click Reaction</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19</a:t>
            </a:fld>
            <a:endParaRPr lang="en-US" dirty="0"/>
          </a:p>
        </p:txBody>
      </p:sp>
    </p:spTree>
    <p:extLst>
      <p:ext uri="{BB962C8B-B14F-4D97-AF65-F5344CB8AC3E}">
        <p14:creationId xmlns:p14="http://schemas.microsoft.com/office/powerpoint/2010/main" val="1546354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457E5-A200-F4B7-F827-3695B717181C}"/>
              </a:ext>
            </a:extLst>
          </p:cNvPr>
          <p:cNvSpPr>
            <a:spLocks noGrp="1"/>
          </p:cNvSpPr>
          <p:nvPr>
            <p:ph type="title"/>
          </p:nvPr>
        </p:nvSpPr>
        <p:spPr/>
        <p:txBody>
          <a:bodyPr/>
          <a:lstStyle/>
          <a:p>
            <a:r>
              <a:rPr lang="en-CA" dirty="0"/>
              <a:t>Outline</a:t>
            </a:r>
          </a:p>
        </p:txBody>
      </p:sp>
      <p:sp>
        <p:nvSpPr>
          <p:cNvPr id="3" name="Content Placeholder 2">
            <a:extLst>
              <a:ext uri="{FF2B5EF4-FFF2-40B4-BE49-F238E27FC236}">
                <a16:creationId xmlns:a16="http://schemas.microsoft.com/office/drawing/2014/main" id="{57105517-2533-FB65-DA0D-B2E26277EDDB}"/>
              </a:ext>
            </a:extLst>
          </p:cNvPr>
          <p:cNvSpPr>
            <a:spLocks noGrp="1"/>
          </p:cNvSpPr>
          <p:nvPr>
            <p:ph idx="1"/>
          </p:nvPr>
        </p:nvSpPr>
        <p:spPr/>
        <p:txBody>
          <a:bodyPr>
            <a:normAutofit/>
          </a:bodyPr>
          <a:lstStyle/>
          <a:p>
            <a:pPr marL="400050" indent="-285750">
              <a:spcBef>
                <a:spcPts val="360"/>
              </a:spcBef>
              <a:spcAft>
                <a:spcPts val="0"/>
              </a:spcAft>
              <a:buSzPts val="1800"/>
            </a:pPr>
            <a:r>
              <a:rPr lang="en-US" sz="2400" dirty="0"/>
              <a:t>Background</a:t>
            </a:r>
          </a:p>
          <a:p>
            <a:pPr marL="697706" lvl="1" indent="-285750">
              <a:spcBef>
                <a:spcPts val="360"/>
              </a:spcBef>
              <a:spcAft>
                <a:spcPts val="0"/>
              </a:spcAft>
              <a:buSzPts val="1800"/>
            </a:pPr>
            <a:r>
              <a:rPr lang="en-US" sz="2400" dirty="0"/>
              <a:t>HIV</a:t>
            </a:r>
          </a:p>
          <a:p>
            <a:pPr marL="697706" lvl="1" indent="-285750">
              <a:spcBef>
                <a:spcPts val="360"/>
              </a:spcBef>
              <a:spcAft>
                <a:spcPts val="0"/>
              </a:spcAft>
              <a:buSzPts val="1800"/>
            </a:pPr>
            <a:r>
              <a:rPr lang="en-US" sz="2400" dirty="0"/>
              <a:t>Click Chemistry</a:t>
            </a:r>
          </a:p>
          <a:p>
            <a:pPr marL="697706" lvl="1" indent="-285750">
              <a:spcBef>
                <a:spcPts val="360"/>
              </a:spcBef>
              <a:spcAft>
                <a:spcPts val="0"/>
              </a:spcAft>
              <a:buSzPts val="1800"/>
            </a:pPr>
            <a:r>
              <a:rPr lang="en-US" sz="2400" dirty="0"/>
              <a:t>Nanopore</a:t>
            </a:r>
          </a:p>
          <a:p>
            <a:pPr marL="400050" indent="-285750">
              <a:spcBef>
                <a:spcPts val="0"/>
              </a:spcBef>
              <a:spcAft>
                <a:spcPts val="0"/>
              </a:spcAft>
              <a:buSzPts val="1800"/>
            </a:pPr>
            <a:r>
              <a:rPr lang="en-US" sz="2400" dirty="0"/>
              <a:t>Paper</a:t>
            </a:r>
          </a:p>
          <a:p>
            <a:pPr marL="400050" indent="-285750">
              <a:spcBef>
                <a:spcPts val="0"/>
              </a:spcBef>
              <a:spcAft>
                <a:spcPts val="0"/>
              </a:spcAft>
              <a:buSzPts val="1800"/>
            </a:pPr>
            <a:r>
              <a:rPr lang="en-US" sz="2400" dirty="0"/>
              <a:t>Opinions</a:t>
            </a:r>
          </a:p>
          <a:p>
            <a:pPr marL="0" indent="0">
              <a:buNone/>
            </a:pPr>
            <a:endParaRPr lang="en-CA" sz="2400" dirty="0"/>
          </a:p>
        </p:txBody>
      </p:sp>
      <p:sp>
        <p:nvSpPr>
          <p:cNvPr id="5" name="Slide Number Placeholder 4">
            <a:extLst>
              <a:ext uri="{FF2B5EF4-FFF2-40B4-BE49-F238E27FC236}">
                <a16:creationId xmlns:a16="http://schemas.microsoft.com/office/drawing/2014/main" id="{CA8A763A-C5F3-FDAB-089C-09D447893433}"/>
              </a:ext>
            </a:extLst>
          </p:cNvPr>
          <p:cNvSpPr>
            <a:spLocks noGrp="1"/>
          </p:cNvSpPr>
          <p:nvPr>
            <p:ph type="sldNum" sz="quarter" idx="12"/>
          </p:nvPr>
        </p:nvSpPr>
        <p:spPr/>
        <p:txBody>
          <a:bodyPr/>
          <a:lstStyle/>
          <a:p>
            <a:r>
              <a:rPr lang="en-US"/>
              <a:t>PAGE  </a:t>
            </a:r>
            <a:fld id="{93005692-73BE-493E-93AB-ECD6027A7652}" type="slidenum">
              <a:rPr lang="en-US" smtClean="0"/>
              <a:pPr/>
              <a:t>2</a:t>
            </a:fld>
            <a:endParaRPr lang="en-US" dirty="0"/>
          </a:p>
        </p:txBody>
      </p:sp>
    </p:spTree>
    <p:extLst>
      <p:ext uri="{BB962C8B-B14F-4D97-AF65-F5344CB8AC3E}">
        <p14:creationId xmlns:p14="http://schemas.microsoft.com/office/powerpoint/2010/main" val="2506866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17935C0-DD15-BF54-7A08-16EA7CD358B9}"/>
              </a:ext>
            </a:extLst>
          </p:cNvPr>
          <p:cNvPicPr>
            <a:picLocks noChangeAspect="1"/>
          </p:cNvPicPr>
          <p:nvPr/>
        </p:nvPicPr>
        <p:blipFill>
          <a:blip r:embed="rId3"/>
          <a:stretch>
            <a:fillRect/>
          </a:stretch>
        </p:blipFill>
        <p:spPr>
          <a:xfrm>
            <a:off x="5093110" y="1901456"/>
            <a:ext cx="3779099" cy="3118674"/>
          </a:xfrm>
          <a:prstGeom prst="rect">
            <a:avLst/>
          </a:prstGeom>
        </p:spPr>
      </p:pic>
      <p:pic>
        <p:nvPicPr>
          <p:cNvPr id="6" name="Picture 5">
            <a:extLst>
              <a:ext uri="{FF2B5EF4-FFF2-40B4-BE49-F238E27FC236}">
                <a16:creationId xmlns:a16="http://schemas.microsoft.com/office/drawing/2014/main" id="{B708E057-2BCB-6D5F-A2D8-574404FBF5F0}"/>
              </a:ext>
            </a:extLst>
          </p:cNvPr>
          <p:cNvPicPr>
            <a:picLocks noChangeAspect="1"/>
          </p:cNvPicPr>
          <p:nvPr/>
        </p:nvPicPr>
        <p:blipFill>
          <a:blip r:embed="rId4"/>
          <a:stretch>
            <a:fillRect/>
          </a:stretch>
        </p:blipFill>
        <p:spPr>
          <a:xfrm>
            <a:off x="385323" y="2004671"/>
            <a:ext cx="3805677" cy="2505281"/>
          </a:xfrm>
          <a:prstGeom prst="rect">
            <a:avLst/>
          </a:prstGeom>
        </p:spPr>
      </p:pic>
      <p:sp>
        <p:nvSpPr>
          <p:cNvPr id="2" name="Title 1">
            <a:extLst>
              <a:ext uri="{FF2B5EF4-FFF2-40B4-BE49-F238E27FC236}">
                <a16:creationId xmlns:a16="http://schemas.microsoft.com/office/drawing/2014/main" id="{A894F042-3117-7C48-C91D-79F6EB01F710}"/>
              </a:ext>
            </a:extLst>
          </p:cNvPr>
          <p:cNvSpPr>
            <a:spLocks noGrp="1"/>
          </p:cNvSpPr>
          <p:nvPr>
            <p:ph type="title"/>
          </p:nvPr>
        </p:nvSpPr>
        <p:spPr/>
        <p:txBody>
          <a:bodyPr/>
          <a:lstStyle/>
          <a:p>
            <a:r>
              <a:rPr lang="en-CA" dirty="0"/>
              <a:t>Cu+ Ion Concentration Dependent Catalytic Click Reaction</a:t>
            </a:r>
          </a:p>
        </p:txBody>
      </p:sp>
      <p:sp>
        <p:nvSpPr>
          <p:cNvPr id="3" name="Content Placeholder 2">
            <a:extLst>
              <a:ext uri="{FF2B5EF4-FFF2-40B4-BE49-F238E27FC236}">
                <a16:creationId xmlns:a16="http://schemas.microsoft.com/office/drawing/2014/main" id="{E0D0BB93-B1F7-2A90-45D3-962A6405B77B}"/>
              </a:ext>
            </a:extLst>
          </p:cNvPr>
          <p:cNvSpPr>
            <a:spLocks noGrp="1"/>
          </p:cNvSpPr>
          <p:nvPr>
            <p:ph idx="1"/>
          </p:nvPr>
        </p:nvSpPr>
        <p:spPr/>
        <p:txBody>
          <a:bodyPr/>
          <a:lstStyle/>
          <a:p>
            <a:r>
              <a:rPr lang="en-CA" dirty="0"/>
              <a:t>Study the impact of Cu+ ion concentration and reaction time on the</a:t>
            </a:r>
            <a:r>
              <a:rPr lang="en-US" dirty="0"/>
              <a:t> click reaction between </a:t>
            </a:r>
            <a:r>
              <a:rPr lang="en-US" dirty="0" err="1"/>
              <a:t>azide</a:t>
            </a:r>
            <a:r>
              <a:rPr lang="en-US" dirty="0"/>
              <a:t> and alkyne (DNA =&gt; DNA-AA)</a:t>
            </a:r>
          </a:p>
        </p:txBody>
      </p:sp>
      <p:sp>
        <p:nvSpPr>
          <p:cNvPr id="4" name="Slide Number Placeholder 3">
            <a:extLst>
              <a:ext uri="{FF2B5EF4-FFF2-40B4-BE49-F238E27FC236}">
                <a16:creationId xmlns:a16="http://schemas.microsoft.com/office/drawing/2014/main" id="{FED4D749-060C-747F-6127-377B7C680C9C}"/>
              </a:ext>
            </a:extLst>
          </p:cNvPr>
          <p:cNvSpPr>
            <a:spLocks noGrp="1"/>
          </p:cNvSpPr>
          <p:nvPr>
            <p:ph type="sldNum" sz="quarter" idx="12"/>
          </p:nvPr>
        </p:nvSpPr>
        <p:spPr/>
        <p:txBody>
          <a:bodyPr/>
          <a:lstStyle/>
          <a:p>
            <a:r>
              <a:rPr lang="en-US"/>
              <a:t>PAGE  </a:t>
            </a:r>
            <a:fld id="{93005692-73BE-493E-93AB-ECD6027A7652}" type="slidenum">
              <a:rPr lang="en-US" smtClean="0"/>
              <a:pPr/>
              <a:t>20</a:t>
            </a:fld>
            <a:endParaRPr lang="en-US" dirty="0"/>
          </a:p>
        </p:txBody>
      </p:sp>
    </p:spTree>
    <p:extLst>
      <p:ext uri="{BB962C8B-B14F-4D97-AF65-F5344CB8AC3E}">
        <p14:creationId xmlns:p14="http://schemas.microsoft.com/office/powerpoint/2010/main" val="404069948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28C72F6-86AA-131C-B49F-2D58DA9A70FB}"/>
              </a:ext>
            </a:extLst>
          </p:cNvPr>
          <p:cNvSpPr>
            <a:spLocks noGrp="1"/>
          </p:cNvSpPr>
          <p:nvPr>
            <p:ph type="title"/>
          </p:nvPr>
        </p:nvSpPr>
        <p:spPr>
          <a:xfrm>
            <a:off x="194913" y="325582"/>
            <a:ext cx="8677297" cy="671945"/>
          </a:xfrm>
        </p:spPr>
        <p:txBody>
          <a:bodyPr/>
          <a:lstStyle/>
          <a:p>
            <a:r>
              <a:rPr lang="en-US" dirty="0"/>
              <a:t>Mass Spectrometry Measurements of Click Reaction</a:t>
            </a:r>
          </a:p>
        </p:txBody>
      </p:sp>
      <p:pic>
        <p:nvPicPr>
          <p:cNvPr id="6" name="Picture 5">
            <a:extLst>
              <a:ext uri="{FF2B5EF4-FFF2-40B4-BE49-F238E27FC236}">
                <a16:creationId xmlns:a16="http://schemas.microsoft.com/office/drawing/2014/main" id="{183E8D4D-C829-4CB9-151C-CCBD29260A0F}"/>
              </a:ext>
            </a:extLst>
          </p:cNvPr>
          <p:cNvPicPr>
            <a:picLocks noChangeAspect="1"/>
          </p:cNvPicPr>
          <p:nvPr/>
        </p:nvPicPr>
        <p:blipFill>
          <a:blip r:embed="rId3"/>
          <a:stretch>
            <a:fillRect/>
          </a:stretch>
        </p:blipFill>
        <p:spPr>
          <a:xfrm>
            <a:off x="2288389" y="1059873"/>
            <a:ext cx="4490343" cy="3446338"/>
          </a:xfrm>
          <a:prstGeom prst="rect">
            <a:avLst/>
          </a:prstGeom>
          <a:noFill/>
        </p:spPr>
      </p:pic>
      <p:sp>
        <p:nvSpPr>
          <p:cNvPr id="4" name="Slide Number Placeholder 3">
            <a:extLst>
              <a:ext uri="{FF2B5EF4-FFF2-40B4-BE49-F238E27FC236}">
                <a16:creationId xmlns:a16="http://schemas.microsoft.com/office/drawing/2014/main" id="{8E5C0B67-4123-1A92-EABB-4CA8DBBE8DC2}"/>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21</a:t>
            </a:fld>
            <a:endParaRPr lang="en-US" sz="700"/>
          </a:p>
        </p:txBody>
      </p:sp>
    </p:spTree>
    <p:extLst>
      <p:ext uri="{BB962C8B-B14F-4D97-AF65-F5344CB8AC3E}">
        <p14:creationId xmlns:p14="http://schemas.microsoft.com/office/powerpoint/2010/main" val="363808983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652445D-FA50-E046-8E62-E3BD1589758F}"/>
              </a:ext>
            </a:extLst>
          </p:cNvPr>
          <p:cNvSpPr>
            <a:spLocks noGrp="1"/>
          </p:cNvSpPr>
          <p:nvPr>
            <p:ph type="title"/>
          </p:nvPr>
        </p:nvSpPr>
        <p:spPr>
          <a:xfrm>
            <a:off x="194913" y="325582"/>
            <a:ext cx="8677297" cy="671945"/>
          </a:xfrm>
        </p:spPr>
        <p:txBody>
          <a:bodyPr/>
          <a:lstStyle/>
          <a:p>
            <a:r>
              <a:rPr lang="en-US" dirty="0"/>
              <a:t>Reaction Efficiency and Relations to Capture Rate</a:t>
            </a:r>
          </a:p>
        </p:txBody>
      </p:sp>
      <p:pic>
        <p:nvPicPr>
          <p:cNvPr id="6" name="Picture 5" descr="Graphical user interface, chart&#10;&#10;Description automatically generated">
            <a:extLst>
              <a:ext uri="{FF2B5EF4-FFF2-40B4-BE49-F238E27FC236}">
                <a16:creationId xmlns:a16="http://schemas.microsoft.com/office/drawing/2014/main" id="{632AF5AC-5B67-3BC6-FBA1-F40D5B9FED66}"/>
              </a:ext>
            </a:extLst>
          </p:cNvPr>
          <p:cNvPicPr>
            <a:picLocks noChangeAspect="1"/>
          </p:cNvPicPr>
          <p:nvPr/>
        </p:nvPicPr>
        <p:blipFill>
          <a:blip r:embed="rId3"/>
          <a:stretch>
            <a:fillRect/>
          </a:stretch>
        </p:blipFill>
        <p:spPr>
          <a:xfrm>
            <a:off x="194912" y="1600760"/>
            <a:ext cx="8677297" cy="2364563"/>
          </a:xfrm>
          <a:prstGeom prst="rect">
            <a:avLst/>
          </a:prstGeom>
          <a:noFill/>
        </p:spPr>
      </p:pic>
      <p:sp>
        <p:nvSpPr>
          <p:cNvPr id="4" name="Slide Number Placeholder 3">
            <a:extLst>
              <a:ext uri="{FF2B5EF4-FFF2-40B4-BE49-F238E27FC236}">
                <a16:creationId xmlns:a16="http://schemas.microsoft.com/office/drawing/2014/main" id="{A09C48B7-D703-6501-8180-C591DA743E38}"/>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22</a:t>
            </a:fld>
            <a:endParaRPr lang="en-US" sz="700"/>
          </a:p>
        </p:txBody>
      </p:sp>
    </p:spTree>
    <p:extLst>
      <p:ext uri="{BB962C8B-B14F-4D97-AF65-F5344CB8AC3E}">
        <p14:creationId xmlns:p14="http://schemas.microsoft.com/office/powerpoint/2010/main" val="149607980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normAutofit/>
          </a:bodyPr>
          <a:lstStyle/>
          <a:p>
            <a:pPr>
              <a:lnSpc>
                <a:spcPct val="90000"/>
              </a:lnSpc>
            </a:pPr>
            <a:r>
              <a:rPr lang="en-US" dirty="0"/>
              <a:t>Optimization of the CAN Assay</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23</a:t>
            </a:fld>
            <a:endParaRPr lang="en-US" dirty="0"/>
          </a:p>
        </p:txBody>
      </p:sp>
    </p:spTree>
    <p:extLst>
      <p:ext uri="{BB962C8B-B14F-4D97-AF65-F5344CB8AC3E}">
        <p14:creationId xmlns:p14="http://schemas.microsoft.com/office/powerpoint/2010/main" val="1441024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AD9D-CA15-CF4A-2FF7-C62E7434FE5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DCC5326-3C5F-42AD-8E39-A7814AC421DC}"/>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A0F781E8-CA35-5EBF-361B-AAB15426058F}"/>
              </a:ext>
            </a:extLst>
          </p:cNvPr>
          <p:cNvSpPr>
            <a:spLocks noGrp="1"/>
          </p:cNvSpPr>
          <p:nvPr>
            <p:ph type="sldNum" sz="quarter" idx="12"/>
          </p:nvPr>
        </p:nvSpPr>
        <p:spPr/>
        <p:txBody>
          <a:bodyPr/>
          <a:lstStyle/>
          <a:p>
            <a:r>
              <a:rPr lang="en-US"/>
              <a:t>PAGE  </a:t>
            </a:r>
            <a:fld id="{93005692-73BE-493E-93AB-ECD6027A7652}" type="slidenum">
              <a:rPr lang="en-US" smtClean="0"/>
              <a:pPr/>
              <a:t>24</a:t>
            </a:fld>
            <a:endParaRPr lang="en-US" dirty="0"/>
          </a:p>
        </p:txBody>
      </p:sp>
    </p:spTree>
    <p:extLst>
      <p:ext uri="{BB962C8B-B14F-4D97-AF65-F5344CB8AC3E}">
        <p14:creationId xmlns:p14="http://schemas.microsoft.com/office/powerpoint/2010/main" val="70584381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normAutofit fontScale="90000"/>
          </a:bodyPr>
          <a:lstStyle/>
          <a:p>
            <a:pPr>
              <a:lnSpc>
                <a:spcPct val="90000"/>
              </a:lnSpc>
            </a:pPr>
            <a:r>
              <a:rPr lang="en-CA" dirty="0"/>
              <a:t>Analytical Performance Benchmarking</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25</a:t>
            </a:fld>
            <a:endParaRPr lang="en-US" dirty="0"/>
          </a:p>
        </p:txBody>
      </p:sp>
    </p:spTree>
    <p:extLst>
      <p:ext uri="{BB962C8B-B14F-4D97-AF65-F5344CB8AC3E}">
        <p14:creationId xmlns:p14="http://schemas.microsoft.com/office/powerpoint/2010/main" val="1194862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AD9D-CA15-CF4A-2FF7-C62E7434FE5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DCC5326-3C5F-42AD-8E39-A7814AC421DC}"/>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A0F781E8-CA35-5EBF-361B-AAB15426058F}"/>
              </a:ext>
            </a:extLst>
          </p:cNvPr>
          <p:cNvSpPr>
            <a:spLocks noGrp="1"/>
          </p:cNvSpPr>
          <p:nvPr>
            <p:ph type="sldNum" sz="quarter" idx="12"/>
          </p:nvPr>
        </p:nvSpPr>
        <p:spPr/>
        <p:txBody>
          <a:bodyPr/>
          <a:lstStyle/>
          <a:p>
            <a:r>
              <a:rPr lang="en-US"/>
              <a:t>PAGE  </a:t>
            </a:r>
            <a:fld id="{93005692-73BE-493E-93AB-ECD6027A7652}" type="slidenum">
              <a:rPr lang="en-US" smtClean="0"/>
              <a:pPr/>
              <a:t>26</a:t>
            </a:fld>
            <a:endParaRPr lang="en-US" dirty="0"/>
          </a:p>
        </p:txBody>
      </p:sp>
    </p:spTree>
    <p:extLst>
      <p:ext uri="{BB962C8B-B14F-4D97-AF65-F5344CB8AC3E}">
        <p14:creationId xmlns:p14="http://schemas.microsoft.com/office/powerpoint/2010/main" val="22915437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normAutofit fontScale="90000"/>
          </a:bodyPr>
          <a:lstStyle/>
          <a:p>
            <a:pPr>
              <a:lnSpc>
                <a:spcPct val="90000"/>
              </a:lnSpc>
            </a:pPr>
            <a:r>
              <a:rPr lang="en-US" dirty="0"/>
              <a:t>CAN Assay Clinical Validation in a Pilot Cohort</a:t>
            </a:r>
            <a:endParaRPr lang="en-CA" dirty="0"/>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27</a:t>
            </a:fld>
            <a:endParaRPr lang="en-US" dirty="0"/>
          </a:p>
        </p:txBody>
      </p:sp>
    </p:spTree>
    <p:extLst>
      <p:ext uri="{BB962C8B-B14F-4D97-AF65-F5344CB8AC3E}">
        <p14:creationId xmlns:p14="http://schemas.microsoft.com/office/powerpoint/2010/main" val="345554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AD9D-CA15-CF4A-2FF7-C62E7434FE5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DCC5326-3C5F-42AD-8E39-A7814AC421DC}"/>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A0F781E8-CA35-5EBF-361B-AAB15426058F}"/>
              </a:ext>
            </a:extLst>
          </p:cNvPr>
          <p:cNvSpPr>
            <a:spLocks noGrp="1"/>
          </p:cNvSpPr>
          <p:nvPr>
            <p:ph type="sldNum" sz="quarter" idx="12"/>
          </p:nvPr>
        </p:nvSpPr>
        <p:spPr/>
        <p:txBody>
          <a:bodyPr/>
          <a:lstStyle/>
          <a:p>
            <a:r>
              <a:rPr lang="en-US"/>
              <a:t>PAGE  </a:t>
            </a:r>
            <a:fld id="{93005692-73BE-493E-93AB-ECD6027A7652}" type="slidenum">
              <a:rPr lang="en-US" smtClean="0"/>
              <a:pPr/>
              <a:t>28</a:t>
            </a:fld>
            <a:endParaRPr lang="en-US" dirty="0"/>
          </a:p>
        </p:txBody>
      </p:sp>
    </p:spTree>
    <p:extLst>
      <p:ext uri="{BB962C8B-B14F-4D97-AF65-F5344CB8AC3E}">
        <p14:creationId xmlns:p14="http://schemas.microsoft.com/office/powerpoint/2010/main" val="222852572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lstStyle/>
          <a:p>
            <a:r>
              <a:rPr lang="en-CA" dirty="0"/>
              <a:t>Opinions</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29</a:t>
            </a:fld>
            <a:endParaRPr lang="en-US" dirty="0"/>
          </a:p>
        </p:txBody>
      </p:sp>
    </p:spTree>
    <p:extLst>
      <p:ext uri="{BB962C8B-B14F-4D97-AF65-F5344CB8AC3E}">
        <p14:creationId xmlns:p14="http://schemas.microsoft.com/office/powerpoint/2010/main" val="330683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6B3F58-4CF3-0E4B-8D71-543869A8B5A2}"/>
              </a:ext>
            </a:extLst>
          </p:cNvPr>
          <p:cNvSpPr>
            <a:spLocks noGrp="1"/>
          </p:cNvSpPr>
          <p:nvPr>
            <p:ph type="title"/>
          </p:nvPr>
        </p:nvSpPr>
        <p:spPr/>
        <p:txBody>
          <a:bodyPr/>
          <a:lstStyle/>
          <a:p>
            <a:r>
              <a:rPr lang="en-CA" dirty="0"/>
              <a:t>Background</a:t>
            </a:r>
          </a:p>
        </p:txBody>
      </p:sp>
      <p:sp>
        <p:nvSpPr>
          <p:cNvPr id="5" name="Slide Number Placeholder 4">
            <a:extLst>
              <a:ext uri="{FF2B5EF4-FFF2-40B4-BE49-F238E27FC236}">
                <a16:creationId xmlns:a16="http://schemas.microsoft.com/office/drawing/2014/main" id="{9399A792-938C-C7B2-8B95-49F3A3C35C44}"/>
              </a:ext>
            </a:extLst>
          </p:cNvPr>
          <p:cNvSpPr>
            <a:spLocks noGrp="1"/>
          </p:cNvSpPr>
          <p:nvPr>
            <p:ph type="sldNum" sz="quarter" idx="12"/>
          </p:nvPr>
        </p:nvSpPr>
        <p:spPr/>
        <p:txBody>
          <a:bodyPr/>
          <a:lstStyle/>
          <a:p>
            <a:r>
              <a:rPr lang="en-US"/>
              <a:t>PAGE  </a:t>
            </a:r>
            <a:fld id="{93005692-73BE-493E-93AB-ECD6027A7652}" type="slidenum">
              <a:rPr lang="en-US" smtClean="0"/>
              <a:pPr/>
              <a:t>3</a:t>
            </a:fld>
            <a:endParaRPr lang="en-US" dirty="0"/>
          </a:p>
        </p:txBody>
      </p:sp>
    </p:spTree>
    <p:extLst>
      <p:ext uri="{BB962C8B-B14F-4D97-AF65-F5344CB8AC3E}">
        <p14:creationId xmlns:p14="http://schemas.microsoft.com/office/powerpoint/2010/main" val="266590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59F6-646D-17D1-E535-5C26CED82267}"/>
              </a:ext>
            </a:extLst>
          </p:cNvPr>
          <p:cNvSpPr>
            <a:spLocks noGrp="1"/>
          </p:cNvSpPr>
          <p:nvPr>
            <p:ph type="title"/>
          </p:nvPr>
        </p:nvSpPr>
        <p:spPr/>
        <p:txBody>
          <a:bodyPr/>
          <a:lstStyle/>
          <a:p>
            <a:r>
              <a:rPr lang="en-CA" dirty="0"/>
              <a:t>Opinions?</a:t>
            </a:r>
          </a:p>
        </p:txBody>
      </p:sp>
      <p:sp>
        <p:nvSpPr>
          <p:cNvPr id="3" name="Content Placeholder 2">
            <a:extLst>
              <a:ext uri="{FF2B5EF4-FFF2-40B4-BE49-F238E27FC236}">
                <a16:creationId xmlns:a16="http://schemas.microsoft.com/office/drawing/2014/main" id="{F287AF7E-C07B-F62B-A2D0-04A76C9457B2}"/>
              </a:ext>
            </a:extLst>
          </p:cNvPr>
          <p:cNvSpPr>
            <a:spLocks noGrp="1"/>
          </p:cNvSpPr>
          <p:nvPr>
            <p:ph idx="1"/>
          </p:nvPr>
        </p:nvSpPr>
        <p:spPr/>
        <p:txBody>
          <a:bodyPr>
            <a:normAutofit/>
          </a:bodyPr>
          <a:lstStyle/>
          <a:p>
            <a:pPr marL="400050" indent="-285750">
              <a:spcBef>
                <a:spcPts val="360"/>
              </a:spcBef>
              <a:spcAft>
                <a:spcPts val="0"/>
              </a:spcAft>
              <a:buSzPts val="1800"/>
              <a:buFont typeface="Wingdings" panose="05000000000000000000" pitchFamily="2" charset="2"/>
              <a:buChar char="§"/>
            </a:pPr>
            <a:r>
              <a:rPr lang="en-US" dirty="0"/>
              <a:t>Paper is heavy on characterization studies</a:t>
            </a:r>
          </a:p>
          <a:p>
            <a:pPr marL="400050" indent="-285750">
              <a:spcBef>
                <a:spcPts val="360"/>
              </a:spcBef>
              <a:spcAft>
                <a:spcPts val="0"/>
              </a:spcAft>
              <a:buSzPts val="1800"/>
              <a:buFont typeface="Wingdings" panose="05000000000000000000" pitchFamily="2" charset="2"/>
              <a:buChar char="§"/>
            </a:pPr>
            <a:r>
              <a:rPr lang="en-US" dirty="0"/>
              <a:t>Graphs are properly labeled, easy to interpret, coloring is generally consistent</a:t>
            </a:r>
          </a:p>
          <a:p>
            <a:pPr marL="697706" lvl="1" indent="-285750">
              <a:spcBef>
                <a:spcPts val="360"/>
              </a:spcBef>
              <a:spcAft>
                <a:spcPts val="0"/>
              </a:spcAft>
              <a:buSzPts val="1800"/>
              <a:buFont typeface="Wingdings" panose="05000000000000000000" pitchFamily="2" charset="2"/>
              <a:buChar char="§"/>
            </a:pPr>
            <a:r>
              <a:rPr lang="en-US" dirty="0"/>
              <a:t>Detection mechanism diagram shows both positive and negative detection scenarios</a:t>
            </a:r>
          </a:p>
          <a:p>
            <a:pPr marL="400050" indent="-285750">
              <a:spcBef>
                <a:spcPts val="360"/>
              </a:spcBef>
              <a:spcAft>
                <a:spcPts val="0"/>
              </a:spcAft>
              <a:buSzPts val="1800"/>
              <a:buFont typeface="Wingdings" panose="05000000000000000000" pitchFamily="2" charset="2"/>
              <a:buChar char="§"/>
            </a:pPr>
            <a:r>
              <a:rPr lang="en-US" dirty="0"/>
              <a:t>The only novelty is in the copper ion delivery system where each captured analyte yield 4 copper ions instead of 1</a:t>
            </a:r>
          </a:p>
          <a:p>
            <a:pPr marL="400050" indent="-285750">
              <a:spcBef>
                <a:spcPts val="360"/>
              </a:spcBef>
              <a:spcAft>
                <a:spcPts val="0"/>
              </a:spcAft>
              <a:buSzPts val="1800"/>
              <a:buFont typeface="Wingdings" panose="05000000000000000000" pitchFamily="2" charset="2"/>
              <a:buChar char="§"/>
            </a:pPr>
            <a:r>
              <a:rPr lang="en-US" dirty="0"/>
              <a:t>Nothing said about significance of DNA sequence used or why the linking happens at middle position of sequence</a:t>
            </a:r>
          </a:p>
          <a:p>
            <a:pPr marL="400050" indent="-285750">
              <a:spcBef>
                <a:spcPts val="360"/>
              </a:spcBef>
              <a:spcAft>
                <a:spcPts val="0"/>
              </a:spcAft>
              <a:buSzPts val="1800"/>
              <a:buFont typeface="Wingdings" panose="05000000000000000000" pitchFamily="2" charset="2"/>
              <a:buChar char="§"/>
            </a:pPr>
            <a:r>
              <a:rPr lang="en-US" dirty="0"/>
              <a:t>Not sure how specificity is calculated in Fig 5.c</a:t>
            </a:r>
          </a:p>
          <a:p>
            <a:pPr marL="400050" indent="-285750">
              <a:spcBef>
                <a:spcPts val="360"/>
              </a:spcBef>
              <a:spcAft>
                <a:spcPts val="0"/>
              </a:spcAft>
              <a:buSzPts val="1800"/>
              <a:buFont typeface="Wingdings" panose="05000000000000000000" pitchFamily="2" charset="2"/>
              <a:buChar char="§"/>
            </a:pPr>
            <a:r>
              <a:rPr lang="en-US" dirty="0"/>
              <a:t>Would like to see a diagram of the nanopore assay</a:t>
            </a:r>
          </a:p>
          <a:p>
            <a:pPr marL="697706" lvl="1" indent="-285750">
              <a:spcBef>
                <a:spcPts val="360"/>
              </a:spcBef>
              <a:spcAft>
                <a:spcPts val="0"/>
              </a:spcAft>
              <a:buSzPts val="1800"/>
              <a:buFont typeface="Wingdings" panose="05000000000000000000" pitchFamily="2" charset="2"/>
              <a:buChar char="§"/>
            </a:pPr>
            <a:r>
              <a:rPr lang="en-US" dirty="0"/>
              <a:t>Unclear if assay uses single nanopore or a matrix of nanopores for detection</a:t>
            </a:r>
          </a:p>
          <a:p>
            <a:pPr marL="400050" indent="-285750">
              <a:spcBef>
                <a:spcPts val="360"/>
              </a:spcBef>
              <a:spcAft>
                <a:spcPts val="0"/>
              </a:spcAft>
              <a:buSzPts val="1800"/>
              <a:buFont typeface="Wingdings" panose="05000000000000000000" pitchFamily="2" charset="2"/>
              <a:buChar char="§"/>
            </a:pPr>
            <a:r>
              <a:rPr lang="en-US" dirty="0"/>
              <a:t>Very important to reduce time and cost of assay</a:t>
            </a:r>
          </a:p>
          <a:p>
            <a:pPr marL="400050" indent="-285750">
              <a:spcBef>
                <a:spcPts val="360"/>
              </a:spcBef>
              <a:spcAft>
                <a:spcPts val="0"/>
              </a:spcAft>
              <a:buSzPts val="1800"/>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383D3211-CBAF-F76F-AA83-0A1F95ABB81D}"/>
              </a:ext>
            </a:extLst>
          </p:cNvPr>
          <p:cNvSpPr>
            <a:spLocks noGrp="1"/>
          </p:cNvSpPr>
          <p:nvPr>
            <p:ph type="sldNum" sz="quarter" idx="12"/>
          </p:nvPr>
        </p:nvSpPr>
        <p:spPr/>
        <p:txBody>
          <a:bodyPr/>
          <a:lstStyle/>
          <a:p>
            <a:r>
              <a:rPr lang="en-US"/>
              <a:t>PAGE  </a:t>
            </a:r>
            <a:fld id="{93005692-73BE-493E-93AB-ECD6027A7652}" type="slidenum">
              <a:rPr lang="en-US" smtClean="0"/>
              <a:pPr/>
              <a:t>30</a:t>
            </a:fld>
            <a:endParaRPr lang="en-US" dirty="0"/>
          </a:p>
        </p:txBody>
      </p:sp>
    </p:spTree>
    <p:extLst>
      <p:ext uri="{BB962C8B-B14F-4D97-AF65-F5344CB8AC3E}">
        <p14:creationId xmlns:p14="http://schemas.microsoft.com/office/powerpoint/2010/main" val="9283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B231-E086-5F9A-DE31-C4892ECB1303}"/>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5BA4FCB-0EE7-DF03-FD94-740789B374E2}"/>
              </a:ext>
            </a:extLst>
          </p:cNvPr>
          <p:cNvSpPr>
            <a:spLocks noGrp="1"/>
          </p:cNvSpPr>
          <p:nvPr>
            <p:ph idx="1"/>
          </p:nvPr>
        </p:nvSpPr>
        <p:spPr/>
        <p:txBody>
          <a:bodyPr>
            <a:normAutofit/>
          </a:bodyPr>
          <a:lstStyle/>
          <a:p>
            <a:pPr marL="0" lvl="0" indent="0" algn="l" rtl="0">
              <a:spcBef>
                <a:spcPts val="1200"/>
              </a:spcBef>
              <a:spcAft>
                <a:spcPts val="0"/>
              </a:spcAft>
              <a:buNone/>
            </a:pPr>
            <a:endParaRPr lang="en-CA" sz="1400" dirty="0"/>
          </a:p>
          <a:p>
            <a:pPr marL="0" lvl="0" indent="0" algn="l" rtl="0">
              <a:spcBef>
                <a:spcPts val="1200"/>
              </a:spcBef>
              <a:spcAft>
                <a:spcPts val="1200"/>
              </a:spcAft>
              <a:buNone/>
            </a:pPr>
            <a:endParaRPr lang="en-CA" sz="1400" dirty="0"/>
          </a:p>
          <a:p>
            <a:endParaRPr lang="en-CA" sz="1400" dirty="0"/>
          </a:p>
        </p:txBody>
      </p:sp>
      <p:sp>
        <p:nvSpPr>
          <p:cNvPr id="4" name="Slide Number Placeholder 3">
            <a:extLst>
              <a:ext uri="{FF2B5EF4-FFF2-40B4-BE49-F238E27FC236}">
                <a16:creationId xmlns:a16="http://schemas.microsoft.com/office/drawing/2014/main" id="{29580533-3576-2C01-0635-E89BA65D3A15}"/>
              </a:ext>
            </a:extLst>
          </p:cNvPr>
          <p:cNvSpPr>
            <a:spLocks noGrp="1"/>
          </p:cNvSpPr>
          <p:nvPr>
            <p:ph type="sldNum" sz="quarter" idx="12"/>
          </p:nvPr>
        </p:nvSpPr>
        <p:spPr/>
        <p:txBody>
          <a:bodyPr/>
          <a:lstStyle/>
          <a:p>
            <a:r>
              <a:rPr lang="en-US"/>
              <a:t>PAGE  </a:t>
            </a:r>
            <a:fld id="{93005692-73BE-493E-93AB-ECD6027A7652}" type="slidenum">
              <a:rPr lang="en-US" smtClean="0"/>
              <a:pPr/>
              <a:t>31</a:t>
            </a:fld>
            <a:endParaRPr lang="en-US" dirty="0"/>
          </a:p>
        </p:txBody>
      </p:sp>
    </p:spTree>
    <p:extLst>
      <p:ext uri="{BB962C8B-B14F-4D97-AF65-F5344CB8AC3E}">
        <p14:creationId xmlns:p14="http://schemas.microsoft.com/office/powerpoint/2010/main" val="1206133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5706-9712-2ABF-76B7-C13D5041D3F3}"/>
              </a:ext>
            </a:extLst>
          </p:cNvPr>
          <p:cNvSpPr>
            <a:spLocks noGrp="1"/>
          </p:cNvSpPr>
          <p:nvPr>
            <p:ph type="title"/>
          </p:nvPr>
        </p:nvSpPr>
        <p:spPr/>
        <p:txBody>
          <a:bodyPr/>
          <a:lstStyle/>
          <a:p>
            <a:r>
              <a:rPr lang="en-CA" dirty="0"/>
              <a:t>Human Immunodeficiency Virus (HIV)</a:t>
            </a:r>
          </a:p>
        </p:txBody>
      </p:sp>
      <p:sp>
        <p:nvSpPr>
          <p:cNvPr id="3" name="Content Placeholder 2">
            <a:extLst>
              <a:ext uri="{FF2B5EF4-FFF2-40B4-BE49-F238E27FC236}">
                <a16:creationId xmlns:a16="http://schemas.microsoft.com/office/drawing/2014/main" id="{88871106-F2DC-B86F-A658-6B4EC50A0C02}"/>
              </a:ext>
            </a:extLst>
          </p:cNvPr>
          <p:cNvSpPr>
            <a:spLocks noGrp="1"/>
          </p:cNvSpPr>
          <p:nvPr>
            <p:ph idx="1"/>
          </p:nvPr>
        </p:nvSpPr>
        <p:spPr/>
        <p:txBody>
          <a:bodyPr>
            <a:normAutofit lnSpcReduction="10000"/>
          </a:bodyPr>
          <a:lstStyle/>
          <a:p>
            <a:r>
              <a:rPr lang="en-CA" dirty="0"/>
              <a:t>HIV is a virus that attacks the body’s immune system. There is no cure, but treatments with antiretroviral therapy (ART) can stop further progression of HIV</a:t>
            </a:r>
          </a:p>
          <a:p>
            <a:pPr lvl="1"/>
            <a:r>
              <a:rPr lang="en-CA" dirty="0"/>
              <a:t>HIV can be transmitted via bodily fluids</a:t>
            </a:r>
          </a:p>
          <a:p>
            <a:pPr lvl="1"/>
            <a:r>
              <a:rPr lang="en-CA" dirty="0"/>
              <a:t>progression: Acute HIV -&gt; chronic HIV -&gt; AIDS</a:t>
            </a:r>
          </a:p>
          <a:p>
            <a:r>
              <a:rPr lang="en-CA" dirty="0"/>
              <a:t>20% of new HIV infections are due to transmission from unaware infected individuals</a:t>
            </a:r>
          </a:p>
          <a:p>
            <a:r>
              <a:rPr lang="en-CA" dirty="0"/>
              <a:t>Circulating RNA and antigen p24 are long recognized as significant biomarkers for HIV-1</a:t>
            </a:r>
          </a:p>
          <a:p>
            <a:pPr lvl="1"/>
            <a:r>
              <a:rPr lang="en-CA" dirty="0"/>
              <a:t>Earlier studies suggest antigen p24 is a stronger predictor of progression to acquire AIDS than was RNA. However, proteins cannot be amplified like nucleic acid, which makes it challenging to achieve good sensitivity for p24 detection</a:t>
            </a:r>
          </a:p>
        </p:txBody>
      </p:sp>
      <p:sp>
        <p:nvSpPr>
          <p:cNvPr id="4" name="Slide Number Placeholder 3">
            <a:extLst>
              <a:ext uri="{FF2B5EF4-FFF2-40B4-BE49-F238E27FC236}">
                <a16:creationId xmlns:a16="http://schemas.microsoft.com/office/drawing/2014/main" id="{B67F8447-F39E-8917-862A-0F511F474983}"/>
              </a:ext>
            </a:extLst>
          </p:cNvPr>
          <p:cNvSpPr>
            <a:spLocks noGrp="1"/>
          </p:cNvSpPr>
          <p:nvPr>
            <p:ph type="sldNum" sz="quarter" idx="12"/>
          </p:nvPr>
        </p:nvSpPr>
        <p:spPr/>
        <p:txBody>
          <a:bodyPr/>
          <a:lstStyle/>
          <a:p>
            <a:r>
              <a:rPr lang="en-US"/>
              <a:t>PAGE  </a:t>
            </a:r>
            <a:fld id="{93005692-73BE-493E-93AB-ECD6027A7652}" type="slidenum">
              <a:rPr lang="en-US" smtClean="0"/>
              <a:pPr/>
              <a:t>4</a:t>
            </a:fld>
            <a:endParaRPr lang="en-US" dirty="0"/>
          </a:p>
        </p:txBody>
      </p:sp>
    </p:spTree>
    <p:extLst>
      <p:ext uri="{BB962C8B-B14F-4D97-AF65-F5344CB8AC3E}">
        <p14:creationId xmlns:p14="http://schemas.microsoft.com/office/powerpoint/2010/main" val="37384457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D45B-A4D1-7399-54E7-DA08E7786F3C}"/>
              </a:ext>
            </a:extLst>
          </p:cNvPr>
          <p:cNvSpPr>
            <a:spLocks noGrp="1"/>
          </p:cNvSpPr>
          <p:nvPr>
            <p:ph type="title"/>
          </p:nvPr>
        </p:nvSpPr>
        <p:spPr>
          <a:xfrm>
            <a:off x="194913" y="325582"/>
            <a:ext cx="8677297" cy="671945"/>
          </a:xfrm>
        </p:spPr>
        <p:txBody>
          <a:bodyPr anchor="ctr">
            <a:normAutofit/>
          </a:bodyPr>
          <a:lstStyle/>
          <a:p>
            <a:r>
              <a:rPr lang="en-CA" dirty="0"/>
              <a:t>Click Chemistry</a:t>
            </a:r>
          </a:p>
        </p:txBody>
      </p:sp>
      <p:sp>
        <p:nvSpPr>
          <p:cNvPr id="11" name="Content Placeholder 2">
            <a:extLst>
              <a:ext uri="{FF2B5EF4-FFF2-40B4-BE49-F238E27FC236}">
                <a16:creationId xmlns:a16="http://schemas.microsoft.com/office/drawing/2014/main" id="{766FFEB9-8E6A-5451-C944-083401F222CB}"/>
              </a:ext>
            </a:extLst>
          </p:cNvPr>
          <p:cNvSpPr>
            <a:spLocks noGrp="1"/>
          </p:cNvSpPr>
          <p:nvPr>
            <p:ph sz="half" idx="1"/>
          </p:nvPr>
        </p:nvSpPr>
        <p:spPr>
          <a:xfrm>
            <a:off x="194912" y="1059873"/>
            <a:ext cx="4190141" cy="3442854"/>
          </a:xfrm>
        </p:spPr>
        <p:txBody>
          <a:bodyPr/>
          <a:lstStyle/>
          <a:p>
            <a:r>
              <a:rPr lang="en-US" dirty="0"/>
              <a:t>Convenient way of doing chemistry</a:t>
            </a:r>
          </a:p>
          <a:p>
            <a:pPr lvl="1"/>
            <a:r>
              <a:rPr lang="en-US" dirty="0"/>
              <a:t>Simple &amp; no waste</a:t>
            </a:r>
          </a:p>
          <a:p>
            <a:r>
              <a:rPr lang="en-US" dirty="0"/>
              <a:t>Crown jewel of click chemistry: the copper catalyzed </a:t>
            </a:r>
            <a:r>
              <a:rPr lang="en-US" dirty="0" err="1"/>
              <a:t>azide</a:t>
            </a:r>
            <a:r>
              <a:rPr lang="en-US" dirty="0"/>
              <a:t>-alkyne cycloaddition</a:t>
            </a:r>
          </a:p>
          <a:p>
            <a:pPr lvl="1"/>
            <a:r>
              <a:rPr lang="en-US" dirty="0"/>
              <a:t>Widely utilized and reliable way of forming connections between different functional groups</a:t>
            </a:r>
          </a:p>
        </p:txBody>
      </p:sp>
      <p:pic>
        <p:nvPicPr>
          <p:cNvPr id="6" name="Content Placeholder 5">
            <a:extLst>
              <a:ext uri="{FF2B5EF4-FFF2-40B4-BE49-F238E27FC236}">
                <a16:creationId xmlns:a16="http://schemas.microsoft.com/office/drawing/2014/main" id="{3DC2AD05-67CD-BBDC-F61B-55BE42252DA9}"/>
              </a:ext>
            </a:extLst>
          </p:cNvPr>
          <p:cNvPicPr>
            <a:picLocks noGrp="1" noChangeAspect="1"/>
          </p:cNvPicPr>
          <p:nvPr>
            <p:ph sz="half" idx="2"/>
          </p:nvPr>
        </p:nvPicPr>
        <p:blipFill>
          <a:blip r:embed="rId2"/>
          <a:stretch>
            <a:fillRect/>
          </a:stretch>
        </p:blipFill>
        <p:spPr>
          <a:xfrm>
            <a:off x="5063228" y="1059873"/>
            <a:ext cx="3373996" cy="3442854"/>
          </a:xfrm>
          <a:noFill/>
        </p:spPr>
      </p:pic>
      <p:sp>
        <p:nvSpPr>
          <p:cNvPr id="4" name="Slide Number Placeholder 3">
            <a:extLst>
              <a:ext uri="{FF2B5EF4-FFF2-40B4-BE49-F238E27FC236}">
                <a16:creationId xmlns:a16="http://schemas.microsoft.com/office/drawing/2014/main" id="{248B2A0C-45D2-BD6C-254D-24C57C909D96}"/>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5</a:t>
            </a:fld>
            <a:endParaRPr lang="en-US" sz="700"/>
          </a:p>
        </p:txBody>
      </p:sp>
    </p:spTree>
    <p:extLst>
      <p:ext uri="{BB962C8B-B14F-4D97-AF65-F5344CB8AC3E}">
        <p14:creationId xmlns:p14="http://schemas.microsoft.com/office/powerpoint/2010/main" val="19086531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8A58-ED5A-E007-DB96-1F892D7E6659}"/>
              </a:ext>
            </a:extLst>
          </p:cNvPr>
          <p:cNvSpPr>
            <a:spLocks noGrp="1"/>
          </p:cNvSpPr>
          <p:nvPr>
            <p:ph type="title"/>
          </p:nvPr>
        </p:nvSpPr>
        <p:spPr>
          <a:xfrm>
            <a:off x="194913" y="325582"/>
            <a:ext cx="8677297" cy="671945"/>
          </a:xfrm>
        </p:spPr>
        <p:txBody>
          <a:bodyPr anchor="ctr">
            <a:normAutofit/>
          </a:bodyPr>
          <a:lstStyle/>
          <a:p>
            <a:r>
              <a:rPr lang="en-CA" dirty="0"/>
              <a:t>Nanopore</a:t>
            </a:r>
          </a:p>
        </p:txBody>
      </p:sp>
      <p:sp>
        <p:nvSpPr>
          <p:cNvPr id="3" name="Content Placeholder 2">
            <a:extLst>
              <a:ext uri="{FF2B5EF4-FFF2-40B4-BE49-F238E27FC236}">
                <a16:creationId xmlns:a16="http://schemas.microsoft.com/office/drawing/2014/main" id="{0273D027-8F3A-30EF-7385-7E1AB2BEA295}"/>
              </a:ext>
            </a:extLst>
          </p:cNvPr>
          <p:cNvSpPr>
            <a:spLocks noGrp="1"/>
          </p:cNvSpPr>
          <p:nvPr>
            <p:ph sz="half" idx="1"/>
          </p:nvPr>
        </p:nvSpPr>
        <p:spPr>
          <a:xfrm>
            <a:off x="194912" y="1059872"/>
            <a:ext cx="4190141" cy="3984318"/>
          </a:xfrm>
        </p:spPr>
        <p:txBody>
          <a:bodyPr>
            <a:normAutofit fontScale="55000" lnSpcReduction="20000"/>
          </a:bodyPr>
          <a:lstStyle/>
          <a:p>
            <a:pPr>
              <a:lnSpc>
                <a:spcPct val="120000"/>
              </a:lnSpc>
            </a:pPr>
            <a:r>
              <a:rPr lang="en-CA" sz="2000" dirty="0"/>
              <a:t>Literally a nano sized pore on a membrane</a:t>
            </a:r>
          </a:p>
          <a:p>
            <a:pPr lvl="1">
              <a:lnSpc>
                <a:spcPct val="120000"/>
              </a:lnSpc>
            </a:pPr>
            <a:r>
              <a:rPr lang="en-CA" sz="1600" dirty="0"/>
              <a:t>The pore and membrane can be biological, solid-state, or a hybrid complex of biological and solid-state</a:t>
            </a:r>
          </a:p>
          <a:p>
            <a:pPr>
              <a:lnSpc>
                <a:spcPct val="120000"/>
              </a:lnSpc>
            </a:pPr>
            <a:r>
              <a:rPr lang="en-CA" sz="2000" dirty="0"/>
              <a:t>Principles</a:t>
            </a:r>
          </a:p>
          <a:p>
            <a:pPr lvl="1">
              <a:lnSpc>
                <a:spcPct val="120000"/>
              </a:lnSpc>
            </a:pPr>
            <a:r>
              <a:rPr lang="en-CA" sz="1800" dirty="0"/>
              <a:t>Apply a voltage across the membrane</a:t>
            </a:r>
          </a:p>
          <a:p>
            <a:pPr lvl="1">
              <a:lnSpc>
                <a:spcPct val="120000"/>
              </a:lnSpc>
            </a:pPr>
            <a:r>
              <a:rPr lang="en-CA" sz="1800" dirty="0"/>
              <a:t>Induced ion current is measured</a:t>
            </a:r>
          </a:p>
          <a:p>
            <a:pPr lvl="1">
              <a:lnSpc>
                <a:spcPct val="120000"/>
              </a:lnSpc>
            </a:pPr>
            <a:r>
              <a:rPr lang="en-CA" sz="1800" dirty="0"/>
              <a:t>Analyte passing through the pore causes current blockade (translocation event) and exhibits a unique signature</a:t>
            </a:r>
          </a:p>
          <a:p>
            <a:pPr lvl="1">
              <a:lnSpc>
                <a:spcPct val="120000"/>
              </a:lnSpc>
            </a:pPr>
            <a:r>
              <a:rPr lang="en-CA" sz="1800" dirty="0"/>
              <a:t>Analyte concentration correlate to frequency of translocation events</a:t>
            </a:r>
          </a:p>
          <a:p>
            <a:pPr>
              <a:lnSpc>
                <a:spcPct val="120000"/>
              </a:lnSpc>
            </a:pPr>
            <a:r>
              <a:rPr lang="en-CA" sz="2000" dirty="0"/>
              <a:t>Challenges</a:t>
            </a:r>
          </a:p>
          <a:p>
            <a:pPr lvl="1">
              <a:lnSpc>
                <a:spcPct val="120000"/>
              </a:lnSpc>
            </a:pPr>
            <a:r>
              <a:rPr lang="en-CA" sz="1800" dirty="0"/>
              <a:t>Statistical in nature, requires at least nanomolar level of analyte concentration to operate practically</a:t>
            </a:r>
          </a:p>
          <a:p>
            <a:pPr lvl="1">
              <a:lnSpc>
                <a:spcPct val="120000"/>
              </a:lnSpc>
            </a:pPr>
            <a:r>
              <a:rPr lang="en-CA" sz="1800" dirty="0"/>
              <a:t>Direct application in complex clinical samples with interferent molecules</a:t>
            </a:r>
          </a:p>
        </p:txBody>
      </p:sp>
      <p:sp>
        <p:nvSpPr>
          <p:cNvPr id="4" name="Slide Number Placeholder 3">
            <a:extLst>
              <a:ext uri="{FF2B5EF4-FFF2-40B4-BE49-F238E27FC236}">
                <a16:creationId xmlns:a16="http://schemas.microsoft.com/office/drawing/2014/main" id="{DD216B1B-4E38-A6AE-68C9-E1CF44CBE575}"/>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6</a:t>
            </a:fld>
            <a:endParaRPr lang="en-US" sz="700"/>
          </a:p>
        </p:txBody>
      </p:sp>
      <p:pic>
        <p:nvPicPr>
          <p:cNvPr id="7" name="Picture 6">
            <a:extLst>
              <a:ext uri="{FF2B5EF4-FFF2-40B4-BE49-F238E27FC236}">
                <a16:creationId xmlns:a16="http://schemas.microsoft.com/office/drawing/2014/main" id="{501E4363-2256-57B0-53F9-9D9EE08F1233}"/>
              </a:ext>
            </a:extLst>
          </p:cNvPr>
          <p:cNvPicPr>
            <a:picLocks noChangeAspect="1"/>
          </p:cNvPicPr>
          <p:nvPr/>
        </p:nvPicPr>
        <p:blipFill>
          <a:blip r:embed="rId2"/>
          <a:stretch>
            <a:fillRect/>
          </a:stretch>
        </p:blipFill>
        <p:spPr>
          <a:xfrm>
            <a:off x="4628244" y="1619515"/>
            <a:ext cx="4243965" cy="2323570"/>
          </a:xfrm>
          <a:prstGeom prst="rect">
            <a:avLst/>
          </a:prstGeom>
          <a:noFill/>
        </p:spPr>
      </p:pic>
    </p:spTree>
    <p:extLst>
      <p:ext uri="{BB962C8B-B14F-4D97-AF65-F5344CB8AC3E}">
        <p14:creationId xmlns:p14="http://schemas.microsoft.com/office/powerpoint/2010/main" val="39934492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B2B84-11E2-81BB-013E-0021BC8C3D09}"/>
              </a:ext>
            </a:extLst>
          </p:cNvPr>
          <p:cNvSpPr>
            <a:spLocks noGrp="1"/>
          </p:cNvSpPr>
          <p:nvPr>
            <p:ph type="title"/>
          </p:nvPr>
        </p:nvSpPr>
        <p:spPr/>
        <p:txBody>
          <a:bodyPr/>
          <a:lstStyle/>
          <a:p>
            <a:r>
              <a:rPr lang="en-CA" dirty="0"/>
              <a:t>Paper</a:t>
            </a:r>
          </a:p>
        </p:txBody>
      </p:sp>
      <p:sp>
        <p:nvSpPr>
          <p:cNvPr id="5" name="Slide Number Placeholder 4">
            <a:extLst>
              <a:ext uri="{FF2B5EF4-FFF2-40B4-BE49-F238E27FC236}">
                <a16:creationId xmlns:a16="http://schemas.microsoft.com/office/drawing/2014/main" id="{B2E4B8EF-2134-FF9E-A56F-B32E2C82C894}"/>
              </a:ext>
            </a:extLst>
          </p:cNvPr>
          <p:cNvSpPr>
            <a:spLocks noGrp="1"/>
          </p:cNvSpPr>
          <p:nvPr>
            <p:ph type="sldNum" sz="quarter" idx="12"/>
          </p:nvPr>
        </p:nvSpPr>
        <p:spPr/>
        <p:txBody>
          <a:bodyPr/>
          <a:lstStyle/>
          <a:p>
            <a:r>
              <a:rPr lang="en-US"/>
              <a:t>PAGE  </a:t>
            </a:r>
            <a:fld id="{93005692-73BE-493E-93AB-ECD6027A7652}" type="slidenum">
              <a:rPr lang="en-US" smtClean="0"/>
              <a:pPr/>
              <a:t>7</a:t>
            </a:fld>
            <a:endParaRPr lang="en-US" dirty="0"/>
          </a:p>
        </p:txBody>
      </p:sp>
    </p:spTree>
    <p:extLst>
      <p:ext uri="{BB962C8B-B14F-4D97-AF65-F5344CB8AC3E}">
        <p14:creationId xmlns:p14="http://schemas.microsoft.com/office/powerpoint/2010/main" val="2740418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1B97-FE33-8E93-026E-F03AD6CE398D}"/>
              </a:ext>
            </a:extLst>
          </p:cNvPr>
          <p:cNvSpPr>
            <a:spLocks noGrp="1"/>
          </p:cNvSpPr>
          <p:nvPr>
            <p:ph type="title"/>
          </p:nvPr>
        </p:nvSpPr>
        <p:spPr/>
        <p:txBody>
          <a:bodyPr/>
          <a:lstStyle/>
          <a:p>
            <a:r>
              <a:rPr lang="en-CA" dirty="0"/>
              <a:t>Motivations</a:t>
            </a:r>
          </a:p>
        </p:txBody>
      </p:sp>
      <p:sp>
        <p:nvSpPr>
          <p:cNvPr id="3" name="Content Placeholder 2">
            <a:extLst>
              <a:ext uri="{FF2B5EF4-FFF2-40B4-BE49-F238E27FC236}">
                <a16:creationId xmlns:a16="http://schemas.microsoft.com/office/drawing/2014/main" id="{679DD707-420E-2045-1762-615BE97D66F0}"/>
              </a:ext>
            </a:extLst>
          </p:cNvPr>
          <p:cNvSpPr>
            <a:spLocks noGrp="1"/>
          </p:cNvSpPr>
          <p:nvPr>
            <p:ph idx="1"/>
          </p:nvPr>
        </p:nvSpPr>
        <p:spPr/>
        <p:txBody>
          <a:bodyPr>
            <a:normAutofit/>
          </a:bodyPr>
          <a:lstStyle/>
          <a:p>
            <a:r>
              <a:rPr lang="en-CA" dirty="0"/>
              <a:t>Lower transmission rates for HIV and improve patient outcomes by extending </a:t>
            </a:r>
            <a:r>
              <a:rPr lang="en-US" dirty="0"/>
              <a:t>detection window and monitoring capacity of HIV biomarker assays</a:t>
            </a:r>
          </a:p>
          <a:p>
            <a:pPr lvl="1"/>
            <a:r>
              <a:rPr lang="en-US" dirty="0"/>
              <a:t>Achieved through a lower limit of detection (LOD) and accurate quantification</a:t>
            </a:r>
          </a:p>
          <a:p>
            <a:r>
              <a:rPr lang="en-US" dirty="0"/>
              <a:t>Existing assays for HIV have either unsatisfactory sensitivity or has not made successful translation through clinical studies</a:t>
            </a:r>
          </a:p>
          <a:p>
            <a:r>
              <a:rPr lang="en-US" dirty="0"/>
              <a:t>PCR techniques for detecting circulating RNA is costly, time consuming, and does not have significant correlation with host immune parameters, such as infection-fighting CD4 cells, like p24 antigen does</a:t>
            </a:r>
          </a:p>
          <a:p>
            <a:r>
              <a:rPr lang="en-US" dirty="0"/>
              <a:t>This paper presents a nanopore assay amplified by click chemistry for detection of HIV-1 p24 antigen in clinical samples</a:t>
            </a:r>
            <a:endParaRPr lang="en-CA" dirty="0"/>
          </a:p>
        </p:txBody>
      </p:sp>
      <p:sp>
        <p:nvSpPr>
          <p:cNvPr id="4" name="Slide Number Placeholder 3">
            <a:extLst>
              <a:ext uri="{FF2B5EF4-FFF2-40B4-BE49-F238E27FC236}">
                <a16:creationId xmlns:a16="http://schemas.microsoft.com/office/drawing/2014/main" id="{E14959BC-B584-AA74-6309-64C312DB5FDC}"/>
              </a:ext>
            </a:extLst>
          </p:cNvPr>
          <p:cNvSpPr>
            <a:spLocks noGrp="1"/>
          </p:cNvSpPr>
          <p:nvPr>
            <p:ph type="sldNum" sz="quarter" idx="12"/>
          </p:nvPr>
        </p:nvSpPr>
        <p:spPr/>
        <p:txBody>
          <a:bodyPr/>
          <a:lstStyle/>
          <a:p>
            <a:r>
              <a:rPr lang="en-US"/>
              <a:t>PAGE  </a:t>
            </a:r>
            <a:fld id="{93005692-73BE-493E-93AB-ECD6027A7652}" type="slidenum">
              <a:rPr lang="en-US" smtClean="0"/>
              <a:pPr/>
              <a:t>8</a:t>
            </a:fld>
            <a:endParaRPr lang="en-US" dirty="0"/>
          </a:p>
        </p:txBody>
      </p:sp>
    </p:spTree>
    <p:extLst>
      <p:ext uri="{BB962C8B-B14F-4D97-AF65-F5344CB8AC3E}">
        <p14:creationId xmlns:p14="http://schemas.microsoft.com/office/powerpoint/2010/main" val="31303075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39C0E9-D05E-8807-1B43-9D12066A6AC6}"/>
              </a:ext>
            </a:extLst>
          </p:cNvPr>
          <p:cNvSpPr>
            <a:spLocks noGrp="1"/>
          </p:cNvSpPr>
          <p:nvPr>
            <p:ph type="title"/>
          </p:nvPr>
        </p:nvSpPr>
        <p:spPr>
          <a:xfrm>
            <a:off x="194913" y="325582"/>
            <a:ext cx="8677297" cy="671945"/>
          </a:xfrm>
        </p:spPr>
        <p:txBody>
          <a:bodyPr>
            <a:normAutofit/>
          </a:bodyPr>
          <a:lstStyle/>
          <a:p>
            <a:r>
              <a:rPr lang="en-US" b="1" i="0" dirty="0">
                <a:solidFill>
                  <a:srgbClr val="222222"/>
                </a:solidFill>
                <a:effectLst/>
              </a:rPr>
              <a:t>Click Chemistry Amplified Nanopore (CAN) Assay Workflow</a:t>
            </a:r>
            <a:endParaRPr lang="en-US" dirty="0"/>
          </a:p>
        </p:txBody>
      </p:sp>
      <p:pic>
        <p:nvPicPr>
          <p:cNvPr id="6" name="Content Placeholder 5">
            <a:extLst>
              <a:ext uri="{FF2B5EF4-FFF2-40B4-BE49-F238E27FC236}">
                <a16:creationId xmlns:a16="http://schemas.microsoft.com/office/drawing/2014/main" id="{328006F7-1572-9DB3-D79E-1376F6198716}"/>
              </a:ext>
            </a:extLst>
          </p:cNvPr>
          <p:cNvPicPr>
            <a:picLocks noGrp="1" noChangeAspect="1"/>
          </p:cNvPicPr>
          <p:nvPr>
            <p:ph idx="1"/>
          </p:nvPr>
        </p:nvPicPr>
        <p:blipFill>
          <a:blip r:embed="rId3"/>
          <a:stretch>
            <a:fillRect/>
          </a:stretch>
        </p:blipFill>
        <p:spPr>
          <a:xfrm>
            <a:off x="1052410" y="1059873"/>
            <a:ext cx="6962300" cy="3446338"/>
          </a:xfrm>
          <a:noFill/>
        </p:spPr>
      </p:pic>
      <p:sp>
        <p:nvSpPr>
          <p:cNvPr id="4" name="Slide Number Placeholder 3">
            <a:extLst>
              <a:ext uri="{FF2B5EF4-FFF2-40B4-BE49-F238E27FC236}">
                <a16:creationId xmlns:a16="http://schemas.microsoft.com/office/drawing/2014/main" id="{7C42B74E-9578-3E99-7F41-3BAB4BB10508}"/>
              </a:ext>
            </a:extLst>
          </p:cNvPr>
          <p:cNvSpPr>
            <a:spLocks noGrp="1"/>
          </p:cNvSpPr>
          <p:nvPr>
            <p:ph type="sldNum" sz="quarter" idx="12"/>
          </p:nvPr>
        </p:nvSpPr>
        <p:spPr>
          <a:xfrm>
            <a:off x="4191000" y="4751482"/>
            <a:ext cx="762000" cy="187753"/>
          </a:xfrm>
        </p:spPr>
        <p:txBody>
          <a:bodyPr anchor="ctr">
            <a:normAutofit/>
          </a:bodyPr>
          <a:lstStyle/>
          <a:p>
            <a:pPr>
              <a:lnSpc>
                <a:spcPct val="90000"/>
              </a:lnSpc>
              <a:spcAft>
                <a:spcPts val="600"/>
              </a:spcAft>
            </a:pPr>
            <a:r>
              <a:rPr lang="en-US" sz="700"/>
              <a:t>PAGE  </a:t>
            </a:r>
            <a:fld id="{93005692-73BE-493E-93AB-ECD6027A7652}" type="slidenum">
              <a:rPr lang="en-US" sz="700" smtClean="0"/>
              <a:pPr>
                <a:lnSpc>
                  <a:spcPct val="90000"/>
                </a:lnSpc>
                <a:spcAft>
                  <a:spcPts val="600"/>
                </a:spcAft>
              </a:pPr>
              <a:t>9</a:t>
            </a:fld>
            <a:endParaRPr lang="en-US" sz="700"/>
          </a:p>
        </p:txBody>
      </p:sp>
    </p:spTree>
    <p:extLst>
      <p:ext uri="{BB962C8B-B14F-4D97-AF65-F5344CB8AC3E}">
        <p14:creationId xmlns:p14="http://schemas.microsoft.com/office/powerpoint/2010/main" val="2821860440"/>
      </p:ext>
    </p:extLst>
  </p:cSld>
  <p:clrMapOvr>
    <a:masterClrMapping/>
  </p:clrMapOvr>
  <p:transition spd="slow">
    <p:push dir="u"/>
  </p:transition>
</p:sld>
</file>

<file path=ppt/theme/theme1.xml><?xml version="1.0" encoding="utf-8"?>
<a:theme xmlns:a="http://schemas.openxmlformats.org/drawingml/2006/main" name="UofWaterloo_WhiteBkgrd">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Custom 3">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culty_of_engineering_powerpoint_template_16-9_widescreen" id="{A69F3CDF-2B60-9644-AF8B-13D52DBA835D}" vid="{CF355330-5829-2446-A825-2400ABA140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TotalTime>
  <Words>2109</Words>
  <Application>Microsoft Office PowerPoint</Application>
  <PresentationFormat>On-screen Show (16:9)</PresentationFormat>
  <Paragraphs>188</Paragraphs>
  <Slides>31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Wingdings</vt:lpstr>
      <vt:lpstr>Verdana</vt:lpstr>
      <vt:lpstr>arial</vt:lpstr>
      <vt:lpstr>Barlow Condensed</vt:lpstr>
      <vt:lpstr>Georgia</vt:lpstr>
      <vt:lpstr>arial</vt:lpstr>
      <vt:lpstr>UofWaterloo_WhiteBkgrd</vt:lpstr>
      <vt:lpstr>A click chemistry amplified nanopore assay for ultrasensitive quantification of HIV-1 p24 antigen in clinical samples</vt:lpstr>
      <vt:lpstr>Outline</vt:lpstr>
      <vt:lpstr>Background</vt:lpstr>
      <vt:lpstr>Human Immunodeficiency Virus (HIV)</vt:lpstr>
      <vt:lpstr>Click Chemistry</vt:lpstr>
      <vt:lpstr>Nanopore</vt:lpstr>
      <vt:lpstr>Paper</vt:lpstr>
      <vt:lpstr>Motivations</vt:lpstr>
      <vt:lpstr>Click Chemistry Amplified Nanopore (CAN) Assay Workflow</vt:lpstr>
      <vt:lpstr>CAN Assay Overview</vt:lpstr>
      <vt:lpstr>Paper Subtopics</vt:lpstr>
      <vt:lpstr>Nanopore Characterization and Translocation Behaviors of DNA Probes</vt:lpstr>
      <vt:lpstr>Nanopore Characterization</vt:lpstr>
      <vt:lpstr>Translocation Behaviors of DNA Probes</vt:lpstr>
      <vt:lpstr>Translocation Behaviors of DNA Probes (Cont.)</vt:lpstr>
      <vt:lpstr>Quantitative Analysis of Translocation Events </vt:lpstr>
      <vt:lpstr>Capture Rate Study on DNA-AA@CB[6]</vt:lpstr>
      <vt:lpstr>Capture Rate Study (Cont.)</vt:lpstr>
      <vt:lpstr>Cu+ Ion Concentration Dependent Catalytic Click Reaction</vt:lpstr>
      <vt:lpstr>Cu+ Ion Concentration Dependent Catalytic Click Reaction</vt:lpstr>
      <vt:lpstr>Mass Spectrometry Measurements of Click Reaction</vt:lpstr>
      <vt:lpstr>Reaction Efficiency and Relations to Capture Rate</vt:lpstr>
      <vt:lpstr>Optimization of the CAN Assay</vt:lpstr>
      <vt:lpstr>PowerPoint Presentation</vt:lpstr>
      <vt:lpstr>Analytical Performance Benchmarking</vt:lpstr>
      <vt:lpstr>PowerPoint Presentation</vt:lpstr>
      <vt:lpstr>CAN Assay Clinical Validation in a Pilot Cohort</vt:lpstr>
      <vt:lpstr>PowerPoint Presentation</vt:lpstr>
      <vt:lpstr>Opinions</vt:lpstr>
      <vt:lpstr>Opinions?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Nucleic acid hybridization on an electrically reconfigurable network of gold-coated magnetic nanoparticles enables microRNA detection in blood</dc:title>
  <cp:lastModifiedBy>Tony Min</cp:lastModifiedBy>
  <cp:revision>454</cp:revision>
  <dcterms:modified xsi:type="dcterms:W3CDTF">2023-03-22T19:52:48Z</dcterms:modified>
</cp:coreProperties>
</file>