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82" r:id="rId2"/>
    <p:sldId id="284" r:id="rId3"/>
    <p:sldId id="291" r:id="rId4"/>
    <p:sldId id="315" r:id="rId5"/>
    <p:sldId id="316" r:id="rId6"/>
    <p:sldId id="318" r:id="rId7"/>
    <p:sldId id="292" r:id="rId8"/>
    <p:sldId id="314" r:id="rId9"/>
    <p:sldId id="313" r:id="rId10"/>
    <p:sldId id="310" r:id="rId11"/>
    <p:sldId id="311" r:id="rId12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46C8-EC07-4038-A914-44648C9C9A9D}">
  <a:tblStyle styleId="{70E646C8-EC07-4038-A914-44648C9C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1" autoAdjust="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5" y="771706"/>
            <a:ext cx="7204245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48936"/>
            <a:ext cx="2311648" cy="148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 userDrawn="1"/>
        </p:nvSpPr>
        <p:spPr>
          <a:xfrm>
            <a:off x="2288114" y="148936"/>
            <a:ext cx="2285296" cy="148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 userDrawn="1"/>
        </p:nvSpPr>
        <p:spPr>
          <a:xfrm>
            <a:off x="4573410" y="148936"/>
            <a:ext cx="2285296" cy="14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 userDrawn="1"/>
        </p:nvSpPr>
        <p:spPr>
          <a:xfrm>
            <a:off x="6858705" y="148936"/>
            <a:ext cx="2285296" cy="148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 userDrawn="1"/>
        </p:nvSpPr>
        <p:spPr>
          <a:xfrm>
            <a:off x="1" y="0"/>
            <a:ext cx="9143999" cy="148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89514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047144"/>
            <a:ext cx="4157035" cy="502703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1638300"/>
            <a:ext cx="4157035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047144"/>
            <a:ext cx="4195094" cy="502703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1638300"/>
            <a:ext cx="4195094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750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59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1E55829F-8847-4C2A-8DD0-690EAD78E53F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427556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1815270"/>
            <a:ext cx="8153400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56197096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605901"/>
            <a:ext cx="4080486" cy="408386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2915434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4751482"/>
            <a:ext cx="762000" cy="187753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1806769"/>
            <a:ext cx="3713021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420866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40268671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3889309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4647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3435927"/>
            <a:ext cx="8158163" cy="119841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5" y="73919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5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686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3512127"/>
            <a:ext cx="8043863" cy="1169837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739190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67720220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138C-7163-9A4A-A564-778DB5FD9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9222D-1DFB-B94F-A392-6FB5C5B244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AB13A6-01B3-1349-A6AD-A8DCEA6BDA15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57A8D-1152-354E-8405-E7836A69DB9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C2F31-E470-6645-AE27-62977010A97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72F41-1CDC-9A4B-83F9-B151523E9C1C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9C2FE9-5C87-5445-A800-5C3665B8FE4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FE15A-B47A-1D41-B98B-5F1FD826962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9D5B6-576E-A84E-B496-E9FDEC47A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60382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4930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599348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4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6941198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127709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91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325582"/>
            <a:ext cx="5284561" cy="671945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38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282304"/>
            <a:ext cx="7049630" cy="2139553"/>
          </a:xfrm>
        </p:spPr>
        <p:txBody>
          <a:bodyPr anchor="b">
            <a:norm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3442098"/>
            <a:ext cx="704963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30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2421150"/>
            <a:ext cx="6577965" cy="909042"/>
          </a:xfrm>
        </p:spPr>
        <p:txBody>
          <a:bodyPr anchor="b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3336065"/>
            <a:ext cx="6577965" cy="4999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2EFF9E2-52BD-4C8D-9C57-79F661DB94A1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284881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059873"/>
            <a:ext cx="4243965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97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27" y="4492861"/>
            <a:ext cx="2446874" cy="67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059873"/>
            <a:ext cx="8677297" cy="344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4751482"/>
            <a:ext cx="885836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51482"/>
            <a:ext cx="762000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867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1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125-2063-8585-0E8B-1A9C09EA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5" y="772356"/>
            <a:ext cx="7848482" cy="2306599"/>
          </a:xfrm>
        </p:spPr>
        <p:txBody>
          <a:bodyPr/>
          <a:lstStyle/>
          <a:p>
            <a:r>
              <a:rPr lang="en-US" dirty="0"/>
              <a:t>A click chemistry amplified nanopore assay for ultrasensitive quantification of HIV-1 p24 antigen in clinical samples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F669-12C3-2ADE-C7C8-9C1544AA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March 30, 2023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Chunlin</a:t>
            </a:r>
            <a:r>
              <a:rPr lang="en-US" dirty="0"/>
              <a:t> Min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84CB1-3A7E-10BE-0A29-F9E90D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6-646D-17D1-E535-5C26CED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AF7E-C07B-F62B-A2D0-04A76C94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3211-CBAF-F76F-AA83-0A1F95A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231-E086-5F9A-DE31-C4892EC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FCB-0EE7-DF03-FD94-740789B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CA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0533-3576-2C01-0635-E89BA6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7E5-A200-F4B7-F827-3695B71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5517-2533-FB65-DA0D-B2E26277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Background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HIV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Click Chemistry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Nanopore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Paper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Opinions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763A-C5F3-FDAB-089C-09D4478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B3F58-4CF3-0E4B-8D71-543869A8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9A792-938C-C7B2-8B95-49F3A3C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706-9712-2ABF-76B7-C13D504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Human Immunodeficiency Virus (HIV)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106-F2DC-B86F-A658-6B4EC50A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HIV is a virus that attacks the body’s immune system. There is no cure, but treatments are available to stop further progression of HIV</a:t>
            </a:r>
          </a:p>
          <a:p>
            <a:pPr lvl="1"/>
            <a:r>
              <a:rPr lang="en-CA" dirty="0"/>
              <a:t>progression: Acute HIV -&gt; chronic HIV -&gt; AIDS</a:t>
            </a:r>
          </a:p>
          <a:p>
            <a:r>
              <a:rPr lang="en-CA" dirty="0"/>
              <a:t>20% of new HIV infections are due to transmission from unaware infected individuals</a:t>
            </a:r>
          </a:p>
          <a:p>
            <a:r>
              <a:rPr lang="en-CA" dirty="0"/>
              <a:t>Circulating RNA and antigen p24 are long recognized as significant biomarkers for HIV-1</a:t>
            </a:r>
          </a:p>
          <a:p>
            <a:pPr lvl="1"/>
            <a:r>
              <a:rPr lang="en-CA" dirty="0"/>
              <a:t>Earlier studies suggest antigen p24 is a stronger predictor of progression to acquire AIDS than was RNA. However, proteins cannot be amplified like nucleic acid, which makes it challenging to achieve good sensitivity for p24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F8447-F39E-8917-862A-0F511F4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457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D45B-A4D1-7399-54E7-DA08E778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Click Chemistry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6FFEB9-8E6A-5451-C944-083401F2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/>
          <a:p>
            <a:r>
              <a:rPr lang="en-US" dirty="0"/>
              <a:t>Convenient way of doing chemistry</a:t>
            </a:r>
          </a:p>
          <a:p>
            <a:pPr lvl="1"/>
            <a:r>
              <a:rPr lang="en-US" dirty="0"/>
              <a:t>Simple &amp; no waste</a:t>
            </a:r>
          </a:p>
          <a:p>
            <a:r>
              <a:rPr lang="en-US" dirty="0"/>
              <a:t>Crown jewel of click chemistry: the copper catalyzed </a:t>
            </a:r>
            <a:r>
              <a:rPr lang="en-US" dirty="0" err="1"/>
              <a:t>azide</a:t>
            </a:r>
            <a:r>
              <a:rPr lang="en-US" dirty="0"/>
              <a:t>-alkyne cycloaddition</a:t>
            </a:r>
          </a:p>
          <a:p>
            <a:pPr lvl="1"/>
            <a:r>
              <a:rPr lang="en-US" dirty="0"/>
              <a:t>Widely utilized and reliable way of forming connections between different functional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2AD05-67CD-BBDC-F61B-55BE42252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3228" y="1059873"/>
            <a:ext cx="3373996" cy="344285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2A0C-45D2-BD6C-254D-24C57C9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908653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8A58-ED5A-E007-DB96-1F892D7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Nanopore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D027-8F3A-30EF-7385-7E1AB2BE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2"/>
            <a:ext cx="4190141" cy="3758045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Literally a nano sized pore on a membrane</a:t>
            </a:r>
          </a:p>
          <a:p>
            <a:pPr lvl="1"/>
            <a:r>
              <a:rPr lang="en-CA" dirty="0"/>
              <a:t>The pore and membrane can be biological or solid-state</a:t>
            </a:r>
          </a:p>
          <a:p>
            <a:r>
              <a:rPr lang="en-CA" dirty="0"/>
              <a:t>Principles</a:t>
            </a:r>
          </a:p>
          <a:p>
            <a:pPr lvl="1"/>
            <a:r>
              <a:rPr lang="en-CA" dirty="0"/>
              <a:t>Apply a voltage across the membrane</a:t>
            </a:r>
          </a:p>
          <a:p>
            <a:pPr lvl="1"/>
            <a:r>
              <a:rPr lang="en-CA" dirty="0"/>
              <a:t>Induced ion current is measured</a:t>
            </a:r>
          </a:p>
          <a:p>
            <a:pPr lvl="1"/>
            <a:r>
              <a:rPr lang="en-CA" dirty="0"/>
              <a:t>Analyte passing through the pore causes current blockade (translocation event) and exhibits a unique signature</a:t>
            </a:r>
          </a:p>
          <a:p>
            <a:pPr lvl="1"/>
            <a:r>
              <a:rPr lang="en-CA" dirty="0"/>
              <a:t>Analyte concentration correlate to frequency of translocation events</a:t>
            </a:r>
          </a:p>
          <a:p>
            <a:r>
              <a:rPr lang="en-CA" dirty="0"/>
              <a:t>Challenges</a:t>
            </a:r>
          </a:p>
          <a:p>
            <a:pPr lvl="1"/>
            <a:r>
              <a:rPr lang="en-CA" dirty="0"/>
              <a:t>Statistical in nature, requires at least nanomolar level of analyte concentration to operate practically</a:t>
            </a:r>
          </a:p>
          <a:p>
            <a:pPr lvl="1"/>
            <a:r>
              <a:rPr lang="en-CA" dirty="0"/>
              <a:t>Direct application in complex clinical samples with interferent molecules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6B1B-4E38-A6AE-68C9-E1CF44CB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E4363-2256-57B0-53F9-9D9EE08F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44" y="1619515"/>
            <a:ext cx="4243965" cy="2323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49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B97-FE33-8E93-026E-F03AD6C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D707-420E-2045-1762-615BE97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59BC-B584-AA74-6309-64C312D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75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278</Words>
  <Application>Microsoft Office PowerPoint</Application>
  <PresentationFormat>On-screen Show (16:9)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Verdana</vt:lpstr>
      <vt:lpstr>Georgia</vt:lpstr>
      <vt:lpstr>Arial</vt:lpstr>
      <vt:lpstr>Barlow Condensed</vt:lpstr>
      <vt:lpstr>Wingdings</vt:lpstr>
      <vt:lpstr>UofWaterloo_WhiteBkgrd</vt:lpstr>
      <vt:lpstr>A click chemistry amplified nanopore assay for ultrasensitive quantification of HIV-1 p24 antigen in clinical samples</vt:lpstr>
      <vt:lpstr>Outline</vt:lpstr>
      <vt:lpstr>Background</vt:lpstr>
      <vt:lpstr>Human Immunodeficiency Virus (HIV)</vt:lpstr>
      <vt:lpstr>Click Chemistry</vt:lpstr>
      <vt:lpstr>Nanopore</vt:lpstr>
      <vt:lpstr>Paper</vt:lpstr>
      <vt:lpstr>PowerPoint Presentation</vt:lpstr>
      <vt:lpstr>Opinions</vt:lpstr>
      <vt:lpstr>Opinions?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Nucleic acid hybridization on an electrically reconfigurable network of gold-coated magnetic nanoparticles enables microRNA detection in blood</dc:title>
  <cp:lastModifiedBy>Tony Min</cp:lastModifiedBy>
  <cp:revision>240</cp:revision>
  <dcterms:modified xsi:type="dcterms:W3CDTF">2023-03-20T00:43:17Z</dcterms:modified>
</cp:coreProperties>
</file>