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82" r:id="rId2"/>
    <p:sldId id="284" r:id="rId3"/>
    <p:sldId id="291" r:id="rId4"/>
    <p:sldId id="285" r:id="rId5"/>
    <p:sldId id="292" r:id="rId6"/>
    <p:sldId id="310" r:id="rId7"/>
    <p:sldId id="311" r:id="rId8"/>
  </p:sldIdLst>
  <p:sldSz cx="9144000" cy="5143500" type="screen16x9"/>
  <p:notesSz cx="6858000" cy="9144000"/>
  <p:embeddedFontLs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646C8-EC07-4038-A914-44648C9C9A9D}">
  <a:tblStyle styleId="{70E646C8-EC07-4038-A914-44648C9C9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1" autoAdjust="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886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5" y="771706"/>
            <a:ext cx="7204245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148936"/>
            <a:ext cx="2311648" cy="148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 23"/>
          <p:cNvSpPr/>
          <p:nvPr userDrawn="1"/>
        </p:nvSpPr>
        <p:spPr>
          <a:xfrm>
            <a:off x="2288114" y="148936"/>
            <a:ext cx="2285296" cy="148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Rectangle 24"/>
          <p:cNvSpPr/>
          <p:nvPr userDrawn="1"/>
        </p:nvSpPr>
        <p:spPr>
          <a:xfrm>
            <a:off x="4573410" y="148936"/>
            <a:ext cx="2285296" cy="14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ectangle 25"/>
          <p:cNvSpPr/>
          <p:nvPr userDrawn="1"/>
        </p:nvSpPr>
        <p:spPr>
          <a:xfrm>
            <a:off x="6858705" y="148936"/>
            <a:ext cx="2285296" cy="1489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Rectangle 26"/>
          <p:cNvSpPr/>
          <p:nvPr userDrawn="1"/>
        </p:nvSpPr>
        <p:spPr>
          <a:xfrm>
            <a:off x="1" y="0"/>
            <a:ext cx="9143999" cy="148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89514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047144"/>
            <a:ext cx="4157035" cy="502703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1638300"/>
            <a:ext cx="4157035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047144"/>
            <a:ext cx="4195094" cy="502703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1638300"/>
            <a:ext cx="4195094" cy="2885209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35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750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59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1E55829F-8847-4C2A-8DD0-690EAD78E53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54275565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5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5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1815270"/>
            <a:ext cx="8153400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56197096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605901"/>
            <a:ext cx="4080486" cy="408386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928256"/>
            <a:ext cx="3248891" cy="682652"/>
          </a:xfrm>
        </p:spPr>
        <p:txBody>
          <a:bodyPr anchor="b">
            <a:normAutofit/>
          </a:bodyPr>
          <a:lstStyle>
            <a:lvl1pPr algn="ctr">
              <a:defRPr sz="21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2915434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4751482"/>
            <a:ext cx="762000" cy="187753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1806769"/>
            <a:ext cx="3713021" cy="158591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3588544"/>
            <a:ext cx="3248891" cy="20716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3" y="1683328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3" y="35017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8420866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5FDFC970-B950-4395-A833-47227D4A68C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40268671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3889309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2596169"/>
            <a:ext cx="6803231" cy="4488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1787236"/>
            <a:ext cx="8677297" cy="784514"/>
          </a:xfrm>
        </p:spPr>
        <p:txBody>
          <a:bodyPr anchor="b">
            <a:normAutofit/>
          </a:bodyPr>
          <a:lstStyle>
            <a:lvl1pPr algn="ctr">
              <a:defRPr sz="45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46472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3435927"/>
            <a:ext cx="8158163" cy="1198418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5" y="73919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58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686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3512127"/>
            <a:ext cx="8043863" cy="1169837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739190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67720220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5D660D7-90CE-4513-A3CE-C070B9421917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1138C-7163-9A4A-A564-778DB5FD9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9222D-1DFB-B94F-A392-6FB5C5B244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AB13A6-01B3-1349-A6AD-A8DCEA6BDA15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57A8D-1152-354E-8405-E7836A69DB9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6C2F31-E470-6645-AE27-62977010A97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072F41-1CDC-9A4B-83F9-B151523E9C1C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9C2FE9-5C87-5445-A800-5C3665B8FE4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3FE15A-B47A-1D41-B98B-5F1FD826962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CB9D5B6-576E-A84E-B496-E9FDEC47A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603820"/>
            <a:ext cx="4572108" cy="3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4930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4912" y="4751482"/>
            <a:ext cx="3919888" cy="187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6" y="599348"/>
            <a:ext cx="4572108" cy="30564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486" y="3640585"/>
            <a:ext cx="1363028" cy="385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8112" y="4154497"/>
            <a:ext cx="2787777" cy="1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04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6941198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9127709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297873"/>
            <a:ext cx="4573407" cy="484562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771706"/>
            <a:ext cx="4114682" cy="1105586"/>
          </a:xfrm>
        </p:spPr>
        <p:txBody>
          <a:bodyPr lIns="0" anchor="b">
            <a:noAutofit/>
          </a:bodyPr>
          <a:lstStyle>
            <a:lvl1pPr algn="l">
              <a:defRPr sz="405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3200116"/>
            <a:ext cx="4114682" cy="499912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1981747"/>
            <a:ext cx="887187" cy="283472"/>
          </a:xfrm>
          <a:solidFill>
            <a:schemeClr val="accent1"/>
          </a:solidFill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4782924"/>
            <a:ext cx="3220281" cy="18775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4782924"/>
            <a:ext cx="415425" cy="187753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" y="4198500"/>
            <a:ext cx="3425624" cy="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9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91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513795"/>
            <a:ext cx="1065644" cy="214539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325582"/>
            <a:ext cx="5284561" cy="671945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938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282304"/>
            <a:ext cx="7049630" cy="2139553"/>
          </a:xfrm>
        </p:spPr>
        <p:txBody>
          <a:bodyPr anchor="b">
            <a:norm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3442098"/>
            <a:ext cx="704963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630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2421150"/>
            <a:ext cx="6577965" cy="909042"/>
          </a:xfrm>
        </p:spPr>
        <p:txBody>
          <a:bodyPr anchor="b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3336065"/>
            <a:ext cx="6577965" cy="49991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3253" y="4751482"/>
            <a:ext cx="885836" cy="187753"/>
          </a:xfrm>
        </p:spPr>
        <p:txBody>
          <a:bodyPr/>
          <a:lstStyle/>
          <a:p>
            <a:fld id="{72EFF9E2-52BD-4C8D-9C57-79F661DB94A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2848815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325582"/>
            <a:ext cx="8677297" cy="67194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059873"/>
            <a:ext cx="4190141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059873"/>
            <a:ext cx="4243965" cy="3442854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971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27" y="4492861"/>
            <a:ext cx="2446874" cy="67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325582"/>
            <a:ext cx="8677297" cy="67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059873"/>
            <a:ext cx="8677297" cy="344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3510" y="4751482"/>
            <a:ext cx="885836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4751482"/>
            <a:ext cx="762000" cy="187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297873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867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 spd="slow">
    <p:push dir="u"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1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125-2063-8585-0E8B-1A9C09EA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55" y="772356"/>
            <a:ext cx="7848482" cy="2306599"/>
          </a:xfrm>
        </p:spPr>
        <p:txBody>
          <a:bodyPr/>
          <a:lstStyle/>
          <a:p>
            <a:r>
              <a:rPr lang="en-US" dirty="0"/>
              <a:t>A click chemistry amplified nanopore assay for ultrasensitive quantification of HIV-1 p24 antigen in clinical samples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F669-12C3-2ADE-C7C8-9C1544AA5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March 30, 2023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Chunlin</a:t>
            </a:r>
            <a:r>
              <a:rPr lang="en-US" dirty="0"/>
              <a:t> Min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84CB1-3A7E-10BE-0A29-F9E90D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7E5-A200-F4B7-F827-3695B71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5517-2533-FB65-DA0D-B2E26277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dirty="0"/>
              <a:t>Background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Paper Introduction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Opinions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A763A-C5F3-FDAB-089C-09D4478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B3F58-4CF3-0E4B-8D71-543869A8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9A792-938C-C7B2-8B95-49F3A3C3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0A22-1F00-2939-3BE4-735FE961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7299-F400-98CF-BE14-26766893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Stuff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96AF-6D28-1E6C-C093-F9C6FE33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B2B84-11E2-81BB-013E-0021BC8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B8EF-2134-FF9E-A56F-B32E2C8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59F6-646D-17D1-E535-5C26CED8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Opinions?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AF7E-C07B-F62B-A2D0-04A76C94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3211-CBAF-F76F-AA83-0A1F95A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231-E086-5F9A-DE31-C4892EC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FCB-0EE7-DF03-FD94-740789B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CA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CA" sz="1400" dirty="0"/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80533-3576-2C01-0635-E89BA65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" id="{A69F3CDF-2B60-9644-AF8B-13D52DBA835D}" vid="{CF355330-5829-2446-A825-2400ABA140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47</Words>
  <Application>Microsoft Office PowerPoint</Application>
  <PresentationFormat>On-screen Show (16:9)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 Condensed</vt:lpstr>
      <vt:lpstr>Arial</vt:lpstr>
      <vt:lpstr>Georgia</vt:lpstr>
      <vt:lpstr>Wingdings</vt:lpstr>
      <vt:lpstr>Verdana</vt:lpstr>
      <vt:lpstr>UofWaterloo_WhiteBkgrd</vt:lpstr>
      <vt:lpstr>A click chemistry amplified nanopore assay for ultrasensitive quantification of HIV-1 p24 antigen in clinical samples</vt:lpstr>
      <vt:lpstr>Outline</vt:lpstr>
      <vt:lpstr>Background</vt:lpstr>
      <vt:lpstr>Background</vt:lpstr>
      <vt:lpstr>Paper</vt:lpstr>
      <vt:lpstr>Opinions?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Nucleic acid hybridization on an electrically reconfigurable network of gold-coated magnetic nanoparticles enables microRNA detection in blood</dc:title>
  <cp:lastModifiedBy>Tony Min</cp:lastModifiedBy>
  <cp:revision>235</cp:revision>
  <dcterms:modified xsi:type="dcterms:W3CDTF">2023-03-07T23:31:43Z</dcterms:modified>
</cp:coreProperties>
</file>