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0"/>
  </p:notesMasterIdLst>
  <p:sldIdLst>
    <p:sldId id="282" r:id="rId2"/>
    <p:sldId id="284" r:id="rId3"/>
    <p:sldId id="291" r:id="rId4"/>
    <p:sldId id="315" r:id="rId5"/>
    <p:sldId id="316" r:id="rId6"/>
    <p:sldId id="318" r:id="rId7"/>
    <p:sldId id="292" r:id="rId8"/>
    <p:sldId id="314" r:id="rId9"/>
    <p:sldId id="319" r:id="rId10"/>
    <p:sldId id="320" r:id="rId11"/>
    <p:sldId id="322" r:id="rId12"/>
    <p:sldId id="321" r:id="rId13"/>
    <p:sldId id="323" r:id="rId14"/>
    <p:sldId id="324" r:id="rId15"/>
    <p:sldId id="325" r:id="rId16"/>
    <p:sldId id="313" r:id="rId17"/>
    <p:sldId id="310" r:id="rId18"/>
    <p:sldId id="311" r:id="rId19"/>
  </p:sldIdLst>
  <p:sldSz cx="9144000" cy="5143500" type="screen16x9"/>
  <p:notesSz cx="6858000" cy="9144000"/>
  <p:embeddedFontLst>
    <p:embeddedFont>
      <p:font typeface="Barlow Condensed" panose="00000506000000000000" pitchFamily="2" charset="0"/>
      <p:regular r:id="rId21"/>
      <p:bold r:id="rId22"/>
      <p:italic r:id="rId23"/>
      <p:boldItalic r:id="rId24"/>
    </p:embeddedFont>
    <p:embeddedFont>
      <p:font typeface="Georgia" panose="02040502050405020303" pitchFamily="18" charset="0"/>
      <p:regular r:id="rId25"/>
      <p:bold r:id="rId26"/>
      <p:italic r:id="rId27"/>
      <p:boldItalic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E646C8-EC07-4038-A914-44648C9C9A9D}">
  <a:tblStyle styleId="{70E646C8-EC07-4038-A914-44648C9C9A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241" autoAdjust="0"/>
  </p:normalViewPr>
  <p:slideViewPr>
    <p:cSldViewPr snapToGrid="0">
      <p:cViewPr varScale="1">
        <p:scale>
          <a:sx n="83" d="100"/>
          <a:sy n="83" d="100"/>
        </p:scale>
        <p:origin x="145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CA" dirty="0">
                <a:latin typeface="+mn-lt"/>
              </a:rPr>
              <a:t>To ensure that the nanopore will operate properly, positive and negative voltages were applied to the trans side of open channel nanopore with cis side grounded.</a:t>
            </a:r>
          </a:p>
          <a:p>
            <a:pPr marL="158750" indent="0">
              <a:buNone/>
            </a:pPr>
            <a:endParaRPr lang="en-CA" dirty="0">
              <a:latin typeface="+mn-lt"/>
            </a:endParaRPr>
          </a:p>
          <a:p>
            <a:pPr marL="15875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+mn-lt"/>
              </a:rPr>
              <a:t>A properly inserted α-HL pore is characterized by larger ionic current under a positive </a:t>
            </a:r>
            <a:r>
              <a:rPr lang="en-US" b="0" i="1" dirty="0">
                <a:solidFill>
                  <a:srgbClr val="222222"/>
                </a:solidFill>
                <a:effectLst/>
                <a:latin typeface="+mn-lt"/>
              </a:rPr>
              <a:t>trans</a:t>
            </a:r>
            <a:r>
              <a:rPr lang="en-US" b="0" i="0" dirty="0">
                <a:solidFill>
                  <a:srgbClr val="222222"/>
                </a:solidFill>
                <a:effectLst/>
                <a:latin typeface="+mn-lt"/>
              </a:rPr>
              <a:t> voltage than it is under a negative </a:t>
            </a:r>
            <a:r>
              <a:rPr lang="en-US" b="0" i="1" dirty="0">
                <a:solidFill>
                  <a:srgbClr val="222222"/>
                </a:solidFill>
                <a:effectLst/>
                <a:latin typeface="+mn-lt"/>
              </a:rPr>
              <a:t>trans</a:t>
            </a:r>
            <a:r>
              <a:rPr lang="en-US" b="0" i="0" dirty="0">
                <a:solidFill>
                  <a:srgbClr val="222222"/>
                </a:solidFill>
                <a:effectLst/>
                <a:latin typeface="+mn-lt"/>
              </a:rPr>
              <a:t> voltage. This is indeed observed in figure b.</a:t>
            </a:r>
          </a:p>
          <a:p>
            <a:pPr marL="158750" indent="0">
              <a:buNone/>
            </a:pPr>
            <a:endParaRPr lang="en-US" b="0" i="0" dirty="0">
              <a:solidFill>
                <a:srgbClr val="222222"/>
              </a:solidFill>
              <a:effectLst/>
              <a:latin typeface="+mn-lt"/>
            </a:endParaRPr>
          </a:p>
          <a:p>
            <a:pPr marL="15875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+mn-lt"/>
              </a:rPr>
              <a:t>Also, the suitable thickness of a bilayer membrane for insertion is ~5 nm, corresponding to 160-180 pF capacitance. Measurements show that thickness distribution roughly centers around 5nm.</a:t>
            </a:r>
          </a:p>
          <a:p>
            <a:pPr marL="158750" indent="0">
              <a:buNone/>
            </a:pPr>
            <a:endParaRPr lang="en-US" b="0" i="0" dirty="0">
              <a:solidFill>
                <a:srgbClr val="222222"/>
              </a:solidFill>
              <a:effectLst/>
              <a:latin typeface="+mn-lt"/>
            </a:endParaRPr>
          </a:p>
          <a:p>
            <a:pPr marL="15875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+mn-lt"/>
              </a:rPr>
              <a:t>Nanopore characterization shows the nanopore system is properly setup.</a:t>
            </a:r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9694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CA" dirty="0"/>
              <a:t>Difference phases of the DNA probes were also characterized to understand the raw current measurements from the nanopore system.</a:t>
            </a:r>
          </a:p>
          <a:p>
            <a:pPr marL="158750" indent="0">
              <a:buNone/>
            </a:pPr>
            <a:endParaRPr lang="en-CA" dirty="0"/>
          </a:p>
          <a:p>
            <a:pPr marL="158750" indent="0">
              <a:buNone/>
            </a:pPr>
            <a:r>
              <a:rPr lang="en-CA" dirty="0"/>
              <a:t>We have first the alkyne modified DNA, purchased from vendor. </a:t>
            </a:r>
          </a:p>
          <a:p>
            <a:pPr marL="158750" indent="0">
              <a:buNone/>
            </a:pPr>
            <a:r>
              <a:rPr lang="en-CA" dirty="0"/>
              <a:t>Then, through click reaction between alkyne and </a:t>
            </a:r>
            <a:r>
              <a:rPr lang="en-CA" dirty="0" err="1"/>
              <a:t>azide</a:t>
            </a:r>
            <a:r>
              <a:rPr lang="en-CA" dirty="0"/>
              <a:t>, DNA-</a:t>
            </a:r>
            <a:r>
              <a:rPr lang="en-CA" dirty="0" err="1"/>
              <a:t>Azide</a:t>
            </a:r>
            <a:r>
              <a:rPr lang="en-CA" dirty="0"/>
              <a:t> (DNA-AA) was formed (this process takes &gt;4 hours)</a:t>
            </a:r>
          </a:p>
          <a:p>
            <a:pPr marL="158750" indent="0">
              <a:buNone/>
            </a:pPr>
            <a:r>
              <a:rPr lang="en-CA" dirty="0"/>
              <a:t>Finally, DNA-AA is incubated with CB[6] to form DNA-AA@CB[6] complex (also takes &gt;4 hours)</a:t>
            </a:r>
          </a:p>
          <a:p>
            <a:pPr marL="158750" indent="0">
              <a:buNone/>
            </a:pPr>
            <a:endParaRPr lang="en-CA" dirty="0"/>
          </a:p>
          <a:p>
            <a:pPr marL="158750" indent="0">
              <a:buNone/>
            </a:pPr>
            <a:r>
              <a:rPr lang="en-CA" dirty="0"/>
              <a:t>Note that in the workflow of the assay, DNA-AA formation is dependent on the analyte concentration responsible for producing the copper ions for the click reaction. So, these time-consuming steps are part of the whole assay procedure.</a:t>
            </a:r>
          </a:p>
        </p:txBody>
      </p:sp>
    </p:spTree>
    <p:extLst>
      <p:ext uri="{BB962C8B-B14F-4D97-AF65-F5344CB8AC3E}">
        <p14:creationId xmlns:p14="http://schemas.microsoft.com/office/powerpoint/2010/main" val="596694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CA" dirty="0"/>
              <a:t>Figure c shows the raw current traces of the nanopore system. Different signatures of the DNA probes are marked.</a:t>
            </a:r>
          </a:p>
          <a:p>
            <a:pPr marL="158750" indent="0">
              <a:buNone/>
            </a:pPr>
            <a:endParaRPr lang="en-CA" dirty="0"/>
          </a:p>
          <a:p>
            <a:pPr marL="158750" indent="0">
              <a:buNone/>
            </a:pPr>
            <a:r>
              <a:rPr lang="en-CA" dirty="0"/>
              <a:t>Figure d shows the current traces for each phase of DNA probe in details. Each signature can be characterized by current magnitude and duration.</a:t>
            </a:r>
          </a:p>
          <a:p>
            <a:pPr marL="158750" indent="0">
              <a:buNone/>
            </a:pPr>
            <a:r>
              <a:rPr lang="en-CA" dirty="0"/>
              <a:t>Difference in the characteristics between each phase of DNA probe is clearly seen. </a:t>
            </a:r>
          </a:p>
          <a:p>
            <a:pPr marL="158750" indent="0">
              <a:buNone/>
            </a:pPr>
            <a:r>
              <a:rPr lang="en-CA" dirty="0"/>
              <a:t>For DNA-AA@CB[6] complex, there is a multi-level signature. This is seen more clearly in figure e. Level 1 signal is due to DNA backbone translocation, level 2 is due to CB[6] oscillation after dissociation. Multi-level signature ensures highly specific detection.</a:t>
            </a:r>
          </a:p>
          <a:p>
            <a:pPr marL="15875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8209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Quantitative analysis was done on translocation events for DNA and DNA-AA. </a:t>
            </a:r>
          </a:p>
          <a:p>
            <a:pPr marL="158750" indent="0">
              <a:buNone/>
            </a:pPr>
            <a:r>
              <a:rPr lang="en-US" dirty="0"/>
              <a:t>Graphs f and g are 2 dimensional graphs showing current blockage and dwell time profile. Dwell time is basically how long a molecule interacts with or blocks the nanopore.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You can see that in figure f for DNA, current blockade centers around 0.855. The other peaks, explained by the authors, may be due to background noise and random DNA collision with the nanopore. 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Figure g for DNA-AA has similar blockage profile, but without non-specific peaks. However, mean dwell time for DNA-AA significantly increased.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DNA-AA@CB[6] complex did not further change the current blockade and dwell time profile, but this structure does cause a two-level translocation signal as discussed previously. This is quantified in figure h, where the authors performed a statistical test call </a:t>
            </a:r>
            <a:r>
              <a:rPr lang="en-CA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unpaired two-samples t-test, which tests if the means of samples are the same. The test found that </a:t>
            </a:r>
            <a:r>
              <a:rPr lang="en-US" i="1" dirty="0"/>
              <a:t>p</a:t>
            </a:r>
            <a:r>
              <a:rPr lang="en-US" dirty="0"/>
              <a:t> &lt; 0.0001, which suggests the difference in dwell time mean is likely not due to chance. In other words, there is statistical significance between the mean current blockade between level 1 and level 2 signals.</a:t>
            </a:r>
          </a:p>
          <a:p>
            <a:pPr marL="15875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9224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216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30DF486-3438-A340-9F75-BB86BE289D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" y="4198500"/>
            <a:ext cx="3425624" cy="94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5" y="771706"/>
            <a:ext cx="7204245" cy="1105586"/>
          </a:xfrm>
        </p:spPr>
        <p:txBody>
          <a:bodyPr lIns="0" anchor="b">
            <a:noAutofit/>
          </a:bodyPr>
          <a:lstStyle>
            <a:lvl1pPr algn="l">
              <a:defRPr sz="405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3200116"/>
            <a:ext cx="4114682" cy="499912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5" y="1981747"/>
            <a:ext cx="887187" cy="283472"/>
          </a:xfrm>
          <a:solidFill>
            <a:schemeClr val="accent1"/>
          </a:solidFill>
        </p:spPr>
        <p:txBody>
          <a:bodyPr/>
          <a:lstStyle>
            <a:lvl1pPr>
              <a:defRPr sz="825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pPr/>
              <a:t>3/21/2023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967756" y="4782924"/>
            <a:ext cx="3220281" cy="18775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61312" y="4782924"/>
            <a:ext cx="415425" cy="187753"/>
          </a:xfrm>
        </p:spPr>
        <p:txBody>
          <a:bodyPr/>
          <a:lstStyle>
            <a:lvl1pPr algn="ctr">
              <a:defRPr/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" y="148936"/>
            <a:ext cx="2311648" cy="1489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4" name="Rectangle 23"/>
          <p:cNvSpPr/>
          <p:nvPr userDrawn="1"/>
        </p:nvSpPr>
        <p:spPr>
          <a:xfrm>
            <a:off x="2288114" y="148936"/>
            <a:ext cx="2285296" cy="1489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5" name="Rectangle 24"/>
          <p:cNvSpPr/>
          <p:nvPr userDrawn="1"/>
        </p:nvSpPr>
        <p:spPr>
          <a:xfrm>
            <a:off x="4573410" y="148936"/>
            <a:ext cx="2285296" cy="1489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6" name="Rectangle 25"/>
          <p:cNvSpPr/>
          <p:nvPr userDrawn="1"/>
        </p:nvSpPr>
        <p:spPr>
          <a:xfrm>
            <a:off x="6858705" y="148936"/>
            <a:ext cx="2285296" cy="1489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7" name="Rectangle 26"/>
          <p:cNvSpPr/>
          <p:nvPr userDrawn="1"/>
        </p:nvSpPr>
        <p:spPr>
          <a:xfrm>
            <a:off x="1" y="0"/>
            <a:ext cx="9143999" cy="148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38951497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11" y="1047144"/>
            <a:ext cx="4157035" cy="502703"/>
          </a:xfrm>
        </p:spPr>
        <p:txBody>
          <a:bodyPr anchor="b">
            <a:noAutofit/>
          </a:bodyPr>
          <a:lstStyle>
            <a:lvl1pPr marL="0" indent="0">
              <a:buNone/>
              <a:defRPr sz="2100" b="1" baseline="0"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911" y="1638300"/>
            <a:ext cx="4157035" cy="2885209"/>
          </a:xfrm>
        </p:spPr>
        <p:txBody>
          <a:bodyPr>
            <a:normAutofit/>
          </a:bodyPr>
          <a:lstStyle>
            <a:lvl1pPr marL="216694" indent="-216694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500"/>
            </a:lvl1pPr>
            <a:lvl2pPr marL="5143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350"/>
            </a:lvl2pPr>
            <a:lvl3pPr marL="8572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200"/>
            </a:lvl3pPr>
            <a:lvl4pPr marL="12001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050"/>
            </a:lvl4pPr>
            <a:lvl5pPr marL="15430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7115" y="1047144"/>
            <a:ext cx="4195094" cy="502703"/>
          </a:xfrm>
        </p:spPr>
        <p:txBody>
          <a:bodyPr anchor="b">
            <a:normAutofit/>
          </a:bodyPr>
          <a:lstStyle>
            <a:lvl1pPr marL="0" indent="0">
              <a:buNone/>
              <a:defRPr sz="2100" b="1"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7115" y="1638300"/>
            <a:ext cx="4195094" cy="2885209"/>
          </a:xfrm>
        </p:spPr>
        <p:txBody>
          <a:bodyPr>
            <a:normAutofit/>
          </a:bodyPr>
          <a:lstStyle>
            <a:lvl1pPr marL="216694" indent="-216694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500"/>
            </a:lvl1pPr>
            <a:lvl2pPr marL="5143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350"/>
            </a:lvl2pPr>
            <a:lvl3pPr marL="8572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200"/>
            </a:lvl3pPr>
            <a:lvl4pPr marL="12001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050"/>
            </a:lvl4pPr>
            <a:lvl5pPr marL="15430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194913" y="325582"/>
            <a:ext cx="8677297" cy="67194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432B-3FBE-4889-963D-BF97BFBB7D3F}" type="datetime1">
              <a:rPr lang="en-US" smtClean="0"/>
              <a:t>3/21/2023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2353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CC04-1E76-41EE-A8AC-75AD85313D09}" type="datetime1">
              <a:rPr lang="en-US" smtClean="0"/>
              <a:t>3/21/2023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7508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4A9E-84AC-4661-9381-CC35B09E47F7}" type="datetime1">
              <a:rPr lang="en-US" smtClean="0"/>
              <a:t>3/21/2023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55944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_NoBk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63253" y="4751482"/>
            <a:ext cx="885836" cy="187753"/>
          </a:xfrm>
        </p:spPr>
        <p:txBody>
          <a:bodyPr/>
          <a:lstStyle/>
          <a:p>
            <a:fld id="{1E55829F-8847-4C2A-8DD0-690EAD78E53F}" type="datetime1">
              <a:rPr lang="en-US" smtClean="0"/>
              <a:t>3/21/2023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E2D4160-4A25-214B-B0DD-33C1D7760F82}"/>
              </a:ext>
            </a:extLst>
          </p:cNvPr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7FFB46B-498F-AE4A-B9A7-4C6AB5B81AAF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7A2065-ED1B-724B-9396-45C1760E61EB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D3DEAB-7BCF-4A44-8C12-F5B4318DA822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30BD48-AC82-AD43-8C23-93AE5272CAC7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26E371-D75A-604E-88BB-90AFCE90362A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1542755652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xt or 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7554" y="928256"/>
            <a:ext cx="3248891" cy="682652"/>
          </a:xfrm>
        </p:spPr>
        <p:txBody>
          <a:bodyPr anchor="b">
            <a:normAutofit/>
          </a:bodyPr>
          <a:lstStyle>
            <a:lvl1pPr algn="ctr">
              <a:defRPr sz="2100" b="1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63253" y="4751482"/>
            <a:ext cx="885836" cy="187753"/>
          </a:xfrm>
        </p:spPr>
        <p:txBody>
          <a:bodyPr/>
          <a:lstStyle/>
          <a:p>
            <a:fld id="{5FDFC970-B950-4395-A833-47227D4A68CA}" type="datetime1">
              <a:rPr lang="en-US" smtClean="0"/>
              <a:t>3/21/2023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4912" y="4751482"/>
            <a:ext cx="3919888" cy="1877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47555" y="1683328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947555" y="3501737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95300" y="1815270"/>
            <a:ext cx="8153400" cy="158591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1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2947555" y="3588544"/>
            <a:ext cx="3248891" cy="20716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900" b="1" cap="all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9AFB0B-41DD-F947-A857-F70C3043CB58}"/>
              </a:ext>
            </a:extLst>
          </p:cNvPr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6CD61E-7E92-D14D-9C2B-ACA64B9951C1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D0C72E-2BBA-454D-BD97-AC183A643FB8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AA61640-FDAF-4345-8014-B6E2CE4F6002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74264D-D990-F44D-9800-EA8DF5CA5159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6356CE-4984-C84D-82AE-A8CF95C81E59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561970966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xt or Quote with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762714" y="605901"/>
            <a:ext cx="4080486" cy="408386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772" y="928256"/>
            <a:ext cx="3248891" cy="682652"/>
          </a:xfrm>
        </p:spPr>
        <p:txBody>
          <a:bodyPr anchor="b">
            <a:normAutofit/>
          </a:bodyPr>
          <a:lstStyle>
            <a:lvl1pPr algn="ctr">
              <a:defRPr sz="2100" b="1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63253" y="4751482"/>
            <a:ext cx="885836" cy="187753"/>
          </a:xfrm>
        </p:spPr>
        <p:txBody>
          <a:bodyPr/>
          <a:lstStyle/>
          <a:p>
            <a:fld id="{5FDFC970-B950-4395-A833-47227D4A68CA}" type="datetime1">
              <a:rPr lang="en-US" smtClean="0"/>
              <a:t>3/21/2023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4912" y="4751482"/>
            <a:ext cx="2915434" cy="1877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359728" y="4751482"/>
            <a:ext cx="762000" cy="187753"/>
          </a:xfrm>
        </p:spPr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08707" y="1806769"/>
            <a:ext cx="3713021" cy="158591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65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40772" y="3588544"/>
            <a:ext cx="3248891" cy="20716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900" b="1" cap="all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40773" y="1683328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640773" y="3501737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DF50DA-7B18-354A-ADC8-AE0388894B36}"/>
              </a:ext>
            </a:extLst>
          </p:cNvPr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30A8D4-6A5A-154F-B1A1-1EFA9143C0DF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ABD13B1-A03B-334C-8443-736D9DCC4D25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AE77912-2640-D24A-B1C4-A778B4DEDB3F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343BB98-0911-ED45-99DF-3136DA24B6D5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DE1CE2-C376-9C45-BAD5-76783368CF28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2184208661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42" y="2596169"/>
            <a:ext cx="6803231" cy="448866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694" y="1787236"/>
            <a:ext cx="8677297" cy="784514"/>
          </a:xfrm>
        </p:spPr>
        <p:txBody>
          <a:bodyPr anchor="b">
            <a:normAutofit/>
          </a:bodyPr>
          <a:lstStyle>
            <a:lvl1pPr algn="ctr">
              <a:defRPr sz="4500" b="1" cap="all" baseline="0"/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63253" y="4751482"/>
            <a:ext cx="885836" cy="187753"/>
          </a:xfrm>
        </p:spPr>
        <p:txBody>
          <a:bodyPr/>
          <a:lstStyle/>
          <a:p>
            <a:fld id="{5FDFC970-B950-4395-A833-47227D4A68CA}" type="datetime1">
              <a:rPr lang="en-US" smtClean="0"/>
              <a:t>3/21/2023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4912" y="4751482"/>
            <a:ext cx="3919888" cy="1877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49E5936-8DDE-404C-8287-66CA0AC7109D}"/>
              </a:ext>
            </a:extLst>
          </p:cNvPr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089031-6A5B-9449-87D7-7C5CDDC88BC8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F6C75A-9108-CA4F-8B66-B6CECA99FEA2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ECF4384-BA6E-6245-8D88-99ED543B1D4E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6C63DE-AB2B-974A-A8EC-EA2603B292F2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2A04B-66A2-9349-97DE-C751FF656059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2402686711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42" y="2596169"/>
            <a:ext cx="6803231" cy="44886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694" y="1787236"/>
            <a:ext cx="8677297" cy="784514"/>
          </a:xfrm>
        </p:spPr>
        <p:txBody>
          <a:bodyPr anchor="b">
            <a:normAutofit/>
          </a:bodyPr>
          <a:lstStyle>
            <a:lvl1pPr algn="ctr">
              <a:defRPr sz="45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63253" y="4751482"/>
            <a:ext cx="885836" cy="1877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DFC970-B950-4395-A833-47227D4A68CA}" type="datetime1">
              <a:rPr lang="en-US" smtClean="0"/>
              <a:pPr/>
              <a:t>3/21/2023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4912" y="4751482"/>
            <a:ext cx="3919888" cy="1877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F584D0-0125-DD43-839D-88959E97F904}"/>
              </a:ext>
            </a:extLst>
          </p:cNvPr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D85CBA6-CECB-7248-880F-540A646F768D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497680-B31E-0E4C-B43C-A3D9D08A4D9F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B6DF40-54B9-3B43-AE5C-98DAA975F991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860022-B720-0147-9D04-01AA504D7011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E8E639-BFC3-EE48-B3BA-F70F153789ED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4238893097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42" y="2596169"/>
            <a:ext cx="6803231" cy="44886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694" y="1787236"/>
            <a:ext cx="8677297" cy="784514"/>
          </a:xfrm>
        </p:spPr>
        <p:txBody>
          <a:bodyPr anchor="b">
            <a:normAutofit/>
          </a:bodyPr>
          <a:lstStyle>
            <a:lvl1pPr algn="ctr">
              <a:defRPr sz="45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63253" y="4751482"/>
            <a:ext cx="885836" cy="1877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DFC970-B950-4395-A833-47227D4A68CA}" type="datetime1">
              <a:rPr lang="en-US" smtClean="0"/>
              <a:pPr/>
              <a:t>3/21/2023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4912" y="4751482"/>
            <a:ext cx="3919888" cy="1877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670234-9DB2-424E-8823-6A9DA1AF548A}"/>
              </a:ext>
            </a:extLst>
          </p:cNvPr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DA2F90-2B7E-6F47-8B0A-F3C4FF1C9A5E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27351F-0FF7-514A-8571-9BFEC244FE4F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8888C3-9E25-4646-9D2D-E0F0EF3A8D49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11E38F-B04A-1742-90E3-F0CA0679C756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ED03F5-8D14-604E-AF5A-BBD1209FB81B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1455464723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2919" y="3435927"/>
            <a:ext cx="8158163" cy="1198418"/>
          </a:xfrm>
          <a:noFill/>
        </p:spPr>
        <p:txBody>
          <a:bodyPr wrap="square" rtlCol="0" anchor="ctr" anchorCtr="1">
            <a:noAutofit/>
          </a:bodyPr>
          <a:lstStyle>
            <a:lvl1pPr algn="ctr">
              <a:defRPr lang="en-US" sz="1350" b="0" i="0" cap="none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063253" y="4751482"/>
            <a:ext cx="885836" cy="187753"/>
          </a:xfrm>
        </p:spPr>
        <p:txBody>
          <a:bodyPr/>
          <a:lstStyle/>
          <a:p>
            <a:fld id="{75D660D7-90CE-4513-A3CE-C070B9421917}" type="datetime1">
              <a:rPr lang="en-US" smtClean="0"/>
              <a:t>3/21/2023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94912" y="4751482"/>
            <a:ext cx="3919888" cy="1877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8F22C7D-C1E2-3043-B369-F9AA670BFC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45" y="739190"/>
            <a:ext cx="4572108" cy="30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7583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0593" y="297873"/>
            <a:ext cx="4573407" cy="484562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6" y="771706"/>
            <a:ext cx="4114682" cy="1105586"/>
          </a:xfrm>
        </p:spPr>
        <p:txBody>
          <a:bodyPr lIns="0" anchor="b">
            <a:noAutofit/>
          </a:bodyPr>
          <a:lstStyle>
            <a:lvl1pPr algn="l">
              <a:defRPr sz="405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3200116"/>
            <a:ext cx="4114682" cy="499912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5" y="1981747"/>
            <a:ext cx="887187" cy="283472"/>
          </a:xfrm>
          <a:solidFill>
            <a:schemeClr val="accent1"/>
          </a:solidFill>
        </p:spPr>
        <p:txBody>
          <a:bodyPr/>
          <a:lstStyle>
            <a:lvl1pPr>
              <a:defRPr sz="825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pPr/>
              <a:t>3/21/2023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967756" y="4782924"/>
            <a:ext cx="3220281" cy="18775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61312" y="4782924"/>
            <a:ext cx="415425" cy="187753"/>
          </a:xfrm>
        </p:spPr>
        <p:txBody>
          <a:bodyPr/>
          <a:lstStyle>
            <a:lvl1pPr algn="ctr">
              <a:defRPr/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19" name="Rectangle 18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BBE1A07C-8552-0542-9BF7-2A61006340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" y="4198500"/>
            <a:ext cx="3425624" cy="9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86861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_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069" y="3512127"/>
            <a:ext cx="8043863" cy="1169837"/>
          </a:xfrm>
          <a:noFill/>
        </p:spPr>
        <p:txBody>
          <a:bodyPr wrap="square" rtlCol="0" anchor="ctr" anchorCtr="1">
            <a:noAutofit/>
          </a:bodyPr>
          <a:lstStyle>
            <a:lvl1pPr marL="0" algn="ctr">
              <a:lnSpc>
                <a:spcPct val="75000"/>
              </a:lnSpc>
              <a:defRPr lang="en-US" sz="1350" b="0" i="0">
                <a:solidFill>
                  <a:schemeClr val="bg1">
                    <a:alpha val="81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063253" y="4751482"/>
            <a:ext cx="885836" cy="1877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368D4B-3D0A-49AB-8EA2-2DC8CB4594DB}" type="datetime1">
              <a:rPr lang="en-US" smtClean="0"/>
              <a:pPr/>
              <a:t>3/21/2023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94912" y="4751482"/>
            <a:ext cx="3919888" cy="1877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12827E-EAC5-3946-AC23-03E04566DD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46" y="739190"/>
            <a:ext cx="4572108" cy="3056400"/>
          </a:xfrm>
          <a:prstGeom prst="rect">
            <a:avLst/>
          </a:prstGeom>
          <a:effectLst/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6A1933B-4578-2C48-B386-B6DE7FB469A0}"/>
              </a:ext>
            </a:extLst>
          </p:cNvPr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8D5CB7-AA4B-854B-AB3D-49F9259FE929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9D8DEA-9F1F-B348-8F9E-92515F1EA58F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A2104A-FEE3-5D47-AFE9-8B7C33967231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09469BE-AFF9-CF46-B1D0-26FE866E2BA0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B5D989-FEE7-E847-A878-5126F541AF8B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2677202205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_Y+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063253" y="4751482"/>
            <a:ext cx="885836" cy="187753"/>
          </a:xfrm>
        </p:spPr>
        <p:txBody>
          <a:bodyPr/>
          <a:lstStyle/>
          <a:p>
            <a:fld id="{75D660D7-90CE-4513-A3CE-C070B9421917}" type="datetime1">
              <a:rPr lang="en-US" smtClean="0"/>
              <a:t>3/21/2023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94912" y="4751482"/>
            <a:ext cx="3919888" cy="1877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E1138C-7163-9A4A-A564-778DB5FD9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90486" y="3640585"/>
            <a:ext cx="1363028" cy="3857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69222D-1DFB-B94F-A392-6FB5C5B244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8112" y="4154497"/>
            <a:ext cx="2787777" cy="18259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1AB13A6-01B3-1349-A6AD-A8DCEA6BDA15}"/>
              </a:ext>
            </a:extLst>
          </p:cNvPr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5457A8D-1152-354E-8405-E7836A69DB98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96C2F31-E470-6645-AE27-62977010A974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E072F41-1CDC-9A4B-83F9-B151523E9C1C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9C2FE9-5C87-5445-A800-5C3665B8FE49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23FE15A-B47A-1D41-B98B-5F1FD8269627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5CB9D5B6-576E-A84E-B496-E9FDEC47ABD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46" y="603820"/>
            <a:ext cx="4572108" cy="30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49307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_Y+W_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063253" y="4751482"/>
            <a:ext cx="885836" cy="1877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368D4B-3D0A-49AB-8EA2-2DC8CB4594DB}" type="datetime1">
              <a:rPr lang="en-US" smtClean="0"/>
              <a:pPr/>
              <a:t>3/21/2023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94912" y="4751482"/>
            <a:ext cx="3919888" cy="1877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12827E-EAC5-3946-AC23-03E04566DD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46" y="599348"/>
            <a:ext cx="4572108" cy="3056400"/>
          </a:xfrm>
          <a:prstGeom prst="rect">
            <a:avLst/>
          </a:prstGeom>
          <a:effectLst/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6A1933B-4578-2C48-B386-B6DE7FB469A0}"/>
              </a:ext>
            </a:extLst>
          </p:cNvPr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8D5CB7-AA4B-854B-AB3D-49F9259FE929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9D8DEA-9F1F-B348-8F9E-92515F1EA58F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A2104A-FEE3-5D47-AFE9-8B7C33967231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09469BE-AFF9-CF46-B1D0-26FE866E2BA0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B5D989-FEE7-E847-A878-5126F541AF8B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47C4EF9-A5C2-5947-9C94-BD3C8A011B2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90486" y="3640585"/>
            <a:ext cx="1363028" cy="3857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13A5EE-7ACD-F44B-B9D4-9E14E16B8E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8112" y="4154497"/>
            <a:ext cx="2787777" cy="18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5044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7842B6A-813C-FA45-B88D-CE413A77FF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" y="4198500"/>
            <a:ext cx="3425624" cy="94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6" y="771706"/>
            <a:ext cx="6941198" cy="1105586"/>
          </a:xfrm>
        </p:spPr>
        <p:txBody>
          <a:bodyPr lIns="0" anchor="b">
            <a:noAutofit/>
          </a:bodyPr>
          <a:lstStyle>
            <a:lvl1pPr algn="l">
              <a:defRPr sz="405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3200116"/>
            <a:ext cx="4114682" cy="499912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5" y="1981747"/>
            <a:ext cx="887187" cy="283472"/>
          </a:xfrm>
          <a:solidFill>
            <a:schemeClr val="accent1"/>
          </a:solidFill>
        </p:spPr>
        <p:txBody>
          <a:bodyPr/>
          <a:lstStyle>
            <a:lvl1pPr>
              <a:defRPr sz="825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pPr/>
              <a:t>3/21/2023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967756" y="4782924"/>
            <a:ext cx="3220281" cy="18775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61312" y="4782924"/>
            <a:ext cx="415425" cy="187753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91277092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ck with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0593" y="297873"/>
            <a:ext cx="4573407" cy="484562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6" y="771706"/>
            <a:ext cx="4114682" cy="1105586"/>
          </a:xfrm>
        </p:spPr>
        <p:txBody>
          <a:bodyPr lIns="0" anchor="b">
            <a:noAutofit/>
          </a:bodyPr>
          <a:lstStyle>
            <a:lvl1pPr algn="l">
              <a:defRPr sz="405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3200116"/>
            <a:ext cx="4114682" cy="499912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5" y="1981747"/>
            <a:ext cx="887187" cy="283472"/>
          </a:xfrm>
          <a:solidFill>
            <a:schemeClr val="accent1"/>
          </a:solidFill>
        </p:spPr>
        <p:txBody>
          <a:bodyPr/>
          <a:lstStyle>
            <a:lvl1pPr>
              <a:defRPr sz="825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pPr/>
              <a:t>3/21/2023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967756" y="4782924"/>
            <a:ext cx="3220281" cy="18775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61312" y="4782924"/>
            <a:ext cx="415425" cy="187753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19" name="Rectangle 18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50F173A6-3ACA-4942-AF2C-D0B120EE61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" y="4198500"/>
            <a:ext cx="3425624" cy="9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794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B0C9-B47E-4B33-A656-C78D1805DA95}" type="datetime1">
              <a:rPr lang="en-US" smtClean="0"/>
              <a:t>3/21/2023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4911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555773" y="513795"/>
            <a:ext cx="1065644" cy="214539"/>
          </a:xfrm>
        </p:spPr>
        <p:txBody>
          <a:bodyPr anchor="ctr">
            <a:noAutofit/>
          </a:bodyPr>
          <a:lstStyle>
            <a:lvl1pPr marL="0" indent="0" algn="ctr">
              <a:buNone/>
              <a:defRPr sz="825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1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681169" y="513795"/>
            <a:ext cx="1065644" cy="214539"/>
          </a:xfrm>
        </p:spPr>
        <p:txBody>
          <a:bodyPr anchor="ctr">
            <a:noAutofit/>
          </a:bodyPr>
          <a:lstStyle>
            <a:lvl1pPr marL="0" indent="0" algn="ctr">
              <a:buNone/>
              <a:defRPr sz="825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2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806565" y="513795"/>
            <a:ext cx="1065644" cy="214539"/>
          </a:xfrm>
        </p:spPr>
        <p:txBody>
          <a:bodyPr anchor="ctr">
            <a:noAutofit/>
          </a:bodyPr>
          <a:lstStyle>
            <a:lvl1pPr marL="0" indent="0" algn="ctr">
              <a:buNone/>
              <a:defRPr sz="825" b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3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8C228CE-C572-4AF5-9728-AA6E475873DD}" type="datetime1">
              <a:rPr lang="en-US" smtClean="0"/>
              <a:t>3/21/2023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913" y="325582"/>
            <a:ext cx="5284561" cy="671945"/>
          </a:xfrm>
        </p:spPr>
        <p:txBody>
          <a:bodyPr/>
          <a:lstStyle>
            <a:lvl1pPr>
              <a:defRPr b="1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79385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912" y="1282304"/>
            <a:ext cx="7049630" cy="2139553"/>
          </a:xfrm>
        </p:spPr>
        <p:txBody>
          <a:bodyPr anchor="b">
            <a:normAutofit/>
          </a:bodyPr>
          <a:lstStyle>
            <a:lvl1pPr algn="l">
              <a:defRPr sz="3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12" y="3442098"/>
            <a:ext cx="704963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43AC-4B94-471D-A170-0D88FCD1FB54}" type="datetime1">
              <a:rPr lang="en-US" smtClean="0"/>
              <a:t>3/21/2023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36306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_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391" y="2421150"/>
            <a:ext cx="6577965" cy="909042"/>
          </a:xfrm>
        </p:spPr>
        <p:txBody>
          <a:bodyPr anchor="b">
            <a:noAutofit/>
          </a:bodyPr>
          <a:lstStyle>
            <a:lvl1pPr algn="l">
              <a:defRPr sz="30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 OPTION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20391" y="3336065"/>
            <a:ext cx="6577965" cy="499912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63253" y="4751482"/>
            <a:ext cx="885836" cy="187753"/>
          </a:xfrm>
        </p:spPr>
        <p:txBody>
          <a:bodyPr/>
          <a:lstStyle/>
          <a:p>
            <a:fld id="{72EFF9E2-52BD-4C8D-9C57-79F661DB94A1}" type="datetime1">
              <a:rPr lang="en-US" smtClean="0"/>
              <a:t>3/21/2023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12848815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913" y="325582"/>
            <a:ext cx="8677297" cy="67194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912" y="1059873"/>
            <a:ext cx="4190141" cy="3442854"/>
          </a:xfrm>
        </p:spPr>
        <p:txBody>
          <a:bodyPr/>
          <a:lstStyle>
            <a:lvl1pPr marL="216694" indent="-216694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1pPr>
            <a:lvl2pPr marL="5143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2pPr>
            <a:lvl3pPr marL="8572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3pPr>
            <a:lvl4pPr marL="12001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4pPr>
            <a:lvl5pPr marL="15430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8244" y="1059873"/>
            <a:ext cx="4243965" cy="3442854"/>
          </a:xfrm>
        </p:spPr>
        <p:txBody>
          <a:bodyPr/>
          <a:lstStyle>
            <a:lvl1pPr marL="216694" indent="-216694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1pPr>
            <a:lvl2pPr marL="5143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2pPr>
            <a:lvl3pPr marL="8572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3pPr>
            <a:lvl4pPr marL="12001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4pPr>
            <a:lvl5pPr marL="15430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81F3-AB4F-4026-8B03-DBF7475676B1}" type="datetime1">
              <a:rPr lang="en-US" smtClean="0"/>
              <a:t>3/21/2023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26971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5D18FC7-EB3D-A142-853C-7A6BC4BDE92C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927" y="4492861"/>
            <a:ext cx="2446874" cy="675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913" y="325582"/>
            <a:ext cx="8677297" cy="671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12" y="1059873"/>
            <a:ext cx="8677297" cy="3446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3510" y="4751482"/>
            <a:ext cx="885836" cy="187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5FDFC970-B950-4395-A833-47227D4A68CA}" type="datetime1">
              <a:rPr lang="en-US" smtClean="0"/>
              <a:t>3/21/2023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4751482"/>
            <a:ext cx="762000" cy="187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08677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</p:sldLayoutIdLst>
  <p:transition spd="slow">
    <p:push dir="u"/>
  </p:transition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b="1" kern="1200" spc="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694" indent="-216694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85000"/>
        <a:buFont typeface="Wingdings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85000"/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85000"/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85000"/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8/s41467-022-34273-x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0125-2063-8585-0E8B-1A9C09EA9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555" y="772356"/>
            <a:ext cx="7848482" cy="2306599"/>
          </a:xfrm>
        </p:spPr>
        <p:txBody>
          <a:bodyPr/>
          <a:lstStyle/>
          <a:p>
            <a:r>
              <a:rPr lang="en-US" dirty="0"/>
              <a:t>A click chemistry amplified nanopore assay for ultrasensitive quantification of HIV-1 p24 antigen in clinical samples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AF669-12C3-2ADE-C7C8-9C1544AA5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March 30, 2023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Chunlin</a:t>
            </a:r>
            <a:r>
              <a:rPr lang="en-US" dirty="0"/>
              <a:t> Min</a:t>
            </a:r>
          </a:p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84CB1-3A7E-10BE-0A29-F9E90DD0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5692-73BE-493E-93AB-ECD6027A765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603303-6106-A1F0-D470-AA3A55AFC2CA}"/>
              </a:ext>
            </a:extLst>
          </p:cNvPr>
          <p:cNvSpPr txBox="1"/>
          <p:nvPr/>
        </p:nvSpPr>
        <p:spPr>
          <a:xfrm>
            <a:off x="3476297" y="4292342"/>
            <a:ext cx="56677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100" b="0" i="0" dirty="0">
                <a:solidFill>
                  <a:srgbClr val="222222"/>
                </a:solidFill>
                <a:effectLst/>
                <a:latin typeface="+mn-lt"/>
              </a:rPr>
              <a:t>Wei, X., Wang, X., Zhang, Z. </a:t>
            </a:r>
            <a:r>
              <a:rPr lang="en-CA" sz="1100" b="0" i="1" dirty="0">
                <a:solidFill>
                  <a:srgbClr val="222222"/>
                </a:solidFill>
                <a:effectLst/>
                <a:latin typeface="+mn-lt"/>
              </a:rPr>
              <a:t>et al.</a:t>
            </a:r>
            <a:r>
              <a:rPr lang="en-CA" sz="1100" b="0" i="0" dirty="0">
                <a:solidFill>
                  <a:srgbClr val="222222"/>
                </a:solidFill>
                <a:effectLst/>
                <a:latin typeface="+mn-lt"/>
              </a:rPr>
              <a:t> A click chemistry amplified nanopore assay for ultrasensitive quantification of HIV-1 p24 antigen in clinical samples. </a:t>
            </a:r>
            <a:r>
              <a:rPr lang="en-CA" sz="1100" b="0" i="1" dirty="0">
                <a:solidFill>
                  <a:srgbClr val="222222"/>
                </a:solidFill>
                <a:effectLst/>
                <a:latin typeface="+mn-lt"/>
              </a:rPr>
              <a:t>Nat </a:t>
            </a:r>
            <a:r>
              <a:rPr lang="en-CA" sz="1100" b="0" i="1" dirty="0" err="1">
                <a:solidFill>
                  <a:srgbClr val="222222"/>
                </a:solidFill>
                <a:effectLst/>
                <a:latin typeface="+mn-lt"/>
              </a:rPr>
              <a:t>Commun</a:t>
            </a:r>
            <a:r>
              <a:rPr lang="en-CA" sz="1100" b="0" i="0" dirty="0">
                <a:solidFill>
                  <a:srgbClr val="222222"/>
                </a:solidFill>
                <a:effectLst/>
                <a:latin typeface="+mn-lt"/>
              </a:rPr>
              <a:t> </a:t>
            </a:r>
            <a:r>
              <a:rPr lang="en-CA" sz="1100" b="1" i="0" dirty="0">
                <a:solidFill>
                  <a:srgbClr val="222222"/>
                </a:solidFill>
                <a:effectLst/>
                <a:latin typeface="+mn-lt"/>
              </a:rPr>
              <a:t>13</a:t>
            </a:r>
            <a:r>
              <a:rPr lang="en-CA" sz="1100" b="0" i="0" dirty="0">
                <a:solidFill>
                  <a:srgbClr val="222222"/>
                </a:solidFill>
                <a:effectLst/>
                <a:latin typeface="+mn-lt"/>
              </a:rPr>
              <a:t>, 6852 (2022). </a:t>
            </a:r>
            <a:r>
              <a:rPr lang="en-CA" sz="1100" b="0" i="0" dirty="0">
                <a:solidFill>
                  <a:srgbClr val="222222"/>
                </a:solidFill>
                <a:effectLst/>
                <a:latin typeface="+mn-lt"/>
                <a:hlinkClick r:id="rId2"/>
              </a:rPr>
              <a:t>https://doi.org/10.1038/s41467-022-34273-x</a:t>
            </a:r>
            <a:endParaRPr lang="en-CA" sz="1100" b="0" i="0" dirty="0">
              <a:solidFill>
                <a:srgbClr val="222222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01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1B8A5E-99F9-B5E9-47A0-7CCE43801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885" y="3083502"/>
            <a:ext cx="4914900" cy="2000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9492C1-BCBE-E626-484E-9E0E1B340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CAN Assay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ABE0C-9092-6B09-43CF-C5FB0A241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LOD of 20.8 </a:t>
            </a:r>
            <a:r>
              <a:rPr lang="en-US" dirty="0" err="1"/>
              <a:t>fM</a:t>
            </a:r>
            <a:r>
              <a:rPr lang="en-US" dirty="0"/>
              <a:t> (0.5 </a:t>
            </a:r>
            <a:r>
              <a:rPr lang="en-US" dirty="0" err="1"/>
              <a:t>pg</a:t>
            </a:r>
            <a:r>
              <a:rPr lang="en-US" dirty="0"/>
              <a:t>/mL) for p24 detection in human serum</a:t>
            </a:r>
          </a:p>
          <a:p>
            <a:pPr lvl="1"/>
            <a:r>
              <a:rPr lang="en-US" dirty="0"/>
              <a:t>40~100-fold higher analytical sensitivity than a fluorescent copper nanoclusters (</a:t>
            </a:r>
            <a:r>
              <a:rPr lang="en-US" dirty="0" err="1"/>
              <a:t>CuNCs</a:t>
            </a:r>
            <a:r>
              <a:rPr lang="en-US" dirty="0"/>
              <a:t>) assay</a:t>
            </a:r>
          </a:p>
          <a:p>
            <a:pPr lvl="1"/>
            <a:r>
              <a:rPr lang="en-US" dirty="0"/>
              <a:t>20-fold higher analytical sensitivity than a clinically used benchmark ELISA</a:t>
            </a:r>
          </a:p>
          <a:p>
            <a:r>
              <a:rPr lang="en-US" dirty="0"/>
              <a:t>Selectivity due to multi-level translocation signal that is clearly different from translocation signatures of other molecules</a:t>
            </a:r>
          </a:p>
          <a:p>
            <a:r>
              <a:rPr lang="en-US" dirty="0"/>
              <a:t>High sensitivity due to amplification by </a:t>
            </a:r>
            <a:r>
              <a:rPr lang="en-CA" dirty="0"/>
              <a:t>click chemistry &amp; biotin-avidin binding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46453-5CFB-B6E9-0D91-FCBF47F6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23221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CE1DB4C-DAF8-79C9-7C6E-499CBA51F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97" y="1515361"/>
            <a:ext cx="770572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110984-DB7D-DCA4-E6CF-F3EBF312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Nanopore Characterization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FF7D6-0580-E86E-48EC-985E8DFCF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Ensure proper operations of the nanopore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5383A-1E4B-1FCB-E1A2-07A81E7F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47594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61A8-FCE9-78D7-D188-60BF38E70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Translocation Behaviors of DNA Probes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7B95B-68D0-35E2-D17F-C66862883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Characterizing multiple phases of the DNA probe</a:t>
            </a:r>
          </a:p>
          <a:p>
            <a:pPr lvl="1"/>
            <a:r>
              <a:rPr lang="en-CA" dirty="0"/>
              <a:t>alkyne modified DNA </a:t>
            </a:r>
          </a:p>
          <a:p>
            <a:pPr lvl="2"/>
            <a:r>
              <a:rPr lang="en-CA" dirty="0"/>
              <a:t>Sequence: 5’-CCCCCCCCCCT*CCCCCCCCCC-3’, T* indicates alkyne-modified thymine</a:t>
            </a:r>
          </a:p>
          <a:p>
            <a:pPr lvl="1"/>
            <a:r>
              <a:rPr lang="en-CA" dirty="0"/>
              <a:t>DNA-1-Azidoadamantane (DNA-AA)</a:t>
            </a:r>
          </a:p>
          <a:p>
            <a:pPr lvl="2"/>
            <a:r>
              <a:rPr lang="en-CA" dirty="0"/>
              <a:t>Obtained via click reaction between alkyne modified DNA &amp; 1-Azidoadamantane (AA) in presence of copper ion catalyst</a:t>
            </a:r>
          </a:p>
          <a:p>
            <a:pPr lvl="1"/>
            <a:r>
              <a:rPr lang="nb-NO" dirty="0"/>
              <a:t>DNA-AA@cucurbit[6]uril hydrate (DNA-AA@CB[6])</a:t>
            </a:r>
          </a:p>
          <a:p>
            <a:pPr lvl="2"/>
            <a:r>
              <a:rPr lang="nb-NO" dirty="0"/>
              <a:t>Obtaiend via host-guest reaction between DNA-AA and CB[6]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8F46B-8BC4-9B4B-E847-5D761E95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4103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B5CBD0A-C1DD-800E-4D45-C3397D40A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81741"/>
            <a:ext cx="9144000" cy="16451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6A0B8A-F8E6-6FF3-7249-66D18265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Translocation Behaviors of DNA Probes (Cont.)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97EF0-EBCF-F5AB-5412-71701F392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57DC1A-C9D3-1A7F-5952-BBD29FEA0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918" y="997527"/>
            <a:ext cx="5693148" cy="223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7158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D096-14F6-F430-B8E2-CEF6C87DE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13" y="325582"/>
            <a:ext cx="8677297" cy="671945"/>
          </a:xfrm>
        </p:spPr>
        <p:txBody>
          <a:bodyPr anchor="ctr">
            <a:normAutofit/>
          </a:bodyPr>
          <a:lstStyle/>
          <a:p>
            <a:r>
              <a:rPr lang="en-CA" dirty="0"/>
              <a:t>Quantitative Analysis of Translocation Events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987C9B-33C9-AE33-FCBC-F08AC968D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12" y="1622454"/>
            <a:ext cx="8677297" cy="2321176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CCF66-0CC8-BE9B-2624-354348FE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91000" y="4751482"/>
            <a:ext cx="762000" cy="18775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PAGE  </a:t>
            </a:r>
            <a:fld id="{93005692-73BE-493E-93AB-ECD6027A7652}" type="slidenum">
              <a:rPr lang="en-US" sz="700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25883819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2FE2-00A3-9F62-B33F-7226866AD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Capture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82D85-0F79-E524-D6A0-673D5787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D8A5D-AF4E-357B-0354-C5C1302E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6406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5B2B84-11E2-81BB-013E-0021BC8C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Opinions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4B8EF-2134-FF9E-A56F-B32E2C82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3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459F6-646D-17D1-E535-5C26CED8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Opinions?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7AF7E-C07B-F62B-A2D0-04A76C945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285750">
              <a:spcBef>
                <a:spcPts val="36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Graphs are properly labeled, easy to interpret, coloring is generally consistent</a:t>
            </a:r>
          </a:p>
          <a:p>
            <a:pPr marL="697706" lvl="1" indent="-285750">
              <a:spcBef>
                <a:spcPts val="36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Detection mechanism diagram shows both positive and negative detection scenarios</a:t>
            </a:r>
          </a:p>
          <a:p>
            <a:pPr marL="400050" indent="-285750">
              <a:spcBef>
                <a:spcPts val="36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The only novelty is in the copper ion delivery system where each captured analyte yield 4 copper ions instead of 1</a:t>
            </a:r>
          </a:p>
          <a:p>
            <a:pPr marL="400050" indent="-285750">
              <a:spcBef>
                <a:spcPts val="36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Nothing said about significance of DNA sequence used or why the linking happens at middle position of sequence</a:t>
            </a:r>
          </a:p>
          <a:p>
            <a:pPr marL="400050" indent="-285750">
              <a:spcBef>
                <a:spcPts val="36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Not sure how specificity is calculated in Fig 5.c</a:t>
            </a:r>
          </a:p>
          <a:p>
            <a:pPr marL="400050" indent="-285750">
              <a:spcBef>
                <a:spcPts val="36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Would like to see a diagram of the nanopore assay</a:t>
            </a:r>
          </a:p>
          <a:p>
            <a:pPr marL="697706" lvl="1" indent="-285750">
              <a:spcBef>
                <a:spcPts val="36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Unclear if assay uses single nanopore or a matrix of nanopores for detection</a:t>
            </a:r>
          </a:p>
          <a:p>
            <a:pPr marL="400050" indent="-285750">
              <a:spcBef>
                <a:spcPts val="36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Important to reduce time and cost of assay</a:t>
            </a:r>
          </a:p>
          <a:p>
            <a:pPr marL="400050" indent="-285750">
              <a:spcBef>
                <a:spcPts val="36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D3211-CBAF-F76F-AA83-0A1F95AB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B231-E086-5F9A-DE31-C4892ECB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A4FCB-0EE7-DF03-FD94-740789B37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CA" sz="14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CA" sz="1400" dirty="0"/>
          </a:p>
          <a:p>
            <a:endParaRPr lang="en-CA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80533-3576-2C01-0635-E89BA65D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13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57E5-A200-F4B7-F827-3695B717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05517-2533-FB65-DA0D-B2E26277E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285750">
              <a:spcBef>
                <a:spcPts val="360"/>
              </a:spcBef>
              <a:spcAft>
                <a:spcPts val="0"/>
              </a:spcAft>
              <a:buSzPts val="1800"/>
            </a:pPr>
            <a:r>
              <a:rPr lang="en-US" dirty="0"/>
              <a:t>Background</a:t>
            </a:r>
          </a:p>
          <a:p>
            <a:pPr marL="697706" lvl="1" indent="-285750">
              <a:spcBef>
                <a:spcPts val="360"/>
              </a:spcBef>
              <a:spcAft>
                <a:spcPts val="0"/>
              </a:spcAft>
              <a:buSzPts val="1800"/>
            </a:pPr>
            <a:r>
              <a:rPr lang="en-US" dirty="0"/>
              <a:t>HIV</a:t>
            </a:r>
          </a:p>
          <a:p>
            <a:pPr marL="697706" lvl="1" indent="-285750">
              <a:spcBef>
                <a:spcPts val="360"/>
              </a:spcBef>
              <a:spcAft>
                <a:spcPts val="0"/>
              </a:spcAft>
              <a:buSzPts val="1800"/>
            </a:pPr>
            <a:r>
              <a:rPr lang="en-US" dirty="0"/>
              <a:t>Click Chemistry</a:t>
            </a:r>
          </a:p>
          <a:p>
            <a:pPr marL="697706" lvl="1" indent="-285750">
              <a:spcBef>
                <a:spcPts val="360"/>
              </a:spcBef>
              <a:spcAft>
                <a:spcPts val="0"/>
              </a:spcAft>
              <a:buSzPts val="1800"/>
            </a:pPr>
            <a:r>
              <a:rPr lang="en-US" dirty="0"/>
              <a:t>Nanopore</a:t>
            </a:r>
          </a:p>
          <a:p>
            <a:pPr marL="400050" indent="-28575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/>
              <a:t>Paper</a:t>
            </a:r>
          </a:p>
          <a:p>
            <a:pPr marL="697706" lvl="1" indent="-28575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/>
              <a:t>Assay workflow &amp; overview</a:t>
            </a:r>
          </a:p>
          <a:p>
            <a:pPr marL="697706" lvl="1" indent="-28575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/>
              <a:t>Characterization profiles </a:t>
            </a:r>
            <a:r>
              <a:rPr lang="en-US"/>
              <a:t>of nanopore system</a:t>
            </a:r>
            <a:endParaRPr lang="en-US" dirty="0"/>
          </a:p>
          <a:p>
            <a:pPr marL="400050" indent="-28575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/>
              <a:t>Opinions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A763A-C5F3-FDAB-089C-09D44789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86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6B3F58-4CF3-0E4B-8D71-543869A8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9A792-938C-C7B2-8B95-49F3A3C3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0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5706-9712-2ABF-76B7-C13D5041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Human Immunodeficiency Virus (HIV)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71106-F2DC-B86F-A658-6B4EC50A0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HIV is a virus that attacks the body’s immune system. There is no cure, but treatments with antiretroviral therapy (ART) can stop further progression of HIV</a:t>
            </a:r>
          </a:p>
          <a:p>
            <a:pPr lvl="1"/>
            <a:r>
              <a:rPr lang="en-CA" dirty="0"/>
              <a:t>HIV can be transmitted via bodily fluids</a:t>
            </a:r>
          </a:p>
          <a:p>
            <a:pPr lvl="1"/>
            <a:r>
              <a:rPr lang="en-CA" dirty="0"/>
              <a:t>progression: Acute HIV -&gt; chronic HIV -&gt; AIDS</a:t>
            </a:r>
          </a:p>
          <a:p>
            <a:r>
              <a:rPr lang="en-CA" dirty="0"/>
              <a:t>20% of new HIV infections are due to transmission from unaware infected individuals</a:t>
            </a:r>
          </a:p>
          <a:p>
            <a:r>
              <a:rPr lang="en-CA" dirty="0"/>
              <a:t>Circulating RNA and antigen p24 are long recognized as significant biomarkers for HIV-1</a:t>
            </a:r>
          </a:p>
          <a:p>
            <a:pPr lvl="1"/>
            <a:r>
              <a:rPr lang="en-CA" dirty="0"/>
              <a:t>Earlier studies suggest antigen p24 is a stronger predictor of progression to acquire AIDS than was RNA. However, proteins cannot be amplified like nucleic acid, which makes it challenging to achieve good sensitivity for p24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F8447-F39E-8917-862A-0F511F47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44574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D45B-A4D1-7399-54E7-DA08E7786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13" y="325582"/>
            <a:ext cx="8677297" cy="671945"/>
          </a:xfrm>
        </p:spPr>
        <p:txBody>
          <a:bodyPr anchor="ctr">
            <a:normAutofit/>
          </a:bodyPr>
          <a:lstStyle/>
          <a:p>
            <a:r>
              <a:rPr lang="en-CA" dirty="0"/>
              <a:t>Click Chemistry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66FFEB9-8E6A-5451-C944-083401F22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4912" y="1059873"/>
            <a:ext cx="4190141" cy="3442854"/>
          </a:xfrm>
        </p:spPr>
        <p:txBody>
          <a:bodyPr/>
          <a:lstStyle/>
          <a:p>
            <a:r>
              <a:rPr lang="en-US" dirty="0"/>
              <a:t>Convenient way of doing chemistry</a:t>
            </a:r>
          </a:p>
          <a:p>
            <a:pPr lvl="1"/>
            <a:r>
              <a:rPr lang="en-US" dirty="0"/>
              <a:t>Simple &amp; no waste</a:t>
            </a:r>
          </a:p>
          <a:p>
            <a:r>
              <a:rPr lang="en-US" dirty="0"/>
              <a:t>Crown jewel of click chemistry: the copper catalyzed </a:t>
            </a:r>
            <a:r>
              <a:rPr lang="en-US" dirty="0" err="1"/>
              <a:t>azide</a:t>
            </a:r>
            <a:r>
              <a:rPr lang="en-US" dirty="0"/>
              <a:t>-alkyne cycloaddition</a:t>
            </a:r>
          </a:p>
          <a:p>
            <a:pPr lvl="1"/>
            <a:r>
              <a:rPr lang="en-US" dirty="0"/>
              <a:t>Widely utilized and reliable way of forming connections between different functional groups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C2AD05-67CD-BBDC-F61B-55BE42252D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63228" y="1059873"/>
            <a:ext cx="3373996" cy="3442854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B2A0C-45D2-BD6C-254D-24C57C90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91000" y="4751482"/>
            <a:ext cx="762000" cy="18775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PAGE  </a:t>
            </a:r>
            <a:fld id="{93005692-73BE-493E-93AB-ECD6027A7652}" type="slidenum">
              <a:rPr lang="en-US" sz="7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190865319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08A58-ED5A-E007-DB96-1F892D7E6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13" y="325582"/>
            <a:ext cx="8677297" cy="671945"/>
          </a:xfrm>
        </p:spPr>
        <p:txBody>
          <a:bodyPr anchor="ctr">
            <a:normAutofit/>
          </a:bodyPr>
          <a:lstStyle/>
          <a:p>
            <a:r>
              <a:rPr lang="en-CA" dirty="0"/>
              <a:t>Nanopore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3D027-8F3A-30EF-7385-7E1AB2BEA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4912" y="1059872"/>
            <a:ext cx="4190141" cy="398431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CA" sz="2000" dirty="0"/>
              <a:t>Literally a nano sized pore on a membrane</a:t>
            </a:r>
          </a:p>
          <a:p>
            <a:pPr lvl="1">
              <a:lnSpc>
                <a:spcPct val="120000"/>
              </a:lnSpc>
            </a:pPr>
            <a:r>
              <a:rPr lang="en-CA" sz="1600" dirty="0"/>
              <a:t>The pore and membrane can be biological, solid-state, or a hybrid complex of biological and solid-state</a:t>
            </a:r>
          </a:p>
          <a:p>
            <a:pPr>
              <a:lnSpc>
                <a:spcPct val="120000"/>
              </a:lnSpc>
            </a:pPr>
            <a:r>
              <a:rPr lang="en-CA" sz="2000" dirty="0"/>
              <a:t>Principles</a:t>
            </a:r>
          </a:p>
          <a:p>
            <a:pPr lvl="1">
              <a:lnSpc>
                <a:spcPct val="120000"/>
              </a:lnSpc>
            </a:pPr>
            <a:r>
              <a:rPr lang="en-CA" sz="1800" dirty="0"/>
              <a:t>Apply a voltage across the membrane</a:t>
            </a:r>
          </a:p>
          <a:p>
            <a:pPr lvl="1">
              <a:lnSpc>
                <a:spcPct val="120000"/>
              </a:lnSpc>
            </a:pPr>
            <a:r>
              <a:rPr lang="en-CA" sz="1800" dirty="0"/>
              <a:t>Induced ion current is measured</a:t>
            </a:r>
          </a:p>
          <a:p>
            <a:pPr lvl="1">
              <a:lnSpc>
                <a:spcPct val="120000"/>
              </a:lnSpc>
            </a:pPr>
            <a:r>
              <a:rPr lang="en-CA" sz="1800" dirty="0"/>
              <a:t>Analyte passing through the pore causes current blockade (translocation event) and exhibits a unique signature</a:t>
            </a:r>
          </a:p>
          <a:p>
            <a:pPr lvl="1">
              <a:lnSpc>
                <a:spcPct val="120000"/>
              </a:lnSpc>
            </a:pPr>
            <a:r>
              <a:rPr lang="en-CA" sz="1800" dirty="0"/>
              <a:t>Analyte concentration correlate to frequency of translocation events</a:t>
            </a:r>
          </a:p>
          <a:p>
            <a:pPr>
              <a:lnSpc>
                <a:spcPct val="120000"/>
              </a:lnSpc>
            </a:pPr>
            <a:r>
              <a:rPr lang="en-CA" sz="2000" dirty="0"/>
              <a:t>Challenges</a:t>
            </a:r>
          </a:p>
          <a:p>
            <a:pPr lvl="1">
              <a:lnSpc>
                <a:spcPct val="120000"/>
              </a:lnSpc>
            </a:pPr>
            <a:r>
              <a:rPr lang="en-CA" sz="1800" dirty="0"/>
              <a:t>Statistical in nature, requires at least nanomolar level of analyte concentration to operate practically</a:t>
            </a:r>
          </a:p>
          <a:p>
            <a:pPr lvl="1">
              <a:lnSpc>
                <a:spcPct val="120000"/>
              </a:lnSpc>
            </a:pPr>
            <a:r>
              <a:rPr lang="en-CA" sz="1800" dirty="0"/>
              <a:t>Direct application in complex clinical samples with interferent molecules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16B1B-4E38-A6AE-68C9-E1CF44CB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91000" y="4751482"/>
            <a:ext cx="762000" cy="18775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PAGE  </a:t>
            </a:r>
            <a:fld id="{93005692-73BE-493E-93AB-ECD6027A7652}" type="slidenum">
              <a:rPr lang="en-US" sz="7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7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1E4363-2256-57B0-53F9-9D9EE08F1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244" y="1619515"/>
            <a:ext cx="4243965" cy="23235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344926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5B2B84-11E2-81BB-013E-0021BC8C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Paper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4B8EF-2134-FF9E-A56F-B32E2C82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1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1B97-FE33-8E93-026E-F03AD6CE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DD707-420E-2045-1762-615BE97D6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Lower transmission rates for HIV and improve patient outcomes by extending </a:t>
            </a:r>
            <a:r>
              <a:rPr lang="en-US" dirty="0"/>
              <a:t>detection window and monitoring capacity of HIV biomarker assays</a:t>
            </a:r>
          </a:p>
          <a:p>
            <a:pPr lvl="1"/>
            <a:r>
              <a:rPr lang="en-US" dirty="0"/>
              <a:t>Achieved through a lower limit of detection (LOD) and accurate quantification</a:t>
            </a:r>
          </a:p>
          <a:p>
            <a:r>
              <a:rPr lang="en-US" dirty="0"/>
              <a:t>Existing assays for HIV have either unsatisfactory sensitivity or has not made successful translation through clinical studies</a:t>
            </a:r>
          </a:p>
          <a:p>
            <a:r>
              <a:rPr lang="en-US" dirty="0"/>
              <a:t>PCR techniques for detecting circulating RNA is costly, time consuming, and does not have significant correlation with host immune parameters, such as infection-fighting CD4 cells, like p24 antigen does</a:t>
            </a:r>
          </a:p>
          <a:p>
            <a:r>
              <a:rPr lang="en-US" dirty="0"/>
              <a:t>This paper presents a nanopore assay amplified by click chemistry for detection of HIV-1 p24 antigen in clinical samples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959BC-B584-AA74-6309-64C312DB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0759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939C0E9-D05E-8807-1B43-9D12066A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13" y="325582"/>
            <a:ext cx="8677297" cy="671945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</a:rPr>
              <a:t>Click Chemistry Amplified Nanopore (CAN) Assay Workflow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8006F7-1572-9DB3-D79E-1376F6198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410" y="1059873"/>
            <a:ext cx="6962300" cy="3446338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2B74E-9578-3E99-7F41-3BAB4BB1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91000" y="4751482"/>
            <a:ext cx="762000" cy="18775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PAGE  </a:t>
            </a:r>
            <a:fld id="{93005692-73BE-493E-93AB-ECD6027A7652}" type="slidenum">
              <a:rPr lang="en-US" sz="70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282186044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UofWaterloo_WhiteBkgrd">
  <a:themeElements>
    <a:clrScheme name="Custom 7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8000B3"/>
      </a:accent1>
      <a:accent2>
        <a:srgbClr val="0C0C0C"/>
      </a:accent2>
      <a:accent3>
        <a:srgbClr val="BD33DA"/>
      </a:accent3>
      <a:accent4>
        <a:srgbClr val="CFB3E6"/>
      </a:accent4>
      <a:accent5>
        <a:srgbClr val="57058A"/>
      </a:accent5>
      <a:accent6>
        <a:srgbClr val="F1F1F1"/>
      </a:accent6>
      <a:hlink>
        <a:srgbClr val="57058A"/>
      </a:hlink>
      <a:folHlink>
        <a:srgbClr val="595959"/>
      </a:folHlink>
    </a:clrScheme>
    <a:fontScheme name="Custom 3">
      <a:majorFont>
        <a:latin typeface="Barlow Condensed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ulty_of_engineering_powerpoint_template_16-9_widescreen" id="{A69F3CDF-2B60-9644-AF8B-13D52DBA835D}" vid="{CF355330-5829-2446-A825-2400ABA140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</TotalTime>
  <Words>1308</Words>
  <Application>Microsoft Office PowerPoint</Application>
  <PresentationFormat>On-screen Show (16:9)</PresentationFormat>
  <Paragraphs>121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Georgia</vt:lpstr>
      <vt:lpstr>Arial</vt:lpstr>
      <vt:lpstr>Wingdings</vt:lpstr>
      <vt:lpstr>Verdana</vt:lpstr>
      <vt:lpstr>Arial</vt:lpstr>
      <vt:lpstr>Barlow Condensed</vt:lpstr>
      <vt:lpstr>UofWaterloo_WhiteBkgrd</vt:lpstr>
      <vt:lpstr>A click chemistry amplified nanopore assay for ultrasensitive quantification of HIV-1 p24 antigen in clinical samples</vt:lpstr>
      <vt:lpstr>Outline</vt:lpstr>
      <vt:lpstr>Background</vt:lpstr>
      <vt:lpstr>Human Immunodeficiency Virus (HIV)</vt:lpstr>
      <vt:lpstr>Click Chemistry</vt:lpstr>
      <vt:lpstr>Nanopore</vt:lpstr>
      <vt:lpstr>Paper</vt:lpstr>
      <vt:lpstr>Motivations</vt:lpstr>
      <vt:lpstr>Click Chemistry Amplified Nanopore (CAN) Assay Workflow</vt:lpstr>
      <vt:lpstr>CAN Assay Overview</vt:lpstr>
      <vt:lpstr>Nanopore Characterization</vt:lpstr>
      <vt:lpstr>Translocation Behaviors of DNA Probes</vt:lpstr>
      <vt:lpstr>Translocation Behaviors of DNA Probes (Cont.)</vt:lpstr>
      <vt:lpstr>Quantitative Analysis of Translocation Events </vt:lpstr>
      <vt:lpstr>Capture Rate</vt:lpstr>
      <vt:lpstr>Opinions</vt:lpstr>
      <vt:lpstr>Opinions?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Nucleic acid hybridization on an electrically reconfigurable network of gold-coated magnetic nanoparticles enables microRNA detection in blood</dc:title>
  <cp:lastModifiedBy>Tony Min</cp:lastModifiedBy>
  <cp:revision>337</cp:revision>
  <dcterms:modified xsi:type="dcterms:W3CDTF">2023-03-22T00:59:11Z</dcterms:modified>
</cp:coreProperties>
</file>