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8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arlow Condensed" panose="00000506000000000000" pitchFamily="2" charset="0"/>
      <p:regular r:id="rId29"/>
      <p:bold r:id="rId30"/>
    </p:embeddedFont>
    <p:embeddedFont>
      <p:font typeface="Georgia" panose="02040502050405020303" pitchFamily="18"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E646C8-EC07-4038-A914-44648C9C9A9D}">
  <a:tblStyle styleId="{70E646C8-EC07-4038-A914-44648C9C9A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f68b486c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f68b486c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110e4d86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110e4d86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Magnet removed before taking measurements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110e4d86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110e4d86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110e4d86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110e4d86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Diagram (a) Square-wave voltammograms (frequency 2 Hz, pulse amplitude 20 mV) obtained before and after exposure of the sensor to 1 pM synthetic miR-21 solution</a:t>
            </a:r>
            <a:endParaRPr/>
          </a:p>
          <a:p>
            <a:pPr marL="0" lvl="0" indent="0" algn="l" rtl="0">
              <a:spcBef>
                <a:spcPts val="0"/>
              </a:spcBef>
              <a:spcAft>
                <a:spcPts val="0"/>
              </a:spcAft>
              <a:buNone/>
            </a:pPr>
            <a:r>
              <a:rPr lang="en-CA"/>
              <a:t>Diagram (b) calibration graph for target concentration in different matrixes</a:t>
            </a:r>
            <a:endParaRPr/>
          </a:p>
          <a:p>
            <a:pPr marL="0" lvl="0" indent="0" algn="l" rtl="0">
              <a:spcBef>
                <a:spcPts val="0"/>
              </a:spcBef>
              <a:spcAft>
                <a:spcPts val="0"/>
              </a:spcAft>
              <a:buNone/>
            </a:pPr>
            <a:endParaRPr/>
          </a:p>
          <a:p>
            <a:pPr marL="0" lvl="0" indent="0" algn="l" rtl="0">
              <a:spcBef>
                <a:spcPts val="0"/>
              </a:spcBef>
              <a:spcAft>
                <a:spcPts val="0"/>
              </a:spcAft>
              <a:buNone/>
            </a:pPr>
            <a:r>
              <a:rPr lang="en-CA"/>
              <a:t>PBS has similar properties to human blood in terms or ion concentration and osmolality (solute concentration)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17dc1bf2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17dc1bf2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White-dot =&gt; measurement for blank</a:t>
            </a:r>
            <a:endParaRPr/>
          </a:p>
          <a:p>
            <a:pPr marL="0" lvl="0" indent="0" algn="l" rtl="0">
              <a:spcBef>
                <a:spcPts val="0"/>
              </a:spcBef>
              <a:spcAft>
                <a:spcPts val="0"/>
              </a:spcAft>
              <a:buNone/>
            </a:pPr>
            <a:r>
              <a:rPr lang="en-CA"/>
              <a:t>Increase frequency =&gt; weaker signal strength, current differences are smaller</a:t>
            </a:r>
            <a:endParaRPr/>
          </a:p>
          <a:p>
            <a:pPr marL="0" lvl="0" indent="0" algn="l" rtl="0">
              <a:spcBef>
                <a:spcPts val="0"/>
              </a:spcBef>
              <a:spcAft>
                <a:spcPts val="0"/>
              </a:spcAft>
              <a:buNone/>
            </a:pPr>
            <a:endParaRPr/>
          </a:p>
          <a:p>
            <a:pPr marL="0" lvl="0" indent="0" algn="l" rtl="0">
              <a:spcBef>
                <a:spcPts val="0"/>
              </a:spcBef>
              <a:spcAft>
                <a:spcPts val="0"/>
              </a:spcAft>
              <a:buNone/>
            </a:pPr>
            <a:r>
              <a:rPr lang="en-CA"/>
              <a:t>Frequency of 2 Hz was selected as the optimal based on comparison of current differences between complementary, non-complementary, and single mismatch hybridization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110e4d8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110e4d8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110e4d86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110e4d86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110e4d86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110e4d86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110e4d86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110e4d86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110e4d86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110e4d86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110e4d86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110e4d86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a &amp; b are square wave voltammogram</a:t>
            </a:r>
            <a:endParaRPr/>
          </a:p>
          <a:p>
            <a:pPr marL="0" lvl="0" indent="0" algn="l" rtl="0">
              <a:spcBef>
                <a:spcPts val="0"/>
              </a:spcBef>
              <a:spcAft>
                <a:spcPts val="0"/>
              </a:spcAft>
              <a:buNone/>
            </a:pPr>
            <a:r>
              <a:rPr lang="en-CA"/>
              <a:t>c and d are cyclic wave voltammogram</a:t>
            </a:r>
            <a:endParaRPr/>
          </a:p>
          <a:p>
            <a:pPr marL="0" lvl="0" indent="0" algn="l" rtl="0">
              <a:spcBef>
                <a:spcPts val="0"/>
              </a:spcBef>
              <a:spcAft>
                <a:spcPts val="0"/>
              </a:spcAft>
              <a:buNone/>
            </a:pPr>
            <a:r>
              <a:rPr lang="en-CA"/>
              <a:t>e &amp; f are normalized peak current from </a:t>
            </a:r>
            <a:r>
              <a:rPr lang="en-CA">
                <a:solidFill>
                  <a:schemeClr val="dk1"/>
                </a:solidFill>
              </a:rPr>
              <a:t>square wave voltammogram</a:t>
            </a:r>
            <a:r>
              <a:rPr lang="en-CA"/>
              <a:t> vs number of cycles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f68b486c0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f68b486c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110e4d86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110e4d86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110e4d86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110e4d86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Vesicles are kind of like a message object, includes miRNA, in cell-to-cell communication</a:t>
            </a:r>
            <a:endParaRPr/>
          </a:p>
          <a:p>
            <a:pPr marL="0" lvl="0" indent="0" algn="l" rtl="0">
              <a:spcBef>
                <a:spcPts val="0"/>
              </a:spcBef>
              <a:spcAft>
                <a:spcPts val="0"/>
              </a:spcAft>
              <a:buNone/>
            </a:pPr>
            <a:endParaRPr/>
          </a:p>
          <a:p>
            <a:pPr marL="0" lvl="0" indent="0" algn="l" rtl="0">
              <a:spcBef>
                <a:spcPts val="0"/>
              </a:spcBef>
              <a:spcAft>
                <a:spcPts val="0"/>
              </a:spcAft>
              <a:buNone/>
            </a:pPr>
            <a:r>
              <a:rPr lang="en-CA"/>
              <a:t>Each bar represents independent experiment</a:t>
            </a:r>
            <a:endParaRPr/>
          </a:p>
          <a:p>
            <a:pPr marL="0" lvl="0" indent="0" algn="l" rtl="0">
              <a:spcBef>
                <a:spcPts val="0"/>
              </a:spcBef>
              <a:spcAft>
                <a:spcPts val="0"/>
              </a:spcAft>
              <a:buNone/>
            </a:pPr>
            <a:endParaRPr/>
          </a:p>
          <a:p>
            <a:pPr marL="0" lvl="0" indent="0" algn="l" rtl="0">
              <a:spcBef>
                <a:spcPts val="0"/>
              </a:spcBef>
              <a:spcAft>
                <a:spcPts val="0"/>
              </a:spcAft>
              <a:buNone/>
            </a:pPr>
            <a:r>
              <a:rPr lang="en-CA"/>
              <a:t>(a) image of extracted exosomes of A549 lung cancer cells</a:t>
            </a:r>
            <a:endParaRPr/>
          </a:p>
          <a:p>
            <a:pPr marL="0" lvl="0" indent="0" algn="l" rtl="0">
              <a:spcBef>
                <a:spcPts val="0"/>
              </a:spcBef>
              <a:spcAft>
                <a:spcPts val="0"/>
              </a:spcAft>
              <a:buNone/>
            </a:pPr>
            <a:r>
              <a:rPr lang="en-CA"/>
              <a:t>(b) hybridization induced change in current for </a:t>
            </a:r>
            <a:r>
              <a:rPr lang="en-CA">
                <a:solidFill>
                  <a:schemeClr val="dk1"/>
                </a:solidFill>
              </a:rPr>
              <a:t>A549 </a:t>
            </a:r>
            <a:r>
              <a:rPr lang="en-CA"/>
              <a:t>cells and </a:t>
            </a:r>
            <a:r>
              <a:rPr lang="en-CA">
                <a:solidFill>
                  <a:schemeClr val="dk1"/>
                </a:solidFill>
              </a:rPr>
              <a:t>exosomes before and after transfecting with miR-21 inhibitor</a:t>
            </a:r>
            <a:endParaRPr>
              <a:solidFill>
                <a:schemeClr val="dk1"/>
              </a:solidFill>
            </a:endParaRPr>
          </a:p>
          <a:p>
            <a:pPr marL="0" lvl="0" indent="0" algn="l" rtl="0">
              <a:spcBef>
                <a:spcPts val="0"/>
              </a:spcBef>
              <a:spcAft>
                <a:spcPts val="0"/>
              </a:spcAft>
              <a:buNone/>
            </a:pPr>
            <a:r>
              <a:rPr lang="en-CA">
                <a:solidFill>
                  <a:schemeClr val="dk1"/>
                </a:solidFill>
              </a:rPr>
              <a:t>(c) qRT–PCR results for same samples in (b). Black bar is the cycle threshold (Ct), higher means lower concentration. Grey bar is concentration of miR-39, used for normalization</a:t>
            </a:r>
            <a:br>
              <a:rPr lang="en-CA">
                <a:solidFill>
                  <a:schemeClr val="dk1"/>
                </a:solidFill>
              </a:rPr>
            </a:br>
            <a:r>
              <a:rPr lang="en-CA">
                <a:solidFill>
                  <a:schemeClr val="dk1"/>
                </a:solidFill>
              </a:rPr>
              <a:t>(d) comparison of data from (c) and (b)</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CA">
                <a:solidFill>
                  <a:schemeClr val="dk1"/>
                </a:solidFill>
              </a:rPr>
              <a:t>(e), (f) white bar is PBS, black bar is 50% human blood. Test samples are diluted total RNA extracts from A549 cells</a:t>
            </a:r>
            <a:endParaRPr>
              <a:solidFill>
                <a:schemeClr val="dk1"/>
              </a:solidFill>
            </a:endParaRPr>
          </a:p>
          <a:p>
            <a:pPr marL="0" lvl="0" indent="0" algn="l" rtl="0">
              <a:spcBef>
                <a:spcPts val="0"/>
              </a:spcBef>
              <a:spcAft>
                <a:spcPts val="0"/>
              </a:spcAft>
              <a:buNone/>
            </a:pPr>
            <a:r>
              <a:rPr lang="en-CA">
                <a:solidFill>
                  <a:schemeClr val="dk1"/>
                </a:solidFill>
              </a:rPr>
              <a:t>(g) summary of (e) and (f) electrochemical assay in PBS (white) and blood (black). qRT–PCR in PBS (light grey) and blood (dark grey)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17dc1bf2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17dc1bf2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110e4d86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110e4d86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110e4d865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110e4d86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360"/>
              </a:spcBef>
              <a:spcAft>
                <a:spcPts val="0"/>
              </a:spcAft>
              <a:buClr>
                <a:srgbClr val="202729"/>
              </a:buClr>
              <a:buSzPts val="1200"/>
              <a:buFont typeface="Arial"/>
              <a:buChar char="-"/>
            </a:pPr>
            <a:r>
              <a:rPr lang="en-CA" sz="1200">
                <a:solidFill>
                  <a:srgbClr val="616161"/>
                </a:solidFill>
              </a:rPr>
              <a:t>Could try other methods of voltammetry and see if there’s an impact on sensitivity</a:t>
            </a:r>
            <a:endParaRPr sz="1200">
              <a:solidFill>
                <a:srgbClr val="616161"/>
              </a:solidFill>
            </a:endParaRPr>
          </a:p>
          <a:p>
            <a:pPr marL="457200" lvl="0" indent="-304800" algn="l" rtl="0">
              <a:lnSpc>
                <a:spcPct val="115000"/>
              </a:lnSpc>
              <a:spcBef>
                <a:spcPts val="0"/>
              </a:spcBef>
              <a:spcAft>
                <a:spcPts val="0"/>
              </a:spcAft>
              <a:buClr>
                <a:srgbClr val="202729"/>
              </a:buClr>
              <a:buSzPts val="1200"/>
              <a:buFont typeface="Arial"/>
              <a:buChar char="-"/>
            </a:pPr>
            <a:r>
              <a:rPr lang="en-CA" sz="1200">
                <a:solidFill>
                  <a:srgbClr val="616161"/>
                </a:solidFill>
              </a:rPr>
              <a:t>Experiments only carried out on 50% human blood, why not also verify viability on 100% human blood?</a:t>
            </a:r>
            <a:endParaRPr sz="1200">
              <a:solidFill>
                <a:srgbClr val="616161"/>
              </a:solidFill>
            </a:endParaRPr>
          </a:p>
          <a:p>
            <a:pPr marL="457200" lvl="0" indent="-304800" algn="l" rtl="0">
              <a:lnSpc>
                <a:spcPct val="115000"/>
              </a:lnSpc>
              <a:spcBef>
                <a:spcPts val="0"/>
              </a:spcBef>
              <a:spcAft>
                <a:spcPts val="0"/>
              </a:spcAft>
              <a:buClr>
                <a:srgbClr val="202729"/>
              </a:buClr>
              <a:buSzPts val="1200"/>
              <a:buFont typeface="Arial"/>
              <a:buChar char="-"/>
            </a:pPr>
            <a:r>
              <a:rPr lang="en-CA" sz="1200">
                <a:solidFill>
                  <a:srgbClr val="616161"/>
                </a:solidFill>
              </a:rPr>
              <a:t>Textual description of the physical assembly could be complemented with figures/images for better clarity</a:t>
            </a:r>
            <a:endParaRPr sz="1200">
              <a:solidFill>
                <a:srgbClr val="616161"/>
              </a:solidFill>
            </a:endParaRPr>
          </a:p>
          <a:p>
            <a:pPr marL="457200" lvl="0" indent="-304800" algn="l" rtl="0">
              <a:lnSpc>
                <a:spcPct val="115000"/>
              </a:lnSpc>
              <a:spcBef>
                <a:spcPts val="0"/>
              </a:spcBef>
              <a:spcAft>
                <a:spcPts val="0"/>
              </a:spcAft>
              <a:buClr>
                <a:srgbClr val="202729"/>
              </a:buClr>
              <a:buSzPts val="1200"/>
              <a:buFont typeface="Arial"/>
              <a:buChar char="-"/>
            </a:pPr>
            <a:r>
              <a:rPr lang="en-CA" sz="1200">
                <a:solidFill>
                  <a:srgbClr val="616161"/>
                </a:solidFill>
              </a:rPr>
              <a:t>Why 30 minutes of incubation time for nano sensor to mix with analyte? Is it the optimal time for the studied range of analyte concentrations? Instead or mixing gently with rotating wheel, can we speed up the mixing process?</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f68b486c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f68b486c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0f68b486c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0f68b486c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0af4817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0af4817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Faradic current is due to electrochemical reaction, capacitive current is due to physics (movement of existing ions/charges in solution)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0f68b486c0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0f68b486c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0f68b486c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0f68b486c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0f68b486c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0f68b486c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110e4d8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110e4d8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1110e4d86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110e4d86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0DF486-3438-A340-9F75-BB86BE289D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5" y="771706"/>
            <a:ext cx="7204245"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3/3/2023</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fld id="{93005692-73BE-493E-93AB-ECD6027A7652}" type="slidenum">
              <a:rPr lang="en-US" smtClean="0"/>
              <a:pPr/>
              <a:t>‹#›</a:t>
            </a:fld>
            <a:endParaRPr lang="en-US" dirty="0"/>
          </a:p>
        </p:txBody>
      </p:sp>
      <p:sp>
        <p:nvSpPr>
          <p:cNvPr id="19" name="Rectangle 18"/>
          <p:cNvSpPr/>
          <p:nvPr userDrawn="1"/>
        </p:nvSpPr>
        <p:spPr>
          <a:xfrm>
            <a:off x="1" y="148936"/>
            <a:ext cx="2311648" cy="1489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2288114" y="148936"/>
            <a:ext cx="2285296" cy="148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4573410" y="148936"/>
            <a:ext cx="2285296" cy="1489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6858705" y="148936"/>
            <a:ext cx="2285296" cy="14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1" y="0"/>
            <a:ext cx="9143999" cy="1489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38951497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047144"/>
            <a:ext cx="4157035" cy="502703"/>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911" y="1638300"/>
            <a:ext cx="4157035"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047144"/>
            <a:ext cx="4195094" cy="502703"/>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7115" y="1638300"/>
            <a:ext cx="4195094"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325582"/>
            <a:ext cx="8677297" cy="671945"/>
          </a:xfrm>
        </p:spPr>
        <p:txBody>
          <a:bodyPr/>
          <a:lstStyle>
            <a:lvl1pPr>
              <a:defRPr b="1"/>
            </a:lvl1p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3/3/2023</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65302353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3/3/2023</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32377508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3/3/2023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76025594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063253" y="4751482"/>
            <a:ext cx="885836" cy="187753"/>
          </a:xfrm>
        </p:spPr>
        <p:txBody>
          <a:bodyPr/>
          <a:lstStyle/>
          <a:p>
            <a:fld id="{1E55829F-8847-4C2A-8DD0-690EAD78E53F}" type="datetime1">
              <a:rPr lang="en-US" smtClean="0"/>
              <a:t>3/3/2023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8" name="Group 7">
            <a:extLst>
              <a:ext uri="{FF2B5EF4-FFF2-40B4-BE49-F238E27FC236}">
                <a16:creationId xmlns:a16="http://schemas.microsoft.com/office/drawing/2014/main" id="{CE2D4160-4A25-214B-B0DD-33C1D7760F82}"/>
              </a:ext>
            </a:extLst>
          </p:cNvPr>
          <p:cNvGrpSpPr/>
          <p:nvPr userDrawn="1"/>
        </p:nvGrpSpPr>
        <p:grpSpPr>
          <a:xfrm>
            <a:off x="0" y="0"/>
            <a:ext cx="9144000" cy="297873"/>
            <a:chOff x="0" y="0"/>
            <a:chExt cx="12192000" cy="397164"/>
          </a:xfrm>
        </p:grpSpPr>
        <p:sp>
          <p:nvSpPr>
            <p:cNvPr id="9" name="Rectangle 8">
              <a:extLst>
                <a:ext uri="{FF2B5EF4-FFF2-40B4-BE49-F238E27FC236}">
                  <a16:creationId xmlns:a16="http://schemas.microsoft.com/office/drawing/2014/main" id="{F7FFB46B-498F-AE4A-B9A7-4C6AB5B81AA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277A2065-ED1B-724B-9396-45C1760E61EB}"/>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BBD3DEAB-7BCF-4A44-8C12-F5B4318DA82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C530BD48-AC82-AD43-8C23-93AE5272CAC7}"/>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C026E371-D75A-604E-88BB-90AFCE90362A}"/>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5427556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1815270"/>
            <a:ext cx="8153400" cy="1585913"/>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2947555"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10" name="Group 9">
            <a:extLst>
              <a:ext uri="{FF2B5EF4-FFF2-40B4-BE49-F238E27FC236}">
                <a16:creationId xmlns:a16="http://schemas.microsoft.com/office/drawing/2014/main" id="{CD9AFB0B-41DD-F947-A857-F70C3043CB58}"/>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C76CD61E-7E92-D14D-9C2B-ACA64B9951C1}"/>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D7D0C72E-2BBA-454D-BD97-AC183A643FB8}"/>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CAA61640-FDAF-4345-8014-B6E2CE4F600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2874264D-D990-F44D-9800-EA8DF5CA515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856356CE-4984-C84D-82AE-A8CF95C81E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56197096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605901"/>
            <a:ext cx="4080486" cy="4083865"/>
          </a:xfrm>
        </p:spPr>
        <p:txBody>
          <a:bodyPr/>
          <a:lstStyle/>
          <a:p>
            <a:r>
              <a:rPr lang="en-US"/>
              <a:t>Click icon to add picture</a:t>
            </a:r>
          </a:p>
        </p:txBody>
      </p:sp>
      <p:sp>
        <p:nvSpPr>
          <p:cNvPr id="2" name="Title 1"/>
          <p:cNvSpPr>
            <a:spLocks noGrp="1"/>
          </p:cNvSpPr>
          <p:nvPr>
            <p:ph type="title" hasCustomPrompt="1"/>
          </p:nvPr>
        </p:nvSpPr>
        <p:spPr>
          <a:xfrm>
            <a:off x="640772"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3/3/2023</a:t>
            </a:fld>
            <a:endParaRPr lang="en-US" dirty="0"/>
          </a:p>
        </p:txBody>
      </p:sp>
      <p:sp>
        <p:nvSpPr>
          <p:cNvPr id="4" name="Footer Placeholder 3"/>
          <p:cNvSpPr>
            <a:spLocks noGrp="1"/>
          </p:cNvSpPr>
          <p:nvPr>
            <p:ph type="ftr" sz="quarter" idx="11"/>
          </p:nvPr>
        </p:nvSpPr>
        <p:spPr>
          <a:xfrm>
            <a:off x="194912" y="4751482"/>
            <a:ext cx="2915434" cy="187753"/>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4751482"/>
            <a:ext cx="762000" cy="187753"/>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1806769"/>
            <a:ext cx="3713021" cy="1585913"/>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640772"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640773"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6DF50DA-7B18-354A-ADC8-AE0388894B36}"/>
              </a:ext>
            </a:extLst>
          </p:cNvPr>
          <p:cNvGrpSpPr/>
          <p:nvPr userDrawn="1"/>
        </p:nvGrpSpPr>
        <p:grpSpPr>
          <a:xfrm>
            <a:off x="0" y="0"/>
            <a:ext cx="9144000" cy="297873"/>
            <a:chOff x="0" y="0"/>
            <a:chExt cx="12192000" cy="397164"/>
          </a:xfrm>
        </p:grpSpPr>
        <p:sp>
          <p:nvSpPr>
            <p:cNvPr id="13" name="Rectangle 12">
              <a:extLst>
                <a:ext uri="{FF2B5EF4-FFF2-40B4-BE49-F238E27FC236}">
                  <a16:creationId xmlns:a16="http://schemas.microsoft.com/office/drawing/2014/main" id="{FD30A8D4-6A5A-154F-B1A1-1EFA9143C0D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2ABD13B1-A03B-334C-8443-736D9DCC4D25}"/>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1AE77912-2640-D24A-B1C4-A778B4DEDB3F}"/>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C343BB98-0911-ED45-99DF-3136DA24B6D5}"/>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32DE1CE2-C376-9C45-BAD5-76783368CF28}"/>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18420866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B49E5936-8DDE-404C-8287-66CA0AC7109D}"/>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AF089031-6A5B-9449-87D7-7C5CDDC88BC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5F6C75A-9108-CA4F-8B66-B6CECA99FEA2}"/>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6ECF4384-BA6E-6245-8D88-99ED543B1D4E}"/>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1E6C63DE-AB2B-974A-A8EC-EA2603B292F2}"/>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67A2A04B-66A2-9349-97DE-C751FF6560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40268671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3/3/2023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3EF584D0-0125-DD43-839D-88959E97F904}"/>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DD85CBA6-CECB-7248-880F-540A646F768D}"/>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F497680-B31E-0E4C-B43C-A3D9D08A4D9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91B6DF40-54B9-3B43-AE5C-98DAA975F99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56860022-B720-0147-9D04-01AA504D7011}"/>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4CE8E639-BFC3-EE48-B3BA-F70F153789ED}"/>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423889309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3/3/2023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2C670234-9DB2-424E-8823-6A9DA1AF548A}"/>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4BDA2F90-2B7E-6F47-8B0A-F3C4FF1C9A5E}"/>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1927351F-0FF7-514A-8571-9BFEC244FE4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58888C3-9E25-4646-9D2D-E0F0EF3A8D49}"/>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511E38F-B04A-1742-90E3-F0CA0679C756}"/>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A8ED03F5-8D14-604E-AF5A-BBD1209FB81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45546472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919" y="3435927"/>
            <a:ext cx="8158163" cy="1198418"/>
          </a:xfrm>
          <a:noFill/>
        </p:spPr>
        <p:txBody>
          <a:bodyPr wrap="square" rtlCol="0" anchor="ctr" anchorCtr="1">
            <a:noAutofit/>
          </a:bodyPr>
          <a:lstStyle>
            <a:lvl1pPr algn="ctr">
              <a:defRPr lang="en-US" sz="135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3/3/2023</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9144000" cy="297873"/>
            <a:chOff x="0" y="0"/>
            <a:chExt cx="12192000" cy="397164"/>
          </a:xfrm>
        </p:grpSpPr>
        <p:sp>
          <p:nvSpPr>
            <p:cNvPr id="17" name="Rectangle 16"/>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4" name="Picture 3">
            <a:extLst>
              <a:ext uri="{FF2B5EF4-FFF2-40B4-BE49-F238E27FC236}">
                <a16:creationId xmlns:a16="http://schemas.microsoft.com/office/drawing/2014/main" id="{08F22C7D-C1E2-3043-B369-F9AA670BFC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5" y="739190"/>
            <a:ext cx="4572108" cy="3056400"/>
          </a:xfrm>
          <a:prstGeom prst="rect">
            <a:avLst/>
          </a:prstGeom>
        </p:spPr>
      </p:pic>
    </p:spTree>
    <p:extLst>
      <p:ext uri="{BB962C8B-B14F-4D97-AF65-F5344CB8AC3E}">
        <p14:creationId xmlns:p14="http://schemas.microsoft.com/office/powerpoint/2010/main" val="24091758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6" y="771706"/>
            <a:ext cx="4114682"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3/3/2023</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9144000" cy="297873"/>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5" name="Picture 14">
            <a:extLst>
              <a:ext uri="{FF2B5EF4-FFF2-40B4-BE49-F238E27FC236}">
                <a16:creationId xmlns:a16="http://schemas.microsoft.com/office/drawing/2014/main" id="{BBE1A07C-8552-0542-9BF7-2A61006340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231078686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_AL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069" y="3512127"/>
            <a:ext cx="8043863" cy="1169837"/>
          </a:xfrm>
          <a:noFill/>
        </p:spPr>
        <p:txBody>
          <a:bodyPr wrap="square" rtlCol="0" anchor="ctr" anchorCtr="1">
            <a:noAutofit/>
          </a:bodyPr>
          <a:lstStyle>
            <a:lvl1pPr marL="0" algn="ctr">
              <a:lnSpc>
                <a:spcPct val="75000"/>
              </a:lnSpc>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3/3/2023</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B312827E-EAC5-3946-AC23-03E04566DD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6" y="739190"/>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67720220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_Y+W">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3/3/2023</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13" name="Picture 12">
            <a:extLst>
              <a:ext uri="{FF2B5EF4-FFF2-40B4-BE49-F238E27FC236}">
                <a16:creationId xmlns:a16="http://schemas.microsoft.com/office/drawing/2014/main" id="{80E1138C-7163-9A4A-A564-778DB5FD9F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4" name="Picture 13">
            <a:extLst>
              <a:ext uri="{FF2B5EF4-FFF2-40B4-BE49-F238E27FC236}">
                <a16:creationId xmlns:a16="http://schemas.microsoft.com/office/drawing/2014/main" id="{FB69222D-1DFB-B94F-A392-6FB5C5B244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178112" y="4154497"/>
            <a:ext cx="2787777" cy="182594"/>
          </a:xfrm>
          <a:prstGeom prst="rect">
            <a:avLst/>
          </a:prstGeom>
        </p:spPr>
      </p:pic>
      <p:grpSp>
        <p:nvGrpSpPr>
          <p:cNvPr id="15" name="Group 14">
            <a:extLst>
              <a:ext uri="{FF2B5EF4-FFF2-40B4-BE49-F238E27FC236}">
                <a16:creationId xmlns:a16="http://schemas.microsoft.com/office/drawing/2014/main" id="{D1AB13A6-01B3-1349-A6AD-A8DCEA6BDA15}"/>
              </a:ext>
            </a:extLst>
          </p:cNvPr>
          <p:cNvGrpSpPr/>
          <p:nvPr userDrawn="1"/>
        </p:nvGrpSpPr>
        <p:grpSpPr>
          <a:xfrm>
            <a:off x="0" y="0"/>
            <a:ext cx="9144000" cy="297873"/>
            <a:chOff x="0" y="0"/>
            <a:chExt cx="12192000" cy="397164"/>
          </a:xfrm>
        </p:grpSpPr>
        <p:sp>
          <p:nvSpPr>
            <p:cNvPr id="22" name="Rectangle 21">
              <a:extLst>
                <a:ext uri="{FF2B5EF4-FFF2-40B4-BE49-F238E27FC236}">
                  <a16:creationId xmlns:a16="http://schemas.microsoft.com/office/drawing/2014/main" id="{75457A8D-1152-354E-8405-E7836A69DB9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D96C2F31-E470-6645-AE27-62977010A974}"/>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a:extLst>
                <a:ext uri="{FF2B5EF4-FFF2-40B4-BE49-F238E27FC236}">
                  <a16:creationId xmlns:a16="http://schemas.microsoft.com/office/drawing/2014/main" id="{5E072F41-1CDC-9A4B-83F9-B151523E9C1C}"/>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589C2FE9-5C87-5445-A800-5C3665B8FE4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a:extLst>
                <a:ext uri="{FF2B5EF4-FFF2-40B4-BE49-F238E27FC236}">
                  <a16:creationId xmlns:a16="http://schemas.microsoft.com/office/drawing/2014/main" id="{523FE15A-B47A-1D41-B98B-5F1FD8269627}"/>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28" name="Picture 27">
            <a:extLst>
              <a:ext uri="{FF2B5EF4-FFF2-40B4-BE49-F238E27FC236}">
                <a16:creationId xmlns:a16="http://schemas.microsoft.com/office/drawing/2014/main" id="{5CB9D5B6-576E-A84E-B496-E9FDEC47ABD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85946" y="603820"/>
            <a:ext cx="4572108" cy="3056400"/>
          </a:xfrm>
          <a:prstGeom prst="rect">
            <a:avLst/>
          </a:prstGeom>
        </p:spPr>
      </p:pic>
    </p:spTree>
    <p:extLst>
      <p:ext uri="{BB962C8B-B14F-4D97-AF65-F5344CB8AC3E}">
        <p14:creationId xmlns:p14="http://schemas.microsoft.com/office/powerpoint/2010/main" val="72724930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_Y+W_ALT">
    <p:bg>
      <p:bgPr>
        <a:solidFill>
          <a:schemeClr val="tx1"/>
        </a:solid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3/3/2023</a:t>
            </a:fld>
            <a:endParaRPr lang="en-US" dirty="0"/>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B312827E-EAC5-3946-AC23-03E04566DD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6" y="599348"/>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447C4EF9-A5C2-5947-9C94-BD3C8A011B2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7" name="Picture 16">
            <a:extLst>
              <a:ext uri="{FF2B5EF4-FFF2-40B4-BE49-F238E27FC236}">
                <a16:creationId xmlns:a16="http://schemas.microsoft.com/office/drawing/2014/main" id="{AB13A5EE-7ACD-F44B-B9D4-9E14E16B8E1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3178112" y="4154497"/>
            <a:ext cx="2787777" cy="182594"/>
          </a:xfrm>
          <a:prstGeom prst="rect">
            <a:avLst/>
          </a:prstGeom>
        </p:spPr>
      </p:pic>
    </p:spTree>
    <p:extLst>
      <p:ext uri="{BB962C8B-B14F-4D97-AF65-F5344CB8AC3E}">
        <p14:creationId xmlns:p14="http://schemas.microsoft.com/office/powerpoint/2010/main" val="286165044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842B6A-813C-FA45-B88D-CE413A77FF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6" y="771706"/>
            <a:ext cx="6941198"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3/3/2023</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5" name="Group 14"/>
          <p:cNvGrpSpPr/>
          <p:nvPr userDrawn="1"/>
        </p:nvGrpSpPr>
        <p:grpSpPr>
          <a:xfrm>
            <a:off x="0" y="0"/>
            <a:ext cx="9144000" cy="297873"/>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912770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6" y="771706"/>
            <a:ext cx="4114682"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3/3/2023</a:t>
            </a:fld>
            <a:endParaRPr lang="en-US" dirty="0"/>
          </a:p>
        </p:txBody>
      </p:sp>
      <p:sp>
        <p:nvSpPr>
          <p:cNvPr id="8" name="Footer Placeholder 7"/>
          <p:cNvSpPr>
            <a:spLocks noGrp="1"/>
          </p:cNvSpPr>
          <p:nvPr>
            <p:ph type="ftr" sz="quarter" idx="11"/>
          </p:nvPr>
        </p:nvSpPr>
        <p:spPr>
          <a:xfrm>
            <a:off x="4967756" y="4782924"/>
            <a:ext cx="3220281" cy="187753"/>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9144000" cy="297873"/>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50F173A6-3ACA-4942-AF2C-D0B120EE61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630779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3/3/2023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5363491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513795"/>
            <a:ext cx="1065644" cy="214539"/>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3/3/2023</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325582"/>
            <a:ext cx="5284561" cy="671945"/>
          </a:xfrm>
        </p:spPr>
        <p:txBody>
          <a:bodyPr/>
          <a:lstStyle>
            <a:lvl1pPr>
              <a:defRPr b="1" cap="all" baseline="0"/>
            </a:lvl1pPr>
          </a:lstStyle>
          <a:p>
            <a:r>
              <a:rPr lang="en-US"/>
              <a:t>Click to edit Master title style</a:t>
            </a:r>
            <a:endParaRPr lang="en-US" dirty="0"/>
          </a:p>
        </p:txBody>
      </p:sp>
    </p:spTree>
    <p:extLst>
      <p:ext uri="{BB962C8B-B14F-4D97-AF65-F5344CB8AC3E}">
        <p14:creationId xmlns:p14="http://schemas.microsoft.com/office/powerpoint/2010/main" val="38997938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282304"/>
            <a:ext cx="7049630" cy="2139553"/>
          </a:xfrm>
        </p:spPr>
        <p:txBody>
          <a:bodyPr anchor="b">
            <a:normAutofit/>
          </a:bodyPr>
          <a:lstStyle>
            <a:lvl1pPr algn="l">
              <a:defRPr sz="3000" b="1"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3442098"/>
            <a:ext cx="7049630" cy="1125140"/>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3/3/2023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4573630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91" y="2421150"/>
            <a:ext cx="6577965" cy="909042"/>
          </a:xfrm>
        </p:spPr>
        <p:txBody>
          <a:bodyPr anchor="b">
            <a:noAutofit/>
          </a:bodyPr>
          <a:lstStyle>
            <a:lvl1pPr algn="l">
              <a:defRPr sz="3000" b="1"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3336065"/>
            <a:ext cx="6577965" cy="499912"/>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63253" y="4751482"/>
            <a:ext cx="885836" cy="187753"/>
          </a:xfrm>
        </p:spPr>
        <p:txBody>
          <a:bodyPr/>
          <a:lstStyle/>
          <a:p>
            <a:fld id="{72EFF9E2-52BD-4C8D-9C57-79F661DB94A1}" type="datetime1">
              <a:rPr lang="en-US" smtClean="0"/>
              <a:t>3/3/2023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297873"/>
            <a:chOff x="0" y="0"/>
            <a:chExt cx="12192000" cy="397164"/>
          </a:xfrm>
        </p:grpSpPr>
        <p:sp>
          <p:nvSpPr>
            <p:cNvPr id="15" name="Rectangle 14"/>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2848815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325582"/>
            <a:ext cx="8677297" cy="671945"/>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194912" y="1059873"/>
            <a:ext cx="4190141"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059873"/>
            <a:ext cx="4243965"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3/3/2023</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93226971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D18FC7-EB3D-A142-853C-7A6BC4BDE92C}"/>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6614927" y="4492861"/>
            <a:ext cx="2446874" cy="675000"/>
          </a:xfrm>
          <a:prstGeom prst="rect">
            <a:avLst/>
          </a:prstGeom>
        </p:spPr>
      </p:pic>
      <p:sp>
        <p:nvSpPr>
          <p:cNvPr id="2" name="Title Placeholder 1"/>
          <p:cNvSpPr>
            <a:spLocks noGrp="1"/>
          </p:cNvSpPr>
          <p:nvPr>
            <p:ph type="title"/>
          </p:nvPr>
        </p:nvSpPr>
        <p:spPr>
          <a:xfrm>
            <a:off x="194913" y="325582"/>
            <a:ext cx="8677297" cy="6719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059873"/>
            <a:ext cx="8677297" cy="3446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3510" y="4751482"/>
            <a:ext cx="885836"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3/3/2023</a:t>
            </a:fld>
            <a:endParaRPr lang="en-US" dirty="0"/>
          </a:p>
        </p:txBody>
      </p:sp>
      <p:sp>
        <p:nvSpPr>
          <p:cNvPr id="5" name="Footer Placeholder 4"/>
          <p:cNvSpPr>
            <a:spLocks noGrp="1"/>
          </p:cNvSpPr>
          <p:nvPr>
            <p:ph type="ftr" sz="quarter" idx="3"/>
          </p:nvPr>
        </p:nvSpPr>
        <p:spPr>
          <a:xfrm>
            <a:off x="194912" y="4751482"/>
            <a:ext cx="3919888" cy="187753"/>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4751482"/>
            <a:ext cx="762000"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9" name="Group 8"/>
          <p:cNvGrpSpPr/>
          <p:nvPr userDrawn="1"/>
        </p:nvGrpSpPr>
        <p:grpSpPr>
          <a:xfrm>
            <a:off x="0" y="0"/>
            <a:ext cx="9144000" cy="297873"/>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0867752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ransition spd="slow">
    <p:push dir="u"/>
  </p:transition>
  <p:hf hdr="0" dt="0"/>
  <p:txStyles>
    <p:titleStyle>
      <a:lvl1pPr algn="l" defTabSz="685800" rtl="0" eaLnBrk="1" latinLnBrk="0" hangingPunct="1">
        <a:lnSpc>
          <a:spcPct val="85000"/>
        </a:lnSpc>
        <a:spcBef>
          <a:spcPct val="0"/>
        </a:spcBef>
        <a:buNone/>
        <a:defRPr sz="2700" b="1"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biomarkerres.biomedcentral.com/articles/10.1186/s40364-021-00272-1#Tab2"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onlinelibrary.wiley.com/doi/epdf/10.1002/anie.201202350" TargetMode="External"/><Relationship Id="rId4" Type="http://schemas.openxmlformats.org/officeDocument/2006/relationships/hyperlink" Target="https://pubs.acs.org/doi/10.1021/cm80253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125-2063-8585-0E8B-1A9C09EA9597}"/>
              </a:ext>
            </a:extLst>
          </p:cNvPr>
          <p:cNvSpPr>
            <a:spLocks noGrp="1"/>
          </p:cNvSpPr>
          <p:nvPr>
            <p:ph type="ctrTitle"/>
          </p:nvPr>
        </p:nvSpPr>
        <p:spPr>
          <a:xfrm>
            <a:off x="339555" y="771706"/>
            <a:ext cx="7848482" cy="2307250"/>
          </a:xfrm>
        </p:spPr>
        <p:txBody>
          <a:bodyPr/>
          <a:lstStyle/>
          <a:p>
            <a:r>
              <a:rPr lang="en-US" dirty="0"/>
              <a:t>Nucleic acid hybridization on an electrically reconfigurable network of gold-coated magnetic nanoparticles enables microRNA detection in blood</a:t>
            </a:r>
            <a:endParaRPr lang="en-CA" dirty="0"/>
          </a:p>
        </p:txBody>
      </p:sp>
      <p:sp>
        <p:nvSpPr>
          <p:cNvPr id="3" name="Subtitle 2">
            <a:extLst>
              <a:ext uri="{FF2B5EF4-FFF2-40B4-BE49-F238E27FC236}">
                <a16:creationId xmlns:a16="http://schemas.microsoft.com/office/drawing/2014/main" id="{CE4AF669-12C3-2ADE-C7C8-9C1544AA55AC}"/>
              </a:ext>
            </a:extLst>
          </p:cNvPr>
          <p:cNvSpPr>
            <a:spLocks noGrp="1"/>
          </p:cNvSpPr>
          <p:nvPr>
            <p:ph type="subTitle" idx="1"/>
          </p:nvPr>
        </p:nvSpPr>
        <p:spPr/>
        <p:txBody>
          <a:bodyPr/>
          <a:lstStyle/>
          <a:p>
            <a:pPr marL="0" lvl="0" indent="0" algn="l" rtl="0">
              <a:spcBef>
                <a:spcPts val="0"/>
              </a:spcBef>
              <a:spcAft>
                <a:spcPts val="0"/>
              </a:spcAft>
              <a:buNone/>
            </a:pPr>
            <a:r>
              <a:rPr lang="en-US" dirty="0"/>
              <a:t>March 7, 2022     </a:t>
            </a:r>
          </a:p>
          <a:p>
            <a:pPr marL="0" lvl="0" indent="0" algn="l" rtl="0">
              <a:spcBef>
                <a:spcPts val="0"/>
              </a:spcBef>
              <a:spcAft>
                <a:spcPts val="0"/>
              </a:spcAft>
              <a:buNone/>
            </a:pPr>
            <a:r>
              <a:rPr lang="en-US" dirty="0" err="1"/>
              <a:t>Chunlin</a:t>
            </a:r>
            <a:r>
              <a:rPr lang="en-US" dirty="0"/>
              <a:t> Min</a:t>
            </a:r>
          </a:p>
          <a:p>
            <a:endParaRPr lang="en-CA" dirty="0"/>
          </a:p>
        </p:txBody>
      </p:sp>
      <p:sp>
        <p:nvSpPr>
          <p:cNvPr id="4" name="Footer Placeholder 3">
            <a:extLst>
              <a:ext uri="{FF2B5EF4-FFF2-40B4-BE49-F238E27FC236}">
                <a16:creationId xmlns:a16="http://schemas.microsoft.com/office/drawing/2014/main" id="{E50C4E03-C6B8-B8E4-4694-5EDE80668E2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A84CB1-3A7E-10BE-0A29-F9E90DD06859}"/>
              </a:ext>
            </a:extLst>
          </p:cNvPr>
          <p:cNvSpPr>
            <a:spLocks noGrp="1"/>
          </p:cNvSpPr>
          <p:nvPr>
            <p:ph type="sldNum" sz="quarter" idx="12"/>
          </p:nvPr>
        </p:nvSpPr>
        <p:spPr/>
        <p:txBody>
          <a:bodyPr/>
          <a:lstStyle/>
          <a:p>
            <a:fld id="{93005692-73BE-493E-93AB-ECD6027A7652}" type="slidenum">
              <a:rPr lang="en-US" smtClean="0"/>
              <a:pPr/>
              <a:t>1</a:t>
            </a:fld>
            <a:endParaRPr lang="en-US" dirty="0"/>
          </a:p>
        </p:txBody>
      </p:sp>
    </p:spTree>
    <p:extLst>
      <p:ext uri="{BB962C8B-B14F-4D97-AF65-F5344CB8AC3E}">
        <p14:creationId xmlns:p14="http://schemas.microsoft.com/office/powerpoint/2010/main" val="139018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Au@MNPs property as a Biochemiresistor</a:t>
            </a:r>
            <a:endParaRPr/>
          </a:p>
        </p:txBody>
      </p:sp>
      <p:sp>
        <p:nvSpPr>
          <p:cNvPr id="126" name="Google Shape;126;p23"/>
          <p:cNvSpPr txBox="1">
            <a:spLocks noGrp="1"/>
          </p:cNvSpPr>
          <p:nvPr>
            <p:ph idx="1"/>
          </p:nvPr>
        </p:nvSpPr>
        <p:spPr>
          <a:xfrm>
            <a:off x="457200" y="1200150"/>
            <a:ext cx="8229600" cy="787800"/>
          </a:xfrm>
          <a:prstGeom prst="rect">
            <a:avLst/>
          </a:prstGeom>
        </p:spPr>
        <p:txBody>
          <a:bodyPr spcFirstLastPara="1" wrap="square" lIns="91425" tIns="45700" rIns="91425" bIns="45700" anchor="t" anchorCtr="0">
            <a:normAutofit fontScale="92500" lnSpcReduction="10000"/>
          </a:bodyPr>
          <a:lstStyle/>
          <a:p>
            <a:pPr marL="400050" indent="-285750">
              <a:spcBef>
                <a:spcPts val="360"/>
              </a:spcBef>
              <a:spcAft>
                <a:spcPts val="1200"/>
              </a:spcAft>
              <a:buSzPts val="1800"/>
            </a:pPr>
            <a:r>
              <a:rPr lang="en-CA" dirty="0"/>
              <a:t>First introduced in “The </a:t>
            </a:r>
            <a:r>
              <a:rPr lang="en-CA" dirty="0" err="1"/>
              <a:t>biochemiresistor</a:t>
            </a:r>
            <a:r>
              <a:rPr lang="en-CA" dirty="0"/>
              <a:t>: an ultrasensitive biosensor for small organic molecules” [3]</a:t>
            </a:r>
            <a:endParaRPr dirty="0"/>
          </a:p>
        </p:txBody>
      </p:sp>
      <p:sp>
        <p:nvSpPr>
          <p:cNvPr id="128" name="Google Shape;128;p23"/>
          <p:cNvSpPr txBox="1">
            <a:spLocks noGrp="1"/>
          </p:cNvSpPr>
          <p:nvPr>
            <p:ph type="body" idx="4294967295"/>
          </p:nvPr>
        </p:nvSpPr>
        <p:spPr>
          <a:xfrm>
            <a:off x="457200" y="1987950"/>
            <a:ext cx="4481513" cy="2484438"/>
          </a:xfrm>
          <a:prstGeom prst="rect">
            <a:avLst/>
          </a:prstGeom>
        </p:spPr>
        <p:txBody>
          <a:bodyPr spcFirstLastPara="1" wrap="square" lIns="91425" tIns="45700" rIns="91425" bIns="45700" anchor="t" anchorCtr="0">
            <a:normAutofit fontScale="92500"/>
          </a:bodyPr>
          <a:lstStyle/>
          <a:p>
            <a:pPr marL="408623" indent="-285750">
              <a:spcBef>
                <a:spcPts val="360"/>
              </a:spcBef>
              <a:spcAft>
                <a:spcPts val="0"/>
              </a:spcAft>
              <a:buSzPct val="100000"/>
            </a:pPr>
            <a:r>
              <a:rPr lang="en-CA" dirty="0"/>
              <a:t>Example from [3] (diagram)</a:t>
            </a:r>
            <a:endParaRPr dirty="0"/>
          </a:p>
          <a:p>
            <a:pPr marL="865823" lvl="1" indent="-285750">
              <a:spcBef>
                <a:spcPts val="1200"/>
              </a:spcBef>
              <a:spcAft>
                <a:spcPts val="0"/>
              </a:spcAft>
              <a:buSzPct val="128571"/>
            </a:pPr>
            <a:r>
              <a:rPr lang="en-CA" dirty="0"/>
              <a:t>(b) </a:t>
            </a:r>
            <a:r>
              <a:rPr lang="en-CA" dirty="0" err="1"/>
              <a:t>Ab-Au@MNP</a:t>
            </a:r>
            <a:r>
              <a:rPr lang="en-CA" dirty="0"/>
              <a:t> surface is modified with anti-enrofloxacin antibody</a:t>
            </a:r>
            <a:endParaRPr dirty="0"/>
          </a:p>
          <a:p>
            <a:pPr marL="1323023" lvl="2" indent="-285750">
              <a:spcBef>
                <a:spcPts val="1200"/>
              </a:spcBef>
              <a:spcAft>
                <a:spcPts val="0"/>
              </a:spcAft>
              <a:buSzPct val="128571"/>
            </a:pPr>
            <a:r>
              <a:rPr lang="en-CA" dirty="0"/>
              <a:t>When target is enrofloxacin is present in solution, surface anti-enrofloxacin can dissociate from surface bound enrofloxacin</a:t>
            </a:r>
            <a:endParaRPr dirty="0"/>
          </a:p>
          <a:p>
            <a:pPr marL="865823" lvl="1" indent="-285750">
              <a:spcBef>
                <a:spcPts val="1200"/>
              </a:spcBef>
              <a:spcAft>
                <a:spcPts val="1200"/>
              </a:spcAft>
              <a:buSzPct val="128571"/>
            </a:pPr>
            <a:r>
              <a:rPr lang="en-CA" dirty="0"/>
              <a:t>(c) Higher target concentration =&gt; lower resistance</a:t>
            </a:r>
            <a:endParaRPr dirty="0"/>
          </a:p>
        </p:txBody>
      </p:sp>
      <p:pic>
        <p:nvPicPr>
          <p:cNvPr id="127" name="Google Shape;127;p23"/>
          <p:cNvPicPr preferRelativeResize="0"/>
          <p:nvPr/>
        </p:nvPicPr>
        <p:blipFill>
          <a:blip r:embed="rId3">
            <a:alphaModFix/>
          </a:blip>
          <a:stretch>
            <a:fillRect/>
          </a:stretch>
        </p:blipFill>
        <p:spPr>
          <a:xfrm>
            <a:off x="5344874" y="1861675"/>
            <a:ext cx="3341926" cy="30978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Procedure</a:t>
            </a:r>
            <a:endParaRPr/>
          </a:p>
        </p:txBody>
      </p:sp>
      <p:sp>
        <p:nvSpPr>
          <p:cNvPr id="134" name="Google Shape;134;p24"/>
          <p:cNvSpPr txBox="1">
            <a:spLocks noGrp="1"/>
          </p:cNvSpPr>
          <p:nvPr>
            <p:ph idx="1"/>
          </p:nvPr>
        </p:nvSpPr>
        <p:spPr>
          <a:xfrm>
            <a:off x="457200" y="1200150"/>
            <a:ext cx="8322900" cy="1371600"/>
          </a:xfrm>
          <a:prstGeom prst="rect">
            <a:avLst/>
          </a:prstGeom>
        </p:spPr>
        <p:txBody>
          <a:bodyPr spcFirstLastPara="1" wrap="square" lIns="91425" tIns="45700" rIns="91425" bIns="45700" anchor="t" anchorCtr="0">
            <a:normAutofit fontScale="77500" lnSpcReduction="20000"/>
          </a:bodyPr>
          <a:lstStyle/>
          <a:p>
            <a:pPr marL="434340" indent="-285750">
              <a:spcBef>
                <a:spcPts val="360"/>
              </a:spcBef>
              <a:spcAft>
                <a:spcPts val="0"/>
              </a:spcAft>
              <a:buSzPct val="100000"/>
            </a:pPr>
            <a:r>
              <a:rPr lang="en-CA" dirty="0" err="1"/>
              <a:t>DNA-Au@MNPs</a:t>
            </a:r>
            <a:r>
              <a:rPr lang="en-CA" dirty="0"/>
              <a:t> are incubated for 30 min with 2 mL of target miRNA solution while gentle mixing in the rotating wheel</a:t>
            </a:r>
            <a:endParaRPr dirty="0"/>
          </a:p>
          <a:p>
            <a:pPr marL="434340" indent="-285750">
              <a:spcBef>
                <a:spcPts val="0"/>
              </a:spcBef>
              <a:spcAft>
                <a:spcPts val="0"/>
              </a:spcAft>
              <a:buSzPct val="100000"/>
            </a:pPr>
            <a:r>
              <a:rPr lang="en-CA" dirty="0" err="1"/>
              <a:t>DNA-Au@MNPs</a:t>
            </a:r>
            <a:r>
              <a:rPr lang="en-CA" dirty="0"/>
              <a:t> are then collected magnetically onto gold microelectrode and unhybridized targets are washed away</a:t>
            </a:r>
            <a:endParaRPr dirty="0"/>
          </a:p>
          <a:p>
            <a:pPr marL="434340" indent="-285750">
              <a:spcBef>
                <a:spcPts val="0"/>
              </a:spcBef>
              <a:spcAft>
                <a:spcPts val="0"/>
              </a:spcAft>
              <a:buSzPct val="100000"/>
            </a:pPr>
            <a:r>
              <a:rPr lang="en-CA" dirty="0"/>
              <a:t>Apply 10 cycles of square-wave voltammetry in the potential range between 200 and −500 mV with pulse amplitude of 20 mV and frequency of 2 Hz</a:t>
            </a:r>
            <a:endParaRPr dirty="0"/>
          </a:p>
          <a:p>
            <a:pPr marL="434340" indent="-285750">
              <a:spcBef>
                <a:spcPts val="0"/>
              </a:spcBef>
              <a:spcAft>
                <a:spcPts val="0"/>
              </a:spcAft>
              <a:buSzPct val="100000"/>
            </a:pPr>
            <a:r>
              <a:rPr lang="en-CA" dirty="0"/>
              <a:t>Compare peak of voltammogram to calibration curve to determine concentration of target</a:t>
            </a:r>
            <a:endParaRPr dirty="0"/>
          </a:p>
        </p:txBody>
      </p:sp>
      <p:pic>
        <p:nvPicPr>
          <p:cNvPr id="135" name="Google Shape;135;p24"/>
          <p:cNvPicPr preferRelativeResize="0"/>
          <p:nvPr/>
        </p:nvPicPr>
        <p:blipFill>
          <a:blip r:embed="rId3">
            <a:alphaModFix/>
          </a:blip>
          <a:stretch>
            <a:fillRect/>
          </a:stretch>
        </p:blipFill>
        <p:spPr>
          <a:xfrm>
            <a:off x="944500" y="2695775"/>
            <a:ext cx="7254999" cy="23628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Assembly</a:t>
            </a:r>
            <a:endParaRPr/>
          </a:p>
        </p:txBody>
      </p:sp>
      <p:sp>
        <p:nvSpPr>
          <p:cNvPr id="141" name="Google Shape;141;p25"/>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Custom-made glass electrochemical cell</a:t>
            </a:r>
            <a:endParaRPr dirty="0"/>
          </a:p>
          <a:p>
            <a:pPr marL="857250" lvl="1" indent="-285750">
              <a:spcBef>
                <a:spcPts val="0"/>
              </a:spcBef>
              <a:spcAft>
                <a:spcPts val="0"/>
              </a:spcAft>
              <a:buSzPts val="1800"/>
            </a:pPr>
            <a:r>
              <a:rPr lang="en-CA" dirty="0"/>
              <a:t>Gold foil (working electrode) attached to aluminum foil is placed on the bottom of the cell on top of a plastic layer </a:t>
            </a:r>
            <a:endParaRPr dirty="0"/>
          </a:p>
          <a:p>
            <a:pPr marL="857250" lvl="1" indent="-285750">
              <a:spcBef>
                <a:spcPts val="0"/>
              </a:spcBef>
              <a:spcAft>
                <a:spcPts val="0"/>
              </a:spcAft>
              <a:buSzPts val="1800"/>
            </a:pPr>
            <a:r>
              <a:rPr lang="en-CA" dirty="0"/>
              <a:t>Gold foil is cleaned electrochemically in 0.05 M sulfuric acid until a reproducible cyclic voltammogram is seen</a:t>
            </a:r>
            <a:endParaRPr dirty="0"/>
          </a:p>
          <a:p>
            <a:pPr marL="1314450" lvl="2" indent="-285750">
              <a:spcBef>
                <a:spcPts val="0"/>
              </a:spcBef>
              <a:spcAft>
                <a:spcPts val="0"/>
              </a:spcAft>
              <a:buSzPts val="1800"/>
            </a:pPr>
            <a:r>
              <a:rPr lang="en-CA" dirty="0"/>
              <a:t>Working electrode area was estimated using reduction peak</a:t>
            </a:r>
            <a:endParaRPr dirty="0"/>
          </a:p>
          <a:p>
            <a:pPr marL="400050" indent="-285750">
              <a:spcBef>
                <a:spcPts val="0"/>
              </a:spcBef>
              <a:spcAft>
                <a:spcPts val="0"/>
              </a:spcAft>
              <a:buSzPts val="1800"/>
            </a:pPr>
            <a:r>
              <a:rPr lang="en-CA" dirty="0"/>
              <a:t>Measurements taken at room temperature</a:t>
            </a:r>
            <a:endParaRPr dirty="0"/>
          </a:p>
          <a:p>
            <a:pPr marL="400050" indent="-285750">
              <a:spcBef>
                <a:spcPts val="0"/>
              </a:spcBef>
              <a:spcAft>
                <a:spcPts val="0"/>
              </a:spcAft>
              <a:buSzPts val="1800"/>
            </a:pPr>
            <a:r>
              <a:rPr lang="en-CA" dirty="0"/>
              <a:t>A neodymium disc magnet was placed for 5 mins under gold foil to collect nanoparticles</a:t>
            </a:r>
            <a:endParaRPr dirty="0"/>
          </a:p>
          <a:p>
            <a:pPr marL="400050" indent="-285750">
              <a:spcBef>
                <a:spcPts val="0"/>
              </a:spcBef>
              <a:spcAft>
                <a:spcPts val="0"/>
              </a:spcAft>
              <a:buSzPts val="1800"/>
            </a:pPr>
            <a:r>
              <a:rPr lang="en-CA" dirty="0"/>
              <a:t>For electrochemical measurements, the magnet was removed and reference (</a:t>
            </a:r>
            <a:r>
              <a:rPr lang="en-CA" dirty="0" err="1"/>
              <a:t>Ag|AgCl</a:t>
            </a:r>
            <a:r>
              <a:rPr lang="en-CA" dirty="0"/>
              <a:t>, 3.0 M NaCl) and counter (custom-made platinum flag) electrodes were introduced into the cell</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457200" y="205975"/>
            <a:ext cx="47715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Range of Detection</a:t>
            </a:r>
            <a:endParaRPr/>
          </a:p>
        </p:txBody>
      </p:sp>
      <p:sp>
        <p:nvSpPr>
          <p:cNvPr id="147" name="Google Shape;147;p26"/>
          <p:cNvSpPr txBox="1">
            <a:spLocks noGrp="1"/>
          </p:cNvSpPr>
          <p:nvPr>
            <p:ph idx="1"/>
          </p:nvPr>
        </p:nvSpPr>
        <p:spPr>
          <a:xfrm>
            <a:off x="457200" y="1200150"/>
            <a:ext cx="4771500" cy="34056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Hybridization induced change in SWV peak current in three different matrixes spiked with different concentrations of target (10 </a:t>
            </a:r>
            <a:r>
              <a:rPr lang="en-CA" dirty="0" err="1"/>
              <a:t>aM</a:t>
            </a:r>
            <a:r>
              <a:rPr lang="en-CA" dirty="0"/>
              <a:t> to 1 </a:t>
            </a:r>
            <a:r>
              <a:rPr lang="en-CA" dirty="0" err="1"/>
              <a:t>nM</a:t>
            </a:r>
            <a:r>
              <a:rPr lang="en-CA" dirty="0"/>
              <a:t>)</a:t>
            </a:r>
            <a:endParaRPr dirty="0"/>
          </a:p>
          <a:p>
            <a:pPr marL="857250" lvl="1" indent="-285750">
              <a:spcBef>
                <a:spcPts val="0"/>
              </a:spcBef>
              <a:spcAft>
                <a:spcPts val="0"/>
              </a:spcAft>
              <a:buSzPts val="1800"/>
            </a:pPr>
            <a:r>
              <a:rPr lang="en-CA" dirty="0"/>
              <a:t>Matrixes: </a:t>
            </a:r>
            <a:endParaRPr dirty="0"/>
          </a:p>
          <a:p>
            <a:pPr marL="1314450" lvl="2" indent="-285750">
              <a:spcBef>
                <a:spcPts val="0"/>
              </a:spcBef>
              <a:spcAft>
                <a:spcPts val="0"/>
              </a:spcAft>
              <a:buSzPts val="1800"/>
            </a:pPr>
            <a:r>
              <a:rPr lang="en-CA" dirty="0"/>
              <a:t>(red) 50% human blood</a:t>
            </a:r>
            <a:endParaRPr dirty="0"/>
          </a:p>
          <a:p>
            <a:pPr marL="1314450" lvl="2" indent="-285750">
              <a:spcBef>
                <a:spcPts val="0"/>
              </a:spcBef>
              <a:spcAft>
                <a:spcPts val="0"/>
              </a:spcAft>
              <a:buSzPts val="1800"/>
            </a:pPr>
            <a:r>
              <a:rPr lang="en-CA" dirty="0"/>
              <a:t>(grey) human serum</a:t>
            </a:r>
            <a:endParaRPr dirty="0"/>
          </a:p>
          <a:p>
            <a:pPr marL="1314450" lvl="2" indent="-285750">
              <a:spcBef>
                <a:spcPts val="0"/>
              </a:spcBef>
              <a:spcAft>
                <a:spcPts val="0"/>
              </a:spcAft>
              <a:buSzPts val="1800"/>
            </a:pPr>
            <a:r>
              <a:rPr lang="en-CA" dirty="0"/>
              <a:t>(white) PBS, Phosphate-buffered saline</a:t>
            </a:r>
            <a:endParaRPr dirty="0"/>
          </a:p>
          <a:p>
            <a:pPr marL="857250" lvl="1" indent="-285750">
              <a:spcBef>
                <a:spcPts val="0"/>
              </a:spcBef>
              <a:spcAft>
                <a:spcPts val="0"/>
              </a:spcAft>
              <a:buSzPts val="1800"/>
            </a:pPr>
            <a:r>
              <a:rPr lang="en-CA" dirty="0"/>
              <a:t>Data collected from 50 independent experiments</a:t>
            </a:r>
            <a:endParaRPr dirty="0"/>
          </a:p>
          <a:p>
            <a:pPr marL="857250" lvl="1" indent="-285750">
              <a:spcBef>
                <a:spcPts val="0"/>
              </a:spcBef>
              <a:spcAft>
                <a:spcPts val="0"/>
              </a:spcAft>
              <a:buSzPts val="1800"/>
            </a:pPr>
            <a:r>
              <a:rPr lang="en-CA" dirty="0"/>
              <a:t>Limit of detection is 10 </a:t>
            </a:r>
            <a:r>
              <a:rPr lang="en-CA" dirty="0" err="1"/>
              <a:t>aM</a:t>
            </a:r>
            <a:endParaRPr dirty="0"/>
          </a:p>
          <a:p>
            <a:pPr marL="857250" lvl="1" indent="-285750">
              <a:spcBef>
                <a:spcPts val="0"/>
              </a:spcBef>
              <a:spcAft>
                <a:spcPts val="0"/>
              </a:spcAft>
              <a:buSzPts val="1800"/>
            </a:pPr>
            <a:r>
              <a:rPr lang="en-CA" dirty="0"/>
              <a:t>Note: Ignore the negative sign in-front of the log function for the x-axis</a:t>
            </a:r>
            <a:endParaRPr dirty="0"/>
          </a:p>
        </p:txBody>
      </p:sp>
      <p:pic>
        <p:nvPicPr>
          <p:cNvPr id="148" name="Google Shape;148;p26"/>
          <p:cNvPicPr preferRelativeResize="0"/>
          <p:nvPr/>
        </p:nvPicPr>
        <p:blipFill>
          <a:blip r:embed="rId3">
            <a:alphaModFix/>
          </a:blip>
          <a:stretch>
            <a:fillRect/>
          </a:stretch>
        </p:blipFill>
        <p:spPr>
          <a:xfrm>
            <a:off x="5772088" y="0"/>
            <a:ext cx="3371923" cy="5143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Selectivity</a:t>
            </a:r>
            <a:endParaRPr/>
          </a:p>
        </p:txBody>
      </p:sp>
      <p:sp>
        <p:nvSpPr>
          <p:cNvPr id="154" name="Google Shape;154;p27"/>
          <p:cNvSpPr txBox="1">
            <a:spLocks noGrp="1"/>
          </p:cNvSpPr>
          <p:nvPr>
            <p:ph idx="1"/>
          </p:nvPr>
        </p:nvSpPr>
        <p:spPr>
          <a:xfrm>
            <a:off x="457200" y="1200150"/>
            <a:ext cx="8229600" cy="17097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Diagram: change in peak current for (a) complementary targets, (b) non-complementary targets, (c) targets with single mismatch at middle position</a:t>
            </a:r>
            <a:endParaRPr dirty="0"/>
          </a:p>
          <a:p>
            <a:pPr marL="400050" indent="-285750">
              <a:spcBef>
                <a:spcPts val="0"/>
              </a:spcBef>
              <a:spcAft>
                <a:spcPts val="0"/>
              </a:spcAft>
              <a:buSzPts val="1800"/>
            </a:pPr>
            <a:r>
              <a:rPr lang="en-CA" dirty="0"/>
              <a:t>Average 9% less of change in current for single mismatch sample compared to fully complementary sample</a:t>
            </a:r>
            <a:endParaRPr dirty="0"/>
          </a:p>
          <a:p>
            <a:pPr marL="857250" lvl="1" indent="-285750">
              <a:spcBef>
                <a:spcPts val="0"/>
              </a:spcBef>
              <a:spcAft>
                <a:spcPts val="0"/>
              </a:spcAft>
              <a:buSzPts val="1800"/>
            </a:pPr>
            <a:r>
              <a:rPr lang="en-CA" dirty="0"/>
              <a:t>Ability of assay to discriminate target from related sequence</a:t>
            </a:r>
            <a:endParaRPr dirty="0"/>
          </a:p>
        </p:txBody>
      </p:sp>
      <p:pic>
        <p:nvPicPr>
          <p:cNvPr id="155" name="Google Shape;155;p27"/>
          <p:cNvPicPr preferRelativeResize="0"/>
          <p:nvPr/>
        </p:nvPicPr>
        <p:blipFill>
          <a:blip r:embed="rId3">
            <a:alphaModFix/>
          </a:blip>
          <a:stretch>
            <a:fillRect/>
          </a:stretch>
        </p:blipFill>
        <p:spPr>
          <a:xfrm>
            <a:off x="1398337" y="2909728"/>
            <a:ext cx="6347326" cy="2233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Detection Mechanism</a:t>
            </a:r>
            <a:endParaRPr/>
          </a:p>
        </p:txBody>
      </p:sp>
      <p:sp>
        <p:nvSpPr>
          <p:cNvPr id="161" name="Google Shape;161;p28"/>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Two hypothesis on why the sensor has low limit of detection</a:t>
            </a:r>
            <a:endParaRPr dirty="0"/>
          </a:p>
          <a:p>
            <a:pPr marL="857250" lvl="1" indent="-285750">
              <a:spcBef>
                <a:spcPts val="0"/>
              </a:spcBef>
              <a:spcAft>
                <a:spcPts val="0"/>
              </a:spcAft>
              <a:buSzPts val="1800"/>
            </a:pPr>
            <a:r>
              <a:rPr lang="en-CA" dirty="0"/>
              <a:t>(1) Recap on “</a:t>
            </a:r>
            <a:r>
              <a:rPr lang="en-CA" dirty="0" err="1"/>
              <a:t>biochemiresistor</a:t>
            </a:r>
            <a:r>
              <a:rPr lang="en-CA" dirty="0"/>
              <a:t>” property of </a:t>
            </a:r>
            <a:r>
              <a:rPr lang="en-CA" dirty="0" err="1"/>
              <a:t>Au@MNP</a:t>
            </a:r>
            <a:r>
              <a:rPr lang="en-CA" dirty="0"/>
              <a:t>: hybridized probes create distance between </a:t>
            </a:r>
            <a:r>
              <a:rPr lang="en-CA" dirty="0" err="1"/>
              <a:t>Au@MNPs</a:t>
            </a:r>
            <a:r>
              <a:rPr lang="en-CA" dirty="0"/>
              <a:t>, therefore increasing path resistance or decreasing current. A limited amount of hybridized probes is enough to suppress the electrical signal of the network</a:t>
            </a:r>
            <a:endParaRPr dirty="0"/>
          </a:p>
          <a:p>
            <a:pPr marL="857250" lvl="1" indent="-285750">
              <a:spcBef>
                <a:spcPts val="0"/>
              </a:spcBef>
              <a:spcAft>
                <a:spcPts val="0"/>
              </a:spcAft>
              <a:buSzPts val="1800"/>
            </a:pPr>
            <a:r>
              <a:rPr lang="en-CA" dirty="0"/>
              <a:t>(2) Electric field induced reconfiguration of the </a:t>
            </a:r>
            <a:r>
              <a:rPr lang="en-CA" dirty="0" err="1"/>
              <a:t>Au@MNP</a:t>
            </a:r>
            <a:r>
              <a:rPr lang="en-CA" dirty="0"/>
              <a:t> network redirects hybridized particles closer to electrode surface, which helps to amplify signal suppression</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1</a:t>
            </a:r>
            <a:endParaRPr/>
          </a:p>
        </p:txBody>
      </p:sp>
      <p:sp>
        <p:nvSpPr>
          <p:cNvPr id="167" name="Google Shape;167;p29"/>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Area under peaks in CV helps estimate number of electrochemically-detectable redox-active molecules (amount of detectable DNA probes)</a:t>
            </a:r>
            <a:endParaRPr dirty="0"/>
          </a:p>
          <a:p>
            <a:pPr marL="857250" lvl="1" indent="-285750">
              <a:spcBef>
                <a:spcPts val="0"/>
              </a:spcBef>
              <a:spcAft>
                <a:spcPts val="0"/>
              </a:spcAft>
              <a:buSzPts val="1800"/>
            </a:pPr>
            <a:r>
              <a:rPr lang="en-CA" dirty="0"/>
              <a:t>Paper used oxidation peak</a:t>
            </a:r>
            <a:endParaRPr dirty="0"/>
          </a:p>
          <a:p>
            <a:pPr marL="857250" lvl="1" indent="-285750">
              <a:spcBef>
                <a:spcPts val="0"/>
              </a:spcBef>
              <a:spcAft>
                <a:spcPts val="0"/>
              </a:spcAft>
              <a:buSzPts val="1800"/>
            </a:pPr>
            <a:r>
              <a:rPr lang="en-CA" dirty="0"/>
              <a:t>n is number of electron transferred per redox event (n = 2 for MB)</a:t>
            </a:r>
            <a:endParaRPr dirty="0"/>
          </a:p>
          <a:p>
            <a:pPr marL="857250" lvl="1" indent="-285750">
              <a:spcBef>
                <a:spcPts val="0"/>
              </a:spcBef>
              <a:spcAft>
                <a:spcPts val="0"/>
              </a:spcAft>
              <a:buSzPts val="1800"/>
            </a:pPr>
            <a:r>
              <a:rPr lang="en-CA" dirty="0"/>
              <a:t>F is Faraday’s constant</a:t>
            </a:r>
            <a:endParaRPr dirty="0"/>
          </a:p>
          <a:p>
            <a:pPr marL="857250" lvl="1" indent="-285750">
              <a:spcBef>
                <a:spcPts val="0"/>
              </a:spcBef>
              <a:spcAft>
                <a:spcPts val="0"/>
              </a:spcAft>
              <a:buSzPts val="1800"/>
            </a:pPr>
            <a:r>
              <a:rPr lang="en-CA" dirty="0"/>
              <a:t>A is area of electrode area</a:t>
            </a:r>
            <a:endParaRPr dirty="0"/>
          </a:p>
          <a:p>
            <a:pPr marL="857250" lvl="1" indent="-285750">
              <a:spcBef>
                <a:spcPts val="0"/>
              </a:spcBef>
              <a:spcAft>
                <a:spcPts val="0"/>
              </a:spcAft>
              <a:buSzPts val="1800"/>
            </a:pPr>
            <a:r>
              <a:rPr lang="en-CA" dirty="0"/>
              <a:t>v is sweep rate</a:t>
            </a:r>
            <a:endParaRPr dirty="0"/>
          </a:p>
          <a:p>
            <a:pPr>
              <a:spcBef>
                <a:spcPts val="1200"/>
              </a:spcBef>
              <a:spcAft>
                <a:spcPts val="1200"/>
              </a:spcAft>
            </a:pPr>
            <a:endParaRPr dirty="0"/>
          </a:p>
        </p:txBody>
      </p:sp>
      <p:grpSp>
        <p:nvGrpSpPr>
          <p:cNvPr id="168" name="Google Shape;168;p29"/>
          <p:cNvGrpSpPr/>
          <p:nvPr/>
        </p:nvGrpSpPr>
        <p:grpSpPr>
          <a:xfrm>
            <a:off x="631375" y="4034063"/>
            <a:ext cx="2373525" cy="819863"/>
            <a:chOff x="30800" y="4072563"/>
            <a:chExt cx="2373525" cy="819863"/>
          </a:xfrm>
        </p:grpSpPr>
        <p:pic>
          <p:nvPicPr>
            <p:cNvPr id="169" name="Google Shape;169;p29"/>
            <p:cNvPicPr preferRelativeResize="0"/>
            <p:nvPr/>
          </p:nvPicPr>
          <p:blipFill>
            <a:blip r:embed="rId3">
              <a:alphaModFix/>
            </a:blip>
            <a:stretch>
              <a:fillRect/>
            </a:stretch>
          </p:blipFill>
          <p:spPr>
            <a:xfrm>
              <a:off x="30800" y="4072563"/>
              <a:ext cx="2327675" cy="542850"/>
            </a:xfrm>
            <a:prstGeom prst="rect">
              <a:avLst/>
            </a:prstGeom>
            <a:noFill/>
            <a:ln>
              <a:noFill/>
            </a:ln>
          </p:spPr>
        </p:pic>
        <p:sp>
          <p:nvSpPr>
            <p:cNvPr id="170" name="Google Shape;170;p29"/>
            <p:cNvSpPr txBox="1"/>
            <p:nvPr/>
          </p:nvSpPr>
          <p:spPr>
            <a:xfrm>
              <a:off x="112925" y="4538425"/>
              <a:ext cx="2291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00"/>
                <a:t>(1) Randles–Sevcik equation</a:t>
              </a:r>
              <a:endParaRPr>
                <a:latin typeface="Proxima Nova"/>
                <a:ea typeface="Proxima Nova"/>
                <a:cs typeface="Proxima Nova"/>
                <a:sym typeface="Proxima Nova"/>
              </a:endParaRPr>
            </a:p>
          </p:txBody>
        </p:sp>
      </p:grpSp>
      <p:grpSp>
        <p:nvGrpSpPr>
          <p:cNvPr id="171" name="Google Shape;171;p29"/>
          <p:cNvGrpSpPr/>
          <p:nvPr/>
        </p:nvGrpSpPr>
        <p:grpSpPr>
          <a:xfrm>
            <a:off x="5643850" y="3853988"/>
            <a:ext cx="2291400" cy="1180013"/>
            <a:chOff x="2540825" y="3920113"/>
            <a:chExt cx="2291400" cy="1180013"/>
          </a:xfrm>
        </p:grpSpPr>
        <p:pic>
          <p:nvPicPr>
            <p:cNvPr id="172" name="Google Shape;172;p29"/>
            <p:cNvPicPr preferRelativeResize="0"/>
            <p:nvPr/>
          </p:nvPicPr>
          <p:blipFill>
            <a:blip r:embed="rId4">
              <a:alphaModFix/>
            </a:blip>
            <a:stretch>
              <a:fillRect/>
            </a:stretch>
          </p:blipFill>
          <p:spPr>
            <a:xfrm>
              <a:off x="2724500" y="3920113"/>
              <a:ext cx="1924050" cy="847725"/>
            </a:xfrm>
            <a:prstGeom prst="rect">
              <a:avLst/>
            </a:prstGeom>
            <a:noFill/>
            <a:ln>
              <a:noFill/>
            </a:ln>
          </p:spPr>
        </p:pic>
        <p:sp>
          <p:nvSpPr>
            <p:cNvPr id="173" name="Google Shape;173;p29"/>
            <p:cNvSpPr txBox="1"/>
            <p:nvPr/>
          </p:nvSpPr>
          <p:spPr>
            <a:xfrm>
              <a:off x="2540825" y="4576925"/>
              <a:ext cx="229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00"/>
                <a:t>(2) Estimate amount of DNA probes</a:t>
              </a:r>
              <a:endParaRPr>
                <a:latin typeface="Proxima Nova"/>
                <a:ea typeface="Proxima Nova"/>
                <a:cs typeface="Proxima Nova"/>
                <a:sym typeface="Proxima Nov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4572000" y="311925"/>
            <a:ext cx="4558225" cy="4831576"/>
          </a:xfrm>
          <a:prstGeom prst="rect">
            <a:avLst/>
          </a:prstGeom>
          <a:noFill/>
          <a:ln>
            <a:noFill/>
          </a:ln>
        </p:spPr>
      </p:pic>
      <p:sp>
        <p:nvSpPr>
          <p:cNvPr id="179" name="Google Shape;179;p30"/>
          <p:cNvSpPr txBox="1">
            <a:spLocks noGrp="1"/>
          </p:cNvSpPr>
          <p:nvPr>
            <p:ph type="title"/>
          </p:nvPr>
        </p:nvSpPr>
        <p:spPr>
          <a:xfrm>
            <a:off x="457200" y="205975"/>
            <a:ext cx="39318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1 (Cont.)</a:t>
            </a:r>
            <a:endParaRPr/>
          </a:p>
        </p:txBody>
      </p:sp>
      <p:sp>
        <p:nvSpPr>
          <p:cNvPr id="180" name="Google Shape;180;p30"/>
          <p:cNvSpPr txBox="1">
            <a:spLocks noGrp="1"/>
          </p:cNvSpPr>
          <p:nvPr>
            <p:ph idx="1"/>
          </p:nvPr>
        </p:nvSpPr>
        <p:spPr>
          <a:xfrm>
            <a:off x="457200" y="1200150"/>
            <a:ext cx="3931800" cy="2112900"/>
          </a:xfrm>
          <a:prstGeom prst="rect">
            <a:avLst/>
          </a:prstGeom>
        </p:spPr>
        <p:txBody>
          <a:bodyPr spcFirstLastPara="1" wrap="square" lIns="91425" tIns="45700" rIns="91425" bIns="45700" anchor="t" anchorCtr="0">
            <a:normAutofit/>
          </a:bodyPr>
          <a:lstStyle/>
          <a:p>
            <a:pPr marL="412750" indent="-285750">
              <a:spcBef>
                <a:spcPts val="360"/>
              </a:spcBef>
              <a:spcAft>
                <a:spcPts val="0"/>
              </a:spcAft>
              <a:buSzPts val="1600"/>
            </a:pPr>
            <a:r>
              <a:rPr lang="en-CA" sz="1600" dirty="0"/>
              <a:t>Based on experiments with miR-21 spiked in PBS</a:t>
            </a:r>
            <a:endParaRPr sz="1600" dirty="0"/>
          </a:p>
          <a:p>
            <a:pPr marL="412750" indent="-285750">
              <a:spcBef>
                <a:spcPts val="0"/>
              </a:spcBef>
              <a:spcAft>
                <a:spcPts val="0"/>
              </a:spcAft>
              <a:buSzPts val="1600"/>
            </a:pPr>
            <a:r>
              <a:rPr lang="en-CA" sz="1600" dirty="0"/>
              <a:t>Formation of a single double helix can “switch off” around 100,000 unhybridized </a:t>
            </a:r>
            <a:r>
              <a:rPr lang="en-CA" sz="1600" dirty="0" err="1"/>
              <a:t>Au@MNPs</a:t>
            </a:r>
            <a:r>
              <a:rPr lang="en-CA" sz="1600" dirty="0"/>
              <a:t> at 10 </a:t>
            </a:r>
            <a:r>
              <a:rPr lang="en-CA" sz="1600" dirty="0" err="1"/>
              <a:t>aM</a:t>
            </a:r>
            <a:r>
              <a:rPr lang="en-CA" sz="1600" dirty="0"/>
              <a:t> of miR-21 </a:t>
            </a:r>
            <a:endParaRPr sz="1600" dirty="0"/>
          </a:p>
        </p:txBody>
      </p:sp>
      <p:graphicFrame>
        <p:nvGraphicFramePr>
          <p:cNvPr id="181" name="Google Shape;181;p30"/>
          <p:cNvGraphicFramePr/>
          <p:nvPr/>
        </p:nvGraphicFramePr>
        <p:xfrm>
          <a:off x="183875" y="3398210"/>
          <a:ext cx="4291900" cy="1706775"/>
        </p:xfrm>
        <a:graphic>
          <a:graphicData uri="http://schemas.openxmlformats.org/drawingml/2006/table">
            <a:tbl>
              <a:tblPr>
                <a:noFill/>
                <a:tableStyleId>{70E646C8-EC07-4038-A914-44648C9C9A9D}</a:tableStyleId>
              </a:tblPr>
              <a:tblGrid>
                <a:gridCol w="1221875">
                  <a:extLst>
                    <a:ext uri="{9D8B030D-6E8A-4147-A177-3AD203B41FA5}">
                      <a16:colId xmlns:a16="http://schemas.microsoft.com/office/drawing/2014/main" val="20000"/>
                    </a:ext>
                  </a:extLst>
                </a:gridCol>
                <a:gridCol w="99907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925">
                  <a:extLst>
                    <a:ext uri="{9D8B030D-6E8A-4147-A177-3AD203B41FA5}">
                      <a16:colId xmlns:a16="http://schemas.microsoft.com/office/drawing/2014/main" val="20003"/>
                    </a:ext>
                  </a:extLst>
                </a:gridCol>
              </a:tblGrid>
              <a:tr h="396200">
                <a:tc rowSpan="2">
                  <a:txBody>
                    <a:bodyPr/>
                    <a:lstStyle/>
                    <a:p>
                      <a:pPr marL="0" lvl="0" indent="0" algn="l" rtl="0">
                        <a:spcBef>
                          <a:spcPts val="0"/>
                        </a:spcBef>
                        <a:spcAft>
                          <a:spcPts val="0"/>
                        </a:spcAft>
                        <a:buNone/>
                      </a:pPr>
                      <a:endParaRPr/>
                    </a:p>
                  </a:txBody>
                  <a:tcPr marL="91425" marR="91425" marT="91425" marB="91425"/>
                </a:tc>
                <a:tc gridSpan="3">
                  <a:txBody>
                    <a:bodyPr/>
                    <a:lstStyle/>
                    <a:p>
                      <a:pPr marL="0" lvl="0" indent="0" algn="ctr" rtl="0">
                        <a:spcBef>
                          <a:spcPts val="0"/>
                        </a:spcBef>
                        <a:spcAft>
                          <a:spcPts val="0"/>
                        </a:spcAft>
                        <a:buNone/>
                      </a:pPr>
                      <a:r>
                        <a:rPr lang="en-CA"/>
                        <a:t>Concentration of target</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vMerge="1">
                  <a:txBody>
                    <a:bodyPr/>
                    <a:lstStyle/>
                    <a:p>
                      <a:endParaRPr lang="en-US"/>
                    </a:p>
                  </a:txBody>
                  <a:tcPr/>
                </a:tc>
                <a:tc>
                  <a:txBody>
                    <a:bodyPr/>
                    <a:lstStyle/>
                    <a:p>
                      <a:pPr marL="0" lvl="0" indent="0" algn="l" rtl="0">
                        <a:spcBef>
                          <a:spcPts val="0"/>
                        </a:spcBef>
                        <a:spcAft>
                          <a:spcPts val="0"/>
                        </a:spcAft>
                        <a:buNone/>
                      </a:pPr>
                      <a:r>
                        <a:rPr lang="en-CA"/>
                        <a:t>10 aM</a:t>
                      </a:r>
                      <a:endParaRPr/>
                    </a:p>
                  </a:txBody>
                  <a:tcPr marL="91425" marR="91425" marT="91425" marB="91425"/>
                </a:tc>
                <a:tc>
                  <a:txBody>
                    <a:bodyPr/>
                    <a:lstStyle/>
                    <a:p>
                      <a:pPr marL="0" lvl="0" indent="0" algn="l" rtl="0">
                        <a:spcBef>
                          <a:spcPts val="0"/>
                        </a:spcBef>
                        <a:spcAft>
                          <a:spcPts val="0"/>
                        </a:spcAft>
                        <a:buNone/>
                      </a:pPr>
                      <a:r>
                        <a:rPr lang="en-CA"/>
                        <a:t>0.1 pM</a:t>
                      </a:r>
                      <a:endParaRPr/>
                    </a:p>
                  </a:txBody>
                  <a:tcPr marL="91425" marR="91425" marT="91425" marB="91425"/>
                </a:tc>
                <a:tc>
                  <a:txBody>
                    <a:bodyPr/>
                    <a:lstStyle/>
                    <a:p>
                      <a:pPr marL="0" lvl="0" indent="0" algn="l" rtl="0">
                        <a:spcBef>
                          <a:spcPts val="0"/>
                        </a:spcBef>
                        <a:spcAft>
                          <a:spcPts val="0"/>
                        </a:spcAft>
                        <a:buNone/>
                      </a:pPr>
                      <a:r>
                        <a:rPr lang="en-CA"/>
                        <a:t>1 nM</a:t>
                      </a:r>
                      <a:endParaRPr/>
                    </a:p>
                  </a:txBody>
                  <a:tcPr marL="91425" marR="91425" marT="91425" marB="91425"/>
                </a:tc>
                <a:extLst>
                  <a:ext uri="{0D108BD9-81ED-4DB2-BD59-A6C34878D82A}">
                    <a16:rowId xmlns:a16="http://schemas.microsoft.com/office/drawing/2014/main" val="10001"/>
                  </a:ext>
                </a:extLst>
              </a:tr>
              <a:tr h="914375">
                <a:tc>
                  <a:txBody>
                    <a:bodyPr/>
                    <a:lstStyle/>
                    <a:p>
                      <a:pPr marL="0" lvl="0" indent="0" algn="l" rtl="0">
                        <a:spcBef>
                          <a:spcPts val="0"/>
                        </a:spcBef>
                        <a:spcAft>
                          <a:spcPts val="0"/>
                        </a:spcAft>
                        <a:buNone/>
                      </a:pPr>
                      <a:r>
                        <a:rPr lang="en-CA" sz="1200"/>
                        <a:t>% decrease in detectable redox-active molecules</a:t>
                      </a:r>
                      <a:endParaRPr sz="1200"/>
                    </a:p>
                  </a:txBody>
                  <a:tcPr marL="91425" marR="91425" marT="91425" marB="91425"/>
                </a:tc>
                <a:tc>
                  <a:txBody>
                    <a:bodyPr/>
                    <a:lstStyle/>
                    <a:p>
                      <a:pPr marL="0" lvl="0" indent="0" algn="l" rtl="0">
                        <a:spcBef>
                          <a:spcPts val="0"/>
                        </a:spcBef>
                        <a:spcAft>
                          <a:spcPts val="0"/>
                        </a:spcAft>
                        <a:buNone/>
                      </a:pPr>
                      <a:r>
                        <a:rPr lang="en-CA"/>
                        <a:t>18.5 ± 2.6</a:t>
                      </a:r>
                      <a:endParaRPr/>
                    </a:p>
                  </a:txBody>
                  <a:tcPr marL="91425" marR="91425" marT="91425" marB="91425"/>
                </a:tc>
                <a:tc>
                  <a:txBody>
                    <a:bodyPr/>
                    <a:lstStyle/>
                    <a:p>
                      <a:pPr marL="0" lvl="0" indent="0" algn="l" rtl="0">
                        <a:spcBef>
                          <a:spcPts val="0"/>
                        </a:spcBef>
                        <a:spcAft>
                          <a:spcPts val="0"/>
                        </a:spcAft>
                        <a:buNone/>
                      </a:pPr>
                      <a:r>
                        <a:rPr lang="en-CA"/>
                        <a:t>23.0 ± 3.8</a:t>
                      </a:r>
                      <a:endParaRPr/>
                    </a:p>
                  </a:txBody>
                  <a:tcPr marL="91425" marR="91425" marT="91425" marB="91425"/>
                </a:tc>
                <a:tc>
                  <a:txBody>
                    <a:bodyPr/>
                    <a:lstStyle/>
                    <a:p>
                      <a:pPr marL="0" lvl="0" indent="0" algn="l" rtl="0">
                        <a:spcBef>
                          <a:spcPts val="0"/>
                        </a:spcBef>
                        <a:spcAft>
                          <a:spcPts val="0"/>
                        </a:spcAft>
                        <a:buNone/>
                      </a:pPr>
                      <a:r>
                        <a:rPr lang="en-CA"/>
                        <a:t>30.0 ± 4.1</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4314750" y="0"/>
            <a:ext cx="4829251" cy="4034724"/>
          </a:xfrm>
          <a:prstGeom prst="rect">
            <a:avLst/>
          </a:prstGeom>
          <a:noFill/>
          <a:ln>
            <a:noFill/>
          </a:ln>
        </p:spPr>
      </p:pic>
      <p:pic>
        <p:nvPicPr>
          <p:cNvPr id="187" name="Google Shape;187;p31"/>
          <p:cNvPicPr preferRelativeResize="0"/>
          <p:nvPr/>
        </p:nvPicPr>
        <p:blipFill>
          <a:blip r:embed="rId4">
            <a:alphaModFix/>
          </a:blip>
          <a:stretch>
            <a:fillRect/>
          </a:stretch>
        </p:blipFill>
        <p:spPr>
          <a:xfrm>
            <a:off x="3244275" y="3595950"/>
            <a:ext cx="1680200" cy="1547675"/>
          </a:xfrm>
          <a:prstGeom prst="rect">
            <a:avLst/>
          </a:prstGeom>
          <a:noFill/>
          <a:ln>
            <a:noFill/>
          </a:ln>
        </p:spPr>
      </p:pic>
      <p:sp>
        <p:nvSpPr>
          <p:cNvPr id="188" name="Google Shape;188;p31"/>
          <p:cNvSpPr txBox="1">
            <a:spLocks noGrp="1"/>
          </p:cNvSpPr>
          <p:nvPr>
            <p:ph type="title"/>
          </p:nvPr>
        </p:nvSpPr>
        <p:spPr>
          <a:xfrm>
            <a:off x="457200" y="205975"/>
            <a:ext cx="43365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1 (Cont.)</a:t>
            </a:r>
            <a:endParaRPr/>
          </a:p>
        </p:txBody>
      </p:sp>
      <p:sp>
        <p:nvSpPr>
          <p:cNvPr id="189" name="Google Shape;189;p31"/>
          <p:cNvSpPr txBox="1">
            <a:spLocks noGrp="1"/>
          </p:cNvSpPr>
          <p:nvPr>
            <p:ph idx="1"/>
          </p:nvPr>
        </p:nvSpPr>
        <p:spPr>
          <a:xfrm>
            <a:off x="457200" y="1200150"/>
            <a:ext cx="4370700" cy="2395800"/>
          </a:xfrm>
          <a:prstGeom prst="rect">
            <a:avLst/>
          </a:prstGeom>
        </p:spPr>
        <p:txBody>
          <a:bodyPr spcFirstLastPara="1" wrap="square" lIns="91425" tIns="45700" rIns="91425" bIns="45700" anchor="t" anchorCtr="0">
            <a:normAutofit/>
          </a:bodyPr>
          <a:lstStyle/>
          <a:p>
            <a:pPr marL="419100" indent="-285750">
              <a:lnSpc>
                <a:spcPct val="105000"/>
              </a:lnSpc>
              <a:spcBef>
                <a:spcPts val="360"/>
              </a:spcBef>
              <a:spcAft>
                <a:spcPts val="0"/>
              </a:spcAft>
              <a:buSzPts val="1500"/>
            </a:pPr>
            <a:r>
              <a:rPr lang="en-CA" sz="1500" dirty="0"/>
              <a:t>To evaluate generality of first mechanism, 6-(</a:t>
            </a:r>
            <a:r>
              <a:rPr lang="en-CA" sz="1500" dirty="0" err="1"/>
              <a:t>ferrocenyl</a:t>
            </a:r>
            <a:r>
              <a:rPr lang="en-CA" sz="1500" dirty="0"/>
              <a:t>)</a:t>
            </a:r>
            <a:r>
              <a:rPr lang="en-CA" sz="1500" dirty="0" err="1"/>
              <a:t>hexanethiol</a:t>
            </a:r>
            <a:r>
              <a:rPr lang="en-CA" sz="1500" dirty="0"/>
              <a:t> and 1-mercaptoundecanoic acid were used to replace the DNA surface modifications</a:t>
            </a:r>
            <a:endParaRPr sz="1500" dirty="0"/>
          </a:p>
          <a:p>
            <a:pPr marL="876300" lvl="1" indent="-285750">
              <a:lnSpc>
                <a:spcPct val="105000"/>
              </a:lnSpc>
              <a:spcBef>
                <a:spcPts val="0"/>
              </a:spcBef>
              <a:spcAft>
                <a:spcPts val="0"/>
              </a:spcAft>
              <a:buSzPts val="1500"/>
            </a:pPr>
            <a:r>
              <a:rPr lang="en-CA" sz="1500" dirty="0"/>
              <a:t>6-(</a:t>
            </a:r>
            <a:r>
              <a:rPr lang="en-CA" sz="1500" dirty="0" err="1"/>
              <a:t>ferrocenyl</a:t>
            </a:r>
            <a:r>
              <a:rPr lang="en-CA" sz="1500" dirty="0"/>
              <a:t>)</a:t>
            </a:r>
            <a:r>
              <a:rPr lang="en-CA" sz="1500" dirty="0" err="1"/>
              <a:t>hexanethiol</a:t>
            </a:r>
            <a:r>
              <a:rPr lang="en-CA" sz="1500" dirty="0"/>
              <a:t> acts as electro-active element</a:t>
            </a:r>
            <a:endParaRPr sz="1500" dirty="0"/>
          </a:p>
          <a:p>
            <a:pPr marL="876300" lvl="1" indent="-285750">
              <a:lnSpc>
                <a:spcPct val="105000"/>
              </a:lnSpc>
              <a:spcBef>
                <a:spcPts val="0"/>
              </a:spcBef>
              <a:spcAft>
                <a:spcPts val="0"/>
              </a:spcAft>
              <a:buSzPts val="1500"/>
            </a:pPr>
            <a:r>
              <a:rPr lang="en-CA" sz="1500" dirty="0"/>
              <a:t>1-mercaptoundecanoic acid acts as insulating element, analogous to double helix formation</a:t>
            </a:r>
            <a:endParaRPr sz="1500" dirty="0"/>
          </a:p>
        </p:txBody>
      </p:sp>
      <p:sp>
        <p:nvSpPr>
          <p:cNvPr id="190" name="Google Shape;190;p31"/>
          <p:cNvSpPr txBox="1"/>
          <p:nvPr/>
        </p:nvSpPr>
        <p:spPr>
          <a:xfrm>
            <a:off x="457200" y="3634325"/>
            <a:ext cx="2456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solidFill>
                  <a:srgbClr val="666666"/>
                </a:solidFill>
                <a:latin typeface="Proxima Nova"/>
                <a:ea typeface="Proxima Nova"/>
                <a:cs typeface="Proxima Nova"/>
                <a:sym typeface="Proxima Nova"/>
              </a:rPr>
              <a:t>Results support hypothesis that long molecules on surface of Au@MNP impede electron tunneling through a network of Au@MNPs</a:t>
            </a:r>
            <a:endParaRPr>
              <a:solidFill>
                <a:srgbClr val="B7B7B7"/>
              </a:solidFill>
              <a:latin typeface="Proxima Nova"/>
              <a:ea typeface="Proxima Nova"/>
              <a:cs typeface="Proxima Nova"/>
              <a:sym typeface="Proxima Nova"/>
            </a:endParaRPr>
          </a:p>
        </p:txBody>
      </p:sp>
      <p:sp>
        <p:nvSpPr>
          <p:cNvPr id="191" name="Google Shape;191;p31"/>
          <p:cNvSpPr txBox="1"/>
          <p:nvPr/>
        </p:nvSpPr>
        <p:spPr>
          <a:xfrm>
            <a:off x="5308450" y="4061988"/>
            <a:ext cx="356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latin typeface="Proxima Nova"/>
                <a:ea typeface="Proxima Nova"/>
                <a:cs typeface="Proxima Nova"/>
                <a:sym typeface="Proxima Nova"/>
              </a:rPr>
              <a:t>Increasing percentage of insulating nano-particle in sample</a:t>
            </a:r>
            <a:endParaRPr>
              <a:latin typeface="Proxima Nova"/>
              <a:ea typeface="Proxima Nova"/>
              <a:cs typeface="Proxima Nova"/>
              <a:sym typeface="Proxima Nov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2</a:t>
            </a:r>
            <a:endParaRPr/>
          </a:p>
        </p:txBody>
      </p:sp>
      <p:sp>
        <p:nvSpPr>
          <p:cNvPr id="197" name="Google Shape;197;p32"/>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sz="1400" dirty="0"/>
              <a:t>Hypothesis 2: electric field induced reconfiguration of the </a:t>
            </a:r>
            <a:r>
              <a:rPr lang="en-CA" sz="1400" dirty="0" err="1"/>
              <a:t>Au@MNP</a:t>
            </a:r>
            <a:r>
              <a:rPr lang="en-CA" sz="1400" dirty="0"/>
              <a:t> network redirects hybridized particles closer to electrode surface, which helps to amplify signal suppression</a:t>
            </a:r>
            <a:endParaRPr sz="1400" dirty="0"/>
          </a:p>
          <a:p>
            <a:pPr marL="425450" indent="-285750">
              <a:spcBef>
                <a:spcPts val="0"/>
              </a:spcBef>
              <a:spcAft>
                <a:spcPts val="0"/>
              </a:spcAft>
              <a:buSzPts val="1400"/>
            </a:pPr>
            <a:r>
              <a:rPr lang="en-CA" sz="1400" dirty="0"/>
              <a:t>Method:</a:t>
            </a:r>
            <a:endParaRPr sz="1400" dirty="0"/>
          </a:p>
          <a:p>
            <a:pPr marL="882650" lvl="1" indent="-285750">
              <a:spcBef>
                <a:spcPts val="0"/>
              </a:spcBef>
              <a:spcAft>
                <a:spcPts val="0"/>
              </a:spcAft>
              <a:buSzPts val="1400"/>
            </a:pPr>
            <a:r>
              <a:rPr lang="en-CA" dirty="0"/>
              <a:t>Prepare suspensions of hybridized and unhybridized </a:t>
            </a:r>
            <a:r>
              <a:rPr lang="en-CA" dirty="0" err="1"/>
              <a:t>DNA-Au@MNP</a:t>
            </a:r>
            <a:r>
              <a:rPr lang="en-CA" dirty="0"/>
              <a:t> separately</a:t>
            </a:r>
            <a:endParaRPr dirty="0"/>
          </a:p>
          <a:p>
            <a:pPr marL="857250" lvl="1" indent="-285750">
              <a:spcBef>
                <a:spcPts val="0"/>
              </a:spcBef>
              <a:spcAft>
                <a:spcPts val="0"/>
              </a:spcAft>
              <a:buSzPts val="1800"/>
            </a:pPr>
            <a:r>
              <a:rPr lang="en-CA" dirty="0"/>
              <a:t>Collect the suspensions onto the gold electrode in different orders</a:t>
            </a:r>
            <a:endParaRPr dirty="0"/>
          </a:p>
          <a:p>
            <a:pPr marL="857250" lvl="1" indent="-285750">
              <a:spcBef>
                <a:spcPts val="0"/>
              </a:spcBef>
              <a:spcAft>
                <a:spcPts val="0"/>
              </a:spcAft>
              <a:buSzPts val="1800"/>
            </a:pPr>
            <a:r>
              <a:rPr lang="en-CA" dirty="0"/>
              <a:t>Take measurements before and after pulsing square wave signals for each order of collection</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Outline</a:t>
            </a:r>
            <a:endParaRPr/>
          </a:p>
        </p:txBody>
      </p:sp>
      <p:sp>
        <p:nvSpPr>
          <p:cNvPr id="72" name="Google Shape;72;p15"/>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Background</a:t>
            </a:r>
            <a:endParaRPr dirty="0"/>
          </a:p>
          <a:p>
            <a:pPr marL="857250" lvl="1" indent="-285750">
              <a:spcBef>
                <a:spcPts val="0"/>
              </a:spcBef>
              <a:spcAft>
                <a:spcPts val="0"/>
              </a:spcAft>
              <a:buSzPts val="1800"/>
            </a:pPr>
            <a:r>
              <a:rPr lang="en-CA" dirty="0"/>
              <a:t>Voltammetry</a:t>
            </a:r>
            <a:endParaRPr dirty="0"/>
          </a:p>
          <a:p>
            <a:pPr marL="857250" lvl="1" indent="-285750">
              <a:spcBef>
                <a:spcPts val="0"/>
              </a:spcBef>
              <a:spcAft>
                <a:spcPts val="0"/>
              </a:spcAft>
              <a:buSzPts val="1800"/>
            </a:pPr>
            <a:r>
              <a:rPr lang="en-CA" dirty="0"/>
              <a:t>MicroRNA and miR-21</a:t>
            </a:r>
            <a:endParaRPr dirty="0"/>
          </a:p>
          <a:p>
            <a:pPr marL="400050" indent="-285750">
              <a:spcBef>
                <a:spcPts val="0"/>
              </a:spcBef>
              <a:spcAft>
                <a:spcPts val="0"/>
              </a:spcAft>
              <a:buSzPts val="1800"/>
            </a:pPr>
            <a:r>
              <a:rPr lang="en-CA" dirty="0"/>
              <a:t>Paper Introduction</a:t>
            </a:r>
            <a:endParaRPr dirty="0"/>
          </a:p>
          <a:p>
            <a:pPr marL="882650" lvl="1" indent="-285750">
              <a:spcBef>
                <a:spcPts val="0"/>
              </a:spcBef>
              <a:spcAft>
                <a:spcPts val="0"/>
              </a:spcAft>
              <a:buSzPts val="1400"/>
            </a:pPr>
            <a:r>
              <a:rPr lang="en-CA" dirty="0" err="1"/>
              <a:t>Au@MNP</a:t>
            </a:r>
            <a:endParaRPr dirty="0"/>
          </a:p>
          <a:p>
            <a:pPr marL="882650" lvl="1" indent="-285750">
              <a:spcBef>
                <a:spcPts val="0"/>
              </a:spcBef>
              <a:spcAft>
                <a:spcPts val="0"/>
              </a:spcAft>
              <a:buSzPts val="1400"/>
            </a:pPr>
            <a:r>
              <a:rPr lang="en-CA" dirty="0"/>
              <a:t>Procedure &amp; Assembly</a:t>
            </a:r>
            <a:endParaRPr dirty="0"/>
          </a:p>
          <a:p>
            <a:pPr marL="857250" lvl="1" indent="-285750">
              <a:spcBef>
                <a:spcPts val="0"/>
              </a:spcBef>
              <a:spcAft>
                <a:spcPts val="0"/>
              </a:spcAft>
              <a:buSzPts val="1800"/>
            </a:pPr>
            <a:r>
              <a:rPr lang="en-CA" dirty="0"/>
              <a:t>Range of detection &amp; selectivity</a:t>
            </a:r>
            <a:endParaRPr dirty="0"/>
          </a:p>
          <a:p>
            <a:pPr marL="857250" lvl="1" indent="-285750">
              <a:spcBef>
                <a:spcPts val="0"/>
              </a:spcBef>
              <a:spcAft>
                <a:spcPts val="0"/>
              </a:spcAft>
              <a:buSzPts val="1800"/>
            </a:pPr>
            <a:r>
              <a:rPr lang="en-CA" dirty="0"/>
              <a:t>Detection Mechanism</a:t>
            </a:r>
            <a:endParaRPr dirty="0"/>
          </a:p>
          <a:p>
            <a:pPr marL="857250" lvl="1" indent="-285750">
              <a:spcBef>
                <a:spcPts val="0"/>
              </a:spcBef>
              <a:spcAft>
                <a:spcPts val="0"/>
              </a:spcAft>
              <a:buSzPts val="1800"/>
            </a:pPr>
            <a:r>
              <a:rPr lang="en-CA" dirty="0"/>
              <a:t>Examining capability of sensor</a:t>
            </a:r>
            <a:endParaRPr dirty="0"/>
          </a:p>
          <a:p>
            <a:pPr marL="857250" lvl="1" indent="-285750">
              <a:spcBef>
                <a:spcPts val="0"/>
              </a:spcBef>
              <a:spcAft>
                <a:spcPts val="0"/>
              </a:spcAft>
              <a:buSzPts val="1800"/>
            </a:pPr>
            <a:r>
              <a:rPr lang="en-CA" dirty="0"/>
              <a:t>Conclusion</a:t>
            </a:r>
            <a:endParaRPr dirty="0"/>
          </a:p>
          <a:p>
            <a:pPr marL="400050" indent="-285750">
              <a:spcBef>
                <a:spcPts val="0"/>
              </a:spcBef>
              <a:spcAft>
                <a:spcPts val="0"/>
              </a:spcAft>
              <a:buSzPts val="1800"/>
            </a:pPr>
            <a:r>
              <a:rPr lang="en-CA" dirty="0"/>
              <a:t>Opinions</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457200" y="205975"/>
            <a:ext cx="51723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2 (Cont.)</a:t>
            </a:r>
            <a:endParaRPr/>
          </a:p>
        </p:txBody>
      </p:sp>
      <p:sp>
        <p:nvSpPr>
          <p:cNvPr id="203" name="Google Shape;203;p33"/>
          <p:cNvSpPr txBox="1">
            <a:spLocks noGrp="1"/>
          </p:cNvSpPr>
          <p:nvPr>
            <p:ph idx="1"/>
          </p:nvPr>
        </p:nvSpPr>
        <p:spPr>
          <a:xfrm>
            <a:off x="457200" y="1200150"/>
            <a:ext cx="5172300" cy="3394500"/>
          </a:xfrm>
          <a:prstGeom prst="rect">
            <a:avLst/>
          </a:prstGeom>
        </p:spPr>
        <p:txBody>
          <a:bodyPr spcFirstLastPara="1" wrap="square" lIns="91425" tIns="45700" rIns="91425" bIns="45700" anchor="t" anchorCtr="0">
            <a:normAutofit lnSpcReduction="10000"/>
          </a:bodyPr>
          <a:lstStyle/>
          <a:p>
            <a:pPr marL="400050" indent="-285750">
              <a:spcBef>
                <a:spcPts val="360"/>
              </a:spcBef>
              <a:spcAft>
                <a:spcPts val="0"/>
              </a:spcAft>
              <a:buSzPts val="1800"/>
            </a:pPr>
            <a:r>
              <a:rPr lang="en-CA" dirty="0"/>
              <a:t>Left column graphs shows result of hybridized portions collected first, followed by unhybridized portions. Right column graphs are from the reverse collection order</a:t>
            </a:r>
            <a:endParaRPr dirty="0"/>
          </a:p>
          <a:p>
            <a:pPr marL="400050" indent="-285750">
              <a:spcBef>
                <a:spcPts val="0"/>
              </a:spcBef>
              <a:spcAft>
                <a:spcPts val="0"/>
              </a:spcAft>
              <a:buSzPts val="1800"/>
            </a:pPr>
            <a:r>
              <a:rPr lang="en-CA" dirty="0"/>
              <a:t>Lines show before (blue) and after (red) applying 10 cycle square wave pulse</a:t>
            </a:r>
            <a:endParaRPr dirty="0"/>
          </a:p>
          <a:p>
            <a:pPr marL="400050" indent="-285750">
              <a:spcBef>
                <a:spcPts val="0"/>
              </a:spcBef>
              <a:spcAft>
                <a:spcPts val="0"/>
              </a:spcAft>
              <a:buSzPts val="1800"/>
            </a:pPr>
            <a:r>
              <a:rPr lang="en-CA" dirty="0"/>
              <a:t>Observations</a:t>
            </a:r>
            <a:endParaRPr dirty="0"/>
          </a:p>
          <a:p>
            <a:pPr marL="857250" lvl="1" indent="-285750">
              <a:spcBef>
                <a:spcPts val="0"/>
              </a:spcBef>
              <a:spcAft>
                <a:spcPts val="0"/>
              </a:spcAft>
              <a:buSzPts val="1800"/>
            </a:pPr>
            <a:r>
              <a:rPr lang="en-CA" dirty="0"/>
              <a:t>Lower signal peaks with increasing number of pulse cycles</a:t>
            </a:r>
            <a:endParaRPr dirty="0"/>
          </a:p>
          <a:p>
            <a:pPr marL="857250" lvl="1" indent="-285750">
              <a:spcBef>
                <a:spcPts val="0"/>
              </a:spcBef>
              <a:spcAft>
                <a:spcPts val="0"/>
              </a:spcAft>
              <a:buSzPts val="1800"/>
            </a:pPr>
            <a:r>
              <a:rPr lang="en-CA" dirty="0"/>
              <a:t>Current magnitude independent of collection order </a:t>
            </a:r>
            <a:endParaRPr dirty="0"/>
          </a:p>
          <a:p>
            <a:pPr marL="857250" lvl="1" indent="-285750">
              <a:spcBef>
                <a:spcPts val="0"/>
              </a:spcBef>
              <a:spcAft>
                <a:spcPts val="0"/>
              </a:spcAft>
              <a:buSzPts val="1800"/>
            </a:pPr>
            <a:r>
              <a:rPr lang="en-CA" dirty="0"/>
              <a:t>Conjecture: hybridized </a:t>
            </a:r>
            <a:r>
              <a:rPr lang="en-CA" dirty="0" err="1"/>
              <a:t>DNA-Au@MNP</a:t>
            </a:r>
            <a:r>
              <a:rPr lang="en-CA" dirty="0"/>
              <a:t> are reconfigured closer to electrode surface due to applied electrical pulsing</a:t>
            </a:r>
            <a:endParaRPr dirty="0"/>
          </a:p>
        </p:txBody>
      </p:sp>
      <p:pic>
        <p:nvPicPr>
          <p:cNvPr id="204" name="Google Shape;204;p33"/>
          <p:cNvPicPr preferRelativeResize="0"/>
          <p:nvPr/>
        </p:nvPicPr>
        <p:blipFill>
          <a:blip r:embed="rId3">
            <a:alphaModFix/>
          </a:blip>
          <a:stretch>
            <a:fillRect/>
          </a:stretch>
        </p:blipFill>
        <p:spPr>
          <a:xfrm>
            <a:off x="5629361" y="0"/>
            <a:ext cx="3514628" cy="5143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Evaluating Hypothesis 2 (Cont.)</a:t>
            </a:r>
            <a:endParaRPr/>
          </a:p>
          <a:p>
            <a:pPr marL="0" lvl="0" indent="0" algn="ctr" rtl="0">
              <a:spcBef>
                <a:spcPts val="0"/>
              </a:spcBef>
              <a:spcAft>
                <a:spcPts val="0"/>
              </a:spcAft>
              <a:buNone/>
            </a:pPr>
            <a:endParaRPr/>
          </a:p>
        </p:txBody>
      </p:sp>
      <p:sp>
        <p:nvSpPr>
          <p:cNvPr id="210" name="Google Shape;210;p34"/>
          <p:cNvSpPr txBox="1">
            <a:spLocks noGrp="1"/>
          </p:cNvSpPr>
          <p:nvPr>
            <p:ph idx="1"/>
          </p:nvPr>
        </p:nvSpPr>
        <p:spPr>
          <a:xfrm>
            <a:off x="457200" y="1200150"/>
            <a:ext cx="3931800" cy="3435000"/>
          </a:xfrm>
          <a:prstGeom prst="rect">
            <a:avLst/>
          </a:prstGeom>
        </p:spPr>
        <p:txBody>
          <a:bodyPr spcFirstLastPara="1" wrap="square" lIns="91425" tIns="45700" rIns="91425" bIns="45700" anchor="t" anchorCtr="0">
            <a:normAutofit lnSpcReduction="10000"/>
          </a:bodyPr>
          <a:lstStyle/>
          <a:p>
            <a:pPr marL="400050" indent="-285750">
              <a:spcBef>
                <a:spcPts val="360"/>
              </a:spcBef>
              <a:spcAft>
                <a:spcPts val="0"/>
              </a:spcAft>
              <a:buSzPts val="1800"/>
            </a:pPr>
            <a:r>
              <a:rPr lang="en-CA" dirty="0"/>
              <a:t>Change in square wave current with cycle number for target concentrations of (a) 0 M, (b) 10 </a:t>
            </a:r>
            <a:r>
              <a:rPr lang="en-CA" dirty="0" err="1"/>
              <a:t>aM</a:t>
            </a:r>
            <a:r>
              <a:rPr lang="en-CA" dirty="0"/>
              <a:t>,  (c) 0.1 </a:t>
            </a:r>
            <a:r>
              <a:rPr lang="en-CA" dirty="0" err="1"/>
              <a:t>pM</a:t>
            </a:r>
            <a:r>
              <a:rPr lang="en-CA" dirty="0"/>
              <a:t>, (d) 1 </a:t>
            </a:r>
            <a:r>
              <a:rPr lang="en-CA" dirty="0" err="1"/>
              <a:t>nM</a:t>
            </a:r>
            <a:endParaRPr dirty="0"/>
          </a:p>
          <a:p>
            <a:pPr marL="400050" indent="-285750">
              <a:spcBef>
                <a:spcPts val="0"/>
              </a:spcBef>
              <a:spcAft>
                <a:spcPts val="0"/>
              </a:spcAft>
              <a:buSzPts val="1800"/>
            </a:pPr>
            <a:r>
              <a:rPr lang="en-CA" dirty="0"/>
              <a:t>Larger target concentration requires more cycles to stabilize current and leads to larger changes in current</a:t>
            </a:r>
            <a:endParaRPr dirty="0"/>
          </a:p>
          <a:p>
            <a:pPr marL="857250" lvl="1" indent="-285750">
              <a:spcBef>
                <a:spcPts val="0"/>
              </a:spcBef>
              <a:spcAft>
                <a:spcPts val="0"/>
              </a:spcAft>
              <a:buSzPts val="1800"/>
            </a:pPr>
            <a:r>
              <a:rPr lang="en-CA" dirty="0"/>
              <a:t>electrical-pulsing-induced reconfiguration of DNA–</a:t>
            </a:r>
            <a:r>
              <a:rPr lang="en-CA" dirty="0" err="1"/>
              <a:t>Au@MNPs</a:t>
            </a:r>
            <a:r>
              <a:rPr lang="en-CA" dirty="0"/>
              <a:t> in the network happens to a greater extent in the presence of hybridized</a:t>
            </a:r>
            <a:endParaRPr dirty="0"/>
          </a:p>
        </p:txBody>
      </p:sp>
      <p:pic>
        <p:nvPicPr>
          <p:cNvPr id="211" name="Google Shape;211;p34"/>
          <p:cNvPicPr preferRelativeResize="0"/>
          <p:nvPr/>
        </p:nvPicPr>
        <p:blipFill>
          <a:blip r:embed="rId3">
            <a:alphaModFix/>
          </a:blip>
          <a:stretch>
            <a:fillRect/>
          </a:stretch>
        </p:blipFill>
        <p:spPr>
          <a:xfrm>
            <a:off x="4388925" y="966400"/>
            <a:ext cx="4755075" cy="4177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Examining Capability of Sensor</a:t>
            </a:r>
            <a:endParaRPr/>
          </a:p>
        </p:txBody>
      </p:sp>
      <p:sp>
        <p:nvSpPr>
          <p:cNvPr id="217" name="Google Shape;217;p35"/>
          <p:cNvSpPr txBox="1">
            <a:spLocks noGrp="1"/>
          </p:cNvSpPr>
          <p:nvPr>
            <p:ph idx="1"/>
          </p:nvPr>
        </p:nvSpPr>
        <p:spPr>
          <a:xfrm>
            <a:off x="457200" y="1200150"/>
            <a:ext cx="2220600" cy="3750000"/>
          </a:xfrm>
          <a:prstGeom prst="rect">
            <a:avLst/>
          </a:prstGeom>
        </p:spPr>
        <p:txBody>
          <a:bodyPr spcFirstLastPara="1" wrap="square" lIns="91425" tIns="45700" rIns="91425" bIns="45700" anchor="t" anchorCtr="0">
            <a:normAutofit/>
          </a:bodyPr>
          <a:lstStyle/>
          <a:p>
            <a:pPr marL="323850" indent="-171450">
              <a:spcBef>
                <a:spcPts val="360"/>
              </a:spcBef>
              <a:spcAft>
                <a:spcPts val="0"/>
              </a:spcAft>
              <a:buSzPts val="1200"/>
            </a:pPr>
            <a:r>
              <a:rPr lang="en-CA" sz="1200" dirty="0"/>
              <a:t>Detection in total RNA extract from human lung cancer cells (A549) and vesicles (exosomes) released by the cells</a:t>
            </a:r>
            <a:endParaRPr sz="1200" dirty="0"/>
          </a:p>
        </p:txBody>
      </p:sp>
      <p:pic>
        <p:nvPicPr>
          <p:cNvPr id="218" name="Google Shape;218;p35"/>
          <p:cNvPicPr preferRelativeResize="0"/>
          <p:nvPr/>
        </p:nvPicPr>
        <p:blipFill>
          <a:blip r:embed="rId3">
            <a:alphaModFix/>
          </a:blip>
          <a:stretch>
            <a:fillRect/>
          </a:stretch>
        </p:blipFill>
        <p:spPr>
          <a:xfrm>
            <a:off x="2677922" y="1200150"/>
            <a:ext cx="6466075" cy="39389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457200" y="205975"/>
            <a:ext cx="4478700" cy="918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Examining Capability of Sensor (Cont.)</a:t>
            </a:r>
            <a:endParaRPr/>
          </a:p>
        </p:txBody>
      </p:sp>
      <p:sp>
        <p:nvSpPr>
          <p:cNvPr id="224" name="Google Shape;224;p36"/>
          <p:cNvSpPr txBox="1">
            <a:spLocks noGrp="1"/>
          </p:cNvSpPr>
          <p:nvPr>
            <p:ph idx="1"/>
          </p:nvPr>
        </p:nvSpPr>
        <p:spPr>
          <a:xfrm>
            <a:off x="457200" y="1200150"/>
            <a:ext cx="4249200" cy="34275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measuring miR-21 expression in whole unprocessed blood in a clinically relevant xenograft mouse model of human lung cancer</a:t>
            </a:r>
            <a:endParaRPr dirty="0"/>
          </a:p>
          <a:p>
            <a:pPr marL="857250" lvl="1" indent="-285750">
              <a:spcBef>
                <a:spcPts val="0"/>
              </a:spcBef>
              <a:spcAft>
                <a:spcPts val="0"/>
              </a:spcAft>
              <a:buSzPts val="1800"/>
            </a:pPr>
            <a:r>
              <a:rPr lang="en-CA" dirty="0"/>
              <a:t>3 healthy mice, 3 mice with tumors</a:t>
            </a:r>
            <a:endParaRPr dirty="0"/>
          </a:p>
          <a:p>
            <a:pPr marL="400050" indent="-285750">
              <a:spcBef>
                <a:spcPts val="0"/>
              </a:spcBef>
              <a:spcAft>
                <a:spcPts val="0"/>
              </a:spcAft>
              <a:buSzPts val="1800"/>
            </a:pPr>
            <a:r>
              <a:rPr lang="en-CA" dirty="0"/>
              <a:t>(a) electrochemical assay done on whole blood</a:t>
            </a:r>
            <a:endParaRPr dirty="0"/>
          </a:p>
          <a:p>
            <a:pPr marL="400050" indent="-285750">
              <a:spcBef>
                <a:spcPts val="0"/>
              </a:spcBef>
              <a:spcAft>
                <a:spcPts val="0"/>
              </a:spcAft>
              <a:buSzPts val="1800"/>
            </a:pPr>
            <a:r>
              <a:rPr lang="en-CA" dirty="0"/>
              <a:t>(b) electrochemical assay done on RNA extract</a:t>
            </a:r>
            <a:endParaRPr dirty="0"/>
          </a:p>
          <a:p>
            <a:pPr marL="400050" indent="-285750">
              <a:spcBef>
                <a:spcPts val="0"/>
              </a:spcBef>
              <a:spcAft>
                <a:spcPts val="0"/>
              </a:spcAft>
              <a:buSzPts val="1800"/>
            </a:pPr>
            <a:r>
              <a:rPr lang="en-CA" dirty="0"/>
              <a:t>(c) </a:t>
            </a:r>
            <a:r>
              <a:rPr lang="en-CA" dirty="0" err="1"/>
              <a:t>qRT</a:t>
            </a:r>
            <a:r>
              <a:rPr lang="en-CA" dirty="0"/>
              <a:t>-PCR done on RNA extract</a:t>
            </a:r>
            <a:endParaRPr dirty="0"/>
          </a:p>
        </p:txBody>
      </p:sp>
      <p:pic>
        <p:nvPicPr>
          <p:cNvPr id="225" name="Google Shape;225;p36"/>
          <p:cNvPicPr preferRelativeResize="0"/>
          <p:nvPr/>
        </p:nvPicPr>
        <p:blipFill>
          <a:blip r:embed="rId3">
            <a:alphaModFix/>
          </a:blip>
          <a:stretch>
            <a:fillRect/>
          </a:stretch>
        </p:blipFill>
        <p:spPr>
          <a:xfrm>
            <a:off x="4849924" y="544413"/>
            <a:ext cx="4294074" cy="45990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Conclusion</a:t>
            </a:r>
            <a:endParaRPr/>
          </a:p>
        </p:txBody>
      </p:sp>
      <p:sp>
        <p:nvSpPr>
          <p:cNvPr id="231" name="Google Shape;231;p37"/>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Demonstrated direct analysis of miRNA in whole blood with high sensitivity within eight orders of concentration (1 </a:t>
            </a:r>
            <a:r>
              <a:rPr lang="en-CA" dirty="0" err="1"/>
              <a:t>nM</a:t>
            </a:r>
            <a:r>
              <a:rPr lang="en-CA" dirty="0"/>
              <a:t>–10 </a:t>
            </a:r>
            <a:r>
              <a:rPr lang="en-CA" dirty="0" err="1"/>
              <a:t>aM</a:t>
            </a:r>
            <a:r>
              <a:rPr lang="en-CA" dirty="0"/>
              <a:t>)</a:t>
            </a:r>
            <a:endParaRPr dirty="0"/>
          </a:p>
          <a:p>
            <a:pPr marL="400050" indent="-285750">
              <a:spcBef>
                <a:spcPts val="0"/>
              </a:spcBef>
              <a:spcAft>
                <a:spcPts val="0"/>
              </a:spcAft>
              <a:buSzPts val="1800"/>
            </a:pPr>
            <a:r>
              <a:rPr lang="en-CA" dirty="0"/>
              <a:t>Results were consistent with </a:t>
            </a:r>
            <a:r>
              <a:rPr lang="en-CA" dirty="0" err="1"/>
              <a:t>qRT</a:t>
            </a:r>
            <a:r>
              <a:rPr lang="en-CA" dirty="0"/>
              <a:t>–PCR (gold standard) and analysis time takes only 30 mins</a:t>
            </a:r>
            <a:endParaRPr dirty="0"/>
          </a:p>
          <a:p>
            <a:pPr marL="400050" indent="-285750">
              <a:spcBef>
                <a:spcPts val="0"/>
              </a:spcBef>
              <a:spcAft>
                <a:spcPts val="0"/>
              </a:spcAft>
              <a:buSzPts val="1800"/>
            </a:pPr>
            <a:r>
              <a:rPr lang="en-CA" dirty="0"/>
              <a:t>Device is low-cost</a:t>
            </a:r>
            <a:endParaRPr dirty="0"/>
          </a:p>
          <a:p>
            <a:pPr marL="400050" indent="-285750">
              <a:spcBef>
                <a:spcPts val="0"/>
              </a:spcBef>
              <a:spcAft>
                <a:spcPts val="0"/>
              </a:spcAft>
              <a:buSzPts val="1800"/>
            </a:pPr>
            <a:r>
              <a:rPr lang="en-CA" dirty="0"/>
              <a:t>Since output signal is electrical, it is compatible with automation</a:t>
            </a:r>
            <a:endParaRPr dirty="0"/>
          </a:p>
          <a:p>
            <a:pPr marL="400050" indent="-285750">
              <a:spcBef>
                <a:spcPts val="0"/>
              </a:spcBef>
              <a:spcAft>
                <a:spcPts val="0"/>
              </a:spcAft>
              <a:buSzPts val="1800"/>
            </a:pPr>
            <a:r>
              <a:rPr lang="en-CA" dirty="0"/>
              <a:t>Future work: the sensing concept could be tested for different biomarkers such as circulating DNA, or protein </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Opinions?</a:t>
            </a:r>
            <a:endParaRPr/>
          </a:p>
        </p:txBody>
      </p:sp>
      <p:sp>
        <p:nvSpPr>
          <p:cNvPr id="237" name="Google Shape;237;p38"/>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Experiment parameters designed for broad range concentration</a:t>
            </a:r>
            <a:endParaRPr dirty="0"/>
          </a:p>
          <a:p>
            <a:pPr marL="857250" lvl="1" indent="-285750">
              <a:spcBef>
                <a:spcPts val="0"/>
              </a:spcBef>
              <a:spcAft>
                <a:spcPts val="0"/>
              </a:spcAft>
              <a:buSzPts val="1800"/>
            </a:pPr>
            <a:r>
              <a:rPr lang="en-CA" dirty="0"/>
              <a:t>Is it possible to push the limit of detection further</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References</a:t>
            </a:r>
            <a:endParaRPr/>
          </a:p>
        </p:txBody>
      </p:sp>
      <p:sp>
        <p:nvSpPr>
          <p:cNvPr id="243" name="Google Shape;243;p39"/>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CA" sz="1400"/>
              <a:t>[1] </a:t>
            </a:r>
            <a:r>
              <a:rPr lang="en-CA" sz="1400" u="sng">
                <a:solidFill>
                  <a:schemeClr val="hlink"/>
                </a:solidFill>
                <a:hlinkClick r:id="rId3"/>
              </a:rPr>
              <a:t>https://biomarkerres.biomedcentral.com/articles/10.1186/s40364-021-00272-1#Tab2</a:t>
            </a:r>
            <a:endParaRPr sz="1400"/>
          </a:p>
          <a:p>
            <a:pPr marL="0" lvl="0" indent="0" algn="l" rtl="0">
              <a:spcBef>
                <a:spcPts val="1200"/>
              </a:spcBef>
              <a:spcAft>
                <a:spcPts val="0"/>
              </a:spcAft>
              <a:buNone/>
            </a:pPr>
            <a:r>
              <a:rPr lang="en-CA" sz="1400"/>
              <a:t>[2] </a:t>
            </a:r>
            <a:r>
              <a:rPr lang="en-CA" sz="1400" u="sng">
                <a:solidFill>
                  <a:schemeClr val="hlink"/>
                </a:solidFill>
                <a:hlinkClick r:id="rId4"/>
              </a:rPr>
              <a:t>https://pubs.acs.org/doi/10.1021/cm8025329</a:t>
            </a:r>
            <a:endParaRPr sz="1400"/>
          </a:p>
          <a:p>
            <a:pPr marL="0" lvl="0" indent="0" algn="l" rtl="0">
              <a:spcBef>
                <a:spcPts val="1200"/>
              </a:spcBef>
              <a:spcAft>
                <a:spcPts val="0"/>
              </a:spcAft>
              <a:buNone/>
            </a:pPr>
            <a:r>
              <a:rPr lang="en-CA" sz="1400"/>
              <a:t>[3] </a:t>
            </a:r>
            <a:r>
              <a:rPr lang="en-CA" sz="1400" u="sng">
                <a:solidFill>
                  <a:schemeClr val="hlink"/>
                </a:solidFill>
                <a:hlinkClick r:id="rId5"/>
              </a:rPr>
              <a:t>https://onlinelibrary.wiley.com/doi/epdf/10.1002/anie.201202350</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Voltammetry</a:t>
            </a:r>
            <a:endParaRPr/>
          </a:p>
        </p:txBody>
      </p:sp>
      <p:sp>
        <p:nvSpPr>
          <p:cNvPr id="80" name="Google Shape;80;p16"/>
          <p:cNvSpPr txBox="1">
            <a:spLocks noGrp="1"/>
          </p:cNvSpPr>
          <p:nvPr>
            <p:ph idx="1"/>
          </p:nvPr>
        </p:nvSpPr>
        <p:spPr>
          <a:xfrm>
            <a:off x="372300" y="1200150"/>
            <a:ext cx="8229600" cy="33945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Voltammetry </a:t>
            </a:r>
            <a:endParaRPr dirty="0"/>
          </a:p>
          <a:p>
            <a:pPr marL="857250" lvl="1" indent="-285750">
              <a:spcBef>
                <a:spcPts val="0"/>
              </a:spcBef>
              <a:spcAft>
                <a:spcPts val="0"/>
              </a:spcAft>
              <a:buSzPts val="1800"/>
            </a:pPr>
            <a:r>
              <a:rPr lang="en-CA" dirty="0"/>
              <a:t>Electroanalytical method based on study of current as a function of applied voltage to obtain information about an analyte</a:t>
            </a:r>
            <a:endParaRPr dirty="0"/>
          </a:p>
          <a:p>
            <a:pPr marL="857250" lvl="1" indent="-285750">
              <a:spcBef>
                <a:spcPts val="0"/>
              </a:spcBef>
              <a:spcAft>
                <a:spcPts val="0"/>
              </a:spcAft>
              <a:buSzPts val="1800"/>
            </a:pPr>
            <a:r>
              <a:rPr lang="en-CA" dirty="0"/>
              <a:t>Studies oxidation-reduction (redox) reactions</a:t>
            </a:r>
            <a:endParaRPr dirty="0"/>
          </a:p>
          <a:p>
            <a:pPr marL="400050" indent="-285750">
              <a:spcBef>
                <a:spcPts val="0"/>
              </a:spcBef>
              <a:spcAft>
                <a:spcPts val="0"/>
              </a:spcAft>
              <a:buSzPts val="1800"/>
            </a:pPr>
            <a:r>
              <a:rPr lang="en-CA" dirty="0"/>
              <a:t>Based on Nernst equation</a:t>
            </a:r>
            <a:endParaRPr dirty="0"/>
          </a:p>
          <a:p>
            <a:pPr marL="857250" lvl="1" indent="-285750">
              <a:spcBef>
                <a:spcPts val="0"/>
              </a:spcBef>
              <a:spcAft>
                <a:spcPts val="0"/>
              </a:spcAft>
              <a:buSzPts val="1800"/>
            </a:pPr>
            <a:r>
              <a:rPr lang="en-CA" dirty="0"/>
              <a:t>relates cell potential and redox product/reactant concentrations</a:t>
            </a:r>
            <a:endParaRPr dirty="0"/>
          </a:p>
          <a:p>
            <a:pPr>
              <a:spcBef>
                <a:spcPts val="1200"/>
              </a:spcBef>
              <a:spcAft>
                <a:spcPts val="1200"/>
              </a:spcAft>
            </a:pPr>
            <a:endParaRPr dirty="0"/>
          </a:p>
        </p:txBody>
      </p:sp>
      <p:pic>
        <p:nvPicPr>
          <p:cNvPr id="78" name="Google Shape;78;p16"/>
          <p:cNvPicPr preferRelativeResize="0"/>
          <p:nvPr/>
        </p:nvPicPr>
        <p:blipFill>
          <a:blip r:embed="rId3">
            <a:alphaModFix/>
          </a:blip>
          <a:stretch>
            <a:fillRect/>
          </a:stretch>
        </p:blipFill>
        <p:spPr>
          <a:xfrm>
            <a:off x="747275" y="3035200"/>
            <a:ext cx="2636775" cy="2023425"/>
          </a:xfrm>
          <a:prstGeom prst="rect">
            <a:avLst/>
          </a:prstGeom>
          <a:noFill/>
          <a:ln>
            <a:noFill/>
          </a:ln>
        </p:spPr>
      </p:pic>
      <p:pic>
        <p:nvPicPr>
          <p:cNvPr id="79" name="Google Shape;79;p16"/>
          <p:cNvPicPr preferRelativeResize="0"/>
          <p:nvPr/>
        </p:nvPicPr>
        <p:blipFill rotWithShape="1">
          <a:blip r:embed="rId4">
            <a:alphaModFix/>
          </a:blip>
          <a:srcRect t="16275"/>
          <a:stretch/>
        </p:blipFill>
        <p:spPr>
          <a:xfrm>
            <a:off x="5821063" y="3035200"/>
            <a:ext cx="2900037" cy="2023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Voltammetry: How does it work?</a:t>
            </a:r>
            <a:endParaRPr/>
          </a:p>
        </p:txBody>
      </p:sp>
      <p:sp>
        <p:nvSpPr>
          <p:cNvPr id="86" name="Google Shape;86;p17"/>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By Nernst equation, if the cell potential is changed then to balance the equation, Q must change as well</a:t>
            </a:r>
            <a:endParaRPr dirty="0"/>
          </a:p>
          <a:p>
            <a:pPr marL="857250" lvl="1" indent="-285750">
              <a:spcBef>
                <a:spcPts val="0"/>
              </a:spcBef>
              <a:spcAft>
                <a:spcPts val="0"/>
              </a:spcAft>
              <a:buSzPts val="1800"/>
            </a:pPr>
            <a:r>
              <a:rPr lang="en-CA" dirty="0"/>
              <a:t>System is disturbed, redox reaction is forced to occur</a:t>
            </a:r>
            <a:endParaRPr dirty="0"/>
          </a:p>
          <a:p>
            <a:pPr marL="400050" indent="-285750">
              <a:spcBef>
                <a:spcPts val="0"/>
              </a:spcBef>
              <a:spcAft>
                <a:spcPts val="0"/>
              </a:spcAft>
              <a:buSzPts val="1800"/>
            </a:pPr>
            <a:r>
              <a:rPr lang="en-CA" dirty="0"/>
              <a:t>Current is measured at the working electrode</a:t>
            </a:r>
            <a:endParaRPr dirty="0"/>
          </a:p>
          <a:p>
            <a:pPr marL="857250" lvl="1" indent="-285750">
              <a:spcBef>
                <a:spcPts val="0"/>
              </a:spcBef>
              <a:spcAft>
                <a:spcPts val="0"/>
              </a:spcAft>
              <a:buSzPts val="1800"/>
            </a:pPr>
            <a:r>
              <a:rPr lang="en-CA" dirty="0"/>
              <a:t>Current magnitude is proportional to applied voltage and analyte concentration</a:t>
            </a:r>
            <a:endParaRPr dirty="0"/>
          </a:p>
        </p:txBody>
      </p:sp>
      <p:pic>
        <p:nvPicPr>
          <p:cNvPr id="87" name="Google Shape;87;p17"/>
          <p:cNvPicPr preferRelativeResize="0"/>
          <p:nvPr/>
        </p:nvPicPr>
        <p:blipFill>
          <a:blip r:embed="rId3">
            <a:alphaModFix/>
          </a:blip>
          <a:stretch>
            <a:fillRect/>
          </a:stretch>
        </p:blipFill>
        <p:spPr>
          <a:xfrm>
            <a:off x="3253612" y="2992750"/>
            <a:ext cx="2636775" cy="2023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281300" y="539850"/>
            <a:ext cx="4862700" cy="4568273"/>
          </a:xfrm>
          <a:prstGeom prst="rect">
            <a:avLst/>
          </a:prstGeom>
          <a:noFill/>
          <a:ln>
            <a:noFill/>
          </a:ln>
        </p:spPr>
      </p:pic>
      <p:sp>
        <p:nvSpPr>
          <p:cNvPr id="93" name="Google Shape;93;p18"/>
          <p:cNvSpPr txBox="1">
            <a:spLocks noGrp="1"/>
          </p:cNvSpPr>
          <p:nvPr>
            <p:ph type="title"/>
          </p:nvPr>
        </p:nvSpPr>
        <p:spPr>
          <a:xfrm>
            <a:off x="457200" y="205975"/>
            <a:ext cx="44544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Types of Voltammetry</a:t>
            </a:r>
            <a:endParaRPr/>
          </a:p>
        </p:txBody>
      </p:sp>
      <p:sp>
        <p:nvSpPr>
          <p:cNvPr id="94" name="Google Shape;94;p18"/>
          <p:cNvSpPr txBox="1">
            <a:spLocks noGrp="1"/>
          </p:cNvSpPr>
          <p:nvPr>
            <p:ph idx="1"/>
          </p:nvPr>
        </p:nvSpPr>
        <p:spPr>
          <a:xfrm>
            <a:off x="457200" y="1200150"/>
            <a:ext cx="4146300" cy="37035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Cyclic voltammetry (CV)</a:t>
            </a:r>
            <a:endParaRPr dirty="0"/>
          </a:p>
          <a:p>
            <a:pPr marL="400050" indent="-285750">
              <a:spcBef>
                <a:spcPts val="0"/>
              </a:spcBef>
              <a:spcAft>
                <a:spcPts val="0"/>
              </a:spcAft>
              <a:buSzPts val="1800"/>
            </a:pPr>
            <a:r>
              <a:rPr lang="en-CA" dirty="0"/>
              <a:t>Square wave voltammetry (SWV)</a:t>
            </a:r>
            <a:endParaRPr dirty="0"/>
          </a:p>
          <a:p>
            <a:pPr marL="400050" indent="-285750">
              <a:spcBef>
                <a:spcPts val="0"/>
              </a:spcBef>
              <a:spcAft>
                <a:spcPts val="0"/>
              </a:spcAft>
              <a:buSzPts val="1800"/>
            </a:pPr>
            <a:r>
              <a:rPr lang="en-CA" dirty="0"/>
              <a:t>Differential pulse voltammetry (DPV)</a:t>
            </a:r>
            <a:endParaRPr dirty="0"/>
          </a:p>
          <a:p>
            <a:pPr marL="400050" indent="-285750">
              <a:spcBef>
                <a:spcPts val="0"/>
              </a:spcBef>
              <a:spcAft>
                <a:spcPts val="0"/>
              </a:spcAft>
              <a:buSzPts val="1800"/>
            </a:pPr>
            <a:r>
              <a:rPr lang="en-CA" dirty="0"/>
              <a:t>One challenge is to measure the Faradic current and distinguish it from capacitive current</a:t>
            </a:r>
            <a:endParaRPr dirty="0"/>
          </a:p>
        </p:txBody>
      </p:sp>
      <p:pic>
        <p:nvPicPr>
          <p:cNvPr id="95" name="Google Shape;95;p18"/>
          <p:cNvPicPr preferRelativeResize="0"/>
          <p:nvPr/>
        </p:nvPicPr>
        <p:blipFill>
          <a:blip r:embed="rId4">
            <a:alphaModFix/>
          </a:blip>
          <a:stretch>
            <a:fillRect/>
          </a:stretch>
        </p:blipFill>
        <p:spPr>
          <a:xfrm>
            <a:off x="1252125" y="3449075"/>
            <a:ext cx="2743800" cy="1694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MicroRNA</a:t>
            </a:r>
            <a:endParaRPr/>
          </a:p>
        </p:txBody>
      </p:sp>
      <p:sp>
        <p:nvSpPr>
          <p:cNvPr id="101" name="Google Shape;101;p19"/>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microRNAs (miRNAs) are small sequences, ~21 nucleotides long, of non-coding RNA that regulates gene expression</a:t>
            </a:r>
            <a:endParaRPr dirty="0"/>
          </a:p>
          <a:p>
            <a:pPr marL="857250" lvl="1" indent="-285750">
              <a:spcBef>
                <a:spcPts val="0"/>
              </a:spcBef>
              <a:spcAft>
                <a:spcPts val="0"/>
              </a:spcAft>
              <a:buSzPts val="1800"/>
            </a:pPr>
            <a:r>
              <a:rPr lang="en-CA" dirty="0"/>
              <a:t>Stable in bodily fluids, which is a good characteristic as a biomarker</a:t>
            </a:r>
            <a:endParaRPr dirty="0"/>
          </a:p>
          <a:p>
            <a:pPr marL="400050" indent="-285750">
              <a:spcBef>
                <a:spcPts val="0"/>
              </a:spcBef>
              <a:spcAft>
                <a:spcPts val="0"/>
              </a:spcAft>
              <a:buSzPts val="1800"/>
            </a:pPr>
            <a:r>
              <a:rPr lang="en-CA" dirty="0"/>
              <a:t>miRNAs control gene expression post-transcriptionally by hybridizing to target mRNAs to disrupts protein synthesis</a:t>
            </a:r>
            <a:endParaRPr dirty="0"/>
          </a:p>
          <a:p>
            <a:pPr marL="857250" lvl="1" indent="-285750">
              <a:spcBef>
                <a:spcPts val="0"/>
              </a:spcBef>
              <a:spcAft>
                <a:spcPts val="0"/>
              </a:spcAft>
              <a:buSzPts val="1800"/>
            </a:pPr>
            <a:r>
              <a:rPr lang="en-CA" dirty="0"/>
              <a:t>Either it inhibits translation process or cuts off mRNA</a:t>
            </a:r>
            <a:endParaRPr dirty="0"/>
          </a:p>
          <a:p>
            <a:pPr marL="857250" lvl="1" indent="-285750">
              <a:spcBef>
                <a:spcPts val="0"/>
              </a:spcBef>
              <a:spcAft>
                <a:spcPts val="0"/>
              </a:spcAft>
              <a:buSzPts val="1800"/>
            </a:pPr>
            <a:r>
              <a:rPr lang="en-CA" dirty="0"/>
              <a:t>One miRNA can bind to several or hundreds of target mRNAs</a:t>
            </a:r>
            <a:endParaRPr dirty="0"/>
          </a:p>
          <a:p>
            <a:pPr marL="400050" indent="-285750">
              <a:spcBef>
                <a:spcPts val="0"/>
              </a:spcBef>
              <a:spcAft>
                <a:spcPts val="0"/>
              </a:spcAft>
              <a:buSzPts val="1800"/>
            </a:pPr>
            <a:r>
              <a:rPr lang="en-CA" dirty="0"/>
              <a:t>Abnormal levels of miRNA may lead to diseases such as cancer</a:t>
            </a:r>
            <a:endParaRPr dirty="0"/>
          </a:p>
        </p:txBody>
      </p:sp>
      <p:sp>
        <p:nvSpPr>
          <p:cNvPr id="102" name="Google Shape;102;p19"/>
          <p:cNvSpPr txBox="1"/>
          <p:nvPr/>
        </p:nvSpPr>
        <p:spPr>
          <a:xfrm>
            <a:off x="940950" y="4594650"/>
            <a:ext cx="621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a:t>YouTube video “Gene Silencing by microRNA” https://youtu.be/t5jroSCBBwk</a:t>
            </a:r>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MicroRNA-21</a:t>
            </a:r>
            <a:endParaRPr/>
          </a:p>
        </p:txBody>
      </p:sp>
      <p:sp>
        <p:nvSpPr>
          <p:cNvPr id="108" name="Google Shape;108;p20"/>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MicroRNA-21 (miR-21) is a very popular biomarker used in studies</a:t>
            </a:r>
            <a:endParaRPr dirty="0"/>
          </a:p>
          <a:p>
            <a:pPr marL="857250" lvl="1" indent="-285750">
              <a:spcBef>
                <a:spcPts val="0"/>
              </a:spcBef>
              <a:spcAft>
                <a:spcPts val="0"/>
              </a:spcAft>
              <a:buSzPts val="1800"/>
            </a:pPr>
            <a:r>
              <a:rPr lang="en-CA" dirty="0"/>
              <a:t>Linked to at least 29 cancer and non-cancerous diseases [1]</a:t>
            </a:r>
            <a:endParaRPr dirty="0"/>
          </a:p>
          <a:p>
            <a:pPr marL="857250" lvl="1" indent="-285750">
              <a:spcBef>
                <a:spcPts val="0"/>
              </a:spcBef>
              <a:spcAft>
                <a:spcPts val="0"/>
              </a:spcAft>
              <a:buSzPts val="1800"/>
            </a:pPr>
            <a:r>
              <a:rPr lang="en-CA" dirty="0"/>
              <a:t>Usually found to be upregulated or highly expressed in cancer</a:t>
            </a:r>
            <a:endParaRPr dirty="0"/>
          </a:p>
          <a:p>
            <a:pPr marL="857250" lvl="1" indent="-285750">
              <a:spcBef>
                <a:spcPts val="0"/>
              </a:spcBef>
              <a:spcAft>
                <a:spcPts val="0"/>
              </a:spcAft>
              <a:buSzPts val="1800"/>
            </a:pPr>
            <a:r>
              <a:rPr lang="en-CA" dirty="0"/>
              <a:t>Plays a role in cell proliferation, migration, invasion and apoptosis</a:t>
            </a:r>
            <a:endParaRPr dirty="0"/>
          </a:p>
          <a:p>
            <a:pPr marL="400050" indent="-285750">
              <a:spcBef>
                <a:spcPts val="0"/>
              </a:spcBef>
              <a:spcAft>
                <a:spcPts val="0"/>
              </a:spcAft>
              <a:buSzPts val="1800"/>
            </a:pPr>
            <a:r>
              <a:rPr lang="en-CA" dirty="0"/>
              <a:t>miR-21 can be found in most cell types and can be easily measured in bodily fluids (blood, urine, saliva)</a:t>
            </a:r>
            <a:endParaRPr dirty="0"/>
          </a:p>
          <a:p>
            <a:pPr>
              <a:spcBef>
                <a:spcPts val="1200"/>
              </a:spcBef>
              <a:spcAft>
                <a:spcPts val="1200"/>
              </a:spcAft>
            </a:pP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Paper Introduction</a:t>
            </a:r>
            <a:endParaRPr/>
          </a:p>
        </p:txBody>
      </p:sp>
      <p:sp>
        <p:nvSpPr>
          <p:cNvPr id="114" name="Google Shape;114;p21"/>
          <p:cNvSpPr txBox="1">
            <a:spLocks noGrp="1"/>
          </p:cNvSpPr>
          <p:nvPr>
            <p:ph idx="1"/>
          </p:nvPr>
        </p:nvSpPr>
        <p:spPr>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This paper presents a method using a network of gold coated magnetic nanoparticles (</a:t>
            </a:r>
            <a:r>
              <a:rPr lang="en-CA" dirty="0" err="1"/>
              <a:t>Au@MNP</a:t>
            </a:r>
            <a:r>
              <a:rPr lang="en-CA" dirty="0"/>
              <a:t>) modified with probe DNA (</a:t>
            </a:r>
            <a:r>
              <a:rPr lang="en-CA" dirty="0" err="1"/>
              <a:t>DNA-Au@MNP</a:t>
            </a:r>
            <a:r>
              <a:rPr lang="en-CA" dirty="0"/>
              <a:t>) to detect concentrations of microRNA from 10 </a:t>
            </a:r>
            <a:r>
              <a:rPr lang="en-CA" dirty="0" err="1"/>
              <a:t>aM</a:t>
            </a:r>
            <a:r>
              <a:rPr lang="en-CA" dirty="0"/>
              <a:t> to 1 </a:t>
            </a:r>
            <a:r>
              <a:rPr lang="en-CA" dirty="0" err="1"/>
              <a:t>nM</a:t>
            </a:r>
            <a:r>
              <a:rPr lang="en-CA" dirty="0"/>
              <a:t> in unprocessed blood samples</a:t>
            </a:r>
            <a:endParaRPr dirty="0"/>
          </a:p>
          <a:p>
            <a:pPr marL="400050" indent="-285750">
              <a:spcBef>
                <a:spcPts val="0"/>
              </a:spcBef>
              <a:spcAft>
                <a:spcPts val="0"/>
              </a:spcAft>
              <a:buSzPts val="1800"/>
            </a:pPr>
            <a:r>
              <a:rPr lang="en-CA" dirty="0"/>
              <a:t>Detecting low levels of circulating microRNA in blood has important diagnosis and prognosis values</a:t>
            </a:r>
            <a:endParaRPr dirty="0"/>
          </a:p>
          <a:p>
            <a:pPr marL="857250" lvl="1" indent="-285750">
              <a:spcBef>
                <a:spcPts val="0"/>
              </a:spcBef>
              <a:spcAft>
                <a:spcPts val="0"/>
              </a:spcAft>
              <a:buSzPts val="1800"/>
            </a:pPr>
            <a:r>
              <a:rPr lang="en-CA" dirty="0"/>
              <a:t>early detection of cancer, monitor disease progression, </a:t>
            </a:r>
            <a:r>
              <a:rPr lang="en-CA" dirty="0" err="1"/>
              <a:t>etc</a:t>
            </a:r>
            <a:endParaRPr dirty="0"/>
          </a:p>
          <a:p>
            <a:pPr marL="400050" indent="-285750">
              <a:spcBef>
                <a:spcPts val="0"/>
              </a:spcBef>
              <a:spcAft>
                <a:spcPts val="0"/>
              </a:spcAft>
              <a:buSzPts val="1800"/>
            </a:pPr>
            <a:r>
              <a:rPr lang="en-CA" dirty="0"/>
              <a:t>Immense interest in quantifying microRNA across broad ranges and in ultra low amounts using direct analysis from whole blood</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CA"/>
              <a:t>DNA-Au@MNP</a:t>
            </a:r>
            <a:endParaRPr/>
          </a:p>
        </p:txBody>
      </p:sp>
      <p:sp>
        <p:nvSpPr>
          <p:cNvPr id="120" name="Google Shape;120;p22"/>
          <p:cNvSpPr txBox="1">
            <a:spLocks noGrp="1"/>
          </p:cNvSpPr>
          <p:nvPr>
            <p:ph idx="1"/>
          </p:nvPr>
        </p:nvSpPr>
        <p:spPr>
          <a:xfrm>
            <a:off x="457200" y="1200150"/>
            <a:ext cx="8229600" cy="3659400"/>
          </a:xfrm>
          <a:prstGeom prst="rect">
            <a:avLst/>
          </a:prstGeom>
        </p:spPr>
        <p:txBody>
          <a:bodyPr spcFirstLastPara="1" wrap="square" lIns="91425" tIns="45700" rIns="91425" bIns="45700" anchor="t" anchorCtr="0">
            <a:normAutofit/>
          </a:bodyPr>
          <a:lstStyle/>
          <a:p>
            <a:pPr marL="400050" indent="-285750">
              <a:spcBef>
                <a:spcPts val="360"/>
              </a:spcBef>
              <a:spcAft>
                <a:spcPts val="0"/>
              </a:spcAft>
              <a:buSzPts val="1800"/>
            </a:pPr>
            <a:r>
              <a:rPr lang="en-CA" dirty="0"/>
              <a:t>Magnetic properly allows the nano sensor to seek out analyte (dispersible electrodes) rather than waiting for analyte to diffuse to the sensor</a:t>
            </a:r>
            <a:endParaRPr dirty="0"/>
          </a:p>
          <a:p>
            <a:pPr marL="857250" lvl="1" indent="-285750">
              <a:spcBef>
                <a:spcPts val="0"/>
              </a:spcBef>
              <a:spcAft>
                <a:spcPts val="0"/>
              </a:spcAft>
              <a:buSzPts val="1800"/>
            </a:pPr>
            <a:r>
              <a:rPr lang="en-CA" dirty="0"/>
              <a:t>Increases sensitivity and deduces diffusion wait time (especially for low analyte concentration)</a:t>
            </a:r>
            <a:endParaRPr dirty="0"/>
          </a:p>
          <a:p>
            <a:pPr marL="400050" indent="-285750">
              <a:spcBef>
                <a:spcPts val="0"/>
              </a:spcBef>
              <a:spcAft>
                <a:spcPts val="0"/>
              </a:spcAft>
              <a:buSzPts val="1800"/>
            </a:pPr>
            <a:r>
              <a:rPr lang="en-CA" dirty="0"/>
              <a:t>Fabrication of </a:t>
            </a:r>
            <a:r>
              <a:rPr lang="en-CA" dirty="0" err="1"/>
              <a:t>Au@MNP</a:t>
            </a:r>
            <a:r>
              <a:rPr lang="en-CA" dirty="0"/>
              <a:t> is described in a paper from 2009</a:t>
            </a:r>
            <a:endParaRPr dirty="0"/>
          </a:p>
          <a:p>
            <a:pPr marL="857250" lvl="1" indent="-285750">
              <a:spcBef>
                <a:spcPts val="0"/>
              </a:spcBef>
              <a:spcAft>
                <a:spcPts val="0"/>
              </a:spcAft>
              <a:buSzPts val="1800"/>
            </a:pPr>
            <a:r>
              <a:rPr lang="en-CA" dirty="0"/>
              <a:t>Fabrication and Dispersion of Gold-Shell-Protected Magnetite Nanoparticles: Systematic Control Using Polyethyleneimine [2]</a:t>
            </a:r>
            <a:endParaRPr dirty="0"/>
          </a:p>
          <a:p>
            <a:pPr marL="400050" indent="-285750">
              <a:spcBef>
                <a:spcPts val="0"/>
              </a:spcBef>
              <a:spcAft>
                <a:spcPts val="0"/>
              </a:spcAft>
              <a:buSzPts val="1800"/>
            </a:pPr>
            <a:r>
              <a:rPr lang="en-CA" dirty="0"/>
              <a:t>Surfaces of </a:t>
            </a:r>
            <a:r>
              <a:rPr lang="en-CA" dirty="0" err="1"/>
              <a:t>Au@MNP</a:t>
            </a:r>
            <a:r>
              <a:rPr lang="en-CA" dirty="0"/>
              <a:t> were modified with a probe DNA complementary to target miR-21</a:t>
            </a:r>
            <a:endParaRPr dirty="0"/>
          </a:p>
          <a:p>
            <a:pPr marL="857250" lvl="1" indent="-285750">
              <a:spcBef>
                <a:spcPts val="0"/>
              </a:spcBef>
              <a:spcAft>
                <a:spcPts val="0"/>
              </a:spcAft>
              <a:buSzPts val="1800"/>
            </a:pPr>
            <a:r>
              <a:rPr lang="en-CA" dirty="0"/>
              <a:t>Prove DNA has thiol modification at one end and methylene blue redox label at the other</a:t>
            </a:r>
            <a:endParaRPr dirty="0"/>
          </a:p>
          <a:p>
            <a:pPr marL="857250" lvl="1" indent="-285750">
              <a:spcBef>
                <a:spcPts val="0"/>
              </a:spcBef>
              <a:spcAft>
                <a:spcPts val="0"/>
              </a:spcAft>
              <a:buSzPts val="1800"/>
            </a:pPr>
            <a:r>
              <a:rPr lang="en-CA" dirty="0"/>
              <a:t>Probe DNA: 5′-SH-(CH2)3-p-TCAACATCAGTCTGATAAGCTA-(CH2)3-MB-3′</a:t>
            </a:r>
            <a:endParaRPr dirty="0"/>
          </a:p>
          <a:p>
            <a:pPr marL="857250" lvl="1" indent="-285750">
              <a:spcBef>
                <a:spcPts val="0"/>
              </a:spcBef>
              <a:spcAft>
                <a:spcPts val="0"/>
              </a:spcAft>
              <a:buSzPts val="1800"/>
            </a:pPr>
            <a:r>
              <a:rPr lang="en-CA" dirty="0"/>
              <a:t>Complementary RNA target (miRNA-21): 5′-UAGCUUAUCAGACUGAUGUUGA-3′</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UofWaterloo_WhiteBkgrd">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Custom 3">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culty_of_engineering_powerpoint_template_16-9_widescreen" id="{A69F3CDF-2B60-9644-AF8B-13D52DBA835D}" vid="{CF355330-5829-2446-A825-2400ABA140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2119</Words>
  <Application>Microsoft Office PowerPoint</Application>
  <PresentationFormat>On-screen Show (16:9)</PresentationFormat>
  <Paragraphs>188</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Barlow Condensed</vt:lpstr>
      <vt:lpstr>Arial</vt:lpstr>
      <vt:lpstr>Wingdings</vt:lpstr>
      <vt:lpstr>Georgia</vt:lpstr>
      <vt:lpstr>Proxima Nova</vt:lpstr>
      <vt:lpstr>Verdana</vt:lpstr>
      <vt:lpstr>UofWaterloo_WhiteBkgrd</vt:lpstr>
      <vt:lpstr>Nucleic acid hybridization on an electrically reconfigurable network of gold-coated magnetic nanoparticles enables microRNA detection in blood</vt:lpstr>
      <vt:lpstr>Outline</vt:lpstr>
      <vt:lpstr>Voltammetry</vt:lpstr>
      <vt:lpstr>Voltammetry: How does it work?</vt:lpstr>
      <vt:lpstr>Types of Voltammetry</vt:lpstr>
      <vt:lpstr>MicroRNA</vt:lpstr>
      <vt:lpstr>MicroRNA-21</vt:lpstr>
      <vt:lpstr>Paper Introduction</vt:lpstr>
      <vt:lpstr>DNA-Au@MNP</vt:lpstr>
      <vt:lpstr>Au@MNPs property as a Biochemiresistor</vt:lpstr>
      <vt:lpstr>Procedure</vt:lpstr>
      <vt:lpstr>Assembly</vt:lpstr>
      <vt:lpstr>Range of Detection</vt:lpstr>
      <vt:lpstr>Selectivity</vt:lpstr>
      <vt:lpstr>Detection Mechanism</vt:lpstr>
      <vt:lpstr>Evaluating Hypothesis 1</vt:lpstr>
      <vt:lpstr>Evaluating Hypothesis 1 (Cont.)</vt:lpstr>
      <vt:lpstr>Evaluating Hypothesis 1 (Cont.)</vt:lpstr>
      <vt:lpstr>Evaluating Hypothesis 2</vt:lpstr>
      <vt:lpstr>Evaluating Hypothesis 2 (Cont.)</vt:lpstr>
      <vt:lpstr>Evaluating Hypothesis 2 (Cont.) </vt:lpstr>
      <vt:lpstr>Examining Capability of Sensor</vt:lpstr>
      <vt:lpstr>Examining Capability of Sensor (Cont.)</vt:lpstr>
      <vt:lpstr>Conclusion</vt:lpstr>
      <vt:lpstr>Opinions?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Nucleic acid hybridization on an electrically reconfigurable network of gold-coated magnetic nanoparticles enables microRNA detection in blood</dc:title>
  <cp:lastModifiedBy>Tony Min</cp:lastModifiedBy>
  <cp:revision>5</cp:revision>
  <dcterms:modified xsi:type="dcterms:W3CDTF">2023-03-04T00:18:32Z</dcterms:modified>
</cp:coreProperties>
</file>