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82" r:id="rId2"/>
    <p:sldId id="284" r:id="rId3"/>
    <p:sldId id="291" r:id="rId4"/>
    <p:sldId id="315" r:id="rId5"/>
    <p:sldId id="316" r:id="rId6"/>
    <p:sldId id="318" r:id="rId7"/>
    <p:sldId id="292" r:id="rId8"/>
    <p:sldId id="314" r:id="rId9"/>
    <p:sldId id="319" r:id="rId10"/>
    <p:sldId id="313" r:id="rId11"/>
    <p:sldId id="310" r:id="rId12"/>
    <p:sldId id="311" r:id="rId13"/>
  </p:sldIdLst>
  <p:sldSz cx="9144000" cy="5143500" type="screen16x9"/>
  <p:notesSz cx="6858000" cy="9144000"/>
  <p:embeddedFontLst>
    <p:embeddedFont>
      <p:font typeface="Barlow Condensed" panose="00000506000000000000" pitchFamily="2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E646C8-EC07-4038-A914-44648C9C9A9D}">
  <a:tblStyle styleId="{70E646C8-EC07-4038-A914-44648C9C9A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73" autoAdjust="0"/>
  </p:normalViewPr>
  <p:slideViewPr>
    <p:cSldViewPr snapToGrid="0">
      <p:cViewPr varScale="1">
        <p:scale>
          <a:sx n="102" d="100"/>
          <a:sy n="102" d="100"/>
        </p:scale>
        <p:origin x="89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1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0DF486-3438-A340-9F75-BB86BE289D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5" y="771706"/>
            <a:ext cx="7204245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" y="148936"/>
            <a:ext cx="2311648" cy="148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Rectangle 23"/>
          <p:cNvSpPr/>
          <p:nvPr userDrawn="1"/>
        </p:nvSpPr>
        <p:spPr>
          <a:xfrm>
            <a:off x="2288114" y="148936"/>
            <a:ext cx="2285296" cy="1489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" name="Rectangle 24"/>
          <p:cNvSpPr/>
          <p:nvPr userDrawn="1"/>
        </p:nvSpPr>
        <p:spPr>
          <a:xfrm>
            <a:off x="4573410" y="148936"/>
            <a:ext cx="2285296" cy="148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ectangle 25"/>
          <p:cNvSpPr/>
          <p:nvPr userDrawn="1"/>
        </p:nvSpPr>
        <p:spPr>
          <a:xfrm>
            <a:off x="6858705" y="148936"/>
            <a:ext cx="2285296" cy="1489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ectangle 26"/>
          <p:cNvSpPr/>
          <p:nvPr userDrawn="1"/>
        </p:nvSpPr>
        <p:spPr>
          <a:xfrm>
            <a:off x="1" y="0"/>
            <a:ext cx="9143999" cy="148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8951497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1" y="1047144"/>
            <a:ext cx="4157035" cy="502703"/>
          </a:xfrm>
        </p:spPr>
        <p:txBody>
          <a:bodyPr anchor="b">
            <a:noAutofit/>
          </a:bodyPr>
          <a:lstStyle>
            <a:lvl1pPr marL="0" indent="0">
              <a:buNone/>
              <a:defRPr sz="2100" b="1" baseline="0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1" y="1638300"/>
            <a:ext cx="4157035" cy="2885209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047144"/>
            <a:ext cx="4195094" cy="502703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1638300"/>
            <a:ext cx="4195094" cy="2885209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3" y="325582"/>
            <a:ext cx="8677297" cy="67194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2353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750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5594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1E55829F-8847-4C2A-8DD0-690EAD78E53F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2D4160-4A25-214B-B0DD-33C1D7760F82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FFB46B-498F-AE4A-B9A7-4C6AB5B81AA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7A2065-ED1B-724B-9396-45C1760E61EB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3DEAB-7BCF-4A44-8C12-F5B4318DA82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30BD48-AC82-AD43-8C23-93AE5272CAC7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26E371-D75A-604E-88BB-90AFCE90362A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54275565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4" y="928256"/>
            <a:ext cx="3248891" cy="682652"/>
          </a:xfrm>
        </p:spPr>
        <p:txBody>
          <a:bodyPr anchor="b">
            <a:normAutofit/>
          </a:bodyPr>
          <a:lstStyle>
            <a:lvl1pPr algn="ctr">
              <a:defRPr sz="21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5FDFC970-B950-4395-A833-47227D4A68CA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47555" y="1683328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947555" y="35017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1815270"/>
            <a:ext cx="8153400" cy="158591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5" y="3588544"/>
            <a:ext cx="3248891" cy="20716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9AFB0B-41DD-F947-A857-F70C3043CB58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6CD61E-7E92-D14D-9C2B-ACA64B9951C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D0C72E-2BBA-454D-BD97-AC183A643FB8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A61640-FDAF-4345-8014-B6E2CE4F600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4264D-D990-F44D-9800-EA8DF5CA5159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6356CE-4984-C84D-82AE-A8CF95C81E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56197096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605901"/>
            <a:ext cx="4080486" cy="408386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2" y="928256"/>
            <a:ext cx="3248891" cy="682652"/>
          </a:xfrm>
        </p:spPr>
        <p:txBody>
          <a:bodyPr anchor="b">
            <a:normAutofit/>
          </a:bodyPr>
          <a:lstStyle>
            <a:lvl1pPr algn="ctr">
              <a:defRPr sz="21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5FDFC970-B950-4395-A833-47227D4A68CA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2915434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8" y="4751482"/>
            <a:ext cx="762000" cy="187753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7" y="1806769"/>
            <a:ext cx="3713021" cy="158591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5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2" y="3588544"/>
            <a:ext cx="3248891" cy="20716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773" y="1683328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40773" y="35017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DF50DA-7B18-354A-ADC8-AE0388894B36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0A8D4-6A5A-154F-B1A1-1EFA9143C0D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BD13B1-A03B-334C-8443-736D9DCC4D2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E77912-2640-D24A-B1C4-A778B4DEDB3F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43BB98-0911-ED45-99DF-3136DA24B6D5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DE1CE2-C376-9C45-BAD5-76783368CF28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18420866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2596169"/>
            <a:ext cx="6803231" cy="44886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1787236"/>
            <a:ext cx="8677297" cy="784514"/>
          </a:xfrm>
        </p:spPr>
        <p:txBody>
          <a:bodyPr anchor="b">
            <a:normAutofit/>
          </a:bodyPr>
          <a:lstStyle>
            <a:lvl1pPr algn="ctr">
              <a:defRPr sz="45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5FDFC970-B950-4395-A833-47227D4A68CA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9E5936-8DDE-404C-8287-66CA0AC7109D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89031-6A5B-9449-87D7-7C5CDDC88BC8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F6C75A-9108-CA4F-8B66-B6CECA99FEA2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CF4384-BA6E-6245-8D88-99ED543B1D4E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6C63DE-AB2B-974A-A8EC-EA2603B292F2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2A04B-66A2-9349-97DE-C751FF6560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40268671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2596169"/>
            <a:ext cx="6803231" cy="44886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1787236"/>
            <a:ext cx="8677297" cy="784514"/>
          </a:xfrm>
        </p:spPr>
        <p:txBody>
          <a:bodyPr anchor="b">
            <a:normAutofit/>
          </a:bodyPr>
          <a:lstStyle>
            <a:lvl1pPr algn="ctr">
              <a:defRPr sz="45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F584D0-0125-DD43-839D-88959E97F904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5CBA6-CECB-7248-880F-540A646F768D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497680-B31E-0E4C-B43C-A3D9D08A4D9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6DF40-54B9-3B43-AE5C-98DAA975F99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60022-B720-0147-9D04-01AA504D701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E8E639-BFC3-EE48-B3BA-F70F153789ED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238893097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2596169"/>
            <a:ext cx="6803231" cy="44886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1787236"/>
            <a:ext cx="8677297" cy="784514"/>
          </a:xfrm>
        </p:spPr>
        <p:txBody>
          <a:bodyPr anchor="b">
            <a:normAutofit/>
          </a:bodyPr>
          <a:lstStyle>
            <a:lvl1pPr algn="ctr">
              <a:defRPr sz="45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670234-9DB2-424E-8823-6A9DA1AF548A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A2F90-2B7E-6F47-8B0A-F3C4FF1C9A5E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27351F-0FF7-514A-8571-9BFEC244FE4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8888C3-9E25-4646-9D2D-E0F0EF3A8D49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11E38F-B04A-1742-90E3-F0CA0679C756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ED03F5-8D14-604E-AF5A-BBD1209FB81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45546472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19" y="3435927"/>
            <a:ext cx="8158163" cy="1198418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35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75D660D7-90CE-4513-A3CE-C070B9421917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F22C7D-C1E2-3043-B369-F9AA670BF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5" y="739190"/>
            <a:ext cx="4572108" cy="30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58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297873"/>
            <a:ext cx="4573407" cy="484562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771706"/>
            <a:ext cx="4114682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BE1A07C-8552-0542-9BF7-2A6100634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686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069" y="3512127"/>
            <a:ext cx="8043863" cy="1169837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35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6" y="739190"/>
            <a:ext cx="4572108" cy="30564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67720220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75D660D7-90CE-4513-A3CE-C070B9421917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E1138C-7163-9A4A-A564-778DB5FD9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0486" y="3640585"/>
            <a:ext cx="1363028" cy="385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9222D-1DFB-B94F-A392-6FB5C5B244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112" y="4154497"/>
            <a:ext cx="2787777" cy="18259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AB13A6-01B3-1349-A6AD-A8DCEA6BDA15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457A8D-1152-354E-8405-E7836A69DB98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6C2F31-E470-6645-AE27-62977010A974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072F41-1CDC-9A4B-83F9-B151523E9C1C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9C2FE9-5C87-5445-A800-5C3665B8FE49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3FE15A-B47A-1D41-B98B-5F1FD8269627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CB9D5B6-576E-A84E-B496-E9FDEC47AB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6" y="603820"/>
            <a:ext cx="4572108" cy="30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49307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6" y="599348"/>
            <a:ext cx="4572108" cy="30564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7C4EF9-A5C2-5947-9C94-BD3C8A011B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0486" y="3640585"/>
            <a:ext cx="1363028" cy="3857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13A5EE-7ACD-F44B-B9D4-9E14E16B8E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112" y="4154497"/>
            <a:ext cx="2787777" cy="1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044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7842B6A-813C-FA45-B88D-CE413A77FF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771706"/>
            <a:ext cx="6941198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9127709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297873"/>
            <a:ext cx="4573407" cy="484562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771706"/>
            <a:ext cx="4114682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0F173A6-3ACA-4942-AF2C-D0B120EE6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79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491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513795"/>
            <a:ext cx="1065644" cy="214539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513795"/>
            <a:ext cx="1065644" cy="214539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513795"/>
            <a:ext cx="1065644" cy="214539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3" y="325582"/>
            <a:ext cx="5284561" cy="671945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9385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2" y="1282304"/>
            <a:ext cx="7049630" cy="2139553"/>
          </a:xfrm>
        </p:spPr>
        <p:txBody>
          <a:bodyPr anchor="b">
            <a:normAutofit/>
          </a:bodyPr>
          <a:lstStyle>
            <a:lvl1pPr algn="l"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3442098"/>
            <a:ext cx="704963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630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1" y="2421150"/>
            <a:ext cx="6577965" cy="909042"/>
          </a:xfrm>
        </p:spPr>
        <p:txBody>
          <a:bodyPr anchor="b">
            <a:noAutofit/>
          </a:bodyPr>
          <a:lstStyle>
            <a:lvl1pPr algn="l">
              <a:defRPr sz="3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1" y="3336065"/>
            <a:ext cx="6577965" cy="499912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72EFF9E2-52BD-4C8D-9C57-79F661DB94A1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2848815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325582"/>
            <a:ext cx="8677297" cy="67194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2" y="1059873"/>
            <a:ext cx="4190141" cy="3442854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4" y="1059873"/>
            <a:ext cx="4243965" cy="3442854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6971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D18FC7-EB3D-A142-853C-7A6BC4BDE92C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27" y="4492861"/>
            <a:ext cx="2446874" cy="67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3" y="325582"/>
            <a:ext cx="8677297" cy="671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059873"/>
            <a:ext cx="8677297" cy="3446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3510" y="4751482"/>
            <a:ext cx="885836" cy="187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4751482"/>
            <a:ext cx="762000" cy="187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867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ransition spd="slow">
    <p:push dir="u"/>
  </p:transition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b="1" kern="1200" spc="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694" indent="-216694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467-022-34273-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0125-2063-8585-0E8B-1A9C09EA9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55" y="772356"/>
            <a:ext cx="7848482" cy="2306599"/>
          </a:xfrm>
        </p:spPr>
        <p:txBody>
          <a:bodyPr/>
          <a:lstStyle/>
          <a:p>
            <a:r>
              <a:rPr lang="en-US" dirty="0"/>
              <a:t>A click chemistry amplified nanopore assay for ultrasensitive quantification of HIV-1 p24 antigen in clinical samples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AF669-12C3-2ADE-C7C8-9C1544AA5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March 30, 2023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Chunlin</a:t>
            </a:r>
            <a:r>
              <a:rPr lang="en-US" dirty="0"/>
              <a:t> Min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84CB1-3A7E-10BE-0A29-F9E90DD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03303-6106-A1F0-D470-AA3A55AFC2CA}"/>
              </a:ext>
            </a:extLst>
          </p:cNvPr>
          <p:cNvSpPr txBox="1"/>
          <p:nvPr/>
        </p:nvSpPr>
        <p:spPr>
          <a:xfrm>
            <a:off x="3476297" y="4292342"/>
            <a:ext cx="56677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100" b="0" i="0" dirty="0">
                <a:solidFill>
                  <a:srgbClr val="222222"/>
                </a:solidFill>
                <a:effectLst/>
                <a:latin typeface="+mn-lt"/>
              </a:rPr>
              <a:t>Wei, X., Wang, X., Zhang, Z. </a:t>
            </a:r>
            <a:r>
              <a:rPr lang="en-CA" sz="1100" b="0" i="1" dirty="0">
                <a:solidFill>
                  <a:srgbClr val="222222"/>
                </a:solidFill>
                <a:effectLst/>
                <a:latin typeface="+mn-lt"/>
              </a:rPr>
              <a:t>et al.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+mn-lt"/>
              </a:rPr>
              <a:t> A click chemistry amplified nanopore assay for ultrasensitive quantification of HIV-1 p24 antigen in clinical samples. </a:t>
            </a:r>
            <a:r>
              <a:rPr lang="en-CA" sz="1100" b="0" i="1" dirty="0">
                <a:solidFill>
                  <a:srgbClr val="222222"/>
                </a:solidFill>
                <a:effectLst/>
                <a:latin typeface="+mn-lt"/>
              </a:rPr>
              <a:t>Nat </a:t>
            </a:r>
            <a:r>
              <a:rPr lang="en-CA" sz="1100" b="0" i="1" dirty="0" err="1">
                <a:solidFill>
                  <a:srgbClr val="222222"/>
                </a:solidFill>
                <a:effectLst/>
                <a:latin typeface="+mn-lt"/>
              </a:rPr>
              <a:t>Commun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+mn-lt"/>
              </a:rPr>
              <a:t> </a:t>
            </a:r>
            <a:r>
              <a:rPr lang="en-CA" sz="1100" b="1" i="0" dirty="0">
                <a:solidFill>
                  <a:srgbClr val="222222"/>
                </a:solidFill>
                <a:effectLst/>
                <a:latin typeface="+mn-lt"/>
              </a:rPr>
              <a:t>13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+mn-lt"/>
              </a:rPr>
              <a:t>, 6852 (2022). 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+mn-lt"/>
                <a:hlinkClick r:id="rId2"/>
              </a:rPr>
              <a:t>https://doi.org/10.1038/s41467-022-34273-x</a:t>
            </a:r>
            <a:endParaRPr lang="en-CA" sz="1100" b="0" i="0" dirty="0">
              <a:solidFill>
                <a:srgbClr val="22222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5B2B84-11E2-81BB-013E-0021BC8C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Opinions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B8EF-2134-FF9E-A56F-B32E2C8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59F6-646D-17D1-E535-5C26CED8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Opinions?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AF7E-C07B-F62B-A2D0-04A76C94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Graphs are properly labeled, easy to interpret, coloring is generally consistent</a:t>
            </a:r>
          </a:p>
          <a:p>
            <a:pPr marL="697706" lvl="1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Detection mechanism diagram shows both positive and negative detection scenarios</a:t>
            </a:r>
          </a:p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The only novelty is in the copper ion delivery system where each captured analyte yield 4 copper ions instead of 1</a:t>
            </a:r>
          </a:p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Nothing said about significance of DNA sequence used or why the linking happens at middle position of sequence</a:t>
            </a:r>
          </a:p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Not sure how specificity is calculated in Fig 5.c</a:t>
            </a:r>
          </a:p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Would like to see a diagram of the nanopore assay</a:t>
            </a:r>
          </a:p>
          <a:p>
            <a:pPr marL="697706" lvl="1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Unclear if assay uses single nanopore or a matrix of nanopores for detection</a:t>
            </a:r>
          </a:p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Important to reduce time and cost of assay</a:t>
            </a:r>
          </a:p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3211-CBAF-F76F-AA83-0A1F95AB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B231-E086-5F9A-DE31-C4892ECB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4FCB-0EE7-DF03-FD94-740789B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CA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CA" sz="1400" dirty="0"/>
          </a:p>
          <a:p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80533-3576-2C01-0635-E89BA65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57E5-A200-F4B7-F827-3695B717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5517-2533-FB65-DA0D-B2E26277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Background</a:t>
            </a:r>
          </a:p>
          <a:p>
            <a:pPr marL="697706" lvl="1" indent="-28575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HIV</a:t>
            </a:r>
          </a:p>
          <a:p>
            <a:pPr marL="697706" lvl="1" indent="-28575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Click Chemistry</a:t>
            </a:r>
          </a:p>
          <a:p>
            <a:pPr marL="697706" lvl="1" indent="-28575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Nanopore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Paper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Opinions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A763A-C5F3-FDAB-089C-09D44789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6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6B3F58-4CF3-0E4B-8D71-543869A8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9A792-938C-C7B2-8B95-49F3A3C3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706-9712-2ABF-76B7-C13D5041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Human Immunodeficiency Virus (HIV)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1106-F2DC-B86F-A658-6B4EC50A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HIV is a virus that attacks the body’s immune system. There is no cure, but treatments with antiretroviral therapy (ART) can stop further progression of HIV</a:t>
            </a:r>
          </a:p>
          <a:p>
            <a:pPr lvl="1"/>
            <a:r>
              <a:rPr lang="en-CA" dirty="0"/>
              <a:t>HIV can be transmitted via bodily fluids</a:t>
            </a:r>
          </a:p>
          <a:p>
            <a:pPr lvl="1"/>
            <a:r>
              <a:rPr lang="en-CA" dirty="0"/>
              <a:t>progression: Acute HIV -&gt; chronic HIV -&gt; AIDS</a:t>
            </a:r>
          </a:p>
          <a:p>
            <a:r>
              <a:rPr lang="en-CA" dirty="0"/>
              <a:t>20% of new HIV infections are due to transmission from unaware infected individuals</a:t>
            </a:r>
          </a:p>
          <a:p>
            <a:r>
              <a:rPr lang="en-CA" dirty="0"/>
              <a:t>Circulating RNA and antigen p24 are long recognized as significant biomarkers for HIV-1</a:t>
            </a:r>
          </a:p>
          <a:p>
            <a:pPr lvl="1"/>
            <a:r>
              <a:rPr lang="en-CA" dirty="0"/>
              <a:t>Earlier studies suggest antigen p24 is a stronger predictor of progression to acquire AIDS than was RNA. However, proteins cannot be amplified like nucleic acid, which makes it challenging to achieve good sensitivity for p24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F8447-F39E-8917-862A-0F511F4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457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D45B-A4D1-7399-54E7-DA08E778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13" y="325582"/>
            <a:ext cx="8677297" cy="671945"/>
          </a:xfrm>
        </p:spPr>
        <p:txBody>
          <a:bodyPr anchor="ctr">
            <a:normAutofit/>
          </a:bodyPr>
          <a:lstStyle/>
          <a:p>
            <a:r>
              <a:rPr lang="en-CA" dirty="0"/>
              <a:t>Click Chemistry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6FFEB9-8E6A-5451-C944-083401F22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912" y="1059873"/>
            <a:ext cx="4190141" cy="3442854"/>
          </a:xfrm>
        </p:spPr>
        <p:txBody>
          <a:bodyPr/>
          <a:lstStyle/>
          <a:p>
            <a:r>
              <a:rPr lang="en-US" dirty="0"/>
              <a:t>Convenient way of doing chemistry</a:t>
            </a:r>
          </a:p>
          <a:p>
            <a:pPr lvl="1"/>
            <a:r>
              <a:rPr lang="en-US" dirty="0"/>
              <a:t>Simple &amp; no waste</a:t>
            </a:r>
          </a:p>
          <a:p>
            <a:r>
              <a:rPr lang="en-US" dirty="0"/>
              <a:t>Crown jewel of click chemistry: the copper catalyzed </a:t>
            </a:r>
            <a:r>
              <a:rPr lang="en-US" dirty="0" err="1"/>
              <a:t>azide</a:t>
            </a:r>
            <a:r>
              <a:rPr lang="en-US" dirty="0"/>
              <a:t>-alkyne cycloaddition</a:t>
            </a:r>
          </a:p>
          <a:p>
            <a:pPr lvl="1"/>
            <a:r>
              <a:rPr lang="en-US" dirty="0"/>
              <a:t>Widely utilized and reliable way of forming connections between different functional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C2AD05-67CD-BBDC-F61B-55BE42252D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3228" y="1059873"/>
            <a:ext cx="3373996" cy="3442854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B2A0C-45D2-BD6C-254D-24C57C90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91000" y="4751482"/>
            <a:ext cx="762000" cy="1877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PAGE  </a:t>
            </a:r>
            <a:fld id="{93005692-73BE-493E-93AB-ECD6027A7652}" type="slidenum">
              <a:rPr lang="en-US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9086531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8A58-ED5A-E007-DB96-1F892D7E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13" y="325582"/>
            <a:ext cx="8677297" cy="671945"/>
          </a:xfrm>
        </p:spPr>
        <p:txBody>
          <a:bodyPr anchor="ctr">
            <a:normAutofit/>
          </a:bodyPr>
          <a:lstStyle/>
          <a:p>
            <a:r>
              <a:rPr lang="en-CA" dirty="0"/>
              <a:t>Nanopore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D027-8F3A-30EF-7385-7E1AB2BEA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912" y="1059872"/>
            <a:ext cx="4190141" cy="398431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CA" sz="2000" dirty="0"/>
              <a:t>Literally a nano sized pore on a membrane</a:t>
            </a:r>
          </a:p>
          <a:p>
            <a:pPr lvl="1">
              <a:lnSpc>
                <a:spcPct val="120000"/>
              </a:lnSpc>
            </a:pPr>
            <a:r>
              <a:rPr lang="en-CA" sz="1600" dirty="0"/>
              <a:t>The pore and membrane can be biological, solid-state, or a hybrid complex of biological and solid-state</a:t>
            </a:r>
          </a:p>
          <a:p>
            <a:pPr>
              <a:lnSpc>
                <a:spcPct val="120000"/>
              </a:lnSpc>
            </a:pPr>
            <a:r>
              <a:rPr lang="en-CA" sz="2000" dirty="0"/>
              <a:t>Principles</a:t>
            </a:r>
          </a:p>
          <a:p>
            <a:pPr lvl="1">
              <a:lnSpc>
                <a:spcPct val="120000"/>
              </a:lnSpc>
            </a:pPr>
            <a:r>
              <a:rPr lang="en-CA" sz="1800" dirty="0"/>
              <a:t>Apply a voltage across the membrane</a:t>
            </a:r>
          </a:p>
          <a:p>
            <a:pPr lvl="1">
              <a:lnSpc>
                <a:spcPct val="120000"/>
              </a:lnSpc>
            </a:pPr>
            <a:r>
              <a:rPr lang="en-CA" sz="1800" dirty="0"/>
              <a:t>Induced ion current is measured</a:t>
            </a:r>
          </a:p>
          <a:p>
            <a:pPr lvl="1">
              <a:lnSpc>
                <a:spcPct val="120000"/>
              </a:lnSpc>
            </a:pPr>
            <a:r>
              <a:rPr lang="en-CA" sz="1800" dirty="0"/>
              <a:t>Analyte passing through the pore causes current blockade (translocation event) and exhibits a unique signature</a:t>
            </a:r>
          </a:p>
          <a:p>
            <a:pPr lvl="1">
              <a:lnSpc>
                <a:spcPct val="120000"/>
              </a:lnSpc>
            </a:pPr>
            <a:r>
              <a:rPr lang="en-CA" sz="1800" dirty="0"/>
              <a:t>Analyte concentration correlate to frequency of translocation events</a:t>
            </a:r>
          </a:p>
          <a:p>
            <a:pPr>
              <a:lnSpc>
                <a:spcPct val="120000"/>
              </a:lnSpc>
            </a:pPr>
            <a:r>
              <a:rPr lang="en-CA" sz="2000" dirty="0"/>
              <a:t>Challenges</a:t>
            </a:r>
          </a:p>
          <a:p>
            <a:pPr lvl="1">
              <a:lnSpc>
                <a:spcPct val="120000"/>
              </a:lnSpc>
            </a:pPr>
            <a:r>
              <a:rPr lang="en-CA" sz="1800" dirty="0"/>
              <a:t>Statistical in nature, requires at least nanomolar level of analyte concentration to operate practically</a:t>
            </a:r>
          </a:p>
          <a:p>
            <a:pPr lvl="1">
              <a:lnSpc>
                <a:spcPct val="120000"/>
              </a:lnSpc>
            </a:pPr>
            <a:r>
              <a:rPr lang="en-CA" sz="1800" dirty="0"/>
              <a:t>Direct application in complex clinical samples with interferent molecules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16B1B-4E38-A6AE-68C9-E1CF44CB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91000" y="4751482"/>
            <a:ext cx="762000" cy="1877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PAGE  </a:t>
            </a:r>
            <a:fld id="{93005692-73BE-493E-93AB-ECD6027A7652}" type="slidenum">
              <a:rPr lang="en-US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E4363-2256-57B0-53F9-9D9EE08F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44" y="1619515"/>
            <a:ext cx="4243965" cy="2323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4492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5B2B84-11E2-81BB-013E-0021BC8C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B8EF-2134-FF9E-A56F-B32E2C8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1B97-FE33-8E93-026E-F03AD6CE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D707-420E-2045-1762-615BE97D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Lower transmission rates for HIV and improve patient outcomes by extending </a:t>
            </a:r>
            <a:r>
              <a:rPr lang="en-US" dirty="0"/>
              <a:t>detection window and monitoring capacity of HIV biomarker assays</a:t>
            </a:r>
          </a:p>
          <a:p>
            <a:pPr lvl="1"/>
            <a:r>
              <a:rPr lang="en-US" dirty="0"/>
              <a:t>Achieved through a lower limit of detection (LOD) and accurate quantification</a:t>
            </a:r>
          </a:p>
          <a:p>
            <a:r>
              <a:rPr lang="en-US" dirty="0"/>
              <a:t>Existing assays for HIV have either unsatisfactory sensitivity or has not made successful translation through clinical studies</a:t>
            </a:r>
          </a:p>
          <a:p>
            <a:r>
              <a:rPr lang="en-US" dirty="0"/>
              <a:t>PCR techniques for detecting circulating RNA is costly, time consuming, and does not have significant correlation with host immune parameters, such as infection-fighting CD4 cells, like p24 antigen does</a:t>
            </a:r>
          </a:p>
          <a:p>
            <a:r>
              <a:rPr lang="en-US" dirty="0"/>
              <a:t>This paper presents a nanopore assay amplified by click chemistry for detection of HIV-1 p24 antigen in clinical samples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959BC-B584-AA74-6309-64C312DB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075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3499-BAA2-A61B-5C39-39ED7209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3CDE-CA8C-EB4D-151A-70E30080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2B74E-9578-3E99-7F41-3BAB4BB1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604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UofWaterloo_WhiteBkgrd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Custom 3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ulty_of_engineering_powerpoint_template_16-9_widescreen" id="{A69F3CDF-2B60-9644-AF8B-13D52DBA835D}" vid="{CF355330-5829-2446-A825-2400ABA140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556</Words>
  <Application>Microsoft Office PowerPoint</Application>
  <PresentationFormat>On-screen Show (16:9)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Verdana</vt:lpstr>
      <vt:lpstr>Barlow Condensed</vt:lpstr>
      <vt:lpstr>Georgia</vt:lpstr>
      <vt:lpstr>Arial</vt:lpstr>
      <vt:lpstr>UofWaterloo_WhiteBkgrd</vt:lpstr>
      <vt:lpstr>A click chemistry amplified nanopore assay for ultrasensitive quantification of HIV-1 p24 antigen in clinical samples</vt:lpstr>
      <vt:lpstr>Outline</vt:lpstr>
      <vt:lpstr>Background</vt:lpstr>
      <vt:lpstr>Human Immunodeficiency Virus (HIV)</vt:lpstr>
      <vt:lpstr>Click Chemistry</vt:lpstr>
      <vt:lpstr>Nanopore</vt:lpstr>
      <vt:lpstr>Paper</vt:lpstr>
      <vt:lpstr>Motivations</vt:lpstr>
      <vt:lpstr>PowerPoint Presentation</vt:lpstr>
      <vt:lpstr>Opinions</vt:lpstr>
      <vt:lpstr>Opinions?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Nucleic acid hybridization on an electrically reconfigurable network of gold-coated magnetic nanoparticles enables microRNA detection in blood</dc:title>
  <cp:lastModifiedBy>Tony Min</cp:lastModifiedBy>
  <cp:revision>272</cp:revision>
  <dcterms:modified xsi:type="dcterms:W3CDTF">2023-03-20T14:24:43Z</dcterms:modified>
</cp:coreProperties>
</file>