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70" r:id="rId12"/>
    <p:sldId id="271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595D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1705DF-B405-3945-8C99-42230CEB1487}" type="doc">
      <dgm:prSet loTypeId="urn:microsoft.com/office/officeart/2005/8/layout/hChevron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9B6444-B80D-D54B-BA6D-AF62A7B7CEAB}">
      <dgm:prSet/>
      <dgm:spPr/>
      <dgm:t>
        <a:bodyPr/>
        <a:lstStyle/>
        <a:p>
          <a:r>
            <a:rPr lang="en-US" dirty="0"/>
            <a:t>5-Year Change: (2010 – 2015) </a:t>
          </a:r>
        </a:p>
      </dgm:t>
    </dgm:pt>
    <dgm:pt modelId="{442A59F6-26AB-0245-BB0D-96E05EE83686}" type="parTrans" cxnId="{01E24813-DC15-B242-AD5A-A36139DBE8E1}">
      <dgm:prSet/>
      <dgm:spPr/>
      <dgm:t>
        <a:bodyPr/>
        <a:lstStyle/>
        <a:p>
          <a:endParaRPr lang="en-US"/>
        </a:p>
      </dgm:t>
    </dgm:pt>
    <dgm:pt modelId="{E72CB066-B25D-9442-987B-33FD363A4DD5}" type="sibTrans" cxnId="{01E24813-DC15-B242-AD5A-A36139DBE8E1}">
      <dgm:prSet/>
      <dgm:spPr/>
      <dgm:t>
        <a:bodyPr/>
        <a:lstStyle/>
        <a:p>
          <a:endParaRPr lang="en-US"/>
        </a:p>
      </dgm:t>
    </dgm:pt>
    <dgm:pt modelId="{AD92E665-BEA4-6047-BF8A-D9DDC2E4B5D3}" type="pres">
      <dgm:prSet presAssocID="{971705DF-B405-3945-8C99-42230CEB1487}" presName="Name0" presStyleCnt="0">
        <dgm:presLayoutVars>
          <dgm:dir/>
          <dgm:resizeHandles val="exact"/>
        </dgm:presLayoutVars>
      </dgm:prSet>
      <dgm:spPr/>
    </dgm:pt>
    <dgm:pt modelId="{2A2A57E9-06EB-244D-99C4-CC119B818B0F}" type="pres">
      <dgm:prSet presAssocID="{599B6444-B80D-D54B-BA6D-AF62A7B7CEAB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01E24813-DC15-B242-AD5A-A36139DBE8E1}" srcId="{971705DF-B405-3945-8C99-42230CEB1487}" destId="{599B6444-B80D-D54B-BA6D-AF62A7B7CEAB}" srcOrd="0" destOrd="0" parTransId="{442A59F6-26AB-0245-BB0D-96E05EE83686}" sibTransId="{E72CB066-B25D-9442-987B-33FD363A4DD5}"/>
    <dgm:cxn modelId="{D7A41B4A-D564-F747-BF06-3D2EC5C2D795}" type="presOf" srcId="{971705DF-B405-3945-8C99-42230CEB1487}" destId="{AD92E665-BEA4-6047-BF8A-D9DDC2E4B5D3}" srcOrd="0" destOrd="0" presId="urn:microsoft.com/office/officeart/2005/8/layout/hChevron3"/>
    <dgm:cxn modelId="{4BCC1DC8-5AEB-204F-9416-E751263E89B7}" type="presOf" srcId="{599B6444-B80D-D54B-BA6D-AF62A7B7CEAB}" destId="{2A2A57E9-06EB-244D-99C4-CC119B818B0F}" srcOrd="0" destOrd="0" presId="urn:microsoft.com/office/officeart/2005/8/layout/hChevron3"/>
    <dgm:cxn modelId="{73EB2933-A724-9947-959F-6C430C221C46}" type="presParOf" srcId="{AD92E665-BEA4-6047-BF8A-D9DDC2E4B5D3}" destId="{2A2A57E9-06EB-244D-99C4-CC119B818B0F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A57E9-06EB-244D-99C4-CC119B818B0F}">
      <dsp:nvSpPr>
        <dsp:cNvPr id="0" name=""/>
        <dsp:cNvSpPr/>
      </dsp:nvSpPr>
      <dsp:spPr>
        <a:xfrm>
          <a:off x="5041" y="0"/>
          <a:ext cx="10314916" cy="7665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53340" bIns="1066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5-Year Change: (2010 – 2015) </a:t>
          </a:r>
        </a:p>
      </dsp:txBody>
      <dsp:txXfrm>
        <a:off x="5041" y="0"/>
        <a:ext cx="10123287" cy="766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0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3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0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8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8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8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6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6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12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3.sv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3.sv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3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8464FC-BA67-4F51-9FF7-DBE25BC1B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E03DB2-550B-4724-AED9-6CDD8791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465A54-5573-484E-B100-DD573A200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3FE72B0-EFA3-4014-8CDC-1C287601B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760997-975D-4B2C-8156-B7D50D003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6F8662-B246-4822-9C58-17B716C15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4A646E-FE31-4A4B-8671-F7388A435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733733-B757-4917-8037-20B16E42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78D03B-F6D8-4A21-A4B8-5B61F420C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4D19C5-78BE-416D-93DE-D9D3C66A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885153-0E8D-4E9D-84C9-72B30A898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6907E2-1D55-4C28-BFEB-D3DED31F9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A6CF01-1EE4-4AED-917E-A399E29E8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3D3E530-D97C-46B7-807C-65B63CD05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7659DC-F17B-46DE-AC6E-E17E8365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EAA8CC2-E19B-4B07-BA97-B5C7B978D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9C9D14-88FE-4F59-9041-7FC5FD646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061BF0-EF9F-44AF-A8CD-67A63ADAE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D26BEE-06B3-412E-B8E6-6DD4A15EB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D99D3C-C411-4362-A855-0407BAB58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D83338-69DA-4BD2-9B7B-CF1BC2B69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2ADBF0E-FFEA-499B-A3EE-61D967143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B1F6D47-BE03-40C8-93D7-3727C345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BB3A57-69CE-4A24-9F7D-4C04DDA62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6F159E-685A-4FE9-8883-D9C23B14E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FDB9DB7-21A5-4A0C-9F59-79571BAF6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893421-FD38-4970-90EF-FBF4E7F7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5253162-5698-4B03-BAB7-2034949EE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DA1941-59E5-4945-8CF8-FE50F0197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399BEA3-F0ED-4CE7-BE3D-FD9BF7772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AE72F-67C2-48F4-BF50-DD80CF4AA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04CC83-E412-4E00-9849-9C2A12D58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32FE619E-19C4-42B9-AB51-CA7CBE37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995623"/>
          </a:xfrm>
          <a:prstGeom prst="flowChartDocumen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hermal power station">
            <a:extLst>
              <a:ext uri="{FF2B5EF4-FFF2-40B4-BE49-F238E27FC236}">
                <a16:creationId xmlns:a16="http://schemas.microsoft.com/office/drawing/2014/main" id="{D3837477-8848-4B93-A8E7-E2E196568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0582" r="1" b="6255"/>
          <a:stretch/>
        </p:blipFill>
        <p:spPr>
          <a:xfrm>
            <a:off x="20" y="10"/>
            <a:ext cx="12185128" cy="3944686"/>
          </a:xfrm>
          <a:custGeom>
            <a:avLst/>
            <a:gdLst/>
            <a:ahLst/>
            <a:cxnLst/>
            <a:rect l="l" t="t" r="r" b="b"/>
            <a:pathLst>
              <a:path w="12185148" h="3944696">
                <a:moveTo>
                  <a:pt x="0" y="0"/>
                </a:moveTo>
                <a:lnTo>
                  <a:pt x="12185148" y="0"/>
                </a:lnTo>
                <a:lnTo>
                  <a:pt x="12185148" y="3204268"/>
                </a:lnTo>
                <a:cubicBezTo>
                  <a:pt x="6279648" y="3204268"/>
                  <a:pt x="6095102" y="4350040"/>
                  <a:pt x="547161" y="3790988"/>
                </a:cubicBezTo>
                <a:lnTo>
                  <a:pt x="0" y="373220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AD7157-6963-2B4B-BFAA-51595B3F4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668980"/>
            <a:ext cx="10809844" cy="1874384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Food System Emissions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FD804-A58D-9342-966A-C97BD6811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7" y="4536953"/>
            <a:ext cx="7379062" cy="1633637"/>
          </a:xfrm>
        </p:spPr>
        <p:txBody>
          <a:bodyPr anchor="t">
            <a:normAutofit/>
          </a:bodyPr>
          <a:lstStyle/>
          <a:p>
            <a:r>
              <a:rPr lang="en-US" dirty="0"/>
              <a:t>By Tony Pennoyer</a:t>
            </a:r>
          </a:p>
        </p:txBody>
      </p:sp>
    </p:spTree>
    <p:extLst>
      <p:ext uri="{BB962C8B-B14F-4D97-AF65-F5344CB8AC3E}">
        <p14:creationId xmlns:p14="http://schemas.microsoft.com/office/powerpoint/2010/main" val="124492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AA127B4-57EC-AE40-B4ED-297475423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552" y="40283"/>
            <a:ext cx="9728896" cy="6777433"/>
          </a:xfrm>
        </p:spPr>
      </p:pic>
    </p:spTree>
    <p:extLst>
      <p:ext uri="{BB962C8B-B14F-4D97-AF65-F5344CB8AC3E}">
        <p14:creationId xmlns:p14="http://schemas.microsoft.com/office/powerpoint/2010/main" val="3657337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47F5161-8A29-CC48-8B21-8AB68D654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90" y="329254"/>
            <a:ext cx="8420700" cy="61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2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50518D1-2700-8344-91C6-DF1200C6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328" y="203123"/>
            <a:ext cx="8763344" cy="645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07CC3F9-B847-5645-A38B-34AF40890C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8255098"/>
              </p:ext>
            </p:extLst>
          </p:nvPr>
        </p:nvGraphicFramePr>
        <p:xfrm>
          <a:off x="691079" y="953433"/>
          <a:ext cx="10325000" cy="766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538A-1DC3-CC4E-8867-E6F145EEE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10 highest emitters       </a:t>
            </a:r>
            <a:r>
              <a:rPr lang="en-US" sz="2800" dirty="0">
                <a:solidFill>
                  <a:srgbClr val="FFC000"/>
                </a:solidFill>
              </a:rPr>
              <a:t>+4.5%</a:t>
            </a:r>
          </a:p>
          <a:p>
            <a:r>
              <a:rPr lang="en-US" sz="2800" dirty="0"/>
              <a:t>10 lowest emitters        </a:t>
            </a:r>
            <a:r>
              <a:rPr lang="en-US" sz="2800" dirty="0">
                <a:solidFill>
                  <a:srgbClr val="FF2600"/>
                </a:solidFill>
              </a:rPr>
              <a:t>+13.75%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1928BB2-037F-EA4A-866B-D3B8B788489B}"/>
              </a:ext>
            </a:extLst>
          </p:cNvPr>
          <p:cNvSpPr/>
          <p:nvPr/>
        </p:nvSpPr>
        <p:spPr>
          <a:xfrm>
            <a:off x="4256689" y="2501462"/>
            <a:ext cx="409903" cy="26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E96EED9-9A78-1D4A-AE25-1700E6DD0FB3}"/>
              </a:ext>
            </a:extLst>
          </p:cNvPr>
          <p:cNvSpPr/>
          <p:nvPr/>
        </p:nvSpPr>
        <p:spPr>
          <a:xfrm>
            <a:off x="4256689" y="3107976"/>
            <a:ext cx="409903" cy="26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32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A097475-B682-9444-AD41-42CC78780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920" y="318997"/>
            <a:ext cx="8687997" cy="6220006"/>
          </a:xfrm>
        </p:spPr>
      </p:pic>
    </p:spTree>
    <p:extLst>
      <p:ext uri="{BB962C8B-B14F-4D97-AF65-F5344CB8AC3E}">
        <p14:creationId xmlns:p14="http://schemas.microsoft.com/office/powerpoint/2010/main" val="601994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EC52-E435-A644-A408-54B08F57E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file:///Users/</a:t>
            </a:r>
            <a:r>
              <a:rPr lang="en-US" dirty="0" err="1"/>
              <a:t>tonypennoyer</a:t>
            </a:r>
            <a:r>
              <a:rPr lang="en-US" dirty="0"/>
              <a:t>/Desktop/</a:t>
            </a:r>
            <a:r>
              <a:rPr lang="en-US" dirty="0" err="1"/>
              <a:t>R_data</a:t>
            </a:r>
            <a:r>
              <a:rPr lang="en-US" dirty="0"/>
              <a:t>/</a:t>
            </a:r>
            <a:r>
              <a:rPr lang="en-US" dirty="0" err="1"/>
              <a:t>Rplot.html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2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31DA-74E8-1D4F-B970-221CB901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food system emissions?</a:t>
            </a:r>
          </a:p>
        </p:txBody>
      </p:sp>
    </p:spTree>
    <p:extLst>
      <p:ext uri="{BB962C8B-B14F-4D97-AF65-F5344CB8AC3E}">
        <p14:creationId xmlns:p14="http://schemas.microsoft.com/office/powerpoint/2010/main" val="419851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B264767-C9A4-2B43-830A-653813EB193D}"/>
              </a:ext>
            </a:extLst>
          </p:cNvPr>
          <p:cNvSpPr/>
          <p:nvPr/>
        </p:nvSpPr>
        <p:spPr>
          <a:xfrm>
            <a:off x="1038484" y="78530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 Use</a:t>
            </a:r>
          </a:p>
        </p:txBody>
      </p:sp>
      <p:pic>
        <p:nvPicPr>
          <p:cNvPr id="111" name="Graphic 110" descr="Seed Packet with solid fill">
            <a:extLst>
              <a:ext uri="{FF2B5EF4-FFF2-40B4-BE49-F238E27FC236}">
                <a16:creationId xmlns:a16="http://schemas.microsoft.com/office/drawing/2014/main" id="{0B5A0EB9-9D9A-9D43-9BE7-216950041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9301" y="639623"/>
            <a:ext cx="803437" cy="8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4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B264767-C9A4-2B43-830A-653813EB193D}"/>
              </a:ext>
            </a:extLst>
          </p:cNvPr>
          <p:cNvSpPr/>
          <p:nvPr/>
        </p:nvSpPr>
        <p:spPr>
          <a:xfrm>
            <a:off x="1038484" y="78530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 Use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B7EC2F6-0EB1-B747-9AD0-576551DF5160}"/>
              </a:ext>
            </a:extLst>
          </p:cNvPr>
          <p:cNvSpPr/>
          <p:nvPr/>
        </p:nvSpPr>
        <p:spPr>
          <a:xfrm>
            <a:off x="4843184" y="73762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26FB6C28-6E9C-C141-894A-3D7EA45CD391}"/>
              </a:ext>
            </a:extLst>
          </p:cNvPr>
          <p:cNvSpPr/>
          <p:nvPr/>
        </p:nvSpPr>
        <p:spPr>
          <a:xfrm>
            <a:off x="3466938" y="1645483"/>
            <a:ext cx="1070008" cy="392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Graphic 108" descr="Blender with solid fill">
            <a:extLst>
              <a:ext uri="{FF2B5EF4-FFF2-40B4-BE49-F238E27FC236}">
                <a16:creationId xmlns:a16="http://schemas.microsoft.com/office/drawing/2014/main" id="{AB5BC4CE-9E8E-2943-A7E8-F6A740D3F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3605" y="539236"/>
            <a:ext cx="914400" cy="914400"/>
          </a:xfrm>
          <a:prstGeom prst="rect">
            <a:avLst/>
          </a:prstGeom>
        </p:spPr>
      </p:pic>
      <p:pic>
        <p:nvPicPr>
          <p:cNvPr id="111" name="Graphic 110" descr="Seed Packet with solid fill">
            <a:extLst>
              <a:ext uri="{FF2B5EF4-FFF2-40B4-BE49-F238E27FC236}">
                <a16:creationId xmlns:a16="http://schemas.microsoft.com/office/drawing/2014/main" id="{0B5A0EB9-9D9A-9D43-9BE7-216950041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9301" y="639623"/>
            <a:ext cx="803437" cy="8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7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B264767-C9A4-2B43-830A-653813EB193D}"/>
              </a:ext>
            </a:extLst>
          </p:cNvPr>
          <p:cNvSpPr/>
          <p:nvPr/>
        </p:nvSpPr>
        <p:spPr>
          <a:xfrm>
            <a:off x="1038484" y="78530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 Use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B7EC2F6-0EB1-B747-9AD0-576551DF5160}"/>
              </a:ext>
            </a:extLst>
          </p:cNvPr>
          <p:cNvSpPr/>
          <p:nvPr/>
        </p:nvSpPr>
        <p:spPr>
          <a:xfrm>
            <a:off x="4843184" y="73762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E9EEE4F-5346-024A-BC91-9AB337BAB66F}"/>
              </a:ext>
            </a:extLst>
          </p:cNvPr>
          <p:cNvSpPr/>
          <p:nvPr/>
        </p:nvSpPr>
        <p:spPr>
          <a:xfrm>
            <a:off x="8486737" y="634736"/>
            <a:ext cx="2244955" cy="21405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Transportation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26FB6C28-6E9C-C141-894A-3D7EA45CD391}"/>
              </a:ext>
            </a:extLst>
          </p:cNvPr>
          <p:cNvSpPr/>
          <p:nvPr/>
        </p:nvSpPr>
        <p:spPr>
          <a:xfrm>
            <a:off x="3466938" y="1645483"/>
            <a:ext cx="1070008" cy="392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705F22E3-4BEC-CC49-BB75-848BE436B872}"/>
              </a:ext>
            </a:extLst>
          </p:cNvPr>
          <p:cNvSpPr/>
          <p:nvPr/>
        </p:nvSpPr>
        <p:spPr>
          <a:xfrm>
            <a:off x="7324233" y="1630089"/>
            <a:ext cx="913230" cy="33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Graphic 106" descr="Truck with solid fill">
            <a:extLst>
              <a:ext uri="{FF2B5EF4-FFF2-40B4-BE49-F238E27FC236}">
                <a16:creationId xmlns:a16="http://schemas.microsoft.com/office/drawing/2014/main" id="{0AF72120-56A8-CA44-A906-723F959FE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040" y="450030"/>
            <a:ext cx="914400" cy="914400"/>
          </a:xfrm>
          <a:prstGeom prst="rect">
            <a:avLst/>
          </a:prstGeom>
        </p:spPr>
      </p:pic>
      <p:pic>
        <p:nvPicPr>
          <p:cNvPr id="109" name="Graphic 108" descr="Blender with solid fill">
            <a:extLst>
              <a:ext uri="{FF2B5EF4-FFF2-40B4-BE49-F238E27FC236}">
                <a16:creationId xmlns:a16="http://schemas.microsoft.com/office/drawing/2014/main" id="{AB5BC4CE-9E8E-2943-A7E8-F6A740D3F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3605" y="539236"/>
            <a:ext cx="914400" cy="914400"/>
          </a:xfrm>
          <a:prstGeom prst="rect">
            <a:avLst/>
          </a:prstGeom>
        </p:spPr>
      </p:pic>
      <p:pic>
        <p:nvPicPr>
          <p:cNvPr id="111" name="Graphic 110" descr="Seed Packet with solid fill">
            <a:extLst>
              <a:ext uri="{FF2B5EF4-FFF2-40B4-BE49-F238E27FC236}">
                <a16:creationId xmlns:a16="http://schemas.microsoft.com/office/drawing/2014/main" id="{0B5A0EB9-9D9A-9D43-9BE7-216950041D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49301" y="639623"/>
            <a:ext cx="803437" cy="8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2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B264767-C9A4-2B43-830A-653813EB193D}"/>
              </a:ext>
            </a:extLst>
          </p:cNvPr>
          <p:cNvSpPr/>
          <p:nvPr/>
        </p:nvSpPr>
        <p:spPr>
          <a:xfrm>
            <a:off x="1038484" y="78530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 Use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B7EC2F6-0EB1-B747-9AD0-576551DF5160}"/>
              </a:ext>
            </a:extLst>
          </p:cNvPr>
          <p:cNvSpPr/>
          <p:nvPr/>
        </p:nvSpPr>
        <p:spPr>
          <a:xfrm>
            <a:off x="4843184" y="73762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E9EEE4F-5346-024A-BC91-9AB337BAB66F}"/>
              </a:ext>
            </a:extLst>
          </p:cNvPr>
          <p:cNvSpPr/>
          <p:nvPr/>
        </p:nvSpPr>
        <p:spPr>
          <a:xfrm>
            <a:off x="8486737" y="634736"/>
            <a:ext cx="2244955" cy="21405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Transportation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6C1D8FA-F5A9-744D-B086-DD2062E2A54A}"/>
              </a:ext>
            </a:extLst>
          </p:cNvPr>
          <p:cNvSpPr/>
          <p:nvPr/>
        </p:nvSpPr>
        <p:spPr>
          <a:xfrm>
            <a:off x="934634" y="4186385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Packaging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26FB6C28-6E9C-C141-894A-3D7EA45CD391}"/>
              </a:ext>
            </a:extLst>
          </p:cNvPr>
          <p:cNvSpPr/>
          <p:nvPr/>
        </p:nvSpPr>
        <p:spPr>
          <a:xfrm>
            <a:off x="3466938" y="1645483"/>
            <a:ext cx="1070008" cy="392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705F22E3-4BEC-CC49-BB75-848BE436B872}"/>
              </a:ext>
            </a:extLst>
          </p:cNvPr>
          <p:cNvSpPr/>
          <p:nvPr/>
        </p:nvSpPr>
        <p:spPr>
          <a:xfrm>
            <a:off x="7324233" y="1630089"/>
            <a:ext cx="913230" cy="33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Graphic 104" descr="Box with solid fill">
            <a:extLst>
              <a:ext uri="{FF2B5EF4-FFF2-40B4-BE49-F238E27FC236}">
                <a16:creationId xmlns:a16="http://schemas.microsoft.com/office/drawing/2014/main" id="{8F06C8AE-6A33-894F-878D-00790CFC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716" y="3947088"/>
            <a:ext cx="914400" cy="914400"/>
          </a:xfrm>
          <a:prstGeom prst="rect">
            <a:avLst/>
          </a:prstGeom>
        </p:spPr>
      </p:pic>
      <p:pic>
        <p:nvPicPr>
          <p:cNvPr id="107" name="Graphic 106" descr="Truck with solid fill">
            <a:extLst>
              <a:ext uri="{FF2B5EF4-FFF2-40B4-BE49-F238E27FC236}">
                <a16:creationId xmlns:a16="http://schemas.microsoft.com/office/drawing/2014/main" id="{0AF72120-56A8-CA44-A906-723F959FE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3040" y="450030"/>
            <a:ext cx="914400" cy="914400"/>
          </a:xfrm>
          <a:prstGeom prst="rect">
            <a:avLst/>
          </a:prstGeom>
        </p:spPr>
      </p:pic>
      <p:pic>
        <p:nvPicPr>
          <p:cNvPr id="109" name="Graphic 108" descr="Blender with solid fill">
            <a:extLst>
              <a:ext uri="{FF2B5EF4-FFF2-40B4-BE49-F238E27FC236}">
                <a16:creationId xmlns:a16="http://schemas.microsoft.com/office/drawing/2014/main" id="{AB5BC4CE-9E8E-2943-A7E8-F6A740D3F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3605" y="539236"/>
            <a:ext cx="914400" cy="914400"/>
          </a:xfrm>
          <a:prstGeom prst="rect">
            <a:avLst/>
          </a:prstGeom>
        </p:spPr>
      </p:pic>
      <p:pic>
        <p:nvPicPr>
          <p:cNvPr id="111" name="Graphic 110" descr="Seed Packet with solid fill">
            <a:extLst>
              <a:ext uri="{FF2B5EF4-FFF2-40B4-BE49-F238E27FC236}">
                <a16:creationId xmlns:a16="http://schemas.microsoft.com/office/drawing/2014/main" id="{0B5A0EB9-9D9A-9D43-9BE7-216950041D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9301" y="639623"/>
            <a:ext cx="803437" cy="8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1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B264767-C9A4-2B43-830A-653813EB193D}"/>
              </a:ext>
            </a:extLst>
          </p:cNvPr>
          <p:cNvSpPr/>
          <p:nvPr/>
        </p:nvSpPr>
        <p:spPr>
          <a:xfrm>
            <a:off x="1038484" y="78530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 Use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5547DA-CE51-AC49-9237-2FA1A8B8D276}"/>
              </a:ext>
            </a:extLst>
          </p:cNvPr>
          <p:cNvSpPr/>
          <p:nvPr/>
        </p:nvSpPr>
        <p:spPr>
          <a:xfrm>
            <a:off x="3689359" y="4179496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Retail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B7EC2F6-0EB1-B747-9AD0-576551DF5160}"/>
              </a:ext>
            </a:extLst>
          </p:cNvPr>
          <p:cNvSpPr/>
          <p:nvPr/>
        </p:nvSpPr>
        <p:spPr>
          <a:xfrm>
            <a:off x="4843184" y="73762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E9EEE4F-5346-024A-BC91-9AB337BAB66F}"/>
              </a:ext>
            </a:extLst>
          </p:cNvPr>
          <p:cNvSpPr/>
          <p:nvPr/>
        </p:nvSpPr>
        <p:spPr>
          <a:xfrm>
            <a:off x="8486737" y="634736"/>
            <a:ext cx="2244955" cy="21405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Transportation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6C1D8FA-F5A9-744D-B086-DD2062E2A54A}"/>
              </a:ext>
            </a:extLst>
          </p:cNvPr>
          <p:cNvSpPr/>
          <p:nvPr/>
        </p:nvSpPr>
        <p:spPr>
          <a:xfrm>
            <a:off x="934634" y="4186385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Packaging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26FB6C28-6E9C-C141-894A-3D7EA45CD391}"/>
              </a:ext>
            </a:extLst>
          </p:cNvPr>
          <p:cNvSpPr/>
          <p:nvPr/>
        </p:nvSpPr>
        <p:spPr>
          <a:xfrm>
            <a:off x="3466938" y="1645483"/>
            <a:ext cx="1070008" cy="392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705F22E3-4BEC-CC49-BB75-848BE436B872}"/>
              </a:ext>
            </a:extLst>
          </p:cNvPr>
          <p:cNvSpPr/>
          <p:nvPr/>
        </p:nvSpPr>
        <p:spPr>
          <a:xfrm>
            <a:off x="7324233" y="1630089"/>
            <a:ext cx="913230" cy="33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CF3EE459-75B1-844B-A64C-C22108062FB7}"/>
              </a:ext>
            </a:extLst>
          </p:cNvPr>
          <p:cNvSpPr/>
          <p:nvPr/>
        </p:nvSpPr>
        <p:spPr>
          <a:xfrm>
            <a:off x="3196941" y="5106655"/>
            <a:ext cx="424167" cy="377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Graphic 104" descr="Box with solid fill">
            <a:extLst>
              <a:ext uri="{FF2B5EF4-FFF2-40B4-BE49-F238E27FC236}">
                <a16:creationId xmlns:a16="http://schemas.microsoft.com/office/drawing/2014/main" id="{8F06C8AE-6A33-894F-878D-00790CFC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716" y="3947088"/>
            <a:ext cx="914400" cy="914400"/>
          </a:xfrm>
          <a:prstGeom prst="rect">
            <a:avLst/>
          </a:prstGeom>
        </p:spPr>
      </p:pic>
      <p:pic>
        <p:nvPicPr>
          <p:cNvPr id="107" name="Graphic 106" descr="Truck with solid fill">
            <a:extLst>
              <a:ext uri="{FF2B5EF4-FFF2-40B4-BE49-F238E27FC236}">
                <a16:creationId xmlns:a16="http://schemas.microsoft.com/office/drawing/2014/main" id="{0AF72120-56A8-CA44-A906-723F959FE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3040" y="450030"/>
            <a:ext cx="914400" cy="914400"/>
          </a:xfrm>
          <a:prstGeom prst="rect">
            <a:avLst/>
          </a:prstGeom>
        </p:spPr>
      </p:pic>
      <p:pic>
        <p:nvPicPr>
          <p:cNvPr id="109" name="Graphic 108" descr="Blender with solid fill">
            <a:extLst>
              <a:ext uri="{FF2B5EF4-FFF2-40B4-BE49-F238E27FC236}">
                <a16:creationId xmlns:a16="http://schemas.microsoft.com/office/drawing/2014/main" id="{AB5BC4CE-9E8E-2943-A7E8-F6A740D3F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3605" y="539236"/>
            <a:ext cx="914400" cy="914400"/>
          </a:xfrm>
          <a:prstGeom prst="rect">
            <a:avLst/>
          </a:prstGeom>
        </p:spPr>
      </p:pic>
      <p:pic>
        <p:nvPicPr>
          <p:cNvPr id="111" name="Graphic 110" descr="Seed Packet with solid fill">
            <a:extLst>
              <a:ext uri="{FF2B5EF4-FFF2-40B4-BE49-F238E27FC236}">
                <a16:creationId xmlns:a16="http://schemas.microsoft.com/office/drawing/2014/main" id="{0B5A0EB9-9D9A-9D43-9BE7-216950041D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9301" y="639623"/>
            <a:ext cx="803437" cy="803437"/>
          </a:xfrm>
          <a:prstGeom prst="rect">
            <a:avLst/>
          </a:prstGeom>
        </p:spPr>
      </p:pic>
      <p:pic>
        <p:nvPicPr>
          <p:cNvPr id="113" name="Graphic 112" descr="Grocery bag with solid fill">
            <a:extLst>
              <a:ext uri="{FF2B5EF4-FFF2-40B4-BE49-F238E27FC236}">
                <a16:creationId xmlns:a16="http://schemas.microsoft.com/office/drawing/2014/main" id="{40C0805B-7031-A144-9FE0-EC9FC1E97D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89842" y="38718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8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B264767-C9A4-2B43-830A-653813EB193D}"/>
              </a:ext>
            </a:extLst>
          </p:cNvPr>
          <p:cNvSpPr/>
          <p:nvPr/>
        </p:nvSpPr>
        <p:spPr>
          <a:xfrm>
            <a:off x="1038484" y="78530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 Use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5547DA-CE51-AC49-9237-2FA1A8B8D276}"/>
              </a:ext>
            </a:extLst>
          </p:cNvPr>
          <p:cNvSpPr/>
          <p:nvPr/>
        </p:nvSpPr>
        <p:spPr>
          <a:xfrm>
            <a:off x="3689359" y="4179496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Retail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ACE5E6D-5742-8E40-8760-8D882FA34915}"/>
              </a:ext>
            </a:extLst>
          </p:cNvPr>
          <p:cNvSpPr/>
          <p:nvPr/>
        </p:nvSpPr>
        <p:spPr>
          <a:xfrm>
            <a:off x="6432866" y="4159439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Consumption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B7EC2F6-0EB1-B747-9AD0-576551DF5160}"/>
              </a:ext>
            </a:extLst>
          </p:cNvPr>
          <p:cNvSpPr/>
          <p:nvPr/>
        </p:nvSpPr>
        <p:spPr>
          <a:xfrm>
            <a:off x="4843184" y="73762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E9EEE4F-5346-024A-BC91-9AB337BAB66F}"/>
              </a:ext>
            </a:extLst>
          </p:cNvPr>
          <p:cNvSpPr/>
          <p:nvPr/>
        </p:nvSpPr>
        <p:spPr>
          <a:xfrm>
            <a:off x="8486737" y="634736"/>
            <a:ext cx="2244955" cy="21405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Transportation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6C1D8FA-F5A9-744D-B086-DD2062E2A54A}"/>
              </a:ext>
            </a:extLst>
          </p:cNvPr>
          <p:cNvSpPr/>
          <p:nvPr/>
        </p:nvSpPr>
        <p:spPr>
          <a:xfrm>
            <a:off x="934634" y="4186385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Packaging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26FB6C28-6E9C-C141-894A-3D7EA45CD391}"/>
              </a:ext>
            </a:extLst>
          </p:cNvPr>
          <p:cNvSpPr/>
          <p:nvPr/>
        </p:nvSpPr>
        <p:spPr>
          <a:xfrm>
            <a:off x="3466938" y="1645483"/>
            <a:ext cx="1070008" cy="392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705F22E3-4BEC-CC49-BB75-848BE436B872}"/>
              </a:ext>
            </a:extLst>
          </p:cNvPr>
          <p:cNvSpPr/>
          <p:nvPr/>
        </p:nvSpPr>
        <p:spPr>
          <a:xfrm>
            <a:off x="7324233" y="1630089"/>
            <a:ext cx="913230" cy="33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CF3EE459-75B1-844B-A64C-C22108062FB7}"/>
              </a:ext>
            </a:extLst>
          </p:cNvPr>
          <p:cNvSpPr/>
          <p:nvPr/>
        </p:nvSpPr>
        <p:spPr>
          <a:xfrm>
            <a:off x="3196941" y="5106655"/>
            <a:ext cx="424167" cy="377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5B309FB1-F079-6643-B956-C71AD31237C2}"/>
              </a:ext>
            </a:extLst>
          </p:cNvPr>
          <p:cNvSpPr/>
          <p:nvPr/>
        </p:nvSpPr>
        <p:spPr>
          <a:xfrm>
            <a:off x="5934317" y="5075957"/>
            <a:ext cx="424167" cy="377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Graphic 104" descr="Box with solid fill">
            <a:extLst>
              <a:ext uri="{FF2B5EF4-FFF2-40B4-BE49-F238E27FC236}">
                <a16:creationId xmlns:a16="http://schemas.microsoft.com/office/drawing/2014/main" id="{8F06C8AE-6A33-894F-878D-00790CFC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716" y="3947088"/>
            <a:ext cx="914400" cy="914400"/>
          </a:xfrm>
          <a:prstGeom prst="rect">
            <a:avLst/>
          </a:prstGeom>
        </p:spPr>
      </p:pic>
      <p:pic>
        <p:nvPicPr>
          <p:cNvPr id="107" name="Graphic 106" descr="Truck with solid fill">
            <a:extLst>
              <a:ext uri="{FF2B5EF4-FFF2-40B4-BE49-F238E27FC236}">
                <a16:creationId xmlns:a16="http://schemas.microsoft.com/office/drawing/2014/main" id="{0AF72120-56A8-CA44-A906-723F959FE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3040" y="450030"/>
            <a:ext cx="914400" cy="914400"/>
          </a:xfrm>
          <a:prstGeom prst="rect">
            <a:avLst/>
          </a:prstGeom>
        </p:spPr>
      </p:pic>
      <p:pic>
        <p:nvPicPr>
          <p:cNvPr id="109" name="Graphic 108" descr="Blender with solid fill">
            <a:extLst>
              <a:ext uri="{FF2B5EF4-FFF2-40B4-BE49-F238E27FC236}">
                <a16:creationId xmlns:a16="http://schemas.microsoft.com/office/drawing/2014/main" id="{AB5BC4CE-9E8E-2943-A7E8-F6A740D3F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3605" y="539236"/>
            <a:ext cx="914400" cy="914400"/>
          </a:xfrm>
          <a:prstGeom prst="rect">
            <a:avLst/>
          </a:prstGeom>
        </p:spPr>
      </p:pic>
      <p:pic>
        <p:nvPicPr>
          <p:cNvPr id="111" name="Graphic 110" descr="Seed Packet with solid fill">
            <a:extLst>
              <a:ext uri="{FF2B5EF4-FFF2-40B4-BE49-F238E27FC236}">
                <a16:creationId xmlns:a16="http://schemas.microsoft.com/office/drawing/2014/main" id="{0B5A0EB9-9D9A-9D43-9BE7-216950041D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9301" y="639623"/>
            <a:ext cx="803437" cy="803437"/>
          </a:xfrm>
          <a:prstGeom prst="rect">
            <a:avLst/>
          </a:prstGeom>
        </p:spPr>
      </p:pic>
      <p:pic>
        <p:nvPicPr>
          <p:cNvPr id="113" name="Graphic 112" descr="Grocery bag with solid fill">
            <a:extLst>
              <a:ext uri="{FF2B5EF4-FFF2-40B4-BE49-F238E27FC236}">
                <a16:creationId xmlns:a16="http://schemas.microsoft.com/office/drawing/2014/main" id="{40C0805B-7031-A144-9FE0-EC9FC1E97D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89842" y="3871805"/>
            <a:ext cx="914400" cy="914400"/>
          </a:xfrm>
          <a:prstGeom prst="rect">
            <a:avLst/>
          </a:prstGeom>
        </p:spPr>
      </p:pic>
      <p:pic>
        <p:nvPicPr>
          <p:cNvPr id="115" name="Graphic 114" descr="Cooked turkey with solid fill">
            <a:extLst>
              <a:ext uri="{FF2B5EF4-FFF2-40B4-BE49-F238E27FC236}">
                <a16:creationId xmlns:a16="http://schemas.microsoft.com/office/drawing/2014/main" id="{E7E7BDA1-25AD-EA46-B74C-FDAA554E7D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28978" y="37861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3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B264767-C9A4-2B43-830A-653813EB193D}"/>
              </a:ext>
            </a:extLst>
          </p:cNvPr>
          <p:cNvSpPr/>
          <p:nvPr/>
        </p:nvSpPr>
        <p:spPr>
          <a:xfrm>
            <a:off x="1038484" y="78530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 Use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5547DA-CE51-AC49-9237-2FA1A8B8D276}"/>
              </a:ext>
            </a:extLst>
          </p:cNvPr>
          <p:cNvSpPr/>
          <p:nvPr/>
        </p:nvSpPr>
        <p:spPr>
          <a:xfrm>
            <a:off x="3689359" y="4179496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Retail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ACE5E6D-5742-8E40-8760-8D882FA34915}"/>
              </a:ext>
            </a:extLst>
          </p:cNvPr>
          <p:cNvSpPr/>
          <p:nvPr/>
        </p:nvSpPr>
        <p:spPr>
          <a:xfrm>
            <a:off x="6432866" y="4159439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Consumption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B7EC2F6-0EB1-B747-9AD0-576551DF5160}"/>
              </a:ext>
            </a:extLst>
          </p:cNvPr>
          <p:cNvSpPr/>
          <p:nvPr/>
        </p:nvSpPr>
        <p:spPr>
          <a:xfrm>
            <a:off x="4843184" y="73762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E9EEE4F-5346-024A-BC91-9AB337BAB66F}"/>
              </a:ext>
            </a:extLst>
          </p:cNvPr>
          <p:cNvSpPr/>
          <p:nvPr/>
        </p:nvSpPr>
        <p:spPr>
          <a:xfrm>
            <a:off x="8486737" y="634736"/>
            <a:ext cx="2244955" cy="21405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Transportation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6C1D8FA-F5A9-744D-B086-DD2062E2A54A}"/>
              </a:ext>
            </a:extLst>
          </p:cNvPr>
          <p:cNvSpPr/>
          <p:nvPr/>
        </p:nvSpPr>
        <p:spPr>
          <a:xfrm>
            <a:off x="934634" y="4186385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Packaging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60BBD3D-1958-5343-9C09-6825CFC9FDE7}"/>
              </a:ext>
            </a:extLst>
          </p:cNvPr>
          <p:cNvSpPr/>
          <p:nvPr/>
        </p:nvSpPr>
        <p:spPr>
          <a:xfrm>
            <a:off x="9162670" y="4186385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Waste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26FB6C28-6E9C-C141-894A-3D7EA45CD391}"/>
              </a:ext>
            </a:extLst>
          </p:cNvPr>
          <p:cNvSpPr/>
          <p:nvPr/>
        </p:nvSpPr>
        <p:spPr>
          <a:xfrm>
            <a:off x="3466938" y="1645483"/>
            <a:ext cx="1070008" cy="392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705F22E3-4BEC-CC49-BB75-848BE436B872}"/>
              </a:ext>
            </a:extLst>
          </p:cNvPr>
          <p:cNvSpPr/>
          <p:nvPr/>
        </p:nvSpPr>
        <p:spPr>
          <a:xfrm>
            <a:off x="7324233" y="1630089"/>
            <a:ext cx="913230" cy="33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CF3EE459-75B1-844B-A64C-C22108062FB7}"/>
              </a:ext>
            </a:extLst>
          </p:cNvPr>
          <p:cNvSpPr/>
          <p:nvPr/>
        </p:nvSpPr>
        <p:spPr>
          <a:xfrm>
            <a:off x="3196941" y="5106655"/>
            <a:ext cx="424167" cy="377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17BB28E6-5454-5849-9B0D-1EE4D7202A11}"/>
              </a:ext>
            </a:extLst>
          </p:cNvPr>
          <p:cNvSpPr/>
          <p:nvPr/>
        </p:nvSpPr>
        <p:spPr>
          <a:xfrm>
            <a:off x="8677824" y="5040712"/>
            <a:ext cx="424167" cy="377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5B309FB1-F079-6643-B956-C71AD31237C2}"/>
              </a:ext>
            </a:extLst>
          </p:cNvPr>
          <p:cNvSpPr/>
          <p:nvPr/>
        </p:nvSpPr>
        <p:spPr>
          <a:xfrm>
            <a:off x="5934317" y="5075957"/>
            <a:ext cx="424167" cy="377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Graphic 104" descr="Box with solid fill">
            <a:extLst>
              <a:ext uri="{FF2B5EF4-FFF2-40B4-BE49-F238E27FC236}">
                <a16:creationId xmlns:a16="http://schemas.microsoft.com/office/drawing/2014/main" id="{8F06C8AE-6A33-894F-878D-00790CFC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716" y="3947088"/>
            <a:ext cx="914400" cy="914400"/>
          </a:xfrm>
          <a:prstGeom prst="rect">
            <a:avLst/>
          </a:prstGeom>
        </p:spPr>
      </p:pic>
      <p:pic>
        <p:nvPicPr>
          <p:cNvPr id="107" name="Graphic 106" descr="Truck with solid fill">
            <a:extLst>
              <a:ext uri="{FF2B5EF4-FFF2-40B4-BE49-F238E27FC236}">
                <a16:creationId xmlns:a16="http://schemas.microsoft.com/office/drawing/2014/main" id="{0AF72120-56A8-CA44-A906-723F959FE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3040" y="450030"/>
            <a:ext cx="914400" cy="914400"/>
          </a:xfrm>
          <a:prstGeom prst="rect">
            <a:avLst/>
          </a:prstGeom>
        </p:spPr>
      </p:pic>
      <p:pic>
        <p:nvPicPr>
          <p:cNvPr id="109" name="Graphic 108" descr="Blender with solid fill">
            <a:extLst>
              <a:ext uri="{FF2B5EF4-FFF2-40B4-BE49-F238E27FC236}">
                <a16:creationId xmlns:a16="http://schemas.microsoft.com/office/drawing/2014/main" id="{AB5BC4CE-9E8E-2943-A7E8-F6A740D3F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3605" y="539236"/>
            <a:ext cx="914400" cy="914400"/>
          </a:xfrm>
          <a:prstGeom prst="rect">
            <a:avLst/>
          </a:prstGeom>
        </p:spPr>
      </p:pic>
      <p:pic>
        <p:nvPicPr>
          <p:cNvPr id="111" name="Graphic 110" descr="Seed Packet with solid fill">
            <a:extLst>
              <a:ext uri="{FF2B5EF4-FFF2-40B4-BE49-F238E27FC236}">
                <a16:creationId xmlns:a16="http://schemas.microsoft.com/office/drawing/2014/main" id="{0B5A0EB9-9D9A-9D43-9BE7-216950041D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9301" y="639623"/>
            <a:ext cx="803437" cy="803437"/>
          </a:xfrm>
          <a:prstGeom prst="rect">
            <a:avLst/>
          </a:prstGeom>
        </p:spPr>
      </p:pic>
      <p:pic>
        <p:nvPicPr>
          <p:cNvPr id="113" name="Graphic 112" descr="Grocery bag with solid fill">
            <a:extLst>
              <a:ext uri="{FF2B5EF4-FFF2-40B4-BE49-F238E27FC236}">
                <a16:creationId xmlns:a16="http://schemas.microsoft.com/office/drawing/2014/main" id="{40C0805B-7031-A144-9FE0-EC9FC1E97D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89842" y="3871805"/>
            <a:ext cx="914400" cy="914400"/>
          </a:xfrm>
          <a:prstGeom prst="rect">
            <a:avLst/>
          </a:prstGeom>
        </p:spPr>
      </p:pic>
      <p:pic>
        <p:nvPicPr>
          <p:cNvPr id="115" name="Graphic 114" descr="Cooked turkey with solid fill">
            <a:extLst>
              <a:ext uri="{FF2B5EF4-FFF2-40B4-BE49-F238E27FC236}">
                <a16:creationId xmlns:a16="http://schemas.microsoft.com/office/drawing/2014/main" id="{E7E7BDA1-25AD-EA46-B74C-FDAA554E7D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28978" y="3786124"/>
            <a:ext cx="914400" cy="914400"/>
          </a:xfrm>
          <a:prstGeom prst="rect">
            <a:avLst/>
          </a:prstGeom>
        </p:spPr>
      </p:pic>
      <p:pic>
        <p:nvPicPr>
          <p:cNvPr id="117" name="Graphic 116" descr="Garbage with solid fill">
            <a:extLst>
              <a:ext uri="{FF2B5EF4-FFF2-40B4-BE49-F238E27FC236}">
                <a16:creationId xmlns:a16="http://schemas.microsoft.com/office/drawing/2014/main" id="{3743CA43-C942-C841-B505-33D0E09ADA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11314" y="3963993"/>
            <a:ext cx="712449" cy="71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6274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2A41"/>
      </a:dk2>
      <a:lt2>
        <a:srgbClr val="E2E8E2"/>
      </a:lt2>
      <a:accent1>
        <a:srgbClr val="C392C4"/>
      </a:accent1>
      <a:accent2>
        <a:srgbClr val="9F7FBA"/>
      </a:accent2>
      <a:accent3>
        <a:srgbClr val="9C96C6"/>
      </a:accent3>
      <a:accent4>
        <a:srgbClr val="7F90BA"/>
      </a:accent4>
      <a:accent5>
        <a:srgbClr val="82AABB"/>
      </a:accent5>
      <a:accent6>
        <a:srgbClr val="76ACA6"/>
      </a:accent6>
      <a:hlink>
        <a:srgbClr val="588F56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82</Words>
  <Application>Microsoft Macintosh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Grandview</vt:lpstr>
      <vt:lpstr>Wingdings</vt:lpstr>
      <vt:lpstr>CosineVTI</vt:lpstr>
      <vt:lpstr>Food System Emissions</vt:lpstr>
      <vt:lpstr>What are food system emissions?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System Emissions</dc:title>
  <dc:creator>Anthony Pennoyer</dc:creator>
  <cp:lastModifiedBy>Anthony Pennoyer</cp:lastModifiedBy>
  <cp:revision>8</cp:revision>
  <dcterms:created xsi:type="dcterms:W3CDTF">2021-11-01T03:47:07Z</dcterms:created>
  <dcterms:modified xsi:type="dcterms:W3CDTF">2021-11-01T06:16:05Z</dcterms:modified>
</cp:coreProperties>
</file>