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61" r:id="rId3"/>
    <p:sldId id="267" r:id="rId4"/>
    <p:sldId id="262" r:id="rId5"/>
    <p:sldId id="263" r:id="rId6"/>
    <p:sldId id="277" r:id="rId7"/>
    <p:sldId id="264" r:id="rId8"/>
    <p:sldId id="274" r:id="rId9"/>
    <p:sldId id="270" r:id="rId10"/>
    <p:sldId id="272" r:id="rId11"/>
    <p:sldId id="281" r:id="rId12"/>
    <p:sldId id="284" r:id="rId13"/>
    <p:sldId id="282" r:id="rId14"/>
    <p:sldId id="285" r:id="rId15"/>
    <p:sldId id="275" r:id="rId16"/>
    <p:sldId id="287" r:id="rId17"/>
    <p:sldId id="289" r:id="rId18"/>
    <p:sldId id="290" r:id="rId19"/>
    <p:sldId id="291" r:id="rId20"/>
    <p:sldId id="295" r:id="rId21"/>
    <p:sldId id="296" r:id="rId22"/>
    <p:sldId id="298" r:id="rId23"/>
    <p:sldId id="297" r:id="rId24"/>
    <p:sldId id="273" r:id="rId25"/>
    <p:sldId id="258" r:id="rId26"/>
    <p:sldId id="269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/>
    <p:restoredTop sz="86404"/>
  </p:normalViewPr>
  <p:slideViewPr>
    <p:cSldViewPr snapToGrid="0" snapToObjects="1">
      <p:cViewPr varScale="1">
        <p:scale>
          <a:sx n="98" d="100"/>
          <a:sy n="98" d="100"/>
        </p:scale>
        <p:origin x="216" y="976"/>
      </p:cViewPr>
      <p:guideLst/>
    </p:cSldViewPr>
  </p:slideViewPr>
  <p:outlineViewPr>
    <p:cViewPr>
      <p:scale>
        <a:sx n="33" d="100"/>
        <a:sy n="33" d="100"/>
      </p:scale>
      <p:origin x="0" y="-4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C7A5-7217-BA43-843F-82E4A0B566B1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FD0E-49D1-2D4F-999E-ACE80269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FD0E-49D1-2D4F-999E-ACE80269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8FE-3260-0C4F-8C2B-0BB61A75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DD09-BA51-104D-A752-9EC750CD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37F2-FE16-5A4D-B0D7-374F1BF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13FE-4F42-5D45-ACBA-B30EB0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1CFB-54EF-1A49-BD45-7690CA6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EAD6-8809-9C41-ACA3-3A778BB1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B622F-87A3-BF44-A32D-A147AF1A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7D19-334C-6A49-88AB-77D6133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4E62-F5E7-7240-B0B6-91A5C42D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9B00-6767-7E4F-81F2-8F6FB3A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2B5B3-4847-3143-B9F8-2E1FDD976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85F5A-F43A-084D-A0AD-AF033A0B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A59E-91D7-9248-8E0D-5985A04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BA3A-43C3-D142-BD75-20D99C9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76F-DB5A-3F4A-9F1A-C0183CB8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F94-4A69-F146-9336-CC1D97E3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1B4-D267-2F4D-B21A-8A4E504E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AA84-BAA3-AE45-8057-889393F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2E1B-8F45-AF42-A273-809426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AD1E-F3D6-074D-9847-5173D420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64B-9A22-FC45-81FC-F65FA14E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A0F5-2F2D-0C44-A5AF-A826DB82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878-2124-6849-BB89-6C4EAB9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1C46-9518-FC40-ADE6-D648AE5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E85C-792E-2C4E-A334-2F0C815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937-923D-8845-960B-A388A47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42F-DFB8-7B47-98C0-63603B29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469A-DB91-FC4B-9765-E22703C7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C870-69A6-AA4F-8F91-63D4539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92A4-9157-104B-9434-DB47D870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95D8-3F06-C64D-82BB-F4B5641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1E9A-CF15-194E-A264-35F0C087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4802-FE7E-F74F-B750-CCAD5AA3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A7B7-D1BA-194A-8AA3-BD54F400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BA2F-7880-3C4C-B4EF-88F20425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F99AE-C7FD-7145-930F-AB29789BD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C7C14-A752-B749-A70A-1242235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8F5D-F4F2-1E42-A581-BA44FFA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B51FE-52A3-D94E-8EDE-EF5246F5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A84-FF73-434E-900B-AD1428C2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E405-7D06-064C-BF29-7FFF6819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8E781-97C9-4741-B553-9B66B505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A6FB-FBA9-5442-A3D4-5EF04E8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FA2D8-4E2F-8942-85BE-E26BA6B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44344-9D88-5944-9225-6B6453D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C87B-A285-744A-B4E7-16FAB84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DF5D-0D90-EB4C-AAFE-2CAD35E7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2523-A816-6546-9CB9-B1C49E6D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E7FB-8B00-6749-90F5-12C157FB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0924-9209-6641-A690-32BB62C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DECB-A066-1C4B-9049-DB368A5E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8246-E71C-6943-BC1B-5A17D73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F226-0EBE-B849-A776-65EE6575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663E0-9604-F448-BC56-18986A21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2E2ED-ABB2-6D47-B195-FC652C55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843C-A962-1A48-AEAA-0E1B47E6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821F-9066-B445-8010-3651411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C09A-866D-D249-9E4E-0A98069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537D-68B8-8949-9954-937067A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0762-E98F-E24F-A3E1-B3A36C7A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2DBB-D79F-A546-82DE-5473C9FD6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7E76-9442-8745-A9A1-B619FA7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8B7C-958C-0A46-BB12-425690A9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0894-1BB6-ED44-A914-EBB41553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What’s My Old Car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639-0B6B-7F43-96FF-D933DD5D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Tony Pennoyer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977EC41-C6FF-469B-8960-D3219686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A1A-1575-FE4B-BC23-A288084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66" y="1562403"/>
            <a:ext cx="3505494" cy="3785419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Average: $263,000</a:t>
            </a:r>
          </a:p>
          <a:p>
            <a:endParaRPr lang="en-US" sz="1700" dirty="0"/>
          </a:p>
          <a:p>
            <a:r>
              <a:rPr lang="en-US" sz="1700" dirty="0"/>
              <a:t>Median: $156,800 </a:t>
            </a:r>
          </a:p>
          <a:p>
            <a:endParaRPr lang="en-US" sz="1700" dirty="0"/>
          </a:p>
          <a:p>
            <a:r>
              <a:rPr lang="en-US" sz="1700" dirty="0"/>
              <a:t>Standard deviation of $381,339</a:t>
            </a:r>
          </a:p>
          <a:p>
            <a:endParaRPr lang="en-US" sz="1700" dirty="0"/>
          </a:p>
          <a:p>
            <a:r>
              <a:rPr lang="en-US" sz="1700" dirty="0"/>
              <a:t>About 75% of all 911s were between $20,000 - $285,000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0ED2C-FD1E-4E48-8EAB-3B15CDE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97864"/>
            <a:ext cx="6019331" cy="4514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4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47" y="4043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</a:t>
            </a:r>
            <a:endParaRPr lang="en-US" sz="3000" dirty="0"/>
          </a:p>
        </p:txBody>
      </p:sp>
      <p:pic>
        <p:nvPicPr>
          <p:cNvPr id="13" name="Content Placeholder 12" descr="A picture containing car, roof&#10;&#10;Description automatically generated">
            <a:extLst>
              <a:ext uri="{FF2B5EF4-FFF2-40B4-BE49-F238E27FC236}">
                <a16:creationId xmlns:a16="http://schemas.microsoft.com/office/drawing/2014/main" id="{CA03CADF-7783-854A-A54A-0E13278B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795" y="2830013"/>
            <a:ext cx="2129101" cy="1197974"/>
          </a:xfr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4CEA54-0F7F-5F41-AB4D-805416EF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DE61C-A2A7-2846-B36B-4B09020E31AD}"/>
              </a:ext>
            </a:extLst>
          </p:cNvPr>
          <p:cNvSpPr txBox="1"/>
          <p:nvPr/>
        </p:nvSpPr>
        <p:spPr>
          <a:xfrm>
            <a:off x="1985374" y="404366"/>
            <a:ext cx="657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3" y="348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 Porsche 911 Carrera RS 2.7 Touring</a:t>
            </a:r>
            <a:endParaRPr lang="en-US" sz="3000" dirty="0"/>
          </a:p>
        </p:txBody>
      </p:sp>
      <p:pic>
        <p:nvPicPr>
          <p:cNvPr id="8" name="Content Placeholder 7" descr="A yellow car parked on a street&#10;&#10;Description automatically generated with medium confidence">
            <a:extLst>
              <a:ext uri="{FF2B5EF4-FFF2-40B4-BE49-F238E27FC236}">
                <a16:creationId xmlns:a16="http://schemas.microsoft.com/office/drawing/2014/main" id="{352B1F3F-794B-004E-B0CB-20FDABC1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64" y="2825496"/>
            <a:ext cx="2098331" cy="1572040"/>
          </a:xfr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8B509F-8733-F64A-9823-3535611A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84C2B0-5945-8946-AD77-AF4E64D19C68}"/>
              </a:ext>
            </a:extLst>
          </p:cNvPr>
          <p:cNvSpPr txBox="1"/>
          <p:nvPr/>
        </p:nvSpPr>
        <p:spPr>
          <a:xfrm>
            <a:off x="2235674" y="40257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Getting more specific…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1973 Porsche 911 Carrera RS 2.7 Touring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$661,251 - $708,064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$608,333 - $661,250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$544,612 - $608,332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$412,000 - $544,611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i="1" dirty="0"/>
              <a:t>(I decided to exclude a ‘Fair’  category as most of the cars that go to auction are in good shape)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510B4E8C-682C-BE4F-A222-DB9F5892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989" y="595000"/>
            <a:ext cx="7557332" cy="5667999"/>
          </a:xfrm>
        </p:spPr>
      </p:pic>
      <p:pic>
        <p:nvPicPr>
          <p:cNvPr id="10" name="Picture 9" descr="A car parked on a beach&#10;&#10;Description automatically generated with medium confidence">
            <a:extLst>
              <a:ext uri="{FF2B5EF4-FFF2-40B4-BE49-F238E27FC236}">
                <a16:creationId xmlns:a16="http://schemas.microsoft.com/office/drawing/2014/main" id="{F2007E3A-AC19-324A-BE4E-064DB7E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9" y="2627360"/>
            <a:ext cx="3068005" cy="16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D4EDC-B9BD-F44E-AF91-D58FA610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97" y="611903"/>
            <a:ext cx="7594406" cy="5634193"/>
          </a:xfrm>
        </p:spPr>
      </p:pic>
    </p:spTree>
    <p:extLst>
      <p:ext uri="{BB962C8B-B14F-4D97-AF65-F5344CB8AC3E}">
        <p14:creationId xmlns:p14="http://schemas.microsoft.com/office/powerpoint/2010/main" val="14507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Mini 1962 - 2000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$29,822 - $41,440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$21,398 - $29,821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$15,820 - $21,397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$5,336 - $15,819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</p:spTree>
    <p:extLst>
      <p:ext uri="{BB962C8B-B14F-4D97-AF65-F5344CB8AC3E}">
        <p14:creationId xmlns:p14="http://schemas.microsoft.com/office/powerpoint/2010/main" val="218718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</p:spTree>
    <p:extLst>
      <p:ext uri="{BB962C8B-B14F-4D97-AF65-F5344CB8AC3E}">
        <p14:creationId xmlns:p14="http://schemas.microsoft.com/office/powerpoint/2010/main" val="1595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 valuation companies like Kelley Blue Book valuate thousands of cars in our current used car market</a:t>
            </a:r>
          </a:p>
          <a:p>
            <a:r>
              <a:rPr lang="en-US"/>
              <a:t>If your car was made from 1992 to 2021 </a:t>
            </a:r>
            <a:r>
              <a:rPr lang="en-US" b="1"/>
              <a:t>and</a:t>
            </a:r>
            <a:r>
              <a:rPr lang="en-US"/>
              <a:t> is one of the 40</a:t>
            </a:r>
            <a:r>
              <a:rPr lang="en-US" b="1"/>
              <a:t> </a:t>
            </a:r>
            <a:r>
              <a:rPr lang="en-US"/>
              <a:t>makes they recognize, you can get an estimate from Kelley Blue 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0C3C-7494-4A4A-B5D5-D3D76D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3" y="3670914"/>
            <a:ext cx="7070296" cy="264098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F9BACC-67FF-E941-8397-190F15C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54" y="3778676"/>
            <a:ext cx="1545335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74E41-32B3-F744-842F-A99710A60938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pic>
        <p:nvPicPr>
          <p:cNvPr id="8" name="Picture 7" descr="A picture containing road, yellow, transport, golf cart&#10;&#10;Description automatically generated">
            <a:extLst>
              <a:ext uri="{FF2B5EF4-FFF2-40B4-BE49-F238E27FC236}">
                <a16:creationId xmlns:a16="http://schemas.microsoft.com/office/drawing/2014/main" id="{B1E31CF5-DC07-B14F-B893-2BC1557D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32" y="3227247"/>
            <a:ext cx="3559408" cy="237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D458D-AAC1-A54B-A9C9-AA245A985F81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7A700-812D-5C4C-9CBC-76942AFBFD0B}"/>
              </a:ext>
            </a:extLst>
          </p:cNvPr>
          <p:cNvSpPr txBox="1"/>
          <p:nvPr/>
        </p:nvSpPr>
        <p:spPr>
          <a:xfrm>
            <a:off x="9107044" y="5910287"/>
            <a:ext cx="156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Ferves</a:t>
            </a:r>
            <a:r>
              <a:rPr lang="en-US" dirty="0"/>
              <a:t> Ranger</a:t>
            </a:r>
          </a:p>
        </p:txBody>
      </p:sp>
    </p:spTree>
    <p:extLst>
      <p:ext uri="{BB962C8B-B14F-4D97-AF65-F5344CB8AC3E}">
        <p14:creationId xmlns:p14="http://schemas.microsoft.com/office/powerpoint/2010/main" val="6596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DAA7B10-C3C7-E441-92E4-5864B73E8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56" y="123393"/>
            <a:ext cx="8979475" cy="6734607"/>
          </a:xfrm>
        </p:spPr>
      </p:pic>
    </p:spTree>
    <p:extLst>
      <p:ext uri="{BB962C8B-B14F-4D97-AF65-F5344CB8AC3E}">
        <p14:creationId xmlns:p14="http://schemas.microsoft.com/office/powerpoint/2010/main" val="311960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4EB088-5F5A-2F45-AAC3-77B04477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116" y="562587"/>
            <a:ext cx="7643768" cy="5732826"/>
          </a:xfrm>
        </p:spPr>
      </p:pic>
    </p:spTree>
    <p:extLst>
      <p:ext uri="{BB962C8B-B14F-4D97-AF65-F5344CB8AC3E}">
        <p14:creationId xmlns:p14="http://schemas.microsoft.com/office/powerpoint/2010/main" val="143844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9E73BB0-A283-2A41-9D27-AA81F67B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2" y="87622"/>
            <a:ext cx="8019306" cy="6682756"/>
          </a:xfrm>
        </p:spPr>
      </p:pic>
    </p:spTree>
    <p:extLst>
      <p:ext uri="{BB962C8B-B14F-4D97-AF65-F5344CB8AC3E}">
        <p14:creationId xmlns:p14="http://schemas.microsoft.com/office/powerpoint/2010/main" val="243663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 collected doesn’t give insight to the condition of the car</a:t>
            </a:r>
          </a:p>
          <a:p>
            <a:r>
              <a:rPr lang="en-US" dirty="0"/>
              <a:t>The value of used cars depends on their condition and its history. Both of these factors aren’t taken into account with the data I scraped</a:t>
            </a:r>
          </a:p>
          <a:p>
            <a:r>
              <a:rPr lang="en-US" dirty="0"/>
              <a:t>Because auctions typically get cars in great condition the prices may not be a good indicator for those in poor shape</a:t>
            </a:r>
          </a:p>
          <a:p>
            <a:r>
              <a:rPr lang="en-US" dirty="0"/>
              <a:t>Another limitation is that many cars are sold as private sales through auction houses, something they do not report</a:t>
            </a:r>
          </a:p>
        </p:txBody>
      </p:sp>
    </p:spTree>
    <p:extLst>
      <p:ext uri="{BB962C8B-B14F-4D97-AF65-F5344CB8AC3E}">
        <p14:creationId xmlns:p14="http://schemas.microsoft.com/office/powerpoint/2010/main" val="235863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3"/>
            <a:ext cx="5257800" cy="4362450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While I </a:t>
            </a:r>
            <a:r>
              <a:rPr lang="en-US" sz="2500" dirty="0" err="1"/>
              <a:t>webscraped</a:t>
            </a:r>
            <a:r>
              <a:rPr lang="en-US" sz="2500" dirty="0"/>
              <a:t> the largest car auction company there are two others that have a big volume of sales as well</a:t>
            </a:r>
          </a:p>
          <a:p>
            <a:endParaRPr lang="en-US" sz="2500" dirty="0"/>
          </a:p>
          <a:p>
            <a:r>
              <a:rPr lang="en-US" sz="2500" dirty="0"/>
              <a:t>With the restriction of time I wasn’t able to get this data but hope to in the future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 would also like to obtain  unique identifier for each car so I could track its individual value over the years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8179691-519D-F948-9785-32A65C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2" y="1814513"/>
            <a:ext cx="4031419" cy="7807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33C02A-0E3D-024E-BF9D-5932EE9D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935381" y="3225145"/>
            <a:ext cx="3586220" cy="770593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54F8880-D288-164C-B89B-CC1089C2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7261612" y="4553617"/>
            <a:ext cx="2933758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33D0-E942-0D43-AF2B-35D93DC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641"/>
            <a:ext cx="10515600" cy="4351338"/>
          </a:xfrm>
        </p:spPr>
        <p:txBody>
          <a:bodyPr/>
          <a:lstStyle/>
          <a:p>
            <a:r>
              <a:rPr lang="en-US" dirty="0"/>
              <a:t>While this does cover the vast majority of cars today it does not cover vintage, exotic or otherwise unusual ones</a:t>
            </a:r>
          </a:p>
          <a:p>
            <a:r>
              <a:rPr lang="en-US" dirty="0"/>
              <a:t>These sorts of cars are almost always sold at auction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A99CEE01-C483-7143-AFDB-2876A6ED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6" y="3826264"/>
            <a:ext cx="4902886" cy="2350699"/>
          </a:xfrm>
          <a:prstGeom prst="rect">
            <a:avLst/>
          </a:prstGeom>
        </p:spPr>
      </p:pic>
      <p:pic>
        <p:nvPicPr>
          <p:cNvPr id="9" name="Picture 8" descr="A yellow car with luggage on top&#10;&#10;Description automatically generated with low confidence">
            <a:extLst>
              <a:ext uri="{FF2B5EF4-FFF2-40B4-BE49-F238E27FC236}">
                <a16:creationId xmlns:a16="http://schemas.microsoft.com/office/drawing/2014/main" id="{23E1A386-2FE8-4E45-9248-F686ADFC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0" y="3494258"/>
            <a:ext cx="3834602" cy="26827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Graphic 10" descr="Checkmark with solid fill">
            <a:extLst>
              <a:ext uri="{FF2B5EF4-FFF2-40B4-BE49-F238E27FC236}">
                <a16:creationId xmlns:a16="http://schemas.microsoft.com/office/drawing/2014/main" id="{04FA916D-DA19-7444-A2B2-2E545CDDD660}"/>
              </a:ext>
            </a:extLst>
          </p:cNvPr>
          <p:cNvSpPr/>
          <p:nvPr/>
        </p:nvSpPr>
        <p:spPr>
          <a:xfrm>
            <a:off x="4588383" y="3494258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 descr="No sign outline">
            <a:extLst>
              <a:ext uri="{FF2B5EF4-FFF2-40B4-BE49-F238E27FC236}">
                <a16:creationId xmlns:a16="http://schemas.microsoft.com/office/drawing/2014/main" id="{4307E9DF-7565-3246-B4E1-BA970C8B7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0430" y="3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F28-D285-3F4F-8AB5-85FCD31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5E1-6BCE-6F48-957A-A560DF5F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Identifying this gap in the car valuation market, I searched for data that would provide values for all recently sold classic cars </a:t>
            </a:r>
          </a:p>
          <a:p>
            <a:r>
              <a:rPr lang="en-US"/>
              <a:t>To get this data I webscraped the worlds largest car auctioneer, RM Sotheby’s </a:t>
            </a: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692A666-6E58-984B-844C-54D69183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4001294"/>
            <a:ext cx="6176200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959B6B-4E14-9E4C-B28D-74DCDA16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28" y="540940"/>
            <a:ext cx="5028669" cy="9739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84A2D-3EF8-7E4D-9CD6-15DAC7EA54DA}"/>
              </a:ext>
            </a:extLst>
          </p:cNvPr>
          <p:cNvSpPr txBox="1"/>
          <p:nvPr/>
        </p:nvSpPr>
        <p:spPr>
          <a:xfrm>
            <a:off x="824813" y="1884538"/>
            <a:ext cx="105423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company is a partnership between, </a:t>
            </a:r>
            <a:r>
              <a:rPr lang="en-US" sz="2800" b="1" dirty="0"/>
              <a:t>Sotheby’s, </a:t>
            </a:r>
            <a:r>
              <a:rPr lang="en-US" sz="2800" dirty="0"/>
              <a:t>a fine art and collectibles auction house, and </a:t>
            </a:r>
            <a:r>
              <a:rPr lang="en-US" sz="2800" b="1" dirty="0"/>
              <a:t>RM</a:t>
            </a:r>
            <a:r>
              <a:rPr lang="en-US" sz="2800" dirty="0"/>
              <a:t>, a vintage car restoration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Sold a 1962 Ferrari GTO, sold for $48.4 million dollars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 Sotheby’s hold </a:t>
            </a:r>
            <a:r>
              <a:rPr lang="en-US" sz="2800" b="1" dirty="0"/>
              <a:t>5 main auctions </a:t>
            </a:r>
            <a:r>
              <a:rPr lang="en-US" sz="2800" dirty="0"/>
              <a:t>a year in different venues throughout the US and abroad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804E958-64FC-AB44-B7AE-B539856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4" y="1168052"/>
            <a:ext cx="10036629" cy="4521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02441-A122-DC43-90C7-DB6599ADDEAE}"/>
              </a:ext>
            </a:extLst>
          </p:cNvPr>
          <p:cNvSpPr txBox="1"/>
          <p:nvPr/>
        </p:nvSpPr>
        <p:spPr>
          <a:xfrm>
            <a:off x="10236776" y="4709069"/>
            <a:ext cx="208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cars: 12,800</a:t>
            </a:r>
          </a:p>
          <a:p>
            <a:r>
              <a:rPr lang="en-US" sz="1600" dirty="0"/>
              <a:t>Total car makes: 256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CB20F-AD4D-A14B-B8CB-8627091741AE}"/>
              </a:ext>
            </a:extLst>
          </p:cNvPr>
          <p:cNvSpPr txBox="1"/>
          <p:nvPr/>
        </p:nvSpPr>
        <p:spPr>
          <a:xfrm>
            <a:off x="4887784" y="534868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5686C-006E-3E4B-B7D2-45B5FEED0A2C}"/>
              </a:ext>
            </a:extLst>
          </p:cNvPr>
          <p:cNvSpPr txBox="1"/>
          <p:nvPr/>
        </p:nvSpPr>
        <p:spPr>
          <a:xfrm>
            <a:off x="2224713" y="5953799"/>
            <a:ext cx="774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included: Year, Make, Model, Origin Country, Sale Date, Sale Location</a:t>
            </a:r>
          </a:p>
        </p:txBody>
      </p:sp>
    </p:spTree>
    <p:extLst>
      <p:ext uri="{BB962C8B-B14F-4D97-AF65-F5344CB8AC3E}">
        <p14:creationId xmlns:p14="http://schemas.microsoft.com/office/powerpoint/2010/main" val="37619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0-F033-5B4C-BFCE-9BEB203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6" y="394655"/>
            <a:ext cx="10948988" cy="1325563"/>
          </a:xfrm>
        </p:spPr>
        <p:txBody>
          <a:bodyPr/>
          <a:lstStyle/>
          <a:p>
            <a:r>
              <a:rPr lang="en-US" dirty="0"/>
              <a:t>How much should I pay for a Porsche 911?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0CEA8-059C-4E4B-98C7-1153ADAC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 chose this particular car to analyze because it was sold many times at every auction and has been produced every year since 1964</a:t>
            </a:r>
          </a:p>
          <a:p>
            <a:endParaRPr lang="en-US" dirty="0"/>
          </a:p>
        </p:txBody>
      </p:sp>
      <p:pic>
        <p:nvPicPr>
          <p:cNvPr id="17" name="Picture 16" descr="Two cars parked on a road&#10;&#10;Description automatically generated with low confidence">
            <a:extLst>
              <a:ext uri="{FF2B5EF4-FFF2-40B4-BE49-F238E27FC236}">
                <a16:creationId xmlns:a16="http://schemas.microsoft.com/office/drawing/2014/main" id="{C352F85A-CF35-154F-8A90-27A7B63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58" y="2964037"/>
            <a:ext cx="4819389" cy="3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D1085A-1B2F-A443-9A1D-E922A88C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84" y="216438"/>
            <a:ext cx="8566832" cy="6425124"/>
          </a:xfrm>
        </p:spPr>
      </p:pic>
    </p:spTree>
    <p:extLst>
      <p:ext uri="{BB962C8B-B14F-4D97-AF65-F5344CB8AC3E}">
        <p14:creationId xmlns:p14="http://schemas.microsoft.com/office/powerpoint/2010/main" val="39088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183CA-7AF0-FC47-900D-56E5B6450AB2}"/>
              </a:ext>
            </a:extLst>
          </p:cNvPr>
          <p:cNvSpPr txBox="1"/>
          <p:nvPr/>
        </p:nvSpPr>
        <p:spPr>
          <a:xfrm>
            <a:off x="949377" y="204651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value of a Porsche 911 depends heavily on what year it was produced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Those manufactured in the mid-90s are considered more desirable than those in the early 2000s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47D6D1-76F9-114C-8061-47D99F82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817" y="499880"/>
            <a:ext cx="7036927" cy="5858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07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694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What’s My Old Car Worth?</vt:lpstr>
      <vt:lpstr>Background </vt:lpstr>
      <vt:lpstr>Background </vt:lpstr>
      <vt:lpstr> </vt:lpstr>
      <vt:lpstr>PowerPoint Presentation</vt:lpstr>
      <vt:lpstr>PowerPoint Presentation</vt:lpstr>
      <vt:lpstr>How much should I pay for a Porsche 911?</vt:lpstr>
      <vt:lpstr>PowerPoint Presentation</vt:lpstr>
      <vt:lpstr>PowerPoint Presentation</vt:lpstr>
      <vt:lpstr>PowerPoint Presentation</vt:lpstr>
      <vt:lpstr>1973</vt:lpstr>
      <vt:lpstr>1973 Porsche 911 Carrera RS 2.7 Touring</vt:lpstr>
      <vt:lpstr>Valuating a 1973 Porsche 911 Carrera RS 2.7 Touring </vt:lpstr>
      <vt:lpstr>PowerPoint Presentation</vt:lpstr>
      <vt:lpstr>PowerPoint Presentation</vt:lpstr>
      <vt:lpstr>Valuating a Mini 1962 - 2000</vt:lpstr>
      <vt:lpstr>Further Analysis: Microcars</vt:lpstr>
      <vt:lpstr>Further Analysis: Microcars</vt:lpstr>
      <vt:lpstr>Further Analysis: Microcars</vt:lpstr>
      <vt:lpstr>Further Analysis: Microcars</vt:lpstr>
      <vt:lpstr>Further Analysis: Microcars</vt:lpstr>
      <vt:lpstr>PowerPoint Presentation</vt:lpstr>
      <vt:lpstr>PowerPoint Presentation</vt:lpstr>
      <vt:lpstr>PowerPoint Presentation</vt:lpstr>
      <vt:lpstr>Limitations</vt:lpstr>
      <vt:lpstr>Going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Used Car Market Data Analysis</dc:title>
  <dc:creator>Anthony Pennoyer</dc:creator>
  <cp:lastModifiedBy>Anthony Pennoyer</cp:lastModifiedBy>
  <cp:revision>26</cp:revision>
  <dcterms:created xsi:type="dcterms:W3CDTF">2021-10-12T14:45:27Z</dcterms:created>
  <dcterms:modified xsi:type="dcterms:W3CDTF">2021-10-19T04:19:11Z</dcterms:modified>
</cp:coreProperties>
</file>