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9"/>
  </p:notesMasterIdLst>
  <p:sldIdLst>
    <p:sldId id="256" r:id="rId2"/>
    <p:sldId id="261" r:id="rId3"/>
    <p:sldId id="267" r:id="rId4"/>
    <p:sldId id="262" r:id="rId5"/>
    <p:sldId id="263" r:id="rId6"/>
    <p:sldId id="277" r:id="rId7"/>
    <p:sldId id="264" r:id="rId8"/>
    <p:sldId id="274" r:id="rId9"/>
    <p:sldId id="270" r:id="rId10"/>
    <p:sldId id="272" r:id="rId11"/>
    <p:sldId id="281" r:id="rId12"/>
    <p:sldId id="284" r:id="rId13"/>
    <p:sldId id="282" r:id="rId14"/>
    <p:sldId id="285" r:id="rId15"/>
    <p:sldId id="275" r:id="rId16"/>
    <p:sldId id="287" r:id="rId17"/>
    <p:sldId id="289" r:id="rId18"/>
    <p:sldId id="290" r:id="rId19"/>
    <p:sldId id="291" r:id="rId20"/>
    <p:sldId id="295" r:id="rId21"/>
    <p:sldId id="296" r:id="rId22"/>
    <p:sldId id="298" r:id="rId23"/>
    <p:sldId id="297" r:id="rId24"/>
    <p:sldId id="273" r:id="rId25"/>
    <p:sldId id="258" r:id="rId26"/>
    <p:sldId id="269" r:id="rId27"/>
    <p:sldId id="29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1"/>
    <p:restoredTop sz="86404"/>
  </p:normalViewPr>
  <p:slideViewPr>
    <p:cSldViewPr snapToGrid="0" snapToObjects="1">
      <p:cViewPr varScale="1">
        <p:scale>
          <a:sx n="98" d="100"/>
          <a:sy n="98" d="100"/>
        </p:scale>
        <p:origin x="216" y="976"/>
      </p:cViewPr>
      <p:guideLst/>
    </p:cSldViewPr>
  </p:slideViewPr>
  <p:outlineViewPr>
    <p:cViewPr>
      <p:scale>
        <a:sx n="33" d="100"/>
        <a:sy n="33" d="100"/>
      </p:scale>
      <p:origin x="0" y="-48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9C7A5-7217-BA43-843F-82E4A0B566B1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7FD0E-49D1-2D4F-999E-ACE80269B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1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7FD0E-49D1-2D4F-999E-ACE80269B7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15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08FE-3260-0C4F-8C2B-0BB61A75F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ADD09-BA51-104D-A752-9EC750CD4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437F2-FE16-5A4D-B0D7-374F1BF9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413FE-4F42-5D45-ACBA-B30EB059C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11CFB-54EF-1A49-BD45-7690CA62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4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EAD6-8809-9C41-ACA3-3A778BB1C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B622F-87A3-BF44-A32D-A147AF1AB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87D19-334C-6A49-88AB-77D61338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54E62-F5E7-7240-B0B6-91A5C42DB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9B00-6767-7E4F-81F2-8F6FB3A83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7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C2B5B3-4847-3143-B9F8-2E1FDD976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85F5A-F43A-084D-A0AD-AF033A0BF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0A59E-91D7-9248-8E0D-5985A04C1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DBA3A-43C3-D142-BD75-20D99C92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8F76F-DB5A-3F4A-9F1A-C0183CB8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AF94-4A69-F146-9336-CC1D97E3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C91B4-D267-2F4D-B21A-8A4E504E1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4AA84-BAA3-AE45-8057-889393FA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C2E1B-8F45-AF42-A273-8094264A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DAD1E-F3D6-074D-9847-5173D420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7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B64B-9A22-FC45-81FC-F65FA14E6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DA0F5-2F2D-0C44-A5AF-A826DB825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AB878-2124-6849-BB89-6C4EAB99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41C46-9518-FC40-ADE6-D648AE5F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EE85C-792E-2C4E-A334-2F0C8150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4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19937-923D-8845-960B-A388A47DA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4342F-DFB8-7B47-98C0-63603B29C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1469A-DB91-FC4B-9765-E22703C7E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0C870-69A6-AA4F-8F91-63D45396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492A4-9157-104B-9434-DB47D870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595D8-3F06-C64D-82BB-F4B5641D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9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01E9A-CF15-194E-A264-35F0C087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54802-FE7E-F74F-B750-CCAD5AA3E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EA7B7-D1BA-194A-8AA3-BD54F4007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0EBA2F-7880-3C4C-B4EF-88F204259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F99AE-C7FD-7145-930F-AB29789BD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C7C14-A752-B749-A70A-1242235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2F8F5D-F4F2-1E42-A581-BA44FFA0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CB51FE-52A3-D94E-8EDE-EF5246F5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1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3A84-FF73-434E-900B-AD1428C2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AFE405-7D06-064C-BF29-7FFF6819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8E781-97C9-4741-B553-9B66B505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3A6FB-FBA9-5442-A3D4-5EF04E83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9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AFA2D8-4E2F-8942-85BE-E26BA6BB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44344-9D88-5944-9225-6B6453DE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8C87B-A285-744A-B4E7-16FAB84CF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7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DF5D-0D90-EB4C-AAFE-2CAD35E74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2523-A816-6546-9CB9-B1C49E6DD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2E7FB-8B00-6749-90F5-12C157FB7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F0924-9209-6641-A690-32BB62C4B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BDECB-A066-1C4B-9049-DB368A5E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C8246-E71C-6943-BC1B-5A17D730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CF226-0EBE-B849-A776-65EE6575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C663E0-9604-F448-BC56-18986A214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2E2ED-ABB2-6D47-B195-FC652C55C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D843C-A962-1A48-AEAA-0E1B47E6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C827-E190-BB48-9806-03258F1196A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9821F-9066-B445-8010-3651411B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1C09A-866D-D249-9E4E-0A980690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9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9D537D-68B8-8949-9954-937067AE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80762-E98F-E24F-A3E1-B3A36C7A0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E2DBB-D79F-A546-82DE-5473C9FD6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0C827-E190-BB48-9806-03258F1196A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87E76-9442-8745-A9A1-B619FA796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08B7C-958C-0A46-BB12-425690A97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359B6-1811-C048-B9B6-386B4929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2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80894-1BB6-ED44-A914-EBB41553F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26" y="810590"/>
            <a:ext cx="9605948" cy="23186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What’s My Old Car Worth?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38639-0B6B-7F43-96FF-D933DD5DE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239" y="3594407"/>
            <a:ext cx="8937522" cy="1059373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rgbClr val="FFFFFF"/>
                </a:solidFill>
              </a:rPr>
              <a:t>By Tony Pennoyer</a:t>
            </a:r>
          </a:p>
        </p:txBody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8977EC41-C6FF-469B-8960-D3219686F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1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ACA1A-1575-FE4B-BC23-A288084E5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66" y="1562403"/>
            <a:ext cx="3505494" cy="3785419"/>
          </a:xfrm>
        </p:spPr>
        <p:txBody>
          <a:bodyPr>
            <a:normAutofit/>
          </a:bodyPr>
          <a:lstStyle/>
          <a:p>
            <a:endParaRPr lang="en-US" sz="1700" dirty="0"/>
          </a:p>
          <a:p>
            <a:r>
              <a:rPr lang="en-US" sz="1700" dirty="0"/>
              <a:t>Average: $263,000</a:t>
            </a:r>
          </a:p>
          <a:p>
            <a:endParaRPr lang="en-US" sz="1700" dirty="0"/>
          </a:p>
          <a:p>
            <a:r>
              <a:rPr lang="en-US" sz="1700" dirty="0"/>
              <a:t>Median: $156,800 </a:t>
            </a:r>
          </a:p>
          <a:p>
            <a:endParaRPr lang="en-US" sz="1700" dirty="0"/>
          </a:p>
          <a:p>
            <a:r>
              <a:rPr lang="en-US" sz="1700" dirty="0"/>
              <a:t>Standard deviation of $381,339</a:t>
            </a:r>
          </a:p>
          <a:p>
            <a:endParaRPr lang="en-US" sz="1700" dirty="0"/>
          </a:p>
          <a:p>
            <a:r>
              <a:rPr lang="en-US" sz="1700" dirty="0"/>
              <a:t>About 75% of all 911s were between $20,000 - $285,000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0160ED2C-FD1E-4E48-8EAB-3B15CDEF9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197864"/>
            <a:ext cx="6019331" cy="45144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6425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5F832-9D27-5542-B042-8EFE24A1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947" y="404366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/>
              <a:t>1973</a:t>
            </a:r>
            <a:endParaRPr lang="en-US" sz="3000" dirty="0"/>
          </a:p>
        </p:txBody>
      </p:sp>
      <p:pic>
        <p:nvPicPr>
          <p:cNvPr id="13" name="Content Placeholder 12" descr="A picture containing car, roof&#10;&#10;Description automatically generated">
            <a:extLst>
              <a:ext uri="{FF2B5EF4-FFF2-40B4-BE49-F238E27FC236}">
                <a16:creationId xmlns:a16="http://schemas.microsoft.com/office/drawing/2014/main" id="{CA03CADF-7783-854A-A54A-0E13278BB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795" y="2830013"/>
            <a:ext cx="2129101" cy="1197974"/>
          </a:xfrm>
        </p:spPr>
      </p:pic>
      <p:pic>
        <p:nvPicPr>
          <p:cNvPr id="18" name="Picture 17" descr="Chart, box and whisker chart&#10;&#10;Description automatically generated">
            <a:extLst>
              <a:ext uri="{FF2B5EF4-FFF2-40B4-BE49-F238E27FC236}">
                <a16:creationId xmlns:a16="http://schemas.microsoft.com/office/drawing/2014/main" id="{664CEA54-0F7F-5F41-AB4D-805416EFF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1197864"/>
            <a:ext cx="5842000" cy="43815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E3DE61C-A2A7-2846-B36B-4B09020E31AD}"/>
              </a:ext>
            </a:extLst>
          </p:cNvPr>
          <p:cNvSpPr txBox="1"/>
          <p:nvPr/>
        </p:nvSpPr>
        <p:spPr>
          <a:xfrm>
            <a:off x="1985374" y="404366"/>
            <a:ext cx="6576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073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5F832-9D27-5542-B042-8EFE24A1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63" y="348186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/>
              <a:t>1973 Porsche 911 Carrera RS 2.7 Touring</a:t>
            </a:r>
            <a:endParaRPr lang="en-US" sz="3000" dirty="0"/>
          </a:p>
        </p:txBody>
      </p:sp>
      <p:pic>
        <p:nvPicPr>
          <p:cNvPr id="8" name="Content Placeholder 7" descr="A yellow car parked on a street&#10;&#10;Description automatically generated with medium confidence">
            <a:extLst>
              <a:ext uri="{FF2B5EF4-FFF2-40B4-BE49-F238E27FC236}">
                <a16:creationId xmlns:a16="http://schemas.microsoft.com/office/drawing/2014/main" id="{352B1F3F-794B-004E-B0CB-20FDABC15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264" y="2825496"/>
            <a:ext cx="2098331" cy="1572040"/>
          </a:xfrm>
        </p:spPr>
      </p:pic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68B509F-8733-F64A-9823-3535611A1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1197864"/>
            <a:ext cx="5842000" cy="4381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884C2B0-5945-8946-AD77-AF4E64D19C68}"/>
              </a:ext>
            </a:extLst>
          </p:cNvPr>
          <p:cNvSpPr txBox="1"/>
          <p:nvPr/>
        </p:nvSpPr>
        <p:spPr>
          <a:xfrm>
            <a:off x="2235674" y="402578"/>
            <a:ext cx="2341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Getting more specific…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29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2EFC-0F4B-5C41-8D25-5DC458B5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Valuating a 1973 Porsche 911 Carrera RS 2.7 Touring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6FAD3-447A-2141-B338-A9A7658D0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Condition categories: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Concourse = $661,251 - $708,064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Excellent = $608,333 - $661,250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Very Good = $544,612 - $608,332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Good  = $412,000 - $544,611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1600" i="1" dirty="0"/>
              <a:t>(I decided to exclude a ‘Fair’  category as most of the cars that go to auction are in good shape)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46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510B4E8C-682C-BE4F-A222-DB9F5892D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6989" y="595000"/>
            <a:ext cx="7557332" cy="5667999"/>
          </a:xfrm>
        </p:spPr>
      </p:pic>
      <p:pic>
        <p:nvPicPr>
          <p:cNvPr id="10" name="Picture 9" descr="A car parked on a beach&#10;&#10;Description automatically generated with medium confidence">
            <a:extLst>
              <a:ext uri="{FF2B5EF4-FFF2-40B4-BE49-F238E27FC236}">
                <a16:creationId xmlns:a16="http://schemas.microsoft.com/office/drawing/2014/main" id="{F2007E3A-AC19-324A-BE4E-064DB7E6F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89" y="2627360"/>
            <a:ext cx="3068005" cy="160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30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B05D4EDC-B9BD-F44E-AF91-D58FA6100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8797" y="611903"/>
            <a:ext cx="7594406" cy="5634193"/>
          </a:xfrm>
        </p:spPr>
      </p:pic>
    </p:spTree>
    <p:extLst>
      <p:ext uri="{BB962C8B-B14F-4D97-AF65-F5344CB8AC3E}">
        <p14:creationId xmlns:p14="http://schemas.microsoft.com/office/powerpoint/2010/main" val="1450740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2EFC-0F4B-5C41-8D25-5DC458B5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Valuating a Mini 1962 - 2000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6FAD3-447A-2141-B338-A9A7658D0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Condition categories: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Concourse = $29,822 - $41,440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Excellent = $21,398 - $29,821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Very Good = $15,820 - $21,397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Good  = $5,336 - $15,819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57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EAC1-62A9-174E-A494-D309C005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Analysis: Microcars</a:t>
            </a:r>
          </a:p>
        </p:txBody>
      </p:sp>
    </p:spTree>
    <p:extLst>
      <p:ext uri="{BB962C8B-B14F-4D97-AF65-F5344CB8AC3E}">
        <p14:creationId xmlns:p14="http://schemas.microsoft.com/office/powerpoint/2010/main" val="2187189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EAC1-62A9-174E-A494-D309C005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Analysis: Microcars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41325-163E-FA4D-AC58-16EEE137C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term often used for the smallest size of cars, with three or four wheels and often an engine smaller than 700 cc.”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06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EAC1-62A9-174E-A494-D309C005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Analysis: Microcars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41325-163E-FA4D-AC58-16EEE137C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term often used for the smallest size of cars, with three or four wheels and often an engine smaller than 700 cc.”</a:t>
            </a:r>
          </a:p>
          <a:p>
            <a:endParaRPr lang="en-US" dirty="0"/>
          </a:p>
        </p:txBody>
      </p:sp>
      <p:pic>
        <p:nvPicPr>
          <p:cNvPr id="4" name="Picture 3" descr="A picture containing transport, concrete mixer, golf cart&#10;&#10;Description automatically generated">
            <a:extLst>
              <a:ext uri="{FF2B5EF4-FFF2-40B4-BE49-F238E27FC236}">
                <a16:creationId xmlns:a16="http://schemas.microsoft.com/office/drawing/2014/main" id="{F01B19BC-7A60-7949-A883-C2CF0201B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72" y="3114946"/>
            <a:ext cx="3269435" cy="24837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FA7AB3-8217-C040-83C8-10D71BD8A8B4}"/>
              </a:ext>
            </a:extLst>
          </p:cNvPr>
          <p:cNvSpPr txBox="1"/>
          <p:nvPr/>
        </p:nvSpPr>
        <p:spPr>
          <a:xfrm>
            <a:off x="1742107" y="5910288"/>
            <a:ext cx="98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Peel P50</a:t>
            </a:r>
          </a:p>
        </p:txBody>
      </p:sp>
    </p:spTree>
    <p:extLst>
      <p:ext uri="{BB962C8B-B14F-4D97-AF65-F5344CB8AC3E}">
        <p14:creationId xmlns:p14="http://schemas.microsoft.com/office/powerpoint/2010/main" val="159514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008C-C031-744E-B9BD-DD2CD390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D647A-4441-FB4D-A5F0-30EA1C54B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Car valuation companies like Kelley Blue Book valuate thousands of cars in our current used car market</a:t>
            </a:r>
          </a:p>
          <a:p>
            <a:r>
              <a:rPr lang="en-US"/>
              <a:t>If your car was made from 1992 to 2021 </a:t>
            </a:r>
            <a:r>
              <a:rPr lang="en-US" b="1"/>
              <a:t>and</a:t>
            </a:r>
            <a:r>
              <a:rPr lang="en-US"/>
              <a:t> is one of the 40</a:t>
            </a:r>
            <a:r>
              <a:rPr lang="en-US" b="1"/>
              <a:t> </a:t>
            </a:r>
            <a:r>
              <a:rPr lang="en-US"/>
              <a:t>makes they recognize, you can get an estimate from Kelley Blue Book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F0C3C-7494-4A4A-B5D5-D3D76D425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863" y="3670914"/>
            <a:ext cx="7070296" cy="2640986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0F9BACC-67FF-E941-8397-190F15C29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754" y="3778676"/>
            <a:ext cx="1545335" cy="218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78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EAC1-62A9-174E-A494-D309C005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Analysis: Microcars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41325-163E-FA4D-AC58-16EEE137C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term often used for the smallest size of cars, with three or four wheels and often an engine smaller than 700 cc.”</a:t>
            </a:r>
          </a:p>
          <a:p>
            <a:endParaRPr lang="en-US" dirty="0"/>
          </a:p>
        </p:txBody>
      </p:sp>
      <p:pic>
        <p:nvPicPr>
          <p:cNvPr id="4" name="Picture 3" descr="A picture containing transport, concrete mixer, golf cart&#10;&#10;Description automatically generated">
            <a:extLst>
              <a:ext uri="{FF2B5EF4-FFF2-40B4-BE49-F238E27FC236}">
                <a16:creationId xmlns:a16="http://schemas.microsoft.com/office/drawing/2014/main" id="{F01B19BC-7A60-7949-A883-C2CF0201B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72" y="3114946"/>
            <a:ext cx="3269435" cy="24837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FA7AB3-8217-C040-83C8-10D71BD8A8B4}"/>
              </a:ext>
            </a:extLst>
          </p:cNvPr>
          <p:cNvSpPr txBox="1"/>
          <p:nvPr/>
        </p:nvSpPr>
        <p:spPr>
          <a:xfrm>
            <a:off x="1742107" y="5910288"/>
            <a:ext cx="98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Peel P50</a:t>
            </a:r>
          </a:p>
        </p:txBody>
      </p:sp>
      <p:pic>
        <p:nvPicPr>
          <p:cNvPr id="6" name="Picture 5" descr="A picture containing grass, car, outdoor, green&#10;&#10;Description automatically generated">
            <a:extLst>
              <a:ext uri="{FF2B5EF4-FFF2-40B4-BE49-F238E27FC236}">
                <a16:creationId xmlns:a16="http://schemas.microsoft.com/office/drawing/2014/main" id="{C92ECCA2-FADF-F642-A1FB-571F30762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160" y="3128007"/>
            <a:ext cx="2965680" cy="24837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174E41-32B3-F744-842F-A99710A60938}"/>
              </a:ext>
            </a:extLst>
          </p:cNvPr>
          <p:cNvSpPr txBox="1"/>
          <p:nvPr/>
        </p:nvSpPr>
        <p:spPr>
          <a:xfrm>
            <a:off x="5453484" y="5905126"/>
            <a:ext cx="1285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BMW </a:t>
            </a:r>
            <a:r>
              <a:rPr lang="en-US" dirty="0" err="1"/>
              <a:t>Isetta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37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EAC1-62A9-174E-A494-D309C005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Analysis: Microcars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41325-163E-FA4D-AC58-16EEE137C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term often used for the smallest size of cars, with three or four wheels and often an engine smaller than 700 cc.”</a:t>
            </a:r>
          </a:p>
          <a:p>
            <a:endParaRPr lang="en-US" dirty="0"/>
          </a:p>
        </p:txBody>
      </p:sp>
      <p:pic>
        <p:nvPicPr>
          <p:cNvPr id="4" name="Picture 3" descr="A picture containing transport, concrete mixer, golf cart&#10;&#10;Description automatically generated">
            <a:extLst>
              <a:ext uri="{FF2B5EF4-FFF2-40B4-BE49-F238E27FC236}">
                <a16:creationId xmlns:a16="http://schemas.microsoft.com/office/drawing/2014/main" id="{F01B19BC-7A60-7949-A883-C2CF0201B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72" y="3114946"/>
            <a:ext cx="3269435" cy="24837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FA7AB3-8217-C040-83C8-10D71BD8A8B4}"/>
              </a:ext>
            </a:extLst>
          </p:cNvPr>
          <p:cNvSpPr txBox="1"/>
          <p:nvPr/>
        </p:nvSpPr>
        <p:spPr>
          <a:xfrm>
            <a:off x="1742107" y="5910288"/>
            <a:ext cx="98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Peel P50</a:t>
            </a:r>
          </a:p>
        </p:txBody>
      </p:sp>
      <p:pic>
        <p:nvPicPr>
          <p:cNvPr id="6" name="Picture 5" descr="A picture containing grass, car, outdoor, green&#10;&#10;Description automatically generated">
            <a:extLst>
              <a:ext uri="{FF2B5EF4-FFF2-40B4-BE49-F238E27FC236}">
                <a16:creationId xmlns:a16="http://schemas.microsoft.com/office/drawing/2014/main" id="{C92ECCA2-FADF-F642-A1FB-571F30762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160" y="3128007"/>
            <a:ext cx="2965680" cy="2483757"/>
          </a:xfrm>
          <a:prstGeom prst="rect">
            <a:avLst/>
          </a:prstGeom>
        </p:spPr>
      </p:pic>
      <p:pic>
        <p:nvPicPr>
          <p:cNvPr id="8" name="Picture 7" descr="A picture containing road, yellow, transport, golf cart&#10;&#10;Description automatically generated">
            <a:extLst>
              <a:ext uri="{FF2B5EF4-FFF2-40B4-BE49-F238E27FC236}">
                <a16:creationId xmlns:a16="http://schemas.microsoft.com/office/drawing/2014/main" id="{B1E31CF5-DC07-B14F-B893-2BC1557D6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832" y="3227247"/>
            <a:ext cx="3559408" cy="23714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BD458D-AAC1-A54B-A9C9-AA245A985F81}"/>
              </a:ext>
            </a:extLst>
          </p:cNvPr>
          <p:cNvSpPr txBox="1"/>
          <p:nvPr/>
        </p:nvSpPr>
        <p:spPr>
          <a:xfrm>
            <a:off x="5453484" y="5905126"/>
            <a:ext cx="1285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BMW </a:t>
            </a:r>
            <a:r>
              <a:rPr lang="en-US" dirty="0" err="1"/>
              <a:t>Isetta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77A700-812D-5C4C-9CBC-76942AFBFD0B}"/>
              </a:ext>
            </a:extLst>
          </p:cNvPr>
          <p:cNvSpPr txBox="1"/>
          <p:nvPr/>
        </p:nvSpPr>
        <p:spPr>
          <a:xfrm>
            <a:off x="9107044" y="5910287"/>
            <a:ext cx="1562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Ferves</a:t>
            </a:r>
            <a:r>
              <a:rPr lang="en-US" dirty="0"/>
              <a:t> Ranger</a:t>
            </a:r>
          </a:p>
        </p:txBody>
      </p:sp>
    </p:spTree>
    <p:extLst>
      <p:ext uri="{BB962C8B-B14F-4D97-AF65-F5344CB8AC3E}">
        <p14:creationId xmlns:p14="http://schemas.microsoft.com/office/powerpoint/2010/main" val="659696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ADAA7B10-C3C7-E441-92E4-5864B73E8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256" y="123393"/>
            <a:ext cx="8979475" cy="6734607"/>
          </a:xfrm>
        </p:spPr>
      </p:pic>
    </p:spTree>
    <p:extLst>
      <p:ext uri="{BB962C8B-B14F-4D97-AF65-F5344CB8AC3E}">
        <p14:creationId xmlns:p14="http://schemas.microsoft.com/office/powerpoint/2010/main" val="3119603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64EB088-5F5A-2F45-AAC3-77B04477E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116" y="562587"/>
            <a:ext cx="7643768" cy="5732826"/>
          </a:xfrm>
        </p:spPr>
      </p:pic>
    </p:spTree>
    <p:extLst>
      <p:ext uri="{BB962C8B-B14F-4D97-AF65-F5344CB8AC3E}">
        <p14:creationId xmlns:p14="http://schemas.microsoft.com/office/powerpoint/2010/main" val="1438445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99E73BB0-A283-2A41-9D27-AA81F67B5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932" y="87622"/>
            <a:ext cx="8019306" cy="6682756"/>
          </a:xfrm>
        </p:spPr>
      </p:pic>
    </p:spTree>
    <p:extLst>
      <p:ext uri="{BB962C8B-B14F-4D97-AF65-F5344CB8AC3E}">
        <p14:creationId xmlns:p14="http://schemas.microsoft.com/office/powerpoint/2010/main" val="2436635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EA57-D97E-874A-9378-C9B3EDA4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C086-1B11-1249-A2D7-7FBA7F9AF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 I collected doesn’t give insight to the condition of the car</a:t>
            </a:r>
          </a:p>
          <a:p>
            <a:r>
              <a:rPr lang="en-US" dirty="0"/>
              <a:t>The value of used cars depends on their condition and its history. Both of these factors aren’t taken into account with the data I scraped</a:t>
            </a:r>
          </a:p>
          <a:p>
            <a:r>
              <a:rPr lang="en-US" dirty="0"/>
              <a:t>Because auctions typically get cars in great condition the prices may not be a good indicator for those in poor shape</a:t>
            </a:r>
          </a:p>
          <a:p>
            <a:r>
              <a:rPr lang="en-US" dirty="0"/>
              <a:t>Another limitation is that many cars are sold as private sales through auction houses, something they do not report</a:t>
            </a:r>
          </a:p>
        </p:txBody>
      </p:sp>
    </p:spTree>
    <p:extLst>
      <p:ext uri="{BB962C8B-B14F-4D97-AF65-F5344CB8AC3E}">
        <p14:creationId xmlns:p14="http://schemas.microsoft.com/office/powerpoint/2010/main" val="2358630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EA57-D97E-874A-9378-C9B3EDA4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C086-1B11-1249-A2D7-7FBA7F9AF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513"/>
            <a:ext cx="5257800" cy="4362450"/>
          </a:xfrm>
        </p:spPr>
        <p:txBody>
          <a:bodyPr>
            <a:normAutofit lnSpcReduction="10000"/>
          </a:bodyPr>
          <a:lstStyle/>
          <a:p>
            <a:r>
              <a:rPr lang="en-US" sz="2500" dirty="0"/>
              <a:t>While I </a:t>
            </a:r>
            <a:r>
              <a:rPr lang="en-US" sz="2500" dirty="0" err="1"/>
              <a:t>webscraped</a:t>
            </a:r>
            <a:r>
              <a:rPr lang="en-US" sz="2500" dirty="0"/>
              <a:t> the largest car auction company there are two others that have a big volume of sales as well</a:t>
            </a:r>
          </a:p>
          <a:p>
            <a:endParaRPr lang="en-US" sz="2500" dirty="0"/>
          </a:p>
          <a:p>
            <a:r>
              <a:rPr lang="en-US" sz="2500" dirty="0"/>
              <a:t>With the restriction of time I wasn’t able to get this data but hope to in the future</a:t>
            </a:r>
          </a:p>
          <a:p>
            <a:pPr marL="0" indent="0">
              <a:buNone/>
            </a:pPr>
            <a:endParaRPr lang="en-US" sz="2500" dirty="0"/>
          </a:p>
          <a:p>
            <a:r>
              <a:rPr lang="en-US" sz="2500" dirty="0"/>
              <a:t>I would also like to obtain  unique identifier for each car so I could track its individual value over the years</a:t>
            </a:r>
          </a:p>
          <a:p>
            <a:endParaRPr lang="en-US" dirty="0"/>
          </a:p>
        </p:txBody>
      </p:sp>
      <p:pic>
        <p:nvPicPr>
          <p:cNvPr id="4" name="Picture 3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68179691-519D-F948-9785-32A65C813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782" y="1814513"/>
            <a:ext cx="4031419" cy="780789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33C02A-0E3D-024E-BF9D-5932EE9DB0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7000"/>
          </a:blip>
          <a:stretch>
            <a:fillRect/>
          </a:stretch>
        </p:blipFill>
        <p:spPr>
          <a:xfrm>
            <a:off x="6935381" y="3225145"/>
            <a:ext cx="3586220" cy="770593"/>
          </a:xfrm>
          <a:prstGeom prst="rect">
            <a:avLst/>
          </a:prstGeom>
        </p:spPr>
      </p:pic>
      <p:pic>
        <p:nvPicPr>
          <p:cNvPr id="6" name="Picture 5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454F8880-D288-164C-B89B-CC1089C2A72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8000"/>
          </a:blip>
          <a:stretch>
            <a:fillRect/>
          </a:stretch>
        </p:blipFill>
        <p:spPr>
          <a:xfrm>
            <a:off x="7261612" y="4553617"/>
            <a:ext cx="2933758" cy="162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70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33D0-E942-0D43-AF2B-35D93DCA5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32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008C-C031-744E-B9BD-DD2CD390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D647A-4441-FB4D-A5F0-30EA1C54B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6641"/>
            <a:ext cx="10515600" cy="4351338"/>
          </a:xfrm>
        </p:spPr>
        <p:txBody>
          <a:bodyPr/>
          <a:lstStyle/>
          <a:p>
            <a:r>
              <a:rPr lang="en-US" dirty="0"/>
              <a:t>While this does cover the vast majority of cars today it does not cover vintage, exotic or otherwise unusual ones</a:t>
            </a:r>
          </a:p>
          <a:p>
            <a:r>
              <a:rPr lang="en-US" dirty="0"/>
              <a:t>These sorts of cars are almost always sold at auction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picture containing car, road, transport, roof&#10;&#10;Description automatically generated">
            <a:extLst>
              <a:ext uri="{FF2B5EF4-FFF2-40B4-BE49-F238E27FC236}">
                <a16:creationId xmlns:a16="http://schemas.microsoft.com/office/drawing/2014/main" id="{A99CEE01-C483-7143-AFDB-2876A6EDD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06" y="3826264"/>
            <a:ext cx="4902886" cy="2350699"/>
          </a:xfrm>
          <a:prstGeom prst="rect">
            <a:avLst/>
          </a:prstGeom>
        </p:spPr>
      </p:pic>
      <p:pic>
        <p:nvPicPr>
          <p:cNvPr id="9" name="Picture 8" descr="A yellow car with luggage on top&#10;&#10;Description automatically generated with low confidence">
            <a:extLst>
              <a:ext uri="{FF2B5EF4-FFF2-40B4-BE49-F238E27FC236}">
                <a16:creationId xmlns:a16="http://schemas.microsoft.com/office/drawing/2014/main" id="{23E1A386-2FE8-4E45-9248-F686ADFC91C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0670" y="3494258"/>
            <a:ext cx="3834602" cy="2682706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2" name="Graphic 10" descr="Checkmark with solid fill">
            <a:extLst>
              <a:ext uri="{FF2B5EF4-FFF2-40B4-BE49-F238E27FC236}">
                <a16:creationId xmlns:a16="http://schemas.microsoft.com/office/drawing/2014/main" id="{04FA916D-DA19-7444-A2B2-2E545CDDD660}"/>
              </a:ext>
            </a:extLst>
          </p:cNvPr>
          <p:cNvSpPr/>
          <p:nvPr/>
        </p:nvSpPr>
        <p:spPr>
          <a:xfrm>
            <a:off x="4588383" y="3494258"/>
            <a:ext cx="880109" cy="618172"/>
          </a:xfrm>
          <a:custGeom>
            <a:avLst/>
            <a:gdLst>
              <a:gd name="connsiteX0" fmla="*/ 802958 w 880109"/>
              <a:gd name="connsiteY0" fmla="*/ 0 h 618172"/>
              <a:gd name="connsiteX1" fmla="*/ 315278 w 880109"/>
              <a:gd name="connsiteY1" fmla="*/ 461010 h 618172"/>
              <a:gd name="connsiteX2" fmla="*/ 80963 w 880109"/>
              <a:gd name="connsiteY2" fmla="*/ 220980 h 618172"/>
              <a:gd name="connsiteX3" fmla="*/ 0 w 880109"/>
              <a:gd name="connsiteY3" fmla="*/ 298132 h 618172"/>
              <a:gd name="connsiteX4" fmla="*/ 311468 w 880109"/>
              <a:gd name="connsiteY4" fmla="*/ 618173 h 618172"/>
              <a:gd name="connsiteX5" fmla="*/ 393383 w 880109"/>
              <a:gd name="connsiteY5" fmla="*/ 541973 h 618172"/>
              <a:gd name="connsiteX6" fmla="*/ 880110 w 880109"/>
              <a:gd name="connsiteY6" fmla="*/ 80010 h 61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109" h="618172">
                <a:moveTo>
                  <a:pt x="802958" y="0"/>
                </a:moveTo>
                <a:lnTo>
                  <a:pt x="315278" y="461010"/>
                </a:lnTo>
                <a:lnTo>
                  <a:pt x="80963" y="220980"/>
                </a:lnTo>
                <a:lnTo>
                  <a:pt x="0" y="298132"/>
                </a:lnTo>
                <a:lnTo>
                  <a:pt x="311468" y="618173"/>
                </a:lnTo>
                <a:lnTo>
                  <a:pt x="393383" y="541973"/>
                </a:lnTo>
                <a:lnTo>
                  <a:pt x="880110" y="80010"/>
                </a:lnTo>
                <a:close/>
              </a:path>
            </a:pathLst>
          </a:custGeom>
          <a:solidFill>
            <a:srgbClr val="92D0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Graphic 5" descr="No sign outline">
            <a:extLst>
              <a:ext uri="{FF2B5EF4-FFF2-40B4-BE49-F238E27FC236}">
                <a16:creationId xmlns:a16="http://schemas.microsoft.com/office/drawing/2014/main" id="{4307E9DF-7565-3246-B4E1-BA970C8B7D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80430" y="3540211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0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E8F28-D285-3F4F-8AB5-85FCD314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EE5E1-6BCE-6F48-957A-A560DF5F2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Identifying this gap in the car valuation market, I searched for data that would provide values for all recently sold classic cars </a:t>
            </a:r>
          </a:p>
          <a:p>
            <a:r>
              <a:rPr lang="en-US"/>
              <a:t>To get this data I webscraped the worlds largest car auctioneer, RM Sotheby’s </a:t>
            </a:r>
          </a:p>
          <a:p>
            <a:endParaRPr lang="en-US" dirty="0"/>
          </a:p>
        </p:txBody>
      </p:sp>
      <p:pic>
        <p:nvPicPr>
          <p:cNvPr id="9" name="Picture 8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6692A666-6E58-984B-844C-54D691832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237" y="4001294"/>
            <a:ext cx="6176200" cy="119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7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E7959B6B-4E14-9E4C-B28D-74DCDA167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428" y="540940"/>
            <a:ext cx="5028669" cy="973932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884A2D-3EF8-7E4D-9CD6-15DAC7EA54DA}"/>
              </a:ext>
            </a:extLst>
          </p:cNvPr>
          <p:cNvSpPr txBox="1"/>
          <p:nvPr/>
        </p:nvSpPr>
        <p:spPr>
          <a:xfrm>
            <a:off x="824813" y="1884538"/>
            <a:ext cx="1054237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company is a partnership between, </a:t>
            </a:r>
            <a:r>
              <a:rPr lang="en-US" sz="2800" b="1" dirty="0"/>
              <a:t>Sotheby’s, </a:t>
            </a:r>
            <a:r>
              <a:rPr lang="en-US" sz="2800" dirty="0"/>
              <a:t>a fine art and collectibles auction house, and </a:t>
            </a:r>
            <a:r>
              <a:rPr lang="en-US" sz="2800" b="1" dirty="0"/>
              <a:t>RM</a:t>
            </a:r>
            <a:r>
              <a:rPr lang="en-US" sz="2800" dirty="0"/>
              <a:t>, a vintage car restoration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Sold a 1962 Ferrari GTO, sold for $48.4 million dollars in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RM Sotheby’s hold </a:t>
            </a:r>
            <a:r>
              <a:rPr lang="en-US" sz="2800" b="1" dirty="0"/>
              <a:t>5 main auctions </a:t>
            </a:r>
            <a:r>
              <a:rPr lang="en-US" sz="2800" dirty="0"/>
              <a:t>a year in different venues throughout the US and abroad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785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804E958-64FC-AB44-B7AE-B53985689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84" y="1168052"/>
            <a:ext cx="10036629" cy="4521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E02441-A122-DC43-90C7-DB6599ADDEAE}"/>
              </a:ext>
            </a:extLst>
          </p:cNvPr>
          <p:cNvSpPr txBox="1"/>
          <p:nvPr/>
        </p:nvSpPr>
        <p:spPr>
          <a:xfrm>
            <a:off x="10236776" y="4709069"/>
            <a:ext cx="2085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Total cars: 12,800</a:t>
            </a:r>
          </a:p>
          <a:p>
            <a:r>
              <a:rPr lang="en-US" sz="1600" dirty="0"/>
              <a:t>Total car makes: 256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DCB20F-AD4D-A14B-B8CB-8627091741AE}"/>
              </a:ext>
            </a:extLst>
          </p:cNvPr>
          <p:cNvSpPr txBox="1"/>
          <p:nvPr/>
        </p:nvSpPr>
        <p:spPr>
          <a:xfrm>
            <a:off x="4887784" y="534868"/>
            <a:ext cx="2416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The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65686C-006E-3E4B-B7D2-45B5FEED0A2C}"/>
              </a:ext>
            </a:extLst>
          </p:cNvPr>
          <p:cNvSpPr txBox="1"/>
          <p:nvPr/>
        </p:nvSpPr>
        <p:spPr>
          <a:xfrm>
            <a:off x="2224713" y="5953799"/>
            <a:ext cx="774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Parameters included: Year, Make, Model, Origin Country, Sale Date, Sale Location</a:t>
            </a:r>
          </a:p>
        </p:txBody>
      </p:sp>
    </p:spTree>
    <p:extLst>
      <p:ext uri="{BB962C8B-B14F-4D97-AF65-F5344CB8AC3E}">
        <p14:creationId xmlns:p14="http://schemas.microsoft.com/office/powerpoint/2010/main" val="3761922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C9E0-F033-5B4C-BFCE-9BEB20330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916" y="394655"/>
            <a:ext cx="10948988" cy="1325563"/>
          </a:xfrm>
        </p:spPr>
        <p:txBody>
          <a:bodyPr/>
          <a:lstStyle/>
          <a:p>
            <a:r>
              <a:rPr lang="en-US" dirty="0"/>
              <a:t>How much should I pay for a Porsche 911?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D0CEA8-059C-4E4B-98C7-1153ADAC6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I chose this particular car to analyze because it was sold many times at every auction and has been produced every year since 1964</a:t>
            </a:r>
          </a:p>
          <a:p>
            <a:endParaRPr lang="en-US" dirty="0"/>
          </a:p>
        </p:txBody>
      </p:sp>
      <p:pic>
        <p:nvPicPr>
          <p:cNvPr id="17" name="Picture 16" descr="Two cars parked on a road&#10;&#10;Description automatically generated with low confidence">
            <a:extLst>
              <a:ext uri="{FF2B5EF4-FFF2-40B4-BE49-F238E27FC236}">
                <a16:creationId xmlns:a16="http://schemas.microsoft.com/office/drawing/2014/main" id="{C352F85A-CF35-154F-8A90-27A7B63C4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758" y="2964037"/>
            <a:ext cx="4819389" cy="321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33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16D1085A-1B2F-A443-9A1D-E922A88C0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584" y="216438"/>
            <a:ext cx="8566832" cy="6425124"/>
          </a:xfrm>
        </p:spPr>
      </p:pic>
    </p:spTree>
    <p:extLst>
      <p:ext uri="{BB962C8B-B14F-4D97-AF65-F5344CB8AC3E}">
        <p14:creationId xmlns:p14="http://schemas.microsoft.com/office/powerpoint/2010/main" val="3908875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6183CA-7AF0-FC47-900D-56E5B6450AB2}"/>
              </a:ext>
            </a:extLst>
          </p:cNvPr>
          <p:cNvSpPr txBox="1"/>
          <p:nvPr/>
        </p:nvSpPr>
        <p:spPr>
          <a:xfrm>
            <a:off x="949377" y="2046514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value of a Porsche 911 depends heavily on what year it was produced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Those manufactured in the mid-90s are considered more desirable than those in the early 2000s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" name="Content Placeholder 9" descr="Chart, line chart, histogram&#10;&#10;Description automatically generated">
            <a:extLst>
              <a:ext uri="{FF2B5EF4-FFF2-40B4-BE49-F238E27FC236}">
                <a16:creationId xmlns:a16="http://schemas.microsoft.com/office/drawing/2014/main" id="{1747D6D1-76F9-114C-8061-47D99F825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1817" y="499880"/>
            <a:ext cx="7036927" cy="58582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0074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1361</TotalTime>
  <Words>694</Words>
  <Application>Microsoft Macintosh PowerPoint</Application>
  <PresentationFormat>Widescreen</PresentationFormat>
  <Paragraphs>83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What’s My Old Car Worth?</vt:lpstr>
      <vt:lpstr>Background </vt:lpstr>
      <vt:lpstr>Background </vt:lpstr>
      <vt:lpstr> </vt:lpstr>
      <vt:lpstr>PowerPoint Presentation</vt:lpstr>
      <vt:lpstr>PowerPoint Presentation</vt:lpstr>
      <vt:lpstr>How much should I pay for a Porsche 911?</vt:lpstr>
      <vt:lpstr>PowerPoint Presentation</vt:lpstr>
      <vt:lpstr>PowerPoint Presentation</vt:lpstr>
      <vt:lpstr>PowerPoint Presentation</vt:lpstr>
      <vt:lpstr>1973</vt:lpstr>
      <vt:lpstr>1973 Porsche 911 Carrera RS 2.7 Touring</vt:lpstr>
      <vt:lpstr>Valuating a 1973 Porsche 911 Carrera RS 2.7 Touring </vt:lpstr>
      <vt:lpstr>PowerPoint Presentation</vt:lpstr>
      <vt:lpstr>PowerPoint Presentation</vt:lpstr>
      <vt:lpstr>Valuating a Mini 1962 - 2000</vt:lpstr>
      <vt:lpstr>Further Analysis: Microcars</vt:lpstr>
      <vt:lpstr>Further Analysis: Microcars</vt:lpstr>
      <vt:lpstr>Further Analysis: Microcars</vt:lpstr>
      <vt:lpstr>Further Analysis: Microcars</vt:lpstr>
      <vt:lpstr>Further Analysis: Microcars</vt:lpstr>
      <vt:lpstr>PowerPoint Presentation</vt:lpstr>
      <vt:lpstr>PowerPoint Presentation</vt:lpstr>
      <vt:lpstr>PowerPoint Presentation</vt:lpstr>
      <vt:lpstr>Limitations</vt:lpstr>
      <vt:lpstr>Going forward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Used Car Market Data Analysis</dc:title>
  <dc:creator>Anthony Pennoyer</dc:creator>
  <cp:lastModifiedBy>Anthony Pennoyer</cp:lastModifiedBy>
  <cp:revision>27</cp:revision>
  <dcterms:created xsi:type="dcterms:W3CDTF">2021-10-12T14:45:27Z</dcterms:created>
  <dcterms:modified xsi:type="dcterms:W3CDTF">2021-10-19T04:22:13Z</dcterms:modified>
</cp:coreProperties>
</file>