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62" r:id="rId5"/>
    <p:sldId id="263" r:id="rId6"/>
    <p:sldId id="264" r:id="rId7"/>
    <p:sldId id="272" r:id="rId8"/>
    <p:sldId id="275" r:id="rId9"/>
    <p:sldId id="276" r:id="rId10"/>
    <p:sldId id="274" r:id="rId11"/>
    <p:sldId id="270" r:id="rId12"/>
    <p:sldId id="271" r:id="rId13"/>
    <p:sldId id="273" r:id="rId14"/>
    <p:sldId id="25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/>
    <p:restoredTop sz="94677"/>
  </p:normalViewPr>
  <p:slideViewPr>
    <p:cSldViewPr snapToGrid="0" snapToObjects="1">
      <p:cViewPr varScale="1">
        <p:scale>
          <a:sx n="102" d="100"/>
          <a:sy n="102" d="100"/>
        </p:scale>
        <p:origin x="192" y="1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C7A5-7217-BA43-843F-82E4A0B566B1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FD0E-49D1-2D4F-999E-ACE80269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FD0E-49D1-2D4F-999E-ACE80269B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801D-8933-9C48-A499-3E073D58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86E9B-5299-6549-AA01-936F88EC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77C8-96A6-234A-A186-2BE26625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2A07-118B-AF41-818D-EC97EFBD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38D0-5AFB-6146-80E2-FC1DCD8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47B-5392-8741-8DC6-BB4A696D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F891F-7B84-8E42-BDA2-858AEB0F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060A-39BB-FD42-AE1A-873A30F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BFE9-999C-9145-9F3B-93396503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CC30-CC2E-F348-9C3F-BC37C97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87E0F-0C74-4B48-A2F2-063D82519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243AE-F5FE-8740-A23A-5DA7F76E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92A5-C4D9-1344-963B-321A272C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1065-E9EB-3D44-A108-A295D80F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117D-F574-854F-AC66-E3CD7CD0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0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68A1-E1AC-C64A-85FF-BCBC0D8E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73B1-A805-1C48-B6D2-09E984DB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ACBF-EFFE-014A-9D48-50756A05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E455-9220-FC48-B9F4-4887BEAA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BA0-466E-C34B-8C65-213BB719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B79E-12FE-9F47-982C-D65C2867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1BE6C-8D78-C84B-AAD2-13959735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2EC1-B1AA-5E40-8810-7D87B12E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117D-BDC6-3148-9519-2C136AB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6B40-CD9B-8346-882A-0807DAFE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2E1D-91B2-F24B-A49C-42D9ABA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D89F-C088-E74B-A0D7-2B18147D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48E2A-E3E9-C54F-B366-337A87C4C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E2C62-7F0D-ED45-B1EC-EE5E8C99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B21E-852D-084C-92CD-427B9740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8B73-D2E1-AA4A-8888-A35D7C2C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36E-6771-F845-B600-A34C4EB1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8FD1-057A-284F-BD88-F6A6C412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C1EEF-BC8C-944F-B14F-C257EB6F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F4558-4A21-FE4C-88D1-A767510A9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F750B-678F-464F-AA0B-CCCF073FB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9DD34-DF6D-0F4C-B761-376FEBD1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D157B-B195-1642-9768-33AD2B0C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31AB-97FC-9E4D-ABF6-71F66158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A65A-5BA9-814D-9DEB-35F5675D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8C62A-9E90-234A-B89E-7640B7C8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75E3-4B19-3E43-A657-FD711DB5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BFFA-6C4B-2C42-9685-44DC033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F63BA-56A8-9241-AB1E-17120A6C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893C-9896-D546-96F2-9A6B9995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D1C8-26FB-6A42-A505-0CD793DD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ED38-CC87-1140-AA36-F972EDE8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C32B-C8C4-C34D-888B-F99E26EB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211D-4A74-054A-BC0E-3DB83192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0A00-A87E-FD48-8D81-ECC54353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4BE6-5366-284E-B6F5-F8579F63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06CA9-CDAA-0E4F-854C-545A967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4EA-C40B-7A4A-AD68-BB8BE570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649FE-FA69-124A-B1B2-777AF46C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31374-A5F0-CC48-B1FF-B41E0569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8DE3-A8AC-8D47-8EB0-3ADC301B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B042-5F3C-A54C-B2EE-11A081F3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2ED7-C98F-0246-8FEC-D3035109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DC56D-96A4-7A49-BBE3-EF2C758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7BD0-D79C-164A-BD66-9608A0AB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105E-A711-2D4D-8532-CD7F412B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C827-E190-BB48-9806-03258F1196AB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EA58-B61B-D24C-BBEE-A055AB472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5E54-DC37-C246-AF40-2DE793AB4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0894-1BB6-ED44-A914-EBB41553F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What’s My Old Car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639-0B6B-7F43-96FF-D933DD5DE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Tony Pennoyer</a:t>
            </a:r>
          </a:p>
        </p:txBody>
      </p:sp>
    </p:spTree>
    <p:extLst>
      <p:ext uri="{BB962C8B-B14F-4D97-AF65-F5344CB8AC3E}">
        <p14:creationId xmlns:p14="http://schemas.microsoft.com/office/powerpoint/2010/main" val="17775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6D1085A-1B2F-A443-9A1D-E922A88C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026" y="67751"/>
            <a:ext cx="8566832" cy="6425124"/>
          </a:xfrm>
        </p:spPr>
      </p:pic>
    </p:spTree>
    <p:extLst>
      <p:ext uri="{BB962C8B-B14F-4D97-AF65-F5344CB8AC3E}">
        <p14:creationId xmlns:p14="http://schemas.microsoft.com/office/powerpoint/2010/main" val="390887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183CA-7AF0-FC47-900D-56E5B6450AB2}"/>
              </a:ext>
            </a:extLst>
          </p:cNvPr>
          <p:cNvSpPr txBox="1"/>
          <p:nvPr/>
        </p:nvSpPr>
        <p:spPr>
          <a:xfrm>
            <a:off x="257520" y="1733900"/>
            <a:ext cx="373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a Porsche 911 depends heavily on what year it was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those manufactured in the mid-90s were considered more desirable than those in the early 2000s</a:t>
            </a:r>
          </a:p>
          <a:p>
            <a:endParaRPr lang="en-US" dirty="0"/>
          </a:p>
        </p:txBody>
      </p:sp>
      <p:pic>
        <p:nvPicPr>
          <p:cNvPr id="10" name="Content Placeholder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47D6D1-76F9-114C-8061-47D99F82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474" y="118997"/>
            <a:ext cx="7944006" cy="6620005"/>
          </a:xfrm>
        </p:spPr>
      </p:pic>
    </p:spTree>
    <p:extLst>
      <p:ext uri="{BB962C8B-B14F-4D97-AF65-F5344CB8AC3E}">
        <p14:creationId xmlns:p14="http://schemas.microsoft.com/office/powerpoint/2010/main" val="100074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4D4E4A7-21CD-DE47-A57C-F7AAB2D0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557" y="628661"/>
            <a:ext cx="7865374" cy="5899031"/>
          </a:xfrm>
        </p:spPr>
      </p:pic>
    </p:spTree>
    <p:extLst>
      <p:ext uri="{BB962C8B-B14F-4D97-AF65-F5344CB8AC3E}">
        <p14:creationId xmlns:p14="http://schemas.microsoft.com/office/powerpoint/2010/main" val="211291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9E73BB0-A283-2A41-9D27-AA81F67B5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32" y="87622"/>
            <a:ext cx="8019306" cy="6682756"/>
          </a:xfrm>
        </p:spPr>
      </p:pic>
    </p:spTree>
    <p:extLst>
      <p:ext uri="{BB962C8B-B14F-4D97-AF65-F5344CB8AC3E}">
        <p14:creationId xmlns:p14="http://schemas.microsoft.com/office/powerpoint/2010/main" val="243663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Arguably the largest problem with the data I collected is that it does not give insight to the condition of the car</a:t>
            </a:r>
          </a:p>
          <a:p>
            <a:r>
              <a:rPr lang="en-US" dirty="0"/>
              <a:t>The value of used cars depends heavily on condition its history. Both of these factors are not taken into account with the data I scraped</a:t>
            </a:r>
          </a:p>
          <a:p>
            <a:r>
              <a:rPr lang="en-US" dirty="0"/>
              <a:t>Because the auctions typically get cars in excellent condition the prices may not be a good indicator for those in poor shape</a:t>
            </a:r>
          </a:p>
          <a:p>
            <a:r>
              <a:rPr lang="en-US" dirty="0"/>
              <a:t>Another limitation is that many cars are sold as private sales through auction houses, something they do not report</a:t>
            </a:r>
          </a:p>
        </p:txBody>
      </p:sp>
    </p:spTree>
    <p:extLst>
      <p:ext uri="{BB962C8B-B14F-4D97-AF65-F5344CB8AC3E}">
        <p14:creationId xmlns:p14="http://schemas.microsoft.com/office/powerpoint/2010/main" val="235863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3"/>
            <a:ext cx="5257800" cy="4362450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While I </a:t>
            </a:r>
            <a:r>
              <a:rPr lang="en-US" sz="2500" dirty="0" err="1"/>
              <a:t>webscraped</a:t>
            </a:r>
            <a:r>
              <a:rPr lang="en-US" sz="2500" dirty="0"/>
              <a:t> the largest car auction company there are two others that have a big volume of sales as well</a:t>
            </a:r>
          </a:p>
          <a:p>
            <a:endParaRPr lang="en-US" sz="2500" dirty="0"/>
          </a:p>
          <a:p>
            <a:r>
              <a:rPr lang="en-US" sz="2500" dirty="0"/>
              <a:t>With the restriction of time I wasn’t able to get this data but hope to in the future</a:t>
            </a:r>
          </a:p>
          <a:p>
            <a:endParaRPr lang="en-US" sz="2500" dirty="0"/>
          </a:p>
          <a:p>
            <a:r>
              <a:rPr lang="en-US" sz="2500" dirty="0"/>
              <a:t>I would also like to obtain a unique identifier for each car so I could track its individual value over the years. </a:t>
            </a:r>
          </a:p>
          <a:p>
            <a:endParaRPr lang="en-US" dirty="0"/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8179691-519D-F948-9785-32A65C81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82" y="1814513"/>
            <a:ext cx="4031419" cy="78078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33C02A-0E3D-024E-BF9D-5932EE9D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6935381" y="3225145"/>
            <a:ext cx="3586220" cy="770593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54F8880-D288-164C-B89B-CC1089C2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>
            <a:off x="7261612" y="4553617"/>
            <a:ext cx="2933758" cy="16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valuation companies like Kelley Blue Book valuate thousands of cars in our current used car market. </a:t>
            </a:r>
          </a:p>
          <a:p>
            <a:r>
              <a:rPr lang="en-US" dirty="0"/>
              <a:t>If your car was made from 1992 to 2021 </a:t>
            </a:r>
            <a:r>
              <a:rPr lang="en-US" b="1" dirty="0"/>
              <a:t>and</a:t>
            </a:r>
            <a:r>
              <a:rPr lang="en-US" dirty="0"/>
              <a:t> is one of the 40</a:t>
            </a:r>
            <a:r>
              <a:rPr lang="en-US" b="1" dirty="0"/>
              <a:t> </a:t>
            </a:r>
            <a:r>
              <a:rPr lang="en-US" dirty="0"/>
              <a:t>makes they recognize, you can get an estimate from Kelley Blue Book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0C3C-7494-4A4A-B5D5-D3D76D42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63" y="3670914"/>
            <a:ext cx="7070296" cy="264098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0F9BACC-67FF-E941-8397-190F15C2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54" y="3778676"/>
            <a:ext cx="1545335" cy="2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641"/>
            <a:ext cx="10515600" cy="4351338"/>
          </a:xfrm>
        </p:spPr>
        <p:txBody>
          <a:bodyPr/>
          <a:lstStyle/>
          <a:p>
            <a:r>
              <a:rPr lang="en-US" dirty="0"/>
              <a:t>While this does cover the vast majority of cars today it does not cover vintage, exotic or otherwise unusual ones.</a:t>
            </a:r>
          </a:p>
          <a:p>
            <a:r>
              <a:rPr lang="en-US" dirty="0"/>
              <a:t>These sorts of cars are almost always sold at auction.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car, road, transport, roof&#10;&#10;Description automatically generated">
            <a:extLst>
              <a:ext uri="{FF2B5EF4-FFF2-40B4-BE49-F238E27FC236}">
                <a16:creationId xmlns:a16="http://schemas.microsoft.com/office/drawing/2014/main" id="{A99CEE01-C483-7143-AFDB-2876A6ED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6" y="3826264"/>
            <a:ext cx="4902886" cy="2350699"/>
          </a:xfrm>
          <a:prstGeom prst="rect">
            <a:avLst/>
          </a:prstGeom>
        </p:spPr>
      </p:pic>
      <p:pic>
        <p:nvPicPr>
          <p:cNvPr id="9" name="Picture 8" descr="A yellow car with luggage on top&#10;&#10;Description automatically generated with low confidence">
            <a:extLst>
              <a:ext uri="{FF2B5EF4-FFF2-40B4-BE49-F238E27FC236}">
                <a16:creationId xmlns:a16="http://schemas.microsoft.com/office/drawing/2014/main" id="{23E1A386-2FE8-4E45-9248-F686ADFC91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670" y="3494258"/>
            <a:ext cx="3834602" cy="268270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Graphic 10" descr="Checkmark with solid fill">
            <a:extLst>
              <a:ext uri="{FF2B5EF4-FFF2-40B4-BE49-F238E27FC236}">
                <a16:creationId xmlns:a16="http://schemas.microsoft.com/office/drawing/2014/main" id="{04FA916D-DA19-7444-A2B2-2E545CDDD660}"/>
              </a:ext>
            </a:extLst>
          </p:cNvPr>
          <p:cNvSpPr/>
          <p:nvPr/>
        </p:nvSpPr>
        <p:spPr>
          <a:xfrm>
            <a:off x="4588383" y="3494258"/>
            <a:ext cx="880109" cy="618172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 descr="No sign outline">
            <a:extLst>
              <a:ext uri="{FF2B5EF4-FFF2-40B4-BE49-F238E27FC236}">
                <a16:creationId xmlns:a16="http://schemas.microsoft.com/office/drawing/2014/main" id="{4307E9DF-7565-3246-B4E1-BA970C8B7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0430" y="354021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8F28-D285-3F4F-8AB5-85FCD31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5E1-6BCE-6F48-957A-A560DF5F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this gap in the car valuation market, I searched for data that would provide values for all recently sold classic cars. </a:t>
            </a:r>
          </a:p>
          <a:p>
            <a:r>
              <a:rPr lang="en-US" dirty="0"/>
              <a:t>To obtain this data I </a:t>
            </a:r>
            <a:r>
              <a:rPr lang="en-US" dirty="0" err="1"/>
              <a:t>webscraped</a:t>
            </a:r>
            <a:r>
              <a:rPr lang="en-US" dirty="0"/>
              <a:t> the worlds largest car auctioneer, RM Sotheby’s </a:t>
            </a: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692A666-6E58-984B-844C-54D69183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7" y="4001294"/>
            <a:ext cx="6176200" cy="11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959B6B-4E14-9E4C-B28D-74DCDA16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28" y="540940"/>
            <a:ext cx="5028669" cy="97393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84A2D-3EF8-7E4D-9CD6-15DAC7EA54DA}"/>
              </a:ext>
            </a:extLst>
          </p:cNvPr>
          <p:cNvSpPr txBox="1"/>
          <p:nvPr/>
        </p:nvSpPr>
        <p:spPr>
          <a:xfrm>
            <a:off x="739346" y="1621492"/>
            <a:ext cx="10542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2015, </a:t>
            </a:r>
            <a:r>
              <a:rPr lang="en-US" sz="2800" b="1" dirty="0"/>
              <a:t>Sotheby’s, </a:t>
            </a:r>
            <a:r>
              <a:rPr lang="en-US" sz="2800" dirty="0"/>
              <a:t>a fine art and collectibles auction house partnered with </a:t>
            </a:r>
            <a:r>
              <a:rPr lang="en-US" sz="2800" b="1" dirty="0"/>
              <a:t>RM</a:t>
            </a:r>
            <a:r>
              <a:rPr lang="en-US" sz="2800" dirty="0"/>
              <a:t>, a vintage car restoration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Together they auction collector cars and hold the record for most expensive car sold at auction, a 1962 Ferrari GTO, sold for $48.4 million dollars, originally sold for $18,000.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 Sotheby’s hold </a:t>
            </a:r>
            <a:r>
              <a:rPr lang="en-US" sz="2800" b="1" dirty="0"/>
              <a:t>5 main auctions </a:t>
            </a:r>
            <a:r>
              <a:rPr lang="en-US" sz="2800" dirty="0"/>
              <a:t>a year in different venues throughout the US and abroad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9E0-F033-5B4C-BFCE-9BEB2033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16" y="394655"/>
            <a:ext cx="10948988" cy="1325563"/>
          </a:xfrm>
        </p:spPr>
        <p:txBody>
          <a:bodyPr/>
          <a:lstStyle/>
          <a:p>
            <a:r>
              <a:rPr lang="en-US" dirty="0"/>
              <a:t>How much should I pay for a Porsche 911?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D0CEA8-059C-4E4B-98C7-1153ADAC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this particular car to analyze first because it was sold at almost every auction and in high numbers (650 total).</a:t>
            </a:r>
          </a:p>
          <a:p>
            <a:r>
              <a:rPr lang="en-US" dirty="0"/>
              <a:t>First I made a box plot to see the distribution of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CA1A-1575-FE4B-BC23-A288084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66" y="1448266"/>
            <a:ext cx="5253244" cy="5813708"/>
          </a:xfrm>
        </p:spPr>
        <p:txBody>
          <a:bodyPr>
            <a:normAutofit/>
          </a:bodyPr>
          <a:lstStyle/>
          <a:p>
            <a:r>
              <a:rPr lang="en-US" sz="2300" dirty="0"/>
              <a:t>As you can see the variation is very high</a:t>
            </a:r>
          </a:p>
          <a:p>
            <a:endParaRPr lang="en-US" sz="2300" dirty="0"/>
          </a:p>
          <a:p>
            <a:r>
              <a:rPr lang="en-US" sz="2300" dirty="0"/>
              <a:t>The average selling price was $263,000</a:t>
            </a:r>
          </a:p>
          <a:p>
            <a:endParaRPr lang="en-US" sz="2300" dirty="0"/>
          </a:p>
          <a:p>
            <a:r>
              <a:rPr lang="en-US" sz="2300" dirty="0"/>
              <a:t>The median was $156,800 with a standard deviation of $381,339</a:t>
            </a:r>
          </a:p>
          <a:p>
            <a:endParaRPr lang="en-US" sz="2300" dirty="0"/>
          </a:p>
          <a:p>
            <a:r>
              <a:rPr lang="en-US" sz="2300" dirty="0"/>
              <a:t>The box plot shows ~75% of all 911s were between $20,000 - $285,000</a:t>
            </a:r>
          </a:p>
          <a:p>
            <a:endParaRPr lang="en-US" sz="2300" dirty="0"/>
          </a:p>
          <a:p>
            <a:endParaRPr lang="en-US" sz="2300" dirty="0"/>
          </a:p>
          <a:p>
            <a:endParaRPr lang="en-US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60ED2C-FD1E-4E48-8EAB-3B15CDE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10" y="906547"/>
            <a:ext cx="6340290" cy="47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5D4EDC-B9BD-F44E-AF91-D58FA610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844" y="729029"/>
            <a:ext cx="7594406" cy="56341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3051-E8AE-F543-A6EA-6D1B5253A355}"/>
              </a:ext>
            </a:extLst>
          </p:cNvPr>
          <p:cNvSpPr txBox="1"/>
          <p:nvPr/>
        </p:nvSpPr>
        <p:spPr>
          <a:xfrm>
            <a:off x="1039660" y="1177447"/>
            <a:ext cx="333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reference, here are Mini Cooper sales, which had much less variation</a:t>
            </a:r>
          </a:p>
        </p:txBody>
      </p:sp>
    </p:spTree>
    <p:extLst>
      <p:ext uri="{BB962C8B-B14F-4D97-AF65-F5344CB8AC3E}">
        <p14:creationId xmlns:p14="http://schemas.microsoft.com/office/powerpoint/2010/main" val="14507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D43051-E8AE-F543-A6EA-6D1B5253A355}"/>
              </a:ext>
            </a:extLst>
          </p:cNvPr>
          <p:cNvSpPr txBox="1"/>
          <p:nvPr/>
        </p:nvSpPr>
        <p:spPr>
          <a:xfrm>
            <a:off x="1039660" y="1177447"/>
            <a:ext cx="3331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reference I make a box plot of Mini Cooper sales, which had much less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MG Sales show a similar lower variance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valuating a car in this price range may be more accurate than for those that are very expensive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7DDA6B-6CFA-1843-87A5-AE9109004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584" y="616135"/>
            <a:ext cx="7590772" cy="5899031"/>
          </a:xfrm>
        </p:spPr>
      </p:pic>
    </p:spTree>
    <p:extLst>
      <p:ext uri="{BB962C8B-B14F-4D97-AF65-F5344CB8AC3E}">
        <p14:creationId xmlns:p14="http://schemas.microsoft.com/office/powerpoint/2010/main" val="42434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543</Words>
  <Application>Microsoft Macintosh PowerPoint</Application>
  <PresentationFormat>Widescreen</PresentationFormat>
  <Paragraphs>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What’s My Old Car Worth?</vt:lpstr>
      <vt:lpstr>Background </vt:lpstr>
      <vt:lpstr>Background </vt:lpstr>
      <vt:lpstr> </vt:lpstr>
      <vt:lpstr>PowerPoint Presentation</vt:lpstr>
      <vt:lpstr>How much should I pay for a Porsche 911?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Used Car Market Data Analysis</dc:title>
  <dc:creator>Anthony Pennoyer</dc:creator>
  <cp:lastModifiedBy>Anthony Pennoyer</cp:lastModifiedBy>
  <cp:revision>16</cp:revision>
  <dcterms:created xsi:type="dcterms:W3CDTF">2021-10-12T14:45:27Z</dcterms:created>
  <dcterms:modified xsi:type="dcterms:W3CDTF">2021-10-18T03:56:25Z</dcterms:modified>
</cp:coreProperties>
</file>