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26"/>
  </p:notesMasterIdLst>
  <p:sldIdLst>
    <p:sldId id="256" r:id="rId2"/>
    <p:sldId id="263" r:id="rId3"/>
    <p:sldId id="278" r:id="rId4"/>
    <p:sldId id="264" r:id="rId5"/>
    <p:sldId id="260" r:id="rId6"/>
    <p:sldId id="262" r:id="rId7"/>
    <p:sldId id="266" r:id="rId8"/>
    <p:sldId id="267" r:id="rId9"/>
    <p:sldId id="271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9" r:id="rId18"/>
    <p:sldId id="280" r:id="rId19"/>
    <p:sldId id="277" r:id="rId20"/>
    <p:sldId id="276" r:id="rId21"/>
    <p:sldId id="281" r:id="rId22"/>
    <p:sldId id="282" r:id="rId23"/>
    <p:sldId id="257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>
        <p:scale>
          <a:sx n="62" d="100"/>
          <a:sy n="62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17569-3597-48BA-B4A9-F2B6EEE7EC8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8C63E-C916-40D6-97A9-AEBC7647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8C63E-C916-40D6-97A9-AEBC764779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Each district can have many neighborhoods with unique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zipcode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. There might be some bad neighborhood dragging down the rating in a district. Using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Zipcode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to narrow down can return these neighborhoods with higher ratings. Also, the rating can be used to check the safety through Tokyo Crime Map.(Would demonstrate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powerpoint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presentation)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8C63E-C916-40D6-97A9-AEBC764779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9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7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34" r:id="rId6"/>
    <p:sldLayoutId id="2147483830" r:id="rId7"/>
    <p:sldLayoutId id="2147483831" r:id="rId8"/>
    <p:sldLayoutId id="2147483832" r:id="rId9"/>
    <p:sldLayoutId id="2147483833" r:id="rId10"/>
    <p:sldLayoutId id="21474838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gmap.jp/jouhomap/PositionSelect?mid=1&amp;nm=Crimes(Subdistrict)&amp;ctnm=Crimes(Subdistrict)&amp;langmode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0C7A2-9CFD-4A83-B26D-57DCD854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000" dirty="0"/>
              <a:t>Tokyo Airbnb Analysis</a:t>
            </a:r>
            <a:br>
              <a:rPr lang="en-US" sz="5000" dirty="0"/>
            </a:br>
            <a:r>
              <a:rPr lang="en-US" sz="5000" dirty="0"/>
              <a:t>2019-2020</a:t>
            </a:r>
          </a:p>
        </p:txBody>
      </p: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5884F0F-7F79-41BE-96C8-430F3479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Tony Li</a:t>
            </a:r>
          </a:p>
          <a:p>
            <a:pPr algn="l"/>
            <a:r>
              <a:rPr lang="en-US" sz="2800" dirty="0" err="1"/>
              <a:t>Thinkful</a:t>
            </a:r>
            <a:r>
              <a:rPr lang="en-US" sz="2800" dirty="0"/>
              <a:t> Data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563F4-13AF-4E31-A21C-EB076015F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 r="2189" b="1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39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8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957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8680-49EC-4266-8CC9-C7ADFF7E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279" y="0"/>
            <a:ext cx="5069440" cy="929419"/>
          </a:xfrm>
        </p:spPr>
        <p:txBody>
          <a:bodyPr/>
          <a:lstStyle/>
          <a:p>
            <a:r>
              <a:rPr lang="en-US" dirty="0"/>
              <a:t>Comfort: Chuo Ku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8F4380-03E3-4CD4-AD92-D6A7B9E7B1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" y="929419"/>
            <a:ext cx="11575311" cy="592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5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8680-49EC-4266-8CC9-C7ADFF7E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279" y="0"/>
            <a:ext cx="5069440" cy="929419"/>
          </a:xfrm>
        </p:spPr>
        <p:txBody>
          <a:bodyPr/>
          <a:lstStyle/>
          <a:p>
            <a:r>
              <a:rPr lang="en-US" dirty="0"/>
              <a:t>Comfort: Ota Ku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E5697-2E0E-422A-AF5D-17553980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929419"/>
            <a:ext cx="11575311" cy="59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8680-49EC-4266-8CC9-C7ADFF7E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009" y="0"/>
            <a:ext cx="5479980" cy="929419"/>
          </a:xfrm>
        </p:spPr>
        <p:txBody>
          <a:bodyPr>
            <a:normAutofit fontScale="90000"/>
          </a:bodyPr>
          <a:lstStyle/>
          <a:p>
            <a:r>
              <a:rPr lang="en-US" dirty="0"/>
              <a:t>Comfort: Setagaya 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555B-AF91-4F5E-B40F-01D6D14B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3" y="929418"/>
            <a:ext cx="11575311" cy="59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7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2506-73A9-48AD-B067-39E71E4E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for Budget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11B2-7EB1-4718-A539-097D038E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listing per month is less than 10.</a:t>
            </a:r>
          </a:p>
          <a:p>
            <a:endParaRPr lang="en-US" dirty="0"/>
          </a:p>
          <a:p>
            <a:r>
              <a:rPr lang="en-US" dirty="0"/>
              <a:t>The fluctuation of the median price is within 1000 yen ($10) along the year.</a:t>
            </a:r>
          </a:p>
        </p:txBody>
      </p:sp>
    </p:spTree>
    <p:extLst>
      <p:ext uri="{BB962C8B-B14F-4D97-AF65-F5344CB8AC3E}">
        <p14:creationId xmlns:p14="http://schemas.microsoft.com/office/powerpoint/2010/main" val="79363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F0A6-37F8-4212-8C33-AA29B72B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Navigation by Zip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B3BD-92B8-442F-8ECE-9C37094A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district can have many neighborhoods with unique Zip Code. </a:t>
            </a:r>
          </a:p>
          <a:p>
            <a:r>
              <a:rPr lang="en-US" dirty="0"/>
              <a:t>Using zip code to narrow down can return these neighborhoods with higher ratings.</a:t>
            </a:r>
          </a:p>
          <a:p>
            <a:r>
              <a:rPr lang="en-US" dirty="0"/>
              <a:t>Zip code can be used to check the safety through </a:t>
            </a:r>
            <a:r>
              <a:rPr lang="en-US" dirty="0">
                <a:hlinkClick r:id="rId3"/>
              </a:rPr>
              <a:t>Tokyo Crime Map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23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8F04-18AE-4748-BF92-1ABF3FC4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Neighborhoods for Comfort Travel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E29CB-0475-4CF7-97BD-A16740AEED77}"/>
              </a:ext>
            </a:extLst>
          </p:cNvPr>
          <p:cNvSpPr txBox="1"/>
          <p:nvPr/>
        </p:nvSpPr>
        <p:spPr>
          <a:xfrm>
            <a:off x="936232" y="1458930"/>
            <a:ext cx="1031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Filter:  (1) Overall ≥ 95; (2)  Location ≥ 9.8; (3) # Listing ≥ 100. 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ED5189D-3B86-470E-A956-F4699CC1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072584"/>
              </p:ext>
            </p:extLst>
          </p:nvPr>
        </p:nvGraphicFramePr>
        <p:xfrm>
          <a:off x="961489" y="2254672"/>
          <a:ext cx="10515600" cy="43586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508341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1707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26553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5890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3221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Zip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# Listing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Location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Overall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Average Price (JPY)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07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111-0043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20,200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91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103-0012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286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104-0045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13,700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81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141-0021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34,500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0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104-0042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21,300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37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105-0001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17,800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2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130-0012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992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107-0062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25,400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7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130-0002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15,700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0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105-0003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10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4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8F04-18AE-4748-BF92-1ABF3FC4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Neighborhoods for Budget Travel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E29CB-0475-4CF7-97BD-A16740AEED77}"/>
              </a:ext>
            </a:extLst>
          </p:cNvPr>
          <p:cNvSpPr txBox="1"/>
          <p:nvPr/>
        </p:nvSpPr>
        <p:spPr>
          <a:xfrm>
            <a:off x="936232" y="1458930"/>
            <a:ext cx="1031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Filter:  (1) Overall ≥ 95; (2)  Location ≥ 9.5; (3) # Listing ≥ 25. 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ED5189D-3B86-470E-A956-F4699CC1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295781"/>
              </p:ext>
            </p:extLst>
          </p:nvPr>
        </p:nvGraphicFramePr>
        <p:xfrm>
          <a:off x="961489" y="2254672"/>
          <a:ext cx="10515600" cy="435864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508341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1707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26553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5890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3221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Zip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# Listing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Location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Overall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Average Price (JPY)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07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142-0064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36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10.0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97.9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3,400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91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144-0033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39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10.0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96.0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6,200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286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155-0031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45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10.0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95.8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4,400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81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160-0006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55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10.0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95.4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3,300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0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111-0051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87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9.8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97.8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5,800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37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111-0035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60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9.8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96.0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3,900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2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171-0031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48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9.8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95.5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3,500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992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130-0005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198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9.7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96.5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1,800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7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131-0045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32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9.6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98.1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4,600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0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165-0034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36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9.6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97.3</a:t>
                      </a:r>
                      <a:endParaRPr lang="en-US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3,300</a:t>
                      </a:r>
                      <a:endParaRPr lang="en-US" b="1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10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49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980-B098-47A5-91FE-2610E34C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187"/>
            <a:ext cx="10515600" cy="1325563"/>
          </a:xfrm>
        </p:spPr>
        <p:txBody>
          <a:bodyPr/>
          <a:lstStyle/>
          <a:p>
            <a:r>
              <a:rPr lang="en-US" dirty="0"/>
              <a:t>Top 8 Popular Tourist 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EBE2-0DDD-4C46-8245-EA9DD51D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277" y="1815351"/>
            <a:ext cx="5257800" cy="4760110"/>
          </a:xfrm>
        </p:spPr>
        <p:txBody>
          <a:bodyPr/>
          <a:lstStyle/>
          <a:p>
            <a:r>
              <a:rPr lang="en-US" dirty="0"/>
              <a:t>Tsukiji Outer Market</a:t>
            </a:r>
          </a:p>
          <a:p>
            <a:r>
              <a:rPr lang="en-US" dirty="0"/>
              <a:t>The Imperial Palace</a:t>
            </a:r>
          </a:p>
          <a:p>
            <a:r>
              <a:rPr lang="en-US" dirty="0"/>
              <a:t>Akihabara Junk Street</a:t>
            </a:r>
          </a:p>
          <a:p>
            <a:r>
              <a:rPr lang="en-US" dirty="0"/>
              <a:t>Senso-ji Temple</a:t>
            </a:r>
          </a:p>
          <a:p>
            <a:r>
              <a:rPr lang="en-US" dirty="0"/>
              <a:t>Hachiko Statue</a:t>
            </a:r>
          </a:p>
          <a:p>
            <a:r>
              <a:rPr lang="en-US" dirty="0"/>
              <a:t>Meiji </a:t>
            </a:r>
            <a:r>
              <a:rPr lang="en-US" dirty="0" err="1"/>
              <a:t>Jingu</a:t>
            </a:r>
            <a:endParaRPr lang="en-US" dirty="0"/>
          </a:p>
          <a:p>
            <a:r>
              <a:rPr lang="en-US" dirty="0" err="1"/>
              <a:t>Yebisu</a:t>
            </a:r>
            <a:r>
              <a:rPr lang="en-US" dirty="0"/>
              <a:t> Beer Memorial Hall</a:t>
            </a:r>
          </a:p>
          <a:p>
            <a:r>
              <a:rPr lang="en-US" dirty="0"/>
              <a:t>Roppongi Hills</a:t>
            </a:r>
          </a:p>
        </p:txBody>
      </p:sp>
    </p:spTree>
    <p:extLst>
      <p:ext uri="{BB962C8B-B14F-4D97-AF65-F5344CB8AC3E}">
        <p14:creationId xmlns:p14="http://schemas.microsoft.com/office/powerpoint/2010/main" val="5704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C047-A330-4B64-A530-D4B40102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Neighborhoods in Top 8 Tourist Spots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FCBF81-DCBA-4A5C-88F2-00A61B036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101"/>
              </p:ext>
            </p:extLst>
          </p:nvPr>
        </p:nvGraphicFramePr>
        <p:xfrm>
          <a:off x="838200" y="3294830"/>
          <a:ext cx="10515600" cy="21640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206492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94809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580451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2477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8287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Zip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# Listing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Location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Overall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Average Price (JPY)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17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>
                          <a:effectLst/>
                        </a:rPr>
                        <a:t>104-0045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13,700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973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>
                          <a:effectLst/>
                        </a:rPr>
                        <a:t>101-0021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880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>
                          <a:effectLst/>
                        </a:rPr>
                        <a:t>150-0043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17,300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111-0032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18,100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4585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30B68D-FF73-45EF-A5F6-0F313940791E}"/>
              </a:ext>
            </a:extLst>
          </p:cNvPr>
          <p:cNvSpPr txBox="1"/>
          <p:nvPr/>
        </p:nvSpPr>
        <p:spPr>
          <a:xfrm>
            <a:off x="1747463" y="1686767"/>
            <a:ext cx="9606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Only 4 neighborhoods with the same zip codes as these 8 popular tourist spots.</a:t>
            </a:r>
          </a:p>
          <a:p>
            <a:endParaRPr lang="en-US" sz="2000" dirty="0"/>
          </a:p>
          <a:p>
            <a:r>
              <a:rPr lang="en-US" sz="2000" dirty="0"/>
              <a:t>The number of Shared Room listings is negligible. Thus, it is for comfort travel.</a:t>
            </a:r>
          </a:p>
        </p:txBody>
      </p:sp>
    </p:spTree>
    <p:extLst>
      <p:ext uri="{BB962C8B-B14F-4D97-AF65-F5344CB8AC3E}">
        <p14:creationId xmlns:p14="http://schemas.microsoft.com/office/powerpoint/2010/main" val="334838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9B93-AF31-4030-AD68-81B977A0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BA43-A287-41B3-A432-426D2B8D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764" y="759190"/>
            <a:ext cx="3528317" cy="5374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Good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BF2B5-B514-4A88-B9D0-5F7CDF60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3000000"/>
            <a:ext cx="1600200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51204-19F9-47D7-8774-33190A641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690686"/>
            <a:ext cx="9411128" cy="45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34EA-C71D-4B66-9A84-577FD97C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C1AD-2AD9-45EE-A0BC-FA9A674D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increasing demand on Airbnb housings because of these advantages: (1) </a:t>
            </a:r>
            <a:r>
              <a:rPr lang="en-US" sz="2800" dirty="0"/>
              <a:t>Live in a space like home; (2) Interact with local host for better travel tips; (3) Spend less money than staying in standard hotels. </a:t>
            </a:r>
          </a:p>
          <a:p>
            <a:endParaRPr lang="en-US" dirty="0"/>
          </a:p>
          <a:p>
            <a:r>
              <a:rPr lang="en-US" dirty="0"/>
              <a:t>Help travelers navigate the district and neighborhood to book for better experience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2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9B93-AF31-4030-AD68-81B977A0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BA43-A287-41B3-A432-426D2B8D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764" y="759190"/>
            <a:ext cx="3528317" cy="5374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Bad Neighborhood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A1ACE-E892-45E6-AC78-D76C0F74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4" y="1864758"/>
            <a:ext cx="8730155" cy="4597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BF2B5-B514-4A88-B9D0-5F7CDF60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000000"/>
            <a:ext cx="16002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3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188D-6A23-4406-BA6D-2B7CFC94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24"/>
            <a:ext cx="10515600" cy="1325563"/>
          </a:xfrm>
        </p:spPr>
        <p:txBody>
          <a:bodyPr/>
          <a:lstStyle/>
          <a:p>
            <a:r>
              <a:rPr lang="en-US" dirty="0"/>
              <a:t>Top 20 Hosts in Tokyo with Worry-Free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97657-E400-4CF9-9A42-400FCFB88D8F}"/>
              </a:ext>
            </a:extLst>
          </p:cNvPr>
          <p:cNvSpPr txBox="1"/>
          <p:nvPr/>
        </p:nvSpPr>
        <p:spPr>
          <a:xfrm>
            <a:off x="936232" y="1128439"/>
            <a:ext cx="1031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Filter:  (1) Overall ≥ 99; (2)  Location ≥ 9.9</a:t>
            </a:r>
          </a:p>
          <a:p>
            <a:r>
              <a:rPr lang="en-US" sz="2000" b="1" dirty="0"/>
              <a:t>Sort by # Monthly Review.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011326-94A5-4E13-862C-CAA43F70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70752"/>
              </p:ext>
            </p:extLst>
          </p:nvPr>
        </p:nvGraphicFramePr>
        <p:xfrm>
          <a:off x="936232" y="1919206"/>
          <a:ext cx="4519346" cy="468821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24110">
                  <a:extLst>
                    <a:ext uri="{9D8B030D-6E8A-4147-A177-3AD203B41FA5}">
                      <a16:colId xmlns:a16="http://schemas.microsoft.com/office/drawing/2014/main" val="2872770048"/>
                    </a:ext>
                  </a:extLst>
                </a:gridCol>
                <a:gridCol w="1695236">
                  <a:extLst>
                    <a:ext uri="{9D8B030D-6E8A-4147-A177-3AD203B41FA5}">
                      <a16:colId xmlns:a16="http://schemas.microsoft.com/office/drawing/2014/main" val="185990262"/>
                    </a:ext>
                  </a:extLst>
                </a:gridCol>
              </a:tblGrid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Host ID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# Monthly Review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97051946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307553533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9.2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15070821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263773411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9.0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84243432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307091960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8.5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690327592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245921103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7.4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061840578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21004633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7.1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374851113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317903930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6.3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63464943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</a:rPr>
                        <a:t>49376551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6.2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7341313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</a:rPr>
                        <a:t>196974522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5.9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990288631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</a:rPr>
                        <a:t>305651516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5.9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571030723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264883119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5.7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3405169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2283E2-919E-479B-AAB2-D2F5DF9B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28415"/>
              </p:ext>
            </p:extLst>
          </p:nvPr>
        </p:nvGraphicFramePr>
        <p:xfrm>
          <a:off x="6585306" y="1919206"/>
          <a:ext cx="4519346" cy="464106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34384">
                  <a:extLst>
                    <a:ext uri="{9D8B030D-6E8A-4147-A177-3AD203B41FA5}">
                      <a16:colId xmlns:a16="http://schemas.microsoft.com/office/drawing/2014/main" val="2872770048"/>
                    </a:ext>
                  </a:extLst>
                </a:gridCol>
                <a:gridCol w="1684962">
                  <a:extLst>
                    <a:ext uri="{9D8B030D-6E8A-4147-A177-3AD203B41FA5}">
                      <a16:colId xmlns:a16="http://schemas.microsoft.com/office/drawing/2014/main" val="185990262"/>
                    </a:ext>
                  </a:extLst>
                </a:gridCol>
              </a:tblGrid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Host ID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# Monthly Review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97051946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54037182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5.6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15070821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289091075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5.4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84243432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296437224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5.4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690327592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47213138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5.4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061840578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69500395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5.1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374851113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145932895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5.1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63464943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</a:rPr>
                        <a:t>160928809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5.1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73413139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</a:rPr>
                        <a:t>196353318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5.0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990288631"/>
                  </a:ext>
                </a:extLst>
              </a:tr>
              <a:tr h="408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</a:rPr>
                        <a:t>318320103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5.0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571030723"/>
                  </a:ext>
                </a:extLst>
              </a:tr>
              <a:tr h="361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299206258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4.9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34051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2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2708-15D2-441C-A2BA-57A337AA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3797-A4F1-47BF-946B-2CFB0FCC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this analysis, the travelers can:</a:t>
            </a:r>
          </a:p>
          <a:p>
            <a:r>
              <a:rPr lang="en-US" dirty="0"/>
              <a:t>Determine the “most ideal” districts and neighborhoods by seeing the ratings, the # listing and the average price.</a:t>
            </a:r>
          </a:p>
          <a:p>
            <a:endParaRPr lang="en-US" dirty="0"/>
          </a:p>
          <a:p>
            <a:r>
              <a:rPr lang="en-US" dirty="0"/>
              <a:t>Access to the crime map to verify the nearby safety before making decision.</a:t>
            </a:r>
          </a:p>
          <a:p>
            <a:endParaRPr lang="en-US" dirty="0"/>
          </a:p>
          <a:p>
            <a:r>
              <a:rPr lang="en-US" dirty="0"/>
              <a:t>Find worry-free listings without locational preference.</a:t>
            </a:r>
          </a:p>
        </p:txBody>
      </p:sp>
    </p:spTree>
    <p:extLst>
      <p:ext uri="{BB962C8B-B14F-4D97-AF65-F5344CB8AC3E}">
        <p14:creationId xmlns:p14="http://schemas.microsoft.com/office/powerpoint/2010/main" val="429064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EB8A-09E3-410E-BFC1-72B22129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C3DA3-12E8-4886-A919-6473F697CE7D}"/>
              </a:ext>
            </a:extLst>
          </p:cNvPr>
          <p:cNvSpPr txBox="1"/>
          <p:nvPr/>
        </p:nvSpPr>
        <p:spPr>
          <a:xfrm>
            <a:off x="1598488" y="2239766"/>
            <a:ext cx="102167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800" dirty="0"/>
              <a:t>Airbnb Data in Tokyo from March 2019 to February 2020</a:t>
            </a:r>
          </a:p>
          <a:p>
            <a:pPr marL="514350" indent="-514350">
              <a:buAutoNum type="arabicParenBoth"/>
            </a:pPr>
            <a:endParaRPr lang="en-US" sz="2800" dirty="0"/>
          </a:p>
          <a:p>
            <a:pPr marL="514350" indent="-514350">
              <a:buAutoNum type="arabicParenBoth"/>
            </a:pPr>
            <a:endParaRPr lang="en-US" sz="2800" dirty="0"/>
          </a:p>
          <a:p>
            <a:pPr marL="514350" indent="-514350">
              <a:buAutoNum type="arabicParenBoth"/>
            </a:pPr>
            <a:r>
              <a:rPr lang="en-US" sz="2800" dirty="0"/>
              <a:t>Crime Map in Tokyo</a:t>
            </a:r>
          </a:p>
          <a:p>
            <a:pPr marL="514350" indent="-514350">
              <a:buAutoNum type="arabicParenBoth"/>
            </a:pPr>
            <a:endParaRPr lang="en-US" sz="2800" dirty="0"/>
          </a:p>
          <a:p>
            <a:pPr marL="514350" indent="-514350">
              <a:buAutoNum type="arabicParenBoth"/>
            </a:pPr>
            <a:endParaRPr lang="en-US" sz="2800" dirty="0"/>
          </a:p>
          <a:p>
            <a:pPr marL="514350" indent="-514350">
              <a:buAutoNum type="arabicParenBoth"/>
            </a:pPr>
            <a:r>
              <a:rPr lang="en-US" sz="2800" dirty="0"/>
              <a:t>Top 8 Tourist Spots in Tokyo</a:t>
            </a:r>
          </a:p>
        </p:txBody>
      </p:sp>
    </p:spTree>
    <p:extLst>
      <p:ext uri="{BB962C8B-B14F-4D97-AF65-F5344CB8AC3E}">
        <p14:creationId xmlns:p14="http://schemas.microsoft.com/office/powerpoint/2010/main" val="311358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811090-8902-41C9-A79A-9EBA9E7B4814}"/>
              </a:ext>
            </a:extLst>
          </p:cNvPr>
          <p:cNvSpPr/>
          <p:nvPr/>
        </p:nvSpPr>
        <p:spPr>
          <a:xfrm>
            <a:off x="218974" y="1909097"/>
            <a:ext cx="1175405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so much!</a:t>
            </a:r>
          </a:p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Wish you a great journey in Tokyo!</a:t>
            </a:r>
          </a:p>
        </p:txBody>
      </p:sp>
    </p:spTree>
    <p:extLst>
      <p:ext uri="{BB962C8B-B14F-4D97-AF65-F5344CB8AC3E}">
        <p14:creationId xmlns:p14="http://schemas.microsoft.com/office/powerpoint/2010/main" val="345348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C1C4-1741-44D9-8269-70A7B19D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Factors of Listing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5F76-2A38-4CB7-A535-7DA80AEB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Location</a:t>
            </a:r>
            <a:r>
              <a:rPr lang="en-US" dirty="0"/>
              <a:t>: Average price in different districts and neighborhoods can be significantly different.</a:t>
            </a:r>
          </a:p>
          <a:p>
            <a:endParaRPr lang="en-US" dirty="0"/>
          </a:p>
          <a:p>
            <a:r>
              <a:rPr lang="en-US" b="1" dirty="0"/>
              <a:t>Room Type</a:t>
            </a:r>
            <a:r>
              <a:rPr lang="en-US" dirty="0"/>
              <a:t>: Entire Unit, Private Room, or Shared Room</a:t>
            </a:r>
          </a:p>
          <a:p>
            <a:endParaRPr lang="en-US" dirty="0"/>
          </a:p>
          <a:p>
            <a:r>
              <a:rPr lang="en-US" b="1" dirty="0"/>
              <a:t>Cancellation Policy</a:t>
            </a:r>
            <a:r>
              <a:rPr lang="en-US" dirty="0"/>
              <a:t>: Strict 14 days with grade period, Moderate or Flexible</a:t>
            </a:r>
          </a:p>
        </p:txBody>
      </p:sp>
    </p:spTree>
    <p:extLst>
      <p:ext uri="{BB962C8B-B14F-4D97-AF65-F5344CB8AC3E}">
        <p14:creationId xmlns:p14="http://schemas.microsoft.com/office/powerpoint/2010/main" val="429097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D8A-D144-4B1F-B8DC-224EEFF4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03D9-83FF-45E1-846C-D23998CE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708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Top 10 Districts for Comfort Travel &amp; Top 10 Districts for Budget Travel;</a:t>
            </a:r>
          </a:p>
          <a:p>
            <a:endParaRPr lang="en-US" sz="2400" b="0" i="0" dirty="0">
              <a:solidFill>
                <a:srgbClr val="212121"/>
              </a:solidFill>
              <a:effectLst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Top 3 Districts of Both Travel Types </a:t>
            </a:r>
            <a:r>
              <a:rPr lang="en-US" sz="2400" dirty="0">
                <a:solidFill>
                  <a:srgbClr val="212121"/>
                </a:solidFill>
              </a:rPr>
              <a:t>over t</a:t>
            </a:r>
            <a:r>
              <a:rPr lang="en-US" sz="2400" b="0" i="0" dirty="0">
                <a:solidFill>
                  <a:srgbClr val="212121"/>
                </a:solidFill>
                <a:effectLst/>
              </a:rPr>
              <a:t>he Year;</a:t>
            </a:r>
          </a:p>
          <a:p>
            <a:endParaRPr lang="en-US" sz="2400" b="0" i="0" dirty="0">
              <a:solidFill>
                <a:srgbClr val="212121"/>
              </a:solidFill>
              <a:effectLst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Top 10 Ideal Neighborhood by </a:t>
            </a:r>
            <a:r>
              <a:rPr lang="en-US" sz="2400" dirty="0">
                <a:solidFill>
                  <a:srgbClr val="212121"/>
                </a:solidFill>
              </a:rPr>
              <a:t>Zip Code</a:t>
            </a:r>
            <a:r>
              <a:rPr lang="en-US" sz="2400" b="0" i="0" dirty="0">
                <a:solidFill>
                  <a:srgbClr val="212121"/>
                </a:solidFill>
                <a:effectLst/>
              </a:rPr>
              <a:t> for Both Travel Types;</a:t>
            </a:r>
          </a:p>
          <a:p>
            <a:endParaRPr lang="en-US" sz="2400" b="0" i="0" dirty="0">
              <a:solidFill>
                <a:srgbClr val="212121"/>
              </a:solidFill>
              <a:effectLst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Available Neighborhood in Top 8 Tourist Spot;</a:t>
            </a:r>
          </a:p>
          <a:p>
            <a:endParaRPr lang="en-US" sz="2400" b="0" i="0" dirty="0">
              <a:solidFill>
                <a:srgbClr val="212121"/>
              </a:solidFill>
              <a:effectLst/>
            </a:endParaRPr>
          </a:p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Top 20 Hosts in Tokyo with Worry Free.</a:t>
            </a:r>
            <a:endParaRPr lang="en-US" sz="24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0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3F24-C262-430F-AB9E-2C3C6040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7486"/>
            <a:ext cx="22630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Tokyo</a:t>
            </a:r>
            <a:br>
              <a:rPr lang="en-US" dirty="0"/>
            </a:br>
            <a:r>
              <a:rPr lang="en-US" dirty="0"/>
              <a:t>Districts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C4C7894-725C-45DE-A096-B01E973E6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36" y="0"/>
            <a:ext cx="992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6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FD249F-ED94-4791-B52B-2DAF2B1D0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05679"/>
              </p:ext>
            </p:extLst>
          </p:nvPr>
        </p:nvGraphicFramePr>
        <p:xfrm>
          <a:off x="961489" y="2254672"/>
          <a:ext cx="10515600" cy="43586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508341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1707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26553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5890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3221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District (Ku)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# Listing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Overall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Value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Average Price (JPY)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07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Chuo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29,100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91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Ota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5441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286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Setagaya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13,100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81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Katsushika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2607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13,700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0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Nakano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3324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17,600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37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Arakawa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13,300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2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Kita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2113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13,200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992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Koto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12,900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7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Itabashi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2498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14,700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0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u="none" dirty="0">
                          <a:effectLst/>
                        </a:rPr>
                        <a:t>Suginami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3002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1076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C14E68-F356-4194-8E7D-D56783A681D3}"/>
              </a:ext>
            </a:extLst>
          </p:cNvPr>
          <p:cNvSpPr txBox="1"/>
          <p:nvPr/>
        </p:nvSpPr>
        <p:spPr>
          <a:xfrm>
            <a:off x="936232" y="1458930"/>
            <a:ext cx="1031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Comfort Travel: Private Room and Entire Unit as room type</a:t>
            </a:r>
          </a:p>
          <a:p>
            <a:r>
              <a:rPr lang="en-US" sz="2000" b="1" dirty="0"/>
              <a:t>Filter:  (1) Overall ≥ 93; (2)  Value ≥ 9.3; (3) # Listing ≥ 1000.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395AF4-12CD-4B31-B35B-AD0B7AA0BA71}"/>
              </a:ext>
            </a:extLst>
          </p:cNvPr>
          <p:cNvSpPr txBox="1">
            <a:spLocks/>
          </p:cNvSpPr>
          <p:nvPr/>
        </p:nvSpPr>
        <p:spPr>
          <a:xfrm>
            <a:off x="838200" y="386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10 Districts for Comfort Travel</a:t>
            </a:r>
          </a:p>
        </p:txBody>
      </p:sp>
    </p:spTree>
    <p:extLst>
      <p:ext uri="{BB962C8B-B14F-4D97-AF65-F5344CB8AC3E}">
        <p14:creationId xmlns:p14="http://schemas.microsoft.com/office/powerpoint/2010/main" val="239041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9006-8CAF-469E-8802-1A4E793B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Districts for Budget Travel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E7EEF-68F9-4A8C-B58D-7257A7EBFD2C}"/>
              </a:ext>
            </a:extLst>
          </p:cNvPr>
          <p:cNvSpPr txBox="1"/>
          <p:nvPr/>
        </p:nvSpPr>
        <p:spPr>
          <a:xfrm>
            <a:off x="936232" y="1458930"/>
            <a:ext cx="1031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Budget Travel: Shared Room as room type</a:t>
            </a:r>
          </a:p>
          <a:p>
            <a:r>
              <a:rPr lang="en-US" sz="2000" b="1" dirty="0"/>
              <a:t>Filter:  (1) Overall ≥ 93; (2)  Value ≥ 9.3; (3) # Listing ≥ 30. 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97D1445-58AF-4B67-8702-A99310FE6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148568"/>
              </p:ext>
            </p:extLst>
          </p:nvPr>
        </p:nvGraphicFramePr>
        <p:xfrm>
          <a:off x="961489" y="2254672"/>
          <a:ext cx="10515600" cy="435864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508341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1707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26553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5890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3221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District (Ku)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# Listing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Overall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Value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Average Price (JPY)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07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Shinagawa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91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Arakawa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5,100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286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Nakano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81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Meguro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0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Suginami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3,300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37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Setagaya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4,100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2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Ota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4,300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992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Sumida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7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Itabashi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0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</a:rPr>
                        <a:t>Taito 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3,700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10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72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EDB7-1216-4CAC-A8C8-09DE6D6B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3 Districts Price Change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F408-BAEC-44C4-920E-E336A5C8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boxplot to show how the price changes throughout the year.</a:t>
            </a:r>
          </a:p>
          <a:p>
            <a:endParaRPr lang="en-US" dirty="0"/>
          </a:p>
          <a:p>
            <a:r>
              <a:rPr lang="en-US" dirty="0"/>
              <a:t>Comfort Travel: Chuo, Ota, Setagaya</a:t>
            </a:r>
          </a:p>
          <a:p>
            <a:r>
              <a:rPr lang="en-US" dirty="0"/>
              <a:t>Budget Travel: Shinagawa, Arakawa, Nakano</a:t>
            </a:r>
          </a:p>
        </p:txBody>
      </p:sp>
    </p:spTree>
    <p:extLst>
      <p:ext uri="{BB962C8B-B14F-4D97-AF65-F5344CB8AC3E}">
        <p14:creationId xmlns:p14="http://schemas.microsoft.com/office/powerpoint/2010/main" val="9639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CA02-AEF8-44E8-8917-ED53FE0D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Overview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11CC4DF-E79C-423B-9EC2-B5DF9ABA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28" y="0"/>
            <a:ext cx="6345958" cy="6858000"/>
          </a:xfrm>
        </p:spPr>
      </p:pic>
    </p:spTree>
    <p:extLst>
      <p:ext uri="{BB962C8B-B14F-4D97-AF65-F5344CB8AC3E}">
        <p14:creationId xmlns:p14="http://schemas.microsoft.com/office/powerpoint/2010/main" val="34864853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1043</Words>
  <Application>Microsoft Office PowerPoint</Application>
  <PresentationFormat>Widescreen</PresentationFormat>
  <Paragraphs>381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AvenirNext LT Pro Medium</vt:lpstr>
      <vt:lpstr>Roboto</vt:lpstr>
      <vt:lpstr>Arial</vt:lpstr>
      <vt:lpstr>Avenir Next LT Pro</vt:lpstr>
      <vt:lpstr>Calibri</vt:lpstr>
      <vt:lpstr>Posterama</vt:lpstr>
      <vt:lpstr>ExploreVTI</vt:lpstr>
      <vt:lpstr>Tokyo Airbnb Analysis 2019-2020</vt:lpstr>
      <vt:lpstr>Introduction</vt:lpstr>
      <vt:lpstr>Driving Factors of Listing Price</vt:lpstr>
      <vt:lpstr>Analysis Area</vt:lpstr>
      <vt:lpstr>Tokyo Districts</vt:lpstr>
      <vt:lpstr>PowerPoint Presentation</vt:lpstr>
      <vt:lpstr>Top 10 Districts for Budget Travel</vt:lpstr>
      <vt:lpstr>Top 3 Districts Price Change by Month</vt:lpstr>
      <vt:lpstr>Boxplot Overview</vt:lpstr>
      <vt:lpstr>Comfort: Chuo Ku</vt:lpstr>
      <vt:lpstr>Comfort: Ota Ku</vt:lpstr>
      <vt:lpstr>Comfort: Setagaya Ku</vt:lpstr>
      <vt:lpstr>Boxplot for Budget Travel</vt:lpstr>
      <vt:lpstr>Neighborhood Navigation by Zip Code</vt:lpstr>
      <vt:lpstr>Top 10 Neighborhoods for Comfort Travel</vt:lpstr>
      <vt:lpstr>Top 10 Neighborhoods for Budget Travel</vt:lpstr>
      <vt:lpstr>Top 8 Popular Tourist Spots</vt:lpstr>
      <vt:lpstr>Neighborhoods in Top 8 Tourist Spots</vt:lpstr>
      <vt:lpstr>Crime Map</vt:lpstr>
      <vt:lpstr>Crime Map</vt:lpstr>
      <vt:lpstr>Top 20 Hosts in Tokyo with Worry-Free</vt:lpstr>
      <vt:lpstr>Conclusion</vt:lpstr>
      <vt:lpstr>Data 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Tokyo Airbnb Analysis 2019-2020</dc:title>
  <dc:creator>Li, Baitao</dc:creator>
  <cp:lastModifiedBy>Li, Baitao</cp:lastModifiedBy>
  <cp:revision>73</cp:revision>
  <dcterms:created xsi:type="dcterms:W3CDTF">2020-10-29T06:22:50Z</dcterms:created>
  <dcterms:modified xsi:type="dcterms:W3CDTF">2020-11-02T05:03:42Z</dcterms:modified>
</cp:coreProperties>
</file>