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9" r:id="rId3"/>
    <p:sldId id="258" r:id="rId4"/>
    <p:sldId id="260" r:id="rId5"/>
    <p:sldId id="261" r:id="rId6"/>
    <p:sldId id="262" r:id="rId7"/>
    <p:sldId id="263" r:id="rId8"/>
    <p:sldId id="264" r:id="rId9"/>
    <p:sldId id="266" r:id="rId10"/>
    <p:sldId id="268" r:id="rId11"/>
    <p:sldId id="27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tics%20BootCamp\Excel\2nd%20Capstone\housing-price-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Trend</a:t>
            </a:r>
            <a:r>
              <a:rPr lang="en-US" sz="2000" baseline="0"/>
              <a:t> of </a:t>
            </a:r>
            <a:r>
              <a:rPr lang="en-US" sz="2000"/>
              <a:t>Price</a:t>
            </a:r>
            <a:r>
              <a:rPr lang="en-US" sz="2000" baseline="0"/>
              <a:t> per sq.ft. in Grand Living Area (2006 - 2010) </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Sheet8!$E$1</c:f>
              <c:strCache>
                <c:ptCount val="1"/>
                <c:pt idx="0">
                  <c:v>GrLivArea &gt; 1500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Sheet8!$D$2:$D$6</c:f>
              <c:numCache>
                <c:formatCode>General</c:formatCode>
                <c:ptCount val="5"/>
                <c:pt idx="0">
                  <c:v>2006</c:v>
                </c:pt>
                <c:pt idx="1">
                  <c:v>2007</c:v>
                </c:pt>
                <c:pt idx="2">
                  <c:v>2008</c:v>
                </c:pt>
                <c:pt idx="3">
                  <c:v>2009</c:v>
                </c:pt>
                <c:pt idx="4">
                  <c:v>2010</c:v>
                </c:pt>
              </c:numCache>
            </c:numRef>
          </c:cat>
          <c:val>
            <c:numRef>
              <c:f>Sheet8!$E$2:$E$6</c:f>
              <c:numCache>
                <c:formatCode>_("$"* #,##0.00_);_("$"* \(#,##0.00\);_("$"* "-"??_);_(@_)</c:formatCode>
                <c:ptCount val="5"/>
                <c:pt idx="0">
                  <c:v>103.61199702919015</c:v>
                </c:pt>
                <c:pt idx="1">
                  <c:v>102.20344802059846</c:v>
                </c:pt>
                <c:pt idx="2">
                  <c:v>106.97260115728992</c:v>
                </c:pt>
                <c:pt idx="3">
                  <c:v>106.06093485483888</c:v>
                </c:pt>
                <c:pt idx="4">
                  <c:v>106.01432084089183</c:v>
                </c:pt>
              </c:numCache>
            </c:numRef>
          </c:val>
          <c:smooth val="0"/>
          <c:extLst>
            <c:ext xmlns:c16="http://schemas.microsoft.com/office/drawing/2014/chart" uri="{C3380CC4-5D6E-409C-BE32-E72D297353CC}">
              <c16:uniqueId val="{00000000-FE53-45A2-AF5A-2DCE57FDE06E}"/>
            </c:ext>
          </c:extLst>
        </c:ser>
        <c:ser>
          <c:idx val="1"/>
          <c:order val="1"/>
          <c:tx>
            <c:strRef>
              <c:f>Sheet8!$F$1</c:f>
              <c:strCache>
                <c:ptCount val="1"/>
                <c:pt idx="0">
                  <c:v>GrLivArea ≤ 1500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Sheet8!$D$2:$D$6</c:f>
              <c:numCache>
                <c:formatCode>General</c:formatCode>
                <c:ptCount val="5"/>
                <c:pt idx="0">
                  <c:v>2006</c:v>
                </c:pt>
                <c:pt idx="1">
                  <c:v>2007</c:v>
                </c:pt>
                <c:pt idx="2">
                  <c:v>2008</c:v>
                </c:pt>
                <c:pt idx="3">
                  <c:v>2009</c:v>
                </c:pt>
                <c:pt idx="4">
                  <c:v>2010</c:v>
                </c:pt>
              </c:numCache>
            </c:numRef>
          </c:cat>
          <c:val>
            <c:numRef>
              <c:f>Sheet8!$F$2:$F$6</c:f>
              <c:numCache>
                <c:formatCode>_("$"* #,##0.00_);_("$"* \(#,##0.00\);_("$"* "-"??_);_(@_)</c:formatCode>
                <c:ptCount val="5"/>
                <c:pt idx="0">
                  <c:v>122.06337187342105</c:v>
                </c:pt>
                <c:pt idx="1">
                  <c:v>144.78860386107834</c:v>
                </c:pt>
                <c:pt idx="2">
                  <c:v>111.18943654920518</c:v>
                </c:pt>
                <c:pt idx="3">
                  <c:v>125.555555873381</c:v>
                </c:pt>
                <c:pt idx="4">
                  <c:v>139.70062738845826</c:v>
                </c:pt>
              </c:numCache>
            </c:numRef>
          </c:val>
          <c:smooth val="0"/>
          <c:extLst>
            <c:ext xmlns:c16="http://schemas.microsoft.com/office/drawing/2014/chart" uri="{C3380CC4-5D6E-409C-BE32-E72D297353CC}">
              <c16:uniqueId val="{00000001-FE53-45A2-AF5A-2DCE57FDE06E}"/>
            </c:ext>
          </c:extLst>
        </c:ser>
        <c:dLbls>
          <c:showLegendKey val="0"/>
          <c:showVal val="0"/>
          <c:showCatName val="0"/>
          <c:showSerName val="0"/>
          <c:showPercent val="0"/>
          <c:showBubbleSize val="0"/>
        </c:dLbls>
        <c:marker val="1"/>
        <c:smooth val="0"/>
        <c:axId val="766735728"/>
        <c:axId val="766736384"/>
      </c:lineChart>
      <c:catAx>
        <c:axId val="76673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66736384"/>
        <c:crosses val="autoZero"/>
        <c:auto val="1"/>
        <c:lblAlgn val="ctr"/>
        <c:lblOffset val="100"/>
        <c:noMultiLvlLbl val="0"/>
      </c:catAx>
      <c:valAx>
        <c:axId val="766736384"/>
        <c:scaling>
          <c:orientation val="minMax"/>
          <c:min val="90"/>
        </c:scaling>
        <c:delete val="0"/>
        <c:axPos val="l"/>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6673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3148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4033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051336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7539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35043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3E8B1C-86EF-43CF-8304-249481088644}" type="datetimeFigureOut">
              <a:rPr lang="en-US" smtClean="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19046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3E8B1C-86EF-43CF-8304-249481088644}" type="datetimeFigureOut">
              <a:rPr lang="en-US" smtClean="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59912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62002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5159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5273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7414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6912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1307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4883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887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611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4163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3E8B1C-86EF-43CF-8304-249481088644}" type="datetimeFigureOut">
              <a:rPr lang="en-US" smtClean="0"/>
              <a:pPr/>
              <a:t>9/8/2020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31900101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97C5A4-1B49-4990-9BBB-B4A05E118229}"/>
              </a:ext>
            </a:extLst>
          </p:cNvPr>
          <p:cNvPicPr>
            <a:picLocks noChangeAspect="1"/>
          </p:cNvPicPr>
          <p:nvPr/>
        </p:nvPicPr>
        <p:blipFill rotWithShape="1">
          <a:blip r:embed="rId3"/>
          <a:srcRect t="15371" b="384"/>
          <a:stretch/>
        </p:blipFill>
        <p:spPr>
          <a:xfrm>
            <a:off x="20" y="10"/>
            <a:ext cx="12191435" cy="6857989"/>
          </a:xfrm>
          <a:prstGeom prst="rect">
            <a:avLst/>
          </a:prstGeom>
        </p:spPr>
      </p:pic>
      <p:sp>
        <p:nvSpPr>
          <p:cNvPr id="2" name="Title 1">
            <a:extLst>
              <a:ext uri="{FF2B5EF4-FFF2-40B4-BE49-F238E27FC236}">
                <a16:creationId xmlns:a16="http://schemas.microsoft.com/office/drawing/2014/main" id="{2805FD88-FC14-436A-A6B6-04059CA7A0A0}"/>
              </a:ext>
            </a:extLst>
          </p:cNvPr>
          <p:cNvSpPr>
            <a:spLocks noGrp="1"/>
          </p:cNvSpPr>
          <p:nvPr>
            <p:ph type="ctrTitle"/>
          </p:nvPr>
        </p:nvSpPr>
        <p:spPr/>
        <p:txBody>
          <a:bodyPr>
            <a:normAutofit/>
          </a:bodyPr>
          <a:lstStyle/>
          <a:p>
            <a:r>
              <a:rPr lang="en-US"/>
              <a:t>City of Ames Housing Analysis</a:t>
            </a:r>
            <a:br>
              <a:rPr lang="en-US"/>
            </a:br>
            <a:r>
              <a:rPr lang="en-US"/>
              <a:t>2006-2010</a:t>
            </a:r>
          </a:p>
        </p:txBody>
      </p:sp>
      <p:sp>
        <p:nvSpPr>
          <p:cNvPr id="3" name="Subtitle 2">
            <a:extLst>
              <a:ext uri="{FF2B5EF4-FFF2-40B4-BE49-F238E27FC236}">
                <a16:creationId xmlns:a16="http://schemas.microsoft.com/office/drawing/2014/main" id="{8676CD73-C9CB-4344-AB50-D718FE7AD98D}"/>
              </a:ext>
            </a:extLst>
          </p:cNvPr>
          <p:cNvSpPr>
            <a:spLocks noGrp="1"/>
          </p:cNvSpPr>
          <p:nvPr>
            <p:ph type="subTitle" idx="1"/>
          </p:nvPr>
        </p:nvSpPr>
        <p:spPr/>
        <p:txBody>
          <a:bodyPr>
            <a:normAutofit/>
          </a:bodyPr>
          <a:lstStyle/>
          <a:p>
            <a:endParaRPr lang="en-US" dirty="0"/>
          </a:p>
          <a:p>
            <a:r>
              <a:rPr lang="en-US" b="1" dirty="0"/>
              <a:t>Data Analyst: Tony Li</a:t>
            </a:r>
          </a:p>
        </p:txBody>
      </p:sp>
    </p:spTree>
    <p:extLst>
      <p:ext uri="{BB962C8B-B14F-4D97-AF65-F5344CB8AC3E}">
        <p14:creationId xmlns:p14="http://schemas.microsoft.com/office/powerpoint/2010/main" val="26199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D69C-488C-4A73-9D9E-4DA03617BC71}"/>
              </a:ext>
            </a:extLst>
          </p:cNvPr>
          <p:cNvSpPr>
            <a:spLocks noGrp="1"/>
          </p:cNvSpPr>
          <p:nvPr>
            <p:ph type="title"/>
          </p:nvPr>
        </p:nvSpPr>
        <p:spPr>
          <a:xfrm>
            <a:off x="919119" y="250004"/>
            <a:ext cx="10353761" cy="1326321"/>
          </a:xfrm>
        </p:spPr>
        <p:txBody>
          <a:bodyPr/>
          <a:lstStyle/>
          <a:p>
            <a:r>
              <a:rPr lang="en-US" dirty="0"/>
              <a:t>Large House vs Small House</a:t>
            </a:r>
          </a:p>
        </p:txBody>
      </p:sp>
      <p:graphicFrame>
        <p:nvGraphicFramePr>
          <p:cNvPr id="6" name="Content Placeholder 5">
            <a:extLst>
              <a:ext uri="{FF2B5EF4-FFF2-40B4-BE49-F238E27FC236}">
                <a16:creationId xmlns:a16="http://schemas.microsoft.com/office/drawing/2014/main" id="{6F189D8A-004A-47FC-A126-44CCB7F6E593}"/>
              </a:ext>
            </a:extLst>
          </p:cNvPr>
          <p:cNvGraphicFramePr>
            <a:graphicFrameLocks noGrp="1"/>
          </p:cNvGraphicFramePr>
          <p:nvPr>
            <p:ph idx="1"/>
            <p:extLst>
              <p:ext uri="{D42A27DB-BD31-4B8C-83A1-F6EECF244321}">
                <p14:modId xmlns:p14="http://schemas.microsoft.com/office/powerpoint/2010/main" val="318737724"/>
              </p:ext>
            </p:extLst>
          </p:nvPr>
        </p:nvGraphicFramePr>
        <p:xfrm>
          <a:off x="729465" y="1576326"/>
          <a:ext cx="10757043" cy="49580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061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3630-4F96-4698-B51A-FD7D2658CED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741B75-3E9A-4E20-B409-6936BD22EE05}"/>
              </a:ext>
            </a:extLst>
          </p:cNvPr>
          <p:cNvSpPr>
            <a:spLocks noGrp="1"/>
          </p:cNvSpPr>
          <p:nvPr>
            <p:ph idx="1"/>
          </p:nvPr>
        </p:nvSpPr>
        <p:spPr/>
        <p:txBody>
          <a:bodyPr/>
          <a:lstStyle/>
          <a:p>
            <a:r>
              <a:rPr lang="en-US" dirty="0"/>
              <a:t>New house (remodeled since 1990) with high quality and condition scores will result in higher price per sq. feet in both grand living area and lot area.</a:t>
            </a:r>
          </a:p>
          <a:p>
            <a:endParaRPr lang="en-US" dirty="0"/>
          </a:p>
          <a:p>
            <a:r>
              <a:rPr lang="en-US" dirty="0"/>
              <a:t>Small house has relatively higher unit price for grand living area.</a:t>
            </a:r>
          </a:p>
          <a:p>
            <a:endParaRPr lang="en-US" dirty="0"/>
          </a:p>
          <a:p>
            <a:r>
              <a:rPr lang="en-US" dirty="0"/>
              <a:t>The unit price for large houses is much stabler despite the economic crisis in 2008. Large house is preferred by conservative investors, and small house is preferred by more aggressive investors due to its fluctuation. </a:t>
            </a:r>
          </a:p>
        </p:txBody>
      </p:sp>
    </p:spTree>
    <p:extLst>
      <p:ext uri="{BB962C8B-B14F-4D97-AF65-F5344CB8AC3E}">
        <p14:creationId xmlns:p14="http://schemas.microsoft.com/office/powerpoint/2010/main" val="156663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9A4268-493E-47DF-8A20-A908C0A1AE2A}"/>
              </a:ext>
            </a:extLst>
          </p:cNvPr>
          <p:cNvSpPr/>
          <p:nvPr/>
        </p:nvSpPr>
        <p:spPr>
          <a:xfrm>
            <a:off x="2885441" y="2705725"/>
            <a:ext cx="6421118" cy="1446550"/>
          </a:xfrm>
          <a:prstGeom prst="rect">
            <a:avLst/>
          </a:prstGeom>
          <a:noFill/>
        </p:spPr>
        <p:txBody>
          <a:bodyPr wrap="none" lIns="91440" tIns="45720" rIns="91440" bIns="45720">
            <a:spAutoFit/>
          </a:bodyPr>
          <a:lstStyle/>
          <a:p>
            <a:pPr algn="ct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13341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2222-FEDC-4148-ADCC-D4A9A09900FA}"/>
              </a:ext>
            </a:extLst>
          </p:cNvPr>
          <p:cNvSpPr>
            <a:spLocks noGrp="1"/>
          </p:cNvSpPr>
          <p:nvPr>
            <p:ph type="title"/>
          </p:nvPr>
        </p:nvSpPr>
        <p:spPr/>
        <p:txBody>
          <a:bodyPr/>
          <a:lstStyle/>
          <a:p>
            <a:r>
              <a:rPr lang="en-US" dirty="0"/>
              <a:t>Analysis Overview</a:t>
            </a:r>
          </a:p>
        </p:txBody>
      </p:sp>
      <p:sp>
        <p:nvSpPr>
          <p:cNvPr id="3" name="Content Placeholder 2">
            <a:extLst>
              <a:ext uri="{FF2B5EF4-FFF2-40B4-BE49-F238E27FC236}">
                <a16:creationId xmlns:a16="http://schemas.microsoft.com/office/drawing/2014/main" id="{7A7BAC08-472B-4E53-9CBE-11679E0A1CA0}"/>
              </a:ext>
            </a:extLst>
          </p:cNvPr>
          <p:cNvSpPr>
            <a:spLocks noGrp="1"/>
          </p:cNvSpPr>
          <p:nvPr>
            <p:ph idx="1"/>
          </p:nvPr>
        </p:nvSpPr>
        <p:spPr/>
        <p:txBody>
          <a:bodyPr>
            <a:normAutofit fontScale="92500" lnSpcReduction="20000"/>
          </a:bodyPr>
          <a:lstStyle/>
          <a:p>
            <a:r>
              <a:rPr lang="en-US" sz="2800" dirty="0"/>
              <a:t>Driving Factors</a:t>
            </a:r>
          </a:p>
          <a:p>
            <a:endParaRPr lang="en-US" sz="2800" dirty="0"/>
          </a:p>
          <a:p>
            <a:r>
              <a:rPr lang="en-US" sz="2800" dirty="0"/>
              <a:t>A-B Testing for Null Hypothesis</a:t>
            </a:r>
          </a:p>
          <a:p>
            <a:endParaRPr lang="en-US" sz="2800" dirty="0"/>
          </a:p>
          <a:p>
            <a:r>
              <a:rPr lang="en-US" sz="2800" dirty="0"/>
              <a:t> Year Trend</a:t>
            </a:r>
          </a:p>
          <a:p>
            <a:endParaRPr lang="en-US" sz="2800" dirty="0"/>
          </a:p>
          <a:p>
            <a:r>
              <a:rPr lang="en-US" sz="2800" dirty="0"/>
              <a:t>Conclusion</a:t>
            </a:r>
          </a:p>
        </p:txBody>
      </p:sp>
    </p:spTree>
    <p:extLst>
      <p:ext uri="{BB962C8B-B14F-4D97-AF65-F5344CB8AC3E}">
        <p14:creationId xmlns:p14="http://schemas.microsoft.com/office/powerpoint/2010/main" val="372936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EBA4-CB88-4B11-90A4-B81D7D872F44}"/>
              </a:ext>
            </a:extLst>
          </p:cNvPr>
          <p:cNvSpPr>
            <a:spLocks noGrp="1"/>
          </p:cNvSpPr>
          <p:nvPr>
            <p:ph type="title"/>
          </p:nvPr>
        </p:nvSpPr>
        <p:spPr/>
        <p:txBody>
          <a:bodyPr/>
          <a:lstStyle/>
          <a:p>
            <a:r>
              <a:rPr lang="en-US" dirty="0"/>
              <a:t>Driving Factors</a:t>
            </a:r>
          </a:p>
        </p:txBody>
      </p:sp>
      <p:sp>
        <p:nvSpPr>
          <p:cNvPr id="3" name="TextBox 2">
            <a:extLst>
              <a:ext uri="{FF2B5EF4-FFF2-40B4-BE49-F238E27FC236}">
                <a16:creationId xmlns:a16="http://schemas.microsoft.com/office/drawing/2014/main" id="{E7A765D2-D544-4959-9010-476F37BBECD8}"/>
              </a:ext>
            </a:extLst>
          </p:cNvPr>
          <p:cNvSpPr txBox="1"/>
          <p:nvPr/>
        </p:nvSpPr>
        <p:spPr>
          <a:xfrm>
            <a:off x="359365" y="1935921"/>
            <a:ext cx="10353761" cy="4524315"/>
          </a:xfrm>
          <a:prstGeom prst="rect">
            <a:avLst/>
          </a:prstGeom>
          <a:noFill/>
        </p:spPr>
        <p:txBody>
          <a:bodyPr wrap="square" rtlCol="0">
            <a:spAutoFit/>
          </a:bodyPr>
          <a:lstStyle/>
          <a:p>
            <a:r>
              <a:rPr lang="en-US" sz="2400" dirty="0"/>
              <a:t>By setting 5 null hypotheses for A-B testing, these 5 factors can be identified whether they would affect the house sales or not.</a:t>
            </a:r>
          </a:p>
          <a:p>
            <a:endParaRPr lang="en-US" sz="2400" dirty="0"/>
          </a:p>
          <a:p>
            <a:r>
              <a:rPr lang="en-US" sz="2400" dirty="0"/>
              <a:t>Factor 1: Whether Lot Area is over 10,000 sq. feet.</a:t>
            </a:r>
          </a:p>
          <a:p>
            <a:endParaRPr lang="en-US" sz="2400" dirty="0"/>
          </a:p>
          <a:p>
            <a:r>
              <a:rPr lang="en-US" sz="2400" dirty="0"/>
              <a:t>Factor 2: Whether Grand Living Area is over 1500 sq. feet.</a:t>
            </a:r>
          </a:p>
          <a:p>
            <a:r>
              <a:rPr lang="en-US" sz="2400" dirty="0"/>
              <a:t> </a:t>
            </a:r>
          </a:p>
          <a:p>
            <a:r>
              <a:rPr lang="en-US" sz="2400" dirty="0"/>
              <a:t>Factor 3: Quality Score (1-5) or (6-10)</a:t>
            </a:r>
          </a:p>
          <a:p>
            <a:endParaRPr lang="en-US" sz="2400" dirty="0"/>
          </a:p>
          <a:p>
            <a:r>
              <a:rPr lang="en-US" sz="2400" dirty="0"/>
              <a:t>Factor 4: Condition Score (1-5) or (6-10)</a:t>
            </a:r>
          </a:p>
          <a:p>
            <a:endParaRPr lang="en-US" sz="2400" dirty="0"/>
          </a:p>
          <a:p>
            <a:r>
              <a:rPr lang="en-US" sz="2400" dirty="0"/>
              <a:t>Factor 5: Whether last remodel is done since 1990.</a:t>
            </a:r>
          </a:p>
        </p:txBody>
      </p:sp>
      <p:sp>
        <p:nvSpPr>
          <p:cNvPr id="4" name="TextBox 3">
            <a:extLst>
              <a:ext uri="{FF2B5EF4-FFF2-40B4-BE49-F238E27FC236}">
                <a16:creationId xmlns:a16="http://schemas.microsoft.com/office/drawing/2014/main" id="{154F0379-92EA-4076-9BE1-A631FC20A2B2}"/>
              </a:ext>
            </a:extLst>
          </p:cNvPr>
          <p:cNvSpPr txBox="1"/>
          <p:nvPr/>
        </p:nvSpPr>
        <p:spPr>
          <a:xfrm>
            <a:off x="7764444" y="4689372"/>
            <a:ext cx="4215224" cy="1200329"/>
          </a:xfrm>
          <a:prstGeom prst="rect">
            <a:avLst/>
          </a:prstGeom>
          <a:noFill/>
          <a:ln w="38100">
            <a:solidFill>
              <a:schemeClr val="tx2"/>
            </a:solidFill>
          </a:ln>
        </p:spPr>
        <p:txBody>
          <a:bodyPr wrap="square" rtlCol="0">
            <a:spAutoFit/>
          </a:bodyPr>
          <a:lstStyle/>
          <a:p>
            <a:r>
              <a:rPr lang="it-IT" sz="2400" b="1" i="0" u="none" strike="noStrike" dirty="0">
                <a:effectLst/>
                <a:latin typeface="Calibri" panose="020F0502020204030204" pitchFamily="34" charset="0"/>
              </a:rPr>
              <a:t>Ho: μ1 - μ2 = 0  when p ≥ 0.05</a:t>
            </a:r>
            <a:br>
              <a:rPr lang="it-IT" sz="2400" b="1" i="0" u="none" strike="noStrike" dirty="0">
                <a:effectLst/>
                <a:latin typeface="Calibri" panose="020F0502020204030204" pitchFamily="34" charset="0"/>
              </a:rPr>
            </a:br>
            <a:endParaRPr lang="it-IT" sz="2400" b="1" i="0" u="none" strike="noStrike" dirty="0">
              <a:effectLst/>
              <a:latin typeface="Calibri" panose="020F0502020204030204" pitchFamily="34" charset="0"/>
            </a:endParaRPr>
          </a:p>
          <a:p>
            <a:r>
              <a:rPr lang="it-IT" sz="2400" b="1" i="0" u="none" strike="noStrike" dirty="0">
                <a:effectLst/>
                <a:latin typeface="Calibri" panose="020F0502020204030204" pitchFamily="34" charset="0"/>
              </a:rPr>
              <a:t>Ha: μ1 - μ2 ≠ 0  </a:t>
            </a:r>
            <a:r>
              <a:rPr lang="it-IT" sz="2400" b="1" dirty="0">
                <a:latin typeface="Calibri" panose="020F0502020204030204" pitchFamily="34" charset="0"/>
              </a:rPr>
              <a:t>when p &lt; 0.05</a:t>
            </a:r>
            <a:endParaRPr lang="en-US" sz="2400" b="1" dirty="0"/>
          </a:p>
        </p:txBody>
      </p:sp>
    </p:spTree>
    <p:extLst>
      <p:ext uri="{BB962C8B-B14F-4D97-AF65-F5344CB8AC3E}">
        <p14:creationId xmlns:p14="http://schemas.microsoft.com/office/powerpoint/2010/main" val="258187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B7CF-1497-4438-9D50-A5F1AE350EBC}"/>
              </a:ext>
            </a:extLst>
          </p:cNvPr>
          <p:cNvSpPr>
            <a:spLocks noGrp="1"/>
          </p:cNvSpPr>
          <p:nvPr>
            <p:ph type="title"/>
          </p:nvPr>
        </p:nvSpPr>
        <p:spPr/>
        <p:txBody>
          <a:bodyPr/>
          <a:lstStyle/>
          <a:p>
            <a:r>
              <a:rPr lang="en-US" dirty="0"/>
              <a:t>Hypo 1: Lot Area</a:t>
            </a:r>
          </a:p>
        </p:txBody>
      </p:sp>
      <p:graphicFrame>
        <p:nvGraphicFramePr>
          <p:cNvPr id="4" name="Table 4">
            <a:extLst>
              <a:ext uri="{FF2B5EF4-FFF2-40B4-BE49-F238E27FC236}">
                <a16:creationId xmlns:a16="http://schemas.microsoft.com/office/drawing/2014/main" id="{C6034485-7ABE-4311-A8E6-B2DE0EC32950}"/>
              </a:ext>
            </a:extLst>
          </p:cNvPr>
          <p:cNvGraphicFramePr>
            <a:graphicFrameLocks noGrp="1"/>
          </p:cNvGraphicFramePr>
          <p:nvPr>
            <p:ph idx="1"/>
            <p:extLst>
              <p:ext uri="{D42A27DB-BD31-4B8C-83A1-F6EECF244321}">
                <p14:modId xmlns:p14="http://schemas.microsoft.com/office/powerpoint/2010/main" val="1977786122"/>
              </p:ext>
            </p:extLst>
          </p:nvPr>
        </p:nvGraphicFramePr>
        <p:xfrm>
          <a:off x="657285" y="3606206"/>
          <a:ext cx="10866777" cy="2826579"/>
        </p:xfrm>
        <a:graphic>
          <a:graphicData uri="http://schemas.openxmlformats.org/drawingml/2006/table">
            <a:tbl>
              <a:tblPr firstRow="1" bandRow="1">
                <a:tableStyleId>{F5AB1C69-6EDB-4FF4-983F-18BD219EF322}</a:tableStyleId>
              </a:tblPr>
              <a:tblGrid>
                <a:gridCol w="3622259">
                  <a:extLst>
                    <a:ext uri="{9D8B030D-6E8A-4147-A177-3AD203B41FA5}">
                      <a16:colId xmlns:a16="http://schemas.microsoft.com/office/drawing/2014/main" val="584493409"/>
                    </a:ext>
                  </a:extLst>
                </a:gridCol>
                <a:gridCol w="3622259">
                  <a:extLst>
                    <a:ext uri="{9D8B030D-6E8A-4147-A177-3AD203B41FA5}">
                      <a16:colId xmlns:a16="http://schemas.microsoft.com/office/drawing/2014/main" val="2669344713"/>
                    </a:ext>
                  </a:extLst>
                </a:gridCol>
                <a:gridCol w="3622259">
                  <a:extLst>
                    <a:ext uri="{9D8B030D-6E8A-4147-A177-3AD203B41FA5}">
                      <a16:colId xmlns:a16="http://schemas.microsoft.com/office/drawing/2014/main" val="1066755710"/>
                    </a:ext>
                  </a:extLst>
                </a:gridCol>
              </a:tblGrid>
              <a:tr h="942193">
                <a:tc>
                  <a:txBody>
                    <a:bodyPr/>
                    <a:lstStyle/>
                    <a:p>
                      <a:pPr algn="ctr"/>
                      <a:endParaRPr lang="en-US" dirty="0"/>
                    </a:p>
                  </a:txBody>
                  <a:tcPr anchor="ctr">
                    <a:lnTlToBr w="12700" cap="flat" cmpd="sng" algn="ctr">
                      <a:solidFill>
                        <a:schemeClr val="tx1"/>
                      </a:solidFill>
                      <a:prstDash val="solid"/>
                      <a:round/>
                      <a:headEnd type="none" w="med" len="med"/>
                      <a:tailEnd type="none" w="med" len="med"/>
                    </a:lnTlToBr>
                  </a:tcPr>
                </a:tc>
                <a:tc>
                  <a:txBody>
                    <a:bodyPr/>
                    <a:lstStyle/>
                    <a:p>
                      <a:pPr algn="ctr"/>
                      <a:r>
                        <a:rPr lang="en-US" sz="2000" dirty="0"/>
                        <a:t>Lot Area &gt; 10000 sq. feet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Lot Area ≤ 10000 sq. feet</a:t>
                      </a:r>
                    </a:p>
                  </a:txBody>
                  <a:tcPr anchor="ctr"/>
                </a:tc>
                <a:extLst>
                  <a:ext uri="{0D108BD9-81ED-4DB2-BD59-A6C34878D82A}">
                    <a16:rowId xmlns:a16="http://schemas.microsoft.com/office/drawing/2014/main" val="3105015040"/>
                  </a:ext>
                </a:extLst>
              </a:tr>
              <a:tr h="942193">
                <a:tc>
                  <a:txBody>
                    <a:bodyPr/>
                    <a:lstStyle/>
                    <a:p>
                      <a:pPr algn="ctr"/>
                      <a:r>
                        <a:rPr lang="en-US" sz="2000" dirty="0"/>
                        <a:t>Grand Living Area ($ / sq. ft.)</a:t>
                      </a:r>
                    </a:p>
                  </a:txBody>
                  <a:tcPr anchor="ctr"/>
                </a:tc>
                <a:tc>
                  <a:txBody>
                    <a:bodyPr/>
                    <a:lstStyle/>
                    <a:p>
                      <a:pPr algn="ctr"/>
                      <a:r>
                        <a:rPr lang="en-US" sz="2400" b="1" dirty="0"/>
                        <a:t>125</a:t>
                      </a:r>
                    </a:p>
                  </a:txBody>
                  <a:tcPr anchor="ctr"/>
                </a:tc>
                <a:tc>
                  <a:txBody>
                    <a:bodyPr/>
                    <a:lstStyle/>
                    <a:p>
                      <a:pPr algn="ctr"/>
                      <a:r>
                        <a:rPr lang="en-US" sz="2400" b="1" dirty="0"/>
                        <a:t>118</a:t>
                      </a:r>
                    </a:p>
                  </a:txBody>
                  <a:tcPr anchor="ctr"/>
                </a:tc>
                <a:extLst>
                  <a:ext uri="{0D108BD9-81ED-4DB2-BD59-A6C34878D82A}">
                    <a16:rowId xmlns:a16="http://schemas.microsoft.com/office/drawing/2014/main" val="278448382"/>
                  </a:ext>
                </a:extLst>
              </a:tr>
              <a:tr h="942193">
                <a:tc>
                  <a:txBody>
                    <a:bodyPr/>
                    <a:lstStyle/>
                    <a:p>
                      <a:pPr algn="ctr"/>
                      <a:r>
                        <a:rPr lang="en-US" sz="2000" dirty="0"/>
                        <a:t>Lot Area ($ / sq. ft.)</a:t>
                      </a:r>
                    </a:p>
                  </a:txBody>
                  <a:tcPr anchor="ctr"/>
                </a:tc>
                <a:tc>
                  <a:txBody>
                    <a:bodyPr/>
                    <a:lstStyle/>
                    <a:p>
                      <a:pPr algn="ctr"/>
                      <a:r>
                        <a:rPr lang="en-US" sz="2400" b="1" dirty="0"/>
                        <a:t>16.6</a:t>
                      </a:r>
                    </a:p>
                  </a:txBody>
                  <a:tcPr anchor="ctr"/>
                </a:tc>
                <a:tc>
                  <a:txBody>
                    <a:bodyPr/>
                    <a:lstStyle/>
                    <a:p>
                      <a:pPr algn="ctr"/>
                      <a:r>
                        <a:rPr lang="en-US" sz="2400" b="1" dirty="0"/>
                        <a:t>24.4</a:t>
                      </a:r>
                    </a:p>
                  </a:txBody>
                  <a:tcPr anchor="ctr"/>
                </a:tc>
                <a:extLst>
                  <a:ext uri="{0D108BD9-81ED-4DB2-BD59-A6C34878D82A}">
                    <a16:rowId xmlns:a16="http://schemas.microsoft.com/office/drawing/2014/main" val="4139436322"/>
                  </a:ext>
                </a:extLst>
              </a:tr>
            </a:tbl>
          </a:graphicData>
        </a:graphic>
      </p:graphicFrame>
      <p:sp>
        <p:nvSpPr>
          <p:cNvPr id="6" name="TextBox 5">
            <a:extLst>
              <a:ext uri="{FF2B5EF4-FFF2-40B4-BE49-F238E27FC236}">
                <a16:creationId xmlns:a16="http://schemas.microsoft.com/office/drawing/2014/main" id="{D8873DF4-BBFE-4C5B-A538-D13EC66A00CA}"/>
              </a:ext>
            </a:extLst>
          </p:cNvPr>
          <p:cNvSpPr txBox="1"/>
          <p:nvPr/>
        </p:nvSpPr>
        <p:spPr>
          <a:xfrm>
            <a:off x="1027112" y="1735355"/>
            <a:ext cx="10127125" cy="1569660"/>
          </a:xfrm>
          <a:prstGeom prst="rect">
            <a:avLst/>
          </a:prstGeom>
          <a:noFill/>
        </p:spPr>
        <p:txBody>
          <a:bodyPr wrap="square" rtlCol="0">
            <a:spAutoFit/>
          </a:bodyPr>
          <a:lstStyle/>
          <a:p>
            <a:r>
              <a:rPr lang="en-US" sz="2400" dirty="0"/>
              <a:t>Ho: Whether lot area is above 10000 </a:t>
            </a:r>
            <a:r>
              <a:rPr lang="en-US" sz="2400" dirty="0" err="1"/>
              <a:t>sq.ft</a:t>
            </a:r>
            <a:r>
              <a:rPr lang="en-US" sz="2400" dirty="0"/>
              <a:t>. will not impact the price. </a:t>
            </a:r>
          </a:p>
          <a:p>
            <a:endParaRPr lang="en-US" sz="2400" dirty="0"/>
          </a:p>
          <a:p>
            <a:r>
              <a:rPr lang="en-US" sz="2400" dirty="0"/>
              <a:t>The 1</a:t>
            </a:r>
            <a:r>
              <a:rPr lang="en-US" sz="2400" baseline="30000" dirty="0"/>
              <a:t>st</a:t>
            </a:r>
            <a:r>
              <a:rPr lang="en-US" sz="2400" dirty="0"/>
              <a:t> null hypothesis is rejected as P&lt;&lt;0.05. Whether the lot area is greater than 10000 sq. feet drives the price difference. </a:t>
            </a:r>
          </a:p>
        </p:txBody>
      </p:sp>
    </p:spTree>
    <p:extLst>
      <p:ext uri="{BB962C8B-B14F-4D97-AF65-F5344CB8AC3E}">
        <p14:creationId xmlns:p14="http://schemas.microsoft.com/office/powerpoint/2010/main" val="24587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B7CF-1497-4438-9D50-A5F1AE350EBC}"/>
              </a:ext>
            </a:extLst>
          </p:cNvPr>
          <p:cNvSpPr>
            <a:spLocks noGrp="1"/>
          </p:cNvSpPr>
          <p:nvPr>
            <p:ph type="title"/>
          </p:nvPr>
        </p:nvSpPr>
        <p:spPr/>
        <p:txBody>
          <a:bodyPr/>
          <a:lstStyle/>
          <a:p>
            <a:r>
              <a:rPr lang="en-US" dirty="0"/>
              <a:t>Hypo 2: Grand Living Area</a:t>
            </a:r>
          </a:p>
        </p:txBody>
      </p:sp>
      <p:graphicFrame>
        <p:nvGraphicFramePr>
          <p:cNvPr id="4" name="Table 4">
            <a:extLst>
              <a:ext uri="{FF2B5EF4-FFF2-40B4-BE49-F238E27FC236}">
                <a16:creationId xmlns:a16="http://schemas.microsoft.com/office/drawing/2014/main" id="{C6034485-7ABE-4311-A8E6-B2DE0EC32950}"/>
              </a:ext>
            </a:extLst>
          </p:cNvPr>
          <p:cNvGraphicFramePr>
            <a:graphicFrameLocks noGrp="1"/>
          </p:cNvGraphicFramePr>
          <p:nvPr>
            <p:ph idx="1"/>
            <p:extLst>
              <p:ext uri="{D42A27DB-BD31-4B8C-83A1-F6EECF244321}">
                <p14:modId xmlns:p14="http://schemas.microsoft.com/office/powerpoint/2010/main" val="3198442191"/>
              </p:ext>
            </p:extLst>
          </p:nvPr>
        </p:nvGraphicFramePr>
        <p:xfrm>
          <a:off x="657285" y="3739771"/>
          <a:ext cx="10866777" cy="2826579"/>
        </p:xfrm>
        <a:graphic>
          <a:graphicData uri="http://schemas.openxmlformats.org/drawingml/2006/table">
            <a:tbl>
              <a:tblPr firstRow="1" bandRow="1">
                <a:tableStyleId>{F5AB1C69-6EDB-4FF4-983F-18BD219EF322}</a:tableStyleId>
              </a:tblPr>
              <a:tblGrid>
                <a:gridCol w="3622259">
                  <a:extLst>
                    <a:ext uri="{9D8B030D-6E8A-4147-A177-3AD203B41FA5}">
                      <a16:colId xmlns:a16="http://schemas.microsoft.com/office/drawing/2014/main" val="584493409"/>
                    </a:ext>
                  </a:extLst>
                </a:gridCol>
                <a:gridCol w="3622259">
                  <a:extLst>
                    <a:ext uri="{9D8B030D-6E8A-4147-A177-3AD203B41FA5}">
                      <a16:colId xmlns:a16="http://schemas.microsoft.com/office/drawing/2014/main" val="2669344713"/>
                    </a:ext>
                  </a:extLst>
                </a:gridCol>
                <a:gridCol w="3622259">
                  <a:extLst>
                    <a:ext uri="{9D8B030D-6E8A-4147-A177-3AD203B41FA5}">
                      <a16:colId xmlns:a16="http://schemas.microsoft.com/office/drawing/2014/main" val="1066755710"/>
                    </a:ext>
                  </a:extLst>
                </a:gridCol>
              </a:tblGrid>
              <a:tr h="942193">
                <a:tc>
                  <a:txBody>
                    <a:bodyPr/>
                    <a:lstStyle/>
                    <a:p>
                      <a:pPr algn="ctr"/>
                      <a:endParaRPr lang="en-US" dirty="0"/>
                    </a:p>
                  </a:txBody>
                  <a:tcPr anchor="ctr">
                    <a:lnTlToBr w="12700" cap="flat" cmpd="sng" algn="ctr">
                      <a:solidFill>
                        <a:schemeClr val="tx1"/>
                      </a:solidFill>
                      <a:prstDash val="solid"/>
                      <a:round/>
                      <a:headEnd type="none" w="med" len="med"/>
                      <a:tailEnd type="none" w="med" len="med"/>
                    </a:lnTlToBr>
                  </a:tcPr>
                </a:tc>
                <a:tc>
                  <a:txBody>
                    <a:bodyPr/>
                    <a:lstStyle/>
                    <a:p>
                      <a:pPr algn="ctr"/>
                      <a:r>
                        <a:rPr lang="en-US" sz="2000" dirty="0"/>
                        <a:t>Grand Living Area &gt; 1500 sq. feet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Grand Living Area ≤ 1500 sq. feet</a:t>
                      </a:r>
                    </a:p>
                  </a:txBody>
                  <a:tcPr anchor="ctr"/>
                </a:tc>
                <a:extLst>
                  <a:ext uri="{0D108BD9-81ED-4DB2-BD59-A6C34878D82A}">
                    <a16:rowId xmlns:a16="http://schemas.microsoft.com/office/drawing/2014/main" val="3105015040"/>
                  </a:ext>
                </a:extLst>
              </a:tr>
              <a:tr h="942193">
                <a:tc>
                  <a:txBody>
                    <a:bodyPr/>
                    <a:lstStyle/>
                    <a:p>
                      <a:pPr algn="ctr"/>
                      <a:r>
                        <a:rPr lang="en-US" sz="2000" dirty="0"/>
                        <a:t>Grand Living Area ($ / sq. ft.)</a:t>
                      </a:r>
                    </a:p>
                  </a:txBody>
                  <a:tcPr anchor="ctr"/>
                </a:tc>
                <a:tc>
                  <a:txBody>
                    <a:bodyPr/>
                    <a:lstStyle/>
                    <a:p>
                      <a:pPr algn="ctr"/>
                      <a:r>
                        <a:rPr lang="en-US" sz="2400" b="1" dirty="0"/>
                        <a:t>118</a:t>
                      </a:r>
                    </a:p>
                  </a:txBody>
                  <a:tcPr anchor="ctr"/>
                </a:tc>
                <a:tc>
                  <a:txBody>
                    <a:bodyPr/>
                    <a:lstStyle/>
                    <a:p>
                      <a:pPr algn="ctr"/>
                      <a:r>
                        <a:rPr lang="en-US" sz="2400" b="1" dirty="0"/>
                        <a:t>122</a:t>
                      </a:r>
                    </a:p>
                  </a:txBody>
                  <a:tcPr anchor="ctr"/>
                </a:tc>
                <a:extLst>
                  <a:ext uri="{0D108BD9-81ED-4DB2-BD59-A6C34878D82A}">
                    <a16:rowId xmlns:a16="http://schemas.microsoft.com/office/drawing/2014/main" val="278448382"/>
                  </a:ext>
                </a:extLst>
              </a:tr>
              <a:tr h="942193">
                <a:tc>
                  <a:txBody>
                    <a:bodyPr/>
                    <a:lstStyle/>
                    <a:p>
                      <a:pPr algn="ctr"/>
                      <a:r>
                        <a:rPr lang="en-US" sz="2000" dirty="0"/>
                        <a:t>Lot Area ($ / sq. ft.)</a:t>
                      </a:r>
                    </a:p>
                  </a:txBody>
                  <a:tcPr anchor="ctr"/>
                </a:tc>
                <a:tc>
                  <a:txBody>
                    <a:bodyPr/>
                    <a:lstStyle/>
                    <a:p>
                      <a:pPr algn="ctr"/>
                      <a:r>
                        <a:rPr lang="en-US" sz="2400" b="1" dirty="0"/>
                        <a:t>22.4</a:t>
                      </a:r>
                    </a:p>
                  </a:txBody>
                  <a:tcPr anchor="ctr"/>
                </a:tc>
                <a:tc>
                  <a:txBody>
                    <a:bodyPr/>
                    <a:lstStyle/>
                    <a:p>
                      <a:pPr algn="ctr"/>
                      <a:r>
                        <a:rPr lang="en-US" sz="2400" b="1" dirty="0"/>
                        <a:t>19.9</a:t>
                      </a:r>
                    </a:p>
                  </a:txBody>
                  <a:tcPr anchor="ctr"/>
                </a:tc>
                <a:extLst>
                  <a:ext uri="{0D108BD9-81ED-4DB2-BD59-A6C34878D82A}">
                    <a16:rowId xmlns:a16="http://schemas.microsoft.com/office/drawing/2014/main" val="4139436322"/>
                  </a:ext>
                </a:extLst>
              </a:tr>
            </a:tbl>
          </a:graphicData>
        </a:graphic>
      </p:graphicFrame>
      <p:sp>
        <p:nvSpPr>
          <p:cNvPr id="6" name="TextBox 5">
            <a:extLst>
              <a:ext uri="{FF2B5EF4-FFF2-40B4-BE49-F238E27FC236}">
                <a16:creationId xmlns:a16="http://schemas.microsoft.com/office/drawing/2014/main" id="{D8873DF4-BBFE-4C5B-A538-D13EC66A00CA}"/>
              </a:ext>
            </a:extLst>
          </p:cNvPr>
          <p:cNvSpPr txBox="1"/>
          <p:nvPr/>
        </p:nvSpPr>
        <p:spPr>
          <a:xfrm>
            <a:off x="657285" y="1735355"/>
            <a:ext cx="10866777" cy="1938992"/>
          </a:xfrm>
          <a:prstGeom prst="rect">
            <a:avLst/>
          </a:prstGeom>
          <a:noFill/>
        </p:spPr>
        <p:txBody>
          <a:bodyPr wrap="square" rtlCol="0">
            <a:spAutoFit/>
          </a:bodyPr>
          <a:lstStyle/>
          <a:p>
            <a:r>
              <a:rPr lang="en-US" sz="2400" dirty="0"/>
              <a:t>Ho: Whether grand living area is above 1500 </a:t>
            </a:r>
            <a:r>
              <a:rPr lang="en-US" sz="2400" dirty="0" err="1"/>
              <a:t>sq.ft</a:t>
            </a:r>
            <a:r>
              <a:rPr lang="en-US" sz="2400" dirty="0"/>
              <a:t>. will not impact the price. </a:t>
            </a:r>
          </a:p>
          <a:p>
            <a:endParaRPr lang="en-US" sz="2400" dirty="0"/>
          </a:p>
          <a:p>
            <a:r>
              <a:rPr lang="en-US" sz="2400" dirty="0"/>
              <a:t>The 2</a:t>
            </a:r>
            <a:r>
              <a:rPr lang="en-US" sz="2400" baseline="30000" dirty="0"/>
              <a:t>nd</a:t>
            </a:r>
            <a:r>
              <a:rPr lang="en-US" sz="2400" dirty="0"/>
              <a:t> null hypothesis is rejected as P is slightly lower than 0.05. Whether the grand living area is greater than 1500 sq. feet somehow drives the price difference but should investigate it further.</a:t>
            </a:r>
          </a:p>
        </p:txBody>
      </p:sp>
    </p:spTree>
    <p:extLst>
      <p:ext uri="{BB962C8B-B14F-4D97-AF65-F5344CB8AC3E}">
        <p14:creationId xmlns:p14="http://schemas.microsoft.com/office/powerpoint/2010/main" val="342827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B7CF-1497-4438-9D50-A5F1AE350EBC}"/>
              </a:ext>
            </a:extLst>
          </p:cNvPr>
          <p:cNvSpPr>
            <a:spLocks noGrp="1"/>
          </p:cNvSpPr>
          <p:nvPr>
            <p:ph type="title"/>
          </p:nvPr>
        </p:nvSpPr>
        <p:spPr/>
        <p:txBody>
          <a:bodyPr/>
          <a:lstStyle/>
          <a:p>
            <a:r>
              <a:rPr lang="en-US" dirty="0"/>
              <a:t>Hypo 3: Quality Score</a:t>
            </a:r>
          </a:p>
        </p:txBody>
      </p:sp>
      <p:graphicFrame>
        <p:nvGraphicFramePr>
          <p:cNvPr id="4" name="Table 4">
            <a:extLst>
              <a:ext uri="{FF2B5EF4-FFF2-40B4-BE49-F238E27FC236}">
                <a16:creationId xmlns:a16="http://schemas.microsoft.com/office/drawing/2014/main" id="{C6034485-7ABE-4311-A8E6-B2DE0EC32950}"/>
              </a:ext>
            </a:extLst>
          </p:cNvPr>
          <p:cNvGraphicFramePr>
            <a:graphicFrameLocks noGrp="1"/>
          </p:cNvGraphicFramePr>
          <p:nvPr>
            <p:ph idx="1"/>
            <p:extLst>
              <p:ext uri="{D42A27DB-BD31-4B8C-83A1-F6EECF244321}">
                <p14:modId xmlns:p14="http://schemas.microsoft.com/office/powerpoint/2010/main" val="2060515817"/>
              </p:ext>
            </p:extLst>
          </p:nvPr>
        </p:nvGraphicFramePr>
        <p:xfrm>
          <a:off x="657285" y="3780867"/>
          <a:ext cx="10866777" cy="2826579"/>
        </p:xfrm>
        <a:graphic>
          <a:graphicData uri="http://schemas.openxmlformats.org/drawingml/2006/table">
            <a:tbl>
              <a:tblPr firstRow="1" bandRow="1">
                <a:tableStyleId>{F5AB1C69-6EDB-4FF4-983F-18BD219EF322}</a:tableStyleId>
              </a:tblPr>
              <a:tblGrid>
                <a:gridCol w="3622259">
                  <a:extLst>
                    <a:ext uri="{9D8B030D-6E8A-4147-A177-3AD203B41FA5}">
                      <a16:colId xmlns:a16="http://schemas.microsoft.com/office/drawing/2014/main" val="584493409"/>
                    </a:ext>
                  </a:extLst>
                </a:gridCol>
                <a:gridCol w="3622259">
                  <a:extLst>
                    <a:ext uri="{9D8B030D-6E8A-4147-A177-3AD203B41FA5}">
                      <a16:colId xmlns:a16="http://schemas.microsoft.com/office/drawing/2014/main" val="2669344713"/>
                    </a:ext>
                  </a:extLst>
                </a:gridCol>
                <a:gridCol w="3622259">
                  <a:extLst>
                    <a:ext uri="{9D8B030D-6E8A-4147-A177-3AD203B41FA5}">
                      <a16:colId xmlns:a16="http://schemas.microsoft.com/office/drawing/2014/main" val="1066755710"/>
                    </a:ext>
                  </a:extLst>
                </a:gridCol>
              </a:tblGrid>
              <a:tr h="942193">
                <a:tc>
                  <a:txBody>
                    <a:bodyPr/>
                    <a:lstStyle/>
                    <a:p>
                      <a:pPr algn="ctr"/>
                      <a:endParaRPr lang="en-US" dirty="0"/>
                    </a:p>
                  </a:txBody>
                  <a:tcPr anchor="ctr">
                    <a:lnTlToBr w="12700" cap="flat" cmpd="sng" algn="ctr">
                      <a:solidFill>
                        <a:schemeClr val="tx1"/>
                      </a:solidFill>
                      <a:prstDash val="solid"/>
                      <a:round/>
                      <a:headEnd type="none" w="med" len="med"/>
                      <a:tailEnd type="none" w="med" len="med"/>
                    </a:lnTlToBr>
                  </a:tcPr>
                </a:tc>
                <a:tc>
                  <a:txBody>
                    <a:bodyPr/>
                    <a:lstStyle/>
                    <a:p>
                      <a:pPr algn="ctr"/>
                      <a:r>
                        <a:rPr lang="en-US" sz="2000" dirty="0"/>
                        <a:t>Quality Score (1-5)</a:t>
                      </a:r>
                    </a:p>
                  </a:txBody>
                  <a:tcPr anchor="ctr"/>
                </a:tc>
                <a:tc>
                  <a:txBody>
                    <a:bodyPr/>
                    <a:lstStyle/>
                    <a:p>
                      <a:pPr algn="ctr"/>
                      <a:r>
                        <a:rPr lang="en-US" sz="2000" dirty="0"/>
                        <a:t>Quality Score (6-10)</a:t>
                      </a:r>
                    </a:p>
                  </a:txBody>
                  <a:tcPr anchor="ctr"/>
                </a:tc>
                <a:extLst>
                  <a:ext uri="{0D108BD9-81ED-4DB2-BD59-A6C34878D82A}">
                    <a16:rowId xmlns:a16="http://schemas.microsoft.com/office/drawing/2014/main" val="3105015040"/>
                  </a:ext>
                </a:extLst>
              </a:tr>
              <a:tr h="942193">
                <a:tc>
                  <a:txBody>
                    <a:bodyPr/>
                    <a:lstStyle/>
                    <a:p>
                      <a:pPr algn="ctr"/>
                      <a:r>
                        <a:rPr lang="en-US" sz="2000" dirty="0"/>
                        <a:t>Grand Living Area ($ / sq. ft.)</a:t>
                      </a:r>
                    </a:p>
                  </a:txBody>
                  <a:tcPr anchor="ctr"/>
                </a:tc>
                <a:tc>
                  <a:txBody>
                    <a:bodyPr/>
                    <a:lstStyle/>
                    <a:p>
                      <a:pPr algn="ctr"/>
                      <a:r>
                        <a:rPr lang="en-US" sz="2400" b="1" dirty="0"/>
                        <a:t>109</a:t>
                      </a:r>
                    </a:p>
                  </a:txBody>
                  <a:tcPr anchor="ctr"/>
                </a:tc>
                <a:tc>
                  <a:txBody>
                    <a:bodyPr/>
                    <a:lstStyle/>
                    <a:p>
                      <a:pPr algn="ctr"/>
                      <a:r>
                        <a:rPr lang="en-US" sz="2400" b="1" dirty="0"/>
                        <a:t>127</a:t>
                      </a:r>
                    </a:p>
                  </a:txBody>
                  <a:tcPr anchor="ctr"/>
                </a:tc>
                <a:extLst>
                  <a:ext uri="{0D108BD9-81ED-4DB2-BD59-A6C34878D82A}">
                    <a16:rowId xmlns:a16="http://schemas.microsoft.com/office/drawing/2014/main" val="278448382"/>
                  </a:ext>
                </a:extLst>
              </a:tr>
              <a:tr h="942193">
                <a:tc>
                  <a:txBody>
                    <a:bodyPr/>
                    <a:lstStyle/>
                    <a:p>
                      <a:pPr algn="ctr"/>
                      <a:r>
                        <a:rPr lang="en-US" sz="2000" dirty="0"/>
                        <a:t>Lot Area ($ / sq. ft.)</a:t>
                      </a:r>
                    </a:p>
                  </a:txBody>
                  <a:tcPr anchor="ctr"/>
                </a:tc>
                <a:tc>
                  <a:txBody>
                    <a:bodyPr/>
                    <a:lstStyle/>
                    <a:p>
                      <a:pPr algn="ctr"/>
                      <a:r>
                        <a:rPr lang="en-US" sz="2400" b="1" dirty="0"/>
                        <a:t>15.6</a:t>
                      </a:r>
                    </a:p>
                  </a:txBody>
                  <a:tcPr anchor="ctr"/>
                </a:tc>
                <a:tc>
                  <a:txBody>
                    <a:bodyPr/>
                    <a:lstStyle/>
                    <a:p>
                      <a:pPr algn="ctr"/>
                      <a:r>
                        <a:rPr lang="en-US" sz="2400" b="1" dirty="0"/>
                        <a:t>24.3</a:t>
                      </a:r>
                    </a:p>
                  </a:txBody>
                  <a:tcPr anchor="ctr"/>
                </a:tc>
                <a:extLst>
                  <a:ext uri="{0D108BD9-81ED-4DB2-BD59-A6C34878D82A}">
                    <a16:rowId xmlns:a16="http://schemas.microsoft.com/office/drawing/2014/main" val="4139436322"/>
                  </a:ext>
                </a:extLst>
              </a:tr>
            </a:tbl>
          </a:graphicData>
        </a:graphic>
      </p:graphicFrame>
      <p:sp>
        <p:nvSpPr>
          <p:cNvPr id="6" name="TextBox 5">
            <a:extLst>
              <a:ext uri="{FF2B5EF4-FFF2-40B4-BE49-F238E27FC236}">
                <a16:creationId xmlns:a16="http://schemas.microsoft.com/office/drawing/2014/main" id="{D8873DF4-BBFE-4C5B-A538-D13EC66A00CA}"/>
              </a:ext>
            </a:extLst>
          </p:cNvPr>
          <p:cNvSpPr txBox="1"/>
          <p:nvPr/>
        </p:nvSpPr>
        <p:spPr>
          <a:xfrm>
            <a:off x="1027112" y="1735355"/>
            <a:ext cx="10127125" cy="1938992"/>
          </a:xfrm>
          <a:prstGeom prst="rect">
            <a:avLst/>
          </a:prstGeom>
          <a:noFill/>
        </p:spPr>
        <p:txBody>
          <a:bodyPr wrap="square" rtlCol="0">
            <a:spAutoFit/>
          </a:bodyPr>
          <a:lstStyle/>
          <a:p>
            <a:r>
              <a:rPr lang="en-US" sz="2400" dirty="0"/>
              <a:t>Ho: Whether the quality score is between 1 and 5 or between 6 and 10 will not impact the price. </a:t>
            </a:r>
          </a:p>
          <a:p>
            <a:endParaRPr lang="en-US" sz="2400" dirty="0"/>
          </a:p>
          <a:p>
            <a:r>
              <a:rPr lang="en-US" sz="2400" dirty="0"/>
              <a:t>The 3</a:t>
            </a:r>
            <a:r>
              <a:rPr lang="en-US" sz="2400" baseline="30000" dirty="0"/>
              <a:t>rd</a:t>
            </a:r>
            <a:r>
              <a:rPr lang="en-US" sz="2400" dirty="0"/>
              <a:t> null hypothesis is rejected so as P&lt;&lt;0.05. Thus, the quality score drives the price difference. </a:t>
            </a:r>
          </a:p>
        </p:txBody>
      </p:sp>
    </p:spTree>
    <p:extLst>
      <p:ext uri="{BB962C8B-B14F-4D97-AF65-F5344CB8AC3E}">
        <p14:creationId xmlns:p14="http://schemas.microsoft.com/office/powerpoint/2010/main" val="183198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B7CF-1497-4438-9D50-A5F1AE350EBC}"/>
              </a:ext>
            </a:extLst>
          </p:cNvPr>
          <p:cNvSpPr>
            <a:spLocks noGrp="1"/>
          </p:cNvSpPr>
          <p:nvPr>
            <p:ph type="title"/>
          </p:nvPr>
        </p:nvSpPr>
        <p:spPr/>
        <p:txBody>
          <a:bodyPr/>
          <a:lstStyle/>
          <a:p>
            <a:r>
              <a:rPr lang="en-US" dirty="0"/>
              <a:t>Hypo 4: Condition Score</a:t>
            </a:r>
          </a:p>
        </p:txBody>
      </p:sp>
      <p:graphicFrame>
        <p:nvGraphicFramePr>
          <p:cNvPr id="4" name="Table 4">
            <a:extLst>
              <a:ext uri="{FF2B5EF4-FFF2-40B4-BE49-F238E27FC236}">
                <a16:creationId xmlns:a16="http://schemas.microsoft.com/office/drawing/2014/main" id="{C6034485-7ABE-4311-A8E6-B2DE0EC32950}"/>
              </a:ext>
            </a:extLst>
          </p:cNvPr>
          <p:cNvGraphicFramePr>
            <a:graphicFrameLocks noGrp="1"/>
          </p:cNvGraphicFramePr>
          <p:nvPr>
            <p:ph idx="1"/>
            <p:extLst>
              <p:ext uri="{D42A27DB-BD31-4B8C-83A1-F6EECF244321}">
                <p14:modId xmlns:p14="http://schemas.microsoft.com/office/powerpoint/2010/main" val="2888639438"/>
              </p:ext>
            </p:extLst>
          </p:nvPr>
        </p:nvGraphicFramePr>
        <p:xfrm>
          <a:off x="657285" y="3791141"/>
          <a:ext cx="10866777" cy="2826579"/>
        </p:xfrm>
        <a:graphic>
          <a:graphicData uri="http://schemas.openxmlformats.org/drawingml/2006/table">
            <a:tbl>
              <a:tblPr firstRow="1" bandRow="1">
                <a:tableStyleId>{F5AB1C69-6EDB-4FF4-983F-18BD219EF322}</a:tableStyleId>
              </a:tblPr>
              <a:tblGrid>
                <a:gridCol w="3622259">
                  <a:extLst>
                    <a:ext uri="{9D8B030D-6E8A-4147-A177-3AD203B41FA5}">
                      <a16:colId xmlns:a16="http://schemas.microsoft.com/office/drawing/2014/main" val="584493409"/>
                    </a:ext>
                  </a:extLst>
                </a:gridCol>
                <a:gridCol w="3622259">
                  <a:extLst>
                    <a:ext uri="{9D8B030D-6E8A-4147-A177-3AD203B41FA5}">
                      <a16:colId xmlns:a16="http://schemas.microsoft.com/office/drawing/2014/main" val="2669344713"/>
                    </a:ext>
                  </a:extLst>
                </a:gridCol>
                <a:gridCol w="3622259">
                  <a:extLst>
                    <a:ext uri="{9D8B030D-6E8A-4147-A177-3AD203B41FA5}">
                      <a16:colId xmlns:a16="http://schemas.microsoft.com/office/drawing/2014/main" val="1066755710"/>
                    </a:ext>
                  </a:extLst>
                </a:gridCol>
              </a:tblGrid>
              <a:tr h="942193">
                <a:tc>
                  <a:txBody>
                    <a:bodyPr/>
                    <a:lstStyle/>
                    <a:p>
                      <a:pPr algn="ctr"/>
                      <a:endParaRPr lang="en-US" dirty="0"/>
                    </a:p>
                  </a:txBody>
                  <a:tcPr anchor="ctr">
                    <a:lnTlToBr w="12700" cap="flat" cmpd="sng" algn="ctr">
                      <a:solidFill>
                        <a:schemeClr val="tx1"/>
                      </a:solidFill>
                      <a:prstDash val="solid"/>
                      <a:round/>
                      <a:headEnd type="none" w="med" len="med"/>
                      <a:tailEnd type="none" w="med" len="med"/>
                    </a:lnTlToBr>
                  </a:tcPr>
                </a:tc>
                <a:tc>
                  <a:txBody>
                    <a:bodyPr/>
                    <a:lstStyle/>
                    <a:p>
                      <a:pPr algn="ctr"/>
                      <a:r>
                        <a:rPr lang="en-US" sz="2000" dirty="0"/>
                        <a:t>Condition Score (1-5)</a:t>
                      </a:r>
                    </a:p>
                  </a:txBody>
                  <a:tcPr anchor="ctr"/>
                </a:tc>
                <a:tc>
                  <a:txBody>
                    <a:bodyPr/>
                    <a:lstStyle/>
                    <a:p>
                      <a:pPr algn="ctr"/>
                      <a:r>
                        <a:rPr lang="en-US" sz="2000" dirty="0"/>
                        <a:t>Condition Score (6-10)</a:t>
                      </a:r>
                    </a:p>
                  </a:txBody>
                  <a:tcPr anchor="ctr"/>
                </a:tc>
                <a:extLst>
                  <a:ext uri="{0D108BD9-81ED-4DB2-BD59-A6C34878D82A}">
                    <a16:rowId xmlns:a16="http://schemas.microsoft.com/office/drawing/2014/main" val="3105015040"/>
                  </a:ext>
                </a:extLst>
              </a:tr>
              <a:tr h="942193">
                <a:tc>
                  <a:txBody>
                    <a:bodyPr/>
                    <a:lstStyle/>
                    <a:p>
                      <a:pPr algn="ctr"/>
                      <a:r>
                        <a:rPr lang="en-US" sz="2000" dirty="0"/>
                        <a:t>Grand Living Area ($ / sq. ft.)</a:t>
                      </a:r>
                    </a:p>
                  </a:txBody>
                  <a:tcPr anchor="ctr"/>
                </a:tc>
                <a:tc>
                  <a:txBody>
                    <a:bodyPr/>
                    <a:lstStyle/>
                    <a:p>
                      <a:pPr algn="ctr"/>
                      <a:r>
                        <a:rPr lang="en-US" sz="2400" b="1" dirty="0"/>
                        <a:t>116</a:t>
                      </a:r>
                    </a:p>
                  </a:txBody>
                  <a:tcPr anchor="ctr"/>
                </a:tc>
                <a:tc>
                  <a:txBody>
                    <a:bodyPr/>
                    <a:lstStyle/>
                    <a:p>
                      <a:pPr algn="ctr"/>
                      <a:r>
                        <a:rPr lang="en-US" sz="2400" b="1" dirty="0"/>
                        <a:t>123</a:t>
                      </a:r>
                    </a:p>
                  </a:txBody>
                  <a:tcPr anchor="ctr"/>
                </a:tc>
                <a:extLst>
                  <a:ext uri="{0D108BD9-81ED-4DB2-BD59-A6C34878D82A}">
                    <a16:rowId xmlns:a16="http://schemas.microsoft.com/office/drawing/2014/main" val="278448382"/>
                  </a:ext>
                </a:extLst>
              </a:tr>
              <a:tr h="942193">
                <a:tc>
                  <a:txBody>
                    <a:bodyPr/>
                    <a:lstStyle/>
                    <a:p>
                      <a:pPr algn="ctr"/>
                      <a:r>
                        <a:rPr lang="en-US" sz="2000" dirty="0"/>
                        <a:t>Lot Area ($ / sq. ft.)</a:t>
                      </a:r>
                    </a:p>
                  </a:txBody>
                  <a:tcPr anchor="ctr"/>
                </a:tc>
                <a:tc>
                  <a:txBody>
                    <a:bodyPr/>
                    <a:lstStyle/>
                    <a:p>
                      <a:pPr algn="ctr"/>
                      <a:r>
                        <a:rPr lang="en-US" sz="2400" b="1" dirty="0"/>
                        <a:t>18.4</a:t>
                      </a:r>
                    </a:p>
                  </a:txBody>
                  <a:tcPr anchor="ctr"/>
                </a:tc>
                <a:tc>
                  <a:txBody>
                    <a:bodyPr/>
                    <a:lstStyle/>
                    <a:p>
                      <a:pPr algn="ctr"/>
                      <a:r>
                        <a:rPr lang="en-US" sz="2400" b="1" dirty="0"/>
                        <a:t>22.7</a:t>
                      </a:r>
                    </a:p>
                  </a:txBody>
                  <a:tcPr anchor="ctr"/>
                </a:tc>
                <a:extLst>
                  <a:ext uri="{0D108BD9-81ED-4DB2-BD59-A6C34878D82A}">
                    <a16:rowId xmlns:a16="http://schemas.microsoft.com/office/drawing/2014/main" val="4139436322"/>
                  </a:ext>
                </a:extLst>
              </a:tr>
            </a:tbl>
          </a:graphicData>
        </a:graphic>
      </p:graphicFrame>
      <p:sp>
        <p:nvSpPr>
          <p:cNvPr id="6" name="TextBox 5">
            <a:extLst>
              <a:ext uri="{FF2B5EF4-FFF2-40B4-BE49-F238E27FC236}">
                <a16:creationId xmlns:a16="http://schemas.microsoft.com/office/drawing/2014/main" id="{D8873DF4-BBFE-4C5B-A538-D13EC66A00CA}"/>
              </a:ext>
            </a:extLst>
          </p:cNvPr>
          <p:cNvSpPr txBox="1"/>
          <p:nvPr/>
        </p:nvSpPr>
        <p:spPr>
          <a:xfrm>
            <a:off x="1027112" y="1735355"/>
            <a:ext cx="10127125" cy="1938992"/>
          </a:xfrm>
          <a:prstGeom prst="rect">
            <a:avLst/>
          </a:prstGeom>
          <a:noFill/>
        </p:spPr>
        <p:txBody>
          <a:bodyPr wrap="square" rtlCol="0">
            <a:spAutoFit/>
          </a:bodyPr>
          <a:lstStyle/>
          <a:p>
            <a:r>
              <a:rPr lang="en-US" sz="2400" dirty="0"/>
              <a:t>Ho: Whether the condition score is between 1 and 5 or between 6 and 10 will not impact the price. </a:t>
            </a:r>
          </a:p>
          <a:p>
            <a:endParaRPr lang="en-US" sz="2400" dirty="0"/>
          </a:p>
          <a:p>
            <a:r>
              <a:rPr lang="en-US" sz="2400" dirty="0"/>
              <a:t>The 4</a:t>
            </a:r>
            <a:r>
              <a:rPr lang="en-US" sz="2400" baseline="30000" dirty="0"/>
              <a:t>th</a:t>
            </a:r>
            <a:r>
              <a:rPr lang="en-US" sz="2400" dirty="0"/>
              <a:t> null hypothesis is rejected so as P&lt;&lt;0.05. Thus, the condition score drives the price difference. </a:t>
            </a:r>
          </a:p>
        </p:txBody>
      </p:sp>
    </p:spTree>
    <p:extLst>
      <p:ext uri="{BB962C8B-B14F-4D97-AF65-F5344CB8AC3E}">
        <p14:creationId xmlns:p14="http://schemas.microsoft.com/office/powerpoint/2010/main" val="384078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B7CF-1497-4438-9D50-A5F1AE350EBC}"/>
              </a:ext>
            </a:extLst>
          </p:cNvPr>
          <p:cNvSpPr>
            <a:spLocks noGrp="1"/>
          </p:cNvSpPr>
          <p:nvPr>
            <p:ph type="title"/>
          </p:nvPr>
        </p:nvSpPr>
        <p:spPr/>
        <p:txBody>
          <a:bodyPr/>
          <a:lstStyle/>
          <a:p>
            <a:r>
              <a:rPr lang="en-US" dirty="0"/>
              <a:t>Hypo 5: Remodel since 1990?</a:t>
            </a:r>
          </a:p>
        </p:txBody>
      </p:sp>
      <p:graphicFrame>
        <p:nvGraphicFramePr>
          <p:cNvPr id="4" name="Table 4">
            <a:extLst>
              <a:ext uri="{FF2B5EF4-FFF2-40B4-BE49-F238E27FC236}">
                <a16:creationId xmlns:a16="http://schemas.microsoft.com/office/drawing/2014/main" id="{C6034485-7ABE-4311-A8E6-B2DE0EC32950}"/>
              </a:ext>
            </a:extLst>
          </p:cNvPr>
          <p:cNvGraphicFramePr>
            <a:graphicFrameLocks noGrp="1"/>
          </p:cNvGraphicFramePr>
          <p:nvPr>
            <p:ph idx="1"/>
            <p:extLst>
              <p:ext uri="{D42A27DB-BD31-4B8C-83A1-F6EECF244321}">
                <p14:modId xmlns:p14="http://schemas.microsoft.com/office/powerpoint/2010/main" val="2045147541"/>
              </p:ext>
            </p:extLst>
          </p:nvPr>
        </p:nvGraphicFramePr>
        <p:xfrm>
          <a:off x="657285" y="3821963"/>
          <a:ext cx="10866777" cy="2826579"/>
        </p:xfrm>
        <a:graphic>
          <a:graphicData uri="http://schemas.openxmlformats.org/drawingml/2006/table">
            <a:tbl>
              <a:tblPr firstRow="1" bandRow="1">
                <a:tableStyleId>{F5AB1C69-6EDB-4FF4-983F-18BD219EF322}</a:tableStyleId>
              </a:tblPr>
              <a:tblGrid>
                <a:gridCol w="3622259">
                  <a:extLst>
                    <a:ext uri="{9D8B030D-6E8A-4147-A177-3AD203B41FA5}">
                      <a16:colId xmlns:a16="http://schemas.microsoft.com/office/drawing/2014/main" val="584493409"/>
                    </a:ext>
                  </a:extLst>
                </a:gridCol>
                <a:gridCol w="3622259">
                  <a:extLst>
                    <a:ext uri="{9D8B030D-6E8A-4147-A177-3AD203B41FA5}">
                      <a16:colId xmlns:a16="http://schemas.microsoft.com/office/drawing/2014/main" val="2669344713"/>
                    </a:ext>
                  </a:extLst>
                </a:gridCol>
                <a:gridCol w="3622259">
                  <a:extLst>
                    <a:ext uri="{9D8B030D-6E8A-4147-A177-3AD203B41FA5}">
                      <a16:colId xmlns:a16="http://schemas.microsoft.com/office/drawing/2014/main" val="1066755710"/>
                    </a:ext>
                  </a:extLst>
                </a:gridCol>
              </a:tblGrid>
              <a:tr h="942193">
                <a:tc>
                  <a:txBody>
                    <a:bodyPr/>
                    <a:lstStyle/>
                    <a:p>
                      <a:pPr algn="ctr"/>
                      <a:endParaRPr lang="en-US" dirty="0"/>
                    </a:p>
                  </a:txBody>
                  <a:tcPr anchor="ctr">
                    <a:lnTlToBr w="12700" cap="flat" cmpd="sng" algn="ctr">
                      <a:solidFill>
                        <a:schemeClr val="tx1"/>
                      </a:solidFill>
                      <a:prstDash val="solid"/>
                      <a:round/>
                      <a:headEnd type="none" w="med" len="med"/>
                      <a:tailEnd type="none" w="med" len="med"/>
                    </a:lnTlToBr>
                  </a:tcPr>
                </a:tc>
                <a:tc>
                  <a:txBody>
                    <a:bodyPr/>
                    <a:lstStyle/>
                    <a:p>
                      <a:pPr algn="ctr"/>
                      <a:r>
                        <a:rPr lang="en-US" sz="2000" dirty="0"/>
                        <a:t>Since 1990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Before 1990</a:t>
                      </a:r>
                    </a:p>
                  </a:txBody>
                  <a:tcPr anchor="ctr"/>
                </a:tc>
                <a:extLst>
                  <a:ext uri="{0D108BD9-81ED-4DB2-BD59-A6C34878D82A}">
                    <a16:rowId xmlns:a16="http://schemas.microsoft.com/office/drawing/2014/main" val="3105015040"/>
                  </a:ext>
                </a:extLst>
              </a:tr>
              <a:tr h="942193">
                <a:tc>
                  <a:txBody>
                    <a:bodyPr/>
                    <a:lstStyle/>
                    <a:p>
                      <a:pPr algn="ctr"/>
                      <a:r>
                        <a:rPr lang="en-US" sz="2000" dirty="0"/>
                        <a:t>Grand Living Area ($ / sq. ft.)</a:t>
                      </a:r>
                    </a:p>
                  </a:txBody>
                  <a:tcPr anchor="ctr"/>
                </a:tc>
                <a:tc>
                  <a:txBody>
                    <a:bodyPr/>
                    <a:lstStyle/>
                    <a:p>
                      <a:pPr algn="ctr"/>
                      <a:r>
                        <a:rPr lang="en-US" sz="2400" b="1" dirty="0"/>
                        <a:t>131</a:t>
                      </a:r>
                    </a:p>
                  </a:txBody>
                  <a:tcPr anchor="ctr"/>
                </a:tc>
                <a:tc>
                  <a:txBody>
                    <a:bodyPr/>
                    <a:lstStyle/>
                    <a:p>
                      <a:pPr algn="ctr"/>
                      <a:r>
                        <a:rPr lang="en-US" sz="2400" b="1" dirty="0"/>
                        <a:t>108</a:t>
                      </a:r>
                    </a:p>
                  </a:txBody>
                  <a:tcPr anchor="ctr"/>
                </a:tc>
                <a:extLst>
                  <a:ext uri="{0D108BD9-81ED-4DB2-BD59-A6C34878D82A}">
                    <a16:rowId xmlns:a16="http://schemas.microsoft.com/office/drawing/2014/main" val="278448382"/>
                  </a:ext>
                </a:extLst>
              </a:tr>
              <a:tr h="942193">
                <a:tc>
                  <a:txBody>
                    <a:bodyPr/>
                    <a:lstStyle/>
                    <a:p>
                      <a:pPr algn="ctr"/>
                      <a:r>
                        <a:rPr lang="en-US" sz="2000" dirty="0"/>
                        <a:t>Lot Area ($ / sq. ft.)</a:t>
                      </a:r>
                    </a:p>
                  </a:txBody>
                  <a:tcPr anchor="ctr"/>
                </a:tc>
                <a:tc>
                  <a:txBody>
                    <a:bodyPr/>
                    <a:lstStyle/>
                    <a:p>
                      <a:pPr algn="ctr"/>
                      <a:r>
                        <a:rPr lang="en-US" sz="2400" b="1" dirty="0"/>
                        <a:t>24.4</a:t>
                      </a:r>
                    </a:p>
                  </a:txBody>
                  <a:tcPr anchor="ctr"/>
                </a:tc>
                <a:tc>
                  <a:txBody>
                    <a:bodyPr/>
                    <a:lstStyle/>
                    <a:p>
                      <a:pPr algn="ctr"/>
                      <a:r>
                        <a:rPr lang="en-US" sz="2400" b="1" dirty="0"/>
                        <a:t>17.1</a:t>
                      </a:r>
                    </a:p>
                  </a:txBody>
                  <a:tcPr anchor="ctr"/>
                </a:tc>
                <a:extLst>
                  <a:ext uri="{0D108BD9-81ED-4DB2-BD59-A6C34878D82A}">
                    <a16:rowId xmlns:a16="http://schemas.microsoft.com/office/drawing/2014/main" val="4139436322"/>
                  </a:ext>
                </a:extLst>
              </a:tr>
            </a:tbl>
          </a:graphicData>
        </a:graphic>
      </p:graphicFrame>
      <p:sp>
        <p:nvSpPr>
          <p:cNvPr id="6" name="TextBox 5">
            <a:extLst>
              <a:ext uri="{FF2B5EF4-FFF2-40B4-BE49-F238E27FC236}">
                <a16:creationId xmlns:a16="http://schemas.microsoft.com/office/drawing/2014/main" id="{D8873DF4-BBFE-4C5B-A538-D13EC66A00CA}"/>
              </a:ext>
            </a:extLst>
          </p:cNvPr>
          <p:cNvSpPr txBox="1"/>
          <p:nvPr/>
        </p:nvSpPr>
        <p:spPr>
          <a:xfrm>
            <a:off x="1027112" y="1735355"/>
            <a:ext cx="10127125" cy="1938992"/>
          </a:xfrm>
          <a:prstGeom prst="rect">
            <a:avLst/>
          </a:prstGeom>
          <a:noFill/>
        </p:spPr>
        <p:txBody>
          <a:bodyPr wrap="square" rtlCol="0">
            <a:spAutoFit/>
          </a:bodyPr>
          <a:lstStyle/>
          <a:p>
            <a:r>
              <a:rPr lang="en-US" sz="2400" dirty="0"/>
              <a:t>Ho: Whether the remodel was done before 1990 will not impact the price. </a:t>
            </a:r>
          </a:p>
          <a:p>
            <a:endParaRPr lang="en-US" sz="2400" dirty="0"/>
          </a:p>
          <a:p>
            <a:r>
              <a:rPr lang="en-US" sz="2400" dirty="0"/>
              <a:t>The 5</a:t>
            </a:r>
            <a:r>
              <a:rPr lang="en-US" sz="2400" baseline="30000" dirty="0"/>
              <a:t>th</a:t>
            </a:r>
            <a:r>
              <a:rPr lang="en-US" sz="2400" dirty="0"/>
              <a:t> null hypothesis is rejected so as P&lt;&lt;0.05. Thus, the property age drives the price difference. </a:t>
            </a:r>
          </a:p>
        </p:txBody>
      </p:sp>
    </p:spTree>
    <p:extLst>
      <p:ext uri="{BB962C8B-B14F-4D97-AF65-F5344CB8AC3E}">
        <p14:creationId xmlns:p14="http://schemas.microsoft.com/office/powerpoint/2010/main" val="249110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2CBF-51C9-48FE-91C9-C81ECB6CCA4E}"/>
              </a:ext>
            </a:extLst>
          </p:cNvPr>
          <p:cNvSpPr>
            <a:spLocks noGrp="1"/>
          </p:cNvSpPr>
          <p:nvPr>
            <p:ph type="title"/>
          </p:nvPr>
        </p:nvSpPr>
        <p:spPr/>
        <p:txBody>
          <a:bodyPr/>
          <a:lstStyle/>
          <a:p>
            <a:r>
              <a:rPr lang="en-US" dirty="0"/>
              <a:t>General preference</a:t>
            </a:r>
          </a:p>
        </p:txBody>
      </p:sp>
      <p:sp>
        <p:nvSpPr>
          <p:cNvPr id="3" name="Content Placeholder 2">
            <a:extLst>
              <a:ext uri="{FF2B5EF4-FFF2-40B4-BE49-F238E27FC236}">
                <a16:creationId xmlns:a16="http://schemas.microsoft.com/office/drawing/2014/main" id="{7CE1A475-0F4C-4E73-918C-202CEB769171}"/>
              </a:ext>
            </a:extLst>
          </p:cNvPr>
          <p:cNvSpPr>
            <a:spLocks noGrp="1"/>
          </p:cNvSpPr>
          <p:nvPr>
            <p:ph idx="1"/>
          </p:nvPr>
        </p:nvSpPr>
        <p:spPr/>
        <p:txBody>
          <a:bodyPr>
            <a:normAutofit/>
          </a:bodyPr>
          <a:lstStyle/>
          <a:p>
            <a:r>
              <a:rPr lang="en-US" sz="3200" dirty="0"/>
              <a:t>Newer house</a:t>
            </a:r>
          </a:p>
          <a:p>
            <a:r>
              <a:rPr lang="en-US" sz="3200" dirty="0"/>
              <a:t>Well Maintained</a:t>
            </a:r>
          </a:p>
          <a:p>
            <a:r>
              <a:rPr lang="en-US" sz="3200" dirty="0"/>
              <a:t>Higher Quality</a:t>
            </a:r>
          </a:p>
          <a:p>
            <a:endParaRPr lang="en-US" dirty="0"/>
          </a:p>
        </p:txBody>
      </p:sp>
      <p:sp>
        <p:nvSpPr>
          <p:cNvPr id="4" name="TextBox 3">
            <a:extLst>
              <a:ext uri="{FF2B5EF4-FFF2-40B4-BE49-F238E27FC236}">
                <a16:creationId xmlns:a16="http://schemas.microsoft.com/office/drawing/2014/main" id="{FA345CE4-454F-4BEF-B136-5CB33A9D7CF8}"/>
              </a:ext>
            </a:extLst>
          </p:cNvPr>
          <p:cNvSpPr txBox="1"/>
          <p:nvPr/>
        </p:nvSpPr>
        <p:spPr>
          <a:xfrm>
            <a:off x="1191802" y="4541178"/>
            <a:ext cx="10448818" cy="1569660"/>
          </a:xfrm>
          <a:prstGeom prst="rect">
            <a:avLst/>
          </a:prstGeom>
          <a:noFill/>
        </p:spPr>
        <p:txBody>
          <a:bodyPr wrap="square" rtlCol="0">
            <a:spAutoFit/>
          </a:bodyPr>
          <a:lstStyle/>
          <a:p>
            <a:r>
              <a:rPr lang="en-US" sz="2400" dirty="0"/>
              <a:t>The factors of Lot Area and Grand Living Area were analyzed.  Because there is lack of sales information for house with large lot area but small grand living area in addition to these 3 factors, only the house with lot area smaller than 10000 sq. feet would be processed further. </a:t>
            </a:r>
          </a:p>
        </p:txBody>
      </p:sp>
    </p:spTree>
    <p:extLst>
      <p:ext uri="{BB962C8B-B14F-4D97-AF65-F5344CB8AC3E}">
        <p14:creationId xmlns:p14="http://schemas.microsoft.com/office/powerpoint/2010/main" val="954401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277</TotalTime>
  <Words>720</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City of Ames Housing Analysis 2006-2010</vt:lpstr>
      <vt:lpstr>Analysis Overview</vt:lpstr>
      <vt:lpstr>Driving Factors</vt:lpstr>
      <vt:lpstr>Hypo 1: Lot Area</vt:lpstr>
      <vt:lpstr>Hypo 2: Grand Living Area</vt:lpstr>
      <vt:lpstr>Hypo 3: Quality Score</vt:lpstr>
      <vt:lpstr>Hypo 4: Condition Score</vt:lpstr>
      <vt:lpstr>Hypo 5: Remodel since 1990?</vt:lpstr>
      <vt:lpstr>General preference</vt:lpstr>
      <vt:lpstr>Large House vs Small House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of Ames Housing Analysis 2006-2010</dc:title>
  <dc:creator>Li, Baitao</dc:creator>
  <cp:lastModifiedBy>Li, Baitao</cp:lastModifiedBy>
  <cp:revision>42</cp:revision>
  <dcterms:created xsi:type="dcterms:W3CDTF">2020-09-10T01:20:14Z</dcterms:created>
  <dcterms:modified xsi:type="dcterms:W3CDTF">2020-09-10T05:57:24Z</dcterms:modified>
</cp:coreProperties>
</file>