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9" r:id="rId5"/>
    <p:sldId id="261" r:id="rId6"/>
    <p:sldId id="262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BootCamp\Excel\Capstone%20Project\Lariot%20Model%2012.4%20Strategy%20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Sheet1!$D$10</c:f>
              <c:strCache>
                <c:ptCount val="1"/>
                <c:pt idx="0">
                  <c:v>Prediction for Next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Sheet1!$E$9:$H$9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Sheet1!$E$10:$H$10</c:f>
              <c:numCache>
                <c:formatCode>_("$"* #,##0.00_);_("$"* \(#,##0.00\);_("$"* "-"??_);_(@_)</c:formatCode>
                <c:ptCount val="4"/>
                <c:pt idx="0">
                  <c:v>34545742.080000006</c:v>
                </c:pt>
                <c:pt idx="1">
                  <c:v>35113922.480000004</c:v>
                </c:pt>
                <c:pt idx="2">
                  <c:v>51481998.110000007</c:v>
                </c:pt>
                <c:pt idx="3">
                  <c:v>35986532.430000007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AC-4280-B4AA-8884A0D46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9043968"/>
        <c:axId val="679045280"/>
      </c:barChart>
      <c:catAx>
        <c:axId val="67904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45280"/>
        <c:crosses val="autoZero"/>
        <c:auto val="1"/>
        <c:lblAlgn val="ctr"/>
        <c:lblOffset val="100"/>
        <c:noMultiLvlLbl val="0"/>
      </c:catAx>
      <c:valAx>
        <c:axId val="67904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4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5A48C-5720-4441-815F-7D0A066D024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7C258-368D-461D-BB02-D7345533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7C258-368D-461D-BB02-D73455333D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04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0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66BB77-A190-4C6C-BF37-83B181399B0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B2B85D-BC5C-4F77-9773-D6442C213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4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3720-CA89-4969-9E4E-BEE2E458E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2019 Strategic Planning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B42F1-00A4-4C94-991D-7E9524F8E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Tony Li</a:t>
            </a:r>
          </a:p>
        </p:txBody>
      </p:sp>
    </p:spTree>
    <p:extLst>
      <p:ext uri="{BB962C8B-B14F-4D97-AF65-F5344CB8AC3E}">
        <p14:creationId xmlns:p14="http://schemas.microsoft.com/office/powerpoint/2010/main" val="363269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0DD-1B62-440B-A3A3-91D98DF1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of Lariat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AA0285-F6C2-44BB-8957-4BE5BAC84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58327"/>
              </p:ext>
            </p:extLst>
          </p:nvPr>
        </p:nvGraphicFramePr>
        <p:xfrm>
          <a:off x="1292885" y="3142692"/>
          <a:ext cx="9443612" cy="172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03">
                  <a:extLst>
                    <a:ext uri="{9D8B030D-6E8A-4147-A177-3AD203B41FA5}">
                      <a16:colId xmlns:a16="http://schemas.microsoft.com/office/drawing/2014/main" val="1466925850"/>
                    </a:ext>
                  </a:extLst>
                </a:gridCol>
                <a:gridCol w="2360903">
                  <a:extLst>
                    <a:ext uri="{9D8B030D-6E8A-4147-A177-3AD203B41FA5}">
                      <a16:colId xmlns:a16="http://schemas.microsoft.com/office/drawing/2014/main" val="4272209079"/>
                    </a:ext>
                  </a:extLst>
                </a:gridCol>
                <a:gridCol w="2360903">
                  <a:extLst>
                    <a:ext uri="{9D8B030D-6E8A-4147-A177-3AD203B41FA5}">
                      <a16:colId xmlns:a16="http://schemas.microsoft.com/office/drawing/2014/main" val="1109851988"/>
                    </a:ext>
                  </a:extLst>
                </a:gridCol>
                <a:gridCol w="2360903">
                  <a:extLst>
                    <a:ext uri="{9D8B030D-6E8A-4147-A177-3AD203B41FA5}">
                      <a16:colId xmlns:a16="http://schemas.microsoft.com/office/drawing/2014/main" val="2752417597"/>
                    </a:ext>
                  </a:extLst>
                </a:gridCol>
              </a:tblGrid>
              <a:tr h="863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Cars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Makes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Branches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Profit in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46075"/>
                  </a:ext>
                </a:extLst>
              </a:tr>
              <a:tr h="8636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$34.5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69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81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1D1-0F4B-4289-976D-720955F3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Profitability for Lariat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FC09D-4380-4789-AEEB-F214B57C8AFA}"/>
              </a:ext>
            </a:extLst>
          </p:cNvPr>
          <p:cNvSpPr txBox="1"/>
          <p:nvPr/>
        </p:nvSpPr>
        <p:spPr>
          <a:xfrm>
            <a:off x="511994" y="2625160"/>
            <a:ext cx="11168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Strategy 1: Replace the car models with negative net profit by those with most profits instead.</a:t>
            </a:r>
          </a:p>
          <a:p>
            <a:endParaRPr lang="en-US" sz="2400" b="1" dirty="0"/>
          </a:p>
          <a:p>
            <a:r>
              <a:rPr lang="en-US" sz="2400" b="1" dirty="0"/>
              <a:t>Strategy 2: Remove Top 10 Makes of Car with lowest net profit by Top 10 with highest net profit.</a:t>
            </a:r>
          </a:p>
          <a:p>
            <a:endParaRPr lang="en-US" sz="2400" b="1" dirty="0"/>
          </a:p>
          <a:p>
            <a:r>
              <a:rPr lang="en-US" sz="2400" b="1" dirty="0"/>
              <a:t>Strategy 3: Shut down Top 5 branches with lowest profit and expand 5 branches in the city with highest profit.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690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798D-8AAA-4D7F-B011-10E972E5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Car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6A311-C650-4C92-9A73-E560AD19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2" y="2972940"/>
            <a:ext cx="4744752" cy="2225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C6F4C-5DDF-4880-9F29-77743D77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673" y="2972941"/>
            <a:ext cx="4744752" cy="2225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D4FC0-FFD3-47B7-AE26-658109D1867F}"/>
              </a:ext>
            </a:extLst>
          </p:cNvPr>
          <p:cNvSpPr txBox="1"/>
          <p:nvPr/>
        </p:nvSpPr>
        <p:spPr>
          <a:xfrm>
            <a:off x="483115" y="2274832"/>
            <a:ext cx="602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 Models Losing Money (Total 29)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0C4FB-5A7A-460C-A516-9240DFE16262}"/>
              </a:ext>
            </a:extLst>
          </p:cNvPr>
          <p:cNvSpPr txBox="1"/>
          <p:nvPr/>
        </p:nvSpPr>
        <p:spPr>
          <a:xfrm>
            <a:off x="6961673" y="2309006"/>
            <a:ext cx="498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 Models Earning Most Money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81AC54-A78E-4949-915F-D25EB2D55E88}"/>
              </a:ext>
            </a:extLst>
          </p:cNvPr>
          <p:cNvSpPr/>
          <p:nvPr/>
        </p:nvSpPr>
        <p:spPr>
          <a:xfrm>
            <a:off x="5070832" y="5198724"/>
            <a:ext cx="2280863" cy="67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2D4E8-6E28-499C-8667-30EFB2E42C5D}"/>
              </a:ext>
            </a:extLst>
          </p:cNvPr>
          <p:cNvSpPr/>
          <p:nvPr/>
        </p:nvSpPr>
        <p:spPr>
          <a:xfrm>
            <a:off x="4404304" y="5751631"/>
            <a:ext cx="3095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~$20,000</a:t>
            </a:r>
          </a:p>
        </p:txBody>
      </p:sp>
    </p:spTree>
    <p:extLst>
      <p:ext uri="{BB962C8B-B14F-4D97-AF65-F5344CB8AC3E}">
        <p14:creationId xmlns:p14="http://schemas.microsoft.com/office/powerpoint/2010/main" val="55614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E022-E864-47E4-AB59-6F5027B9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5817"/>
            <a:ext cx="10571998" cy="970450"/>
          </a:xfrm>
        </p:spPr>
        <p:txBody>
          <a:bodyPr/>
          <a:lstStyle/>
          <a:p>
            <a:r>
              <a:rPr lang="en-US" dirty="0"/>
              <a:t>Strategy 2: Car Make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1339DA3-0D4F-4B8F-947C-D7DBD3DAA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988968"/>
              </p:ext>
            </p:extLst>
          </p:nvPr>
        </p:nvGraphicFramePr>
        <p:xfrm>
          <a:off x="2313125" y="2617287"/>
          <a:ext cx="7195882" cy="362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3" imgW="4394096" imgH="2216173" progId="Excel.Sheet.12">
                  <p:embed/>
                </p:oleObj>
              </mc:Choice>
              <mc:Fallback>
                <p:oleObj name="Worksheet" r:id="rId3" imgW="4394096" imgH="22161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3125" y="2617287"/>
                        <a:ext cx="7195882" cy="362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77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BEE6-3A6E-43AD-87BE-8CBE0BE2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Operation Branch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04930-6FB5-42F3-BADD-8642ABC6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67105"/>
              </p:ext>
            </p:extLst>
          </p:nvPr>
        </p:nvGraphicFramePr>
        <p:xfrm>
          <a:off x="2445248" y="2825869"/>
          <a:ext cx="762228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142">
                  <a:extLst>
                    <a:ext uri="{9D8B030D-6E8A-4147-A177-3AD203B41FA5}">
                      <a16:colId xmlns:a16="http://schemas.microsoft.com/office/drawing/2014/main" val="2444404303"/>
                    </a:ext>
                  </a:extLst>
                </a:gridCol>
                <a:gridCol w="3811142">
                  <a:extLst>
                    <a:ext uri="{9D8B030D-6E8A-4147-A177-3AD203B41FA5}">
                      <a16:colId xmlns:a16="http://schemas.microsoft.com/office/drawing/2014/main" val="1814113635"/>
                    </a:ext>
                  </a:extLst>
                </a:gridCol>
              </a:tblGrid>
              <a:tr h="60358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Table for Top 5 Branches with Highest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Table for Top 5 Branches with Least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7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24: Charlotte, North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2: Tampa, Florida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3: Atlanta, Georgia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28: Kalamazoo, Michigan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8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35: Washington,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23: Boise, Idaho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0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50: Fort Worth, 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5: Forth Worth, 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8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9: Birmingham, 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34: Lake Charles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7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$ 4.13M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$ 2.69M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02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2BCE7-0BEC-4C61-846D-8DDA6830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Different Strategies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B50160-8005-473C-B836-448A74ADC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785283"/>
              </p:ext>
            </p:extLst>
          </p:nvPr>
        </p:nvGraphicFramePr>
        <p:xfrm>
          <a:off x="327060" y="2283431"/>
          <a:ext cx="6710738" cy="431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A69527-7F14-419C-9C4C-08A81176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36200"/>
              </p:ext>
            </p:extLst>
          </p:nvPr>
        </p:nvGraphicFramePr>
        <p:xfrm>
          <a:off x="7212458" y="2447817"/>
          <a:ext cx="4839128" cy="3881065"/>
        </p:xfrm>
        <a:graphic>
          <a:graphicData uri="http://schemas.openxmlformats.org/drawingml/2006/table">
            <a:tbl>
              <a:tblPr/>
              <a:tblGrid>
                <a:gridCol w="1388744">
                  <a:extLst>
                    <a:ext uri="{9D8B030D-6E8A-4147-A177-3AD203B41FA5}">
                      <a16:colId xmlns:a16="http://schemas.microsoft.com/office/drawing/2014/main" val="2892490297"/>
                    </a:ext>
                  </a:extLst>
                </a:gridCol>
                <a:gridCol w="2433881">
                  <a:extLst>
                    <a:ext uri="{9D8B030D-6E8A-4147-A177-3AD203B41FA5}">
                      <a16:colId xmlns:a16="http://schemas.microsoft.com/office/drawing/2014/main" val="730543554"/>
                    </a:ext>
                  </a:extLst>
                </a:gridCol>
                <a:gridCol w="1016503">
                  <a:extLst>
                    <a:ext uri="{9D8B030D-6E8A-4147-A177-3AD203B41FA5}">
                      <a16:colId xmlns:a16="http://schemas.microsoft.com/office/drawing/2014/main" val="4141206074"/>
                    </a:ext>
                  </a:extLst>
                </a:gridCol>
              </a:tblGrid>
              <a:tr h="776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Lariat Strategic Planning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 for Next Year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Increase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41610"/>
                  </a:ext>
                </a:extLst>
              </a:tr>
              <a:tr h="776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51,481,998.11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92266"/>
                  </a:ext>
                </a:extLst>
              </a:tr>
              <a:tr h="776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35,986,532.43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81805"/>
                  </a:ext>
                </a:extLst>
              </a:tr>
              <a:tr h="776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35,113,922.48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9561"/>
                  </a:ext>
                </a:extLst>
              </a:tr>
              <a:tr h="776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34,545,742.08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62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16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A11E-3750-4925-B60B-3C2375B5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3D902-AC2C-4E56-9B62-F64E9B577AED}"/>
              </a:ext>
            </a:extLst>
          </p:cNvPr>
          <p:cNvSpPr txBox="1"/>
          <p:nvPr/>
        </p:nvSpPr>
        <p:spPr>
          <a:xfrm>
            <a:off x="881864" y="2289778"/>
            <a:ext cx="10428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growth of profitability for Strategy 2 is significantly larger than Strategy 1 and Strategy 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Strategy 1 is a part of Strategy 2 to some extent.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still relatively large amount of profit in cities with least profitability. Shutting down will certainly lose profit.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0FA578-D658-4B36-922D-E6D4E8828D9E}"/>
              </a:ext>
            </a:extLst>
          </p:cNvPr>
          <p:cNvSpPr/>
          <p:nvPr/>
        </p:nvSpPr>
        <p:spPr>
          <a:xfrm>
            <a:off x="2989491" y="5279020"/>
            <a:ext cx="52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Strategy 2 Only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337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86</TotalTime>
  <Words>292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Microsoft Excel Worksheet</vt:lpstr>
      <vt:lpstr>Lariat 2019 Strategic Planning </vt:lpstr>
      <vt:lpstr>Information of Lariat</vt:lpstr>
      <vt:lpstr>Optimize Profitability for Lariat</vt:lpstr>
      <vt:lpstr>Strategy 1: Car Model</vt:lpstr>
      <vt:lpstr>Strategy 2: Car Make</vt:lpstr>
      <vt:lpstr>Strategy 3: Operation Branch</vt:lpstr>
      <vt:lpstr>Comparison of Different Strategies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2019 Strategic Planning </dc:title>
  <dc:creator>Li, Baitao</dc:creator>
  <cp:lastModifiedBy>Li, Baitao</cp:lastModifiedBy>
  <cp:revision>31</cp:revision>
  <dcterms:created xsi:type="dcterms:W3CDTF">2020-06-20T07:30:47Z</dcterms:created>
  <dcterms:modified xsi:type="dcterms:W3CDTF">2020-06-20T08:59:05Z</dcterms:modified>
</cp:coreProperties>
</file>