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7" r:id="rId1"/>
    <p:sldMasterId id="2147483705" r:id="rId2"/>
  </p:sldMasterIdLst>
  <p:notesMasterIdLst>
    <p:notesMasterId r:id="rId47"/>
  </p:notesMasterIdLst>
  <p:handoutMasterIdLst>
    <p:handoutMasterId r:id="rId48"/>
  </p:handoutMasterIdLst>
  <p:sldIdLst>
    <p:sldId id="256" r:id="rId3"/>
    <p:sldId id="257" r:id="rId4"/>
    <p:sldId id="260" r:id="rId5"/>
    <p:sldId id="261" r:id="rId6"/>
    <p:sldId id="288" r:id="rId7"/>
    <p:sldId id="259" r:id="rId8"/>
    <p:sldId id="262" r:id="rId9"/>
    <p:sldId id="265" r:id="rId10"/>
    <p:sldId id="258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86" r:id="rId20"/>
    <p:sldId id="304" r:id="rId21"/>
    <p:sldId id="274" r:id="rId22"/>
    <p:sldId id="302" r:id="rId23"/>
    <p:sldId id="287" r:id="rId24"/>
    <p:sldId id="305" r:id="rId25"/>
    <p:sldId id="303" r:id="rId26"/>
    <p:sldId id="272" r:id="rId27"/>
    <p:sldId id="298" r:id="rId28"/>
    <p:sldId id="275" r:id="rId29"/>
    <p:sldId id="273" r:id="rId30"/>
    <p:sldId id="299" r:id="rId31"/>
    <p:sldId id="277" r:id="rId32"/>
    <p:sldId id="276" r:id="rId33"/>
    <p:sldId id="300" r:id="rId34"/>
    <p:sldId id="279" r:id="rId35"/>
    <p:sldId id="278" r:id="rId36"/>
    <p:sldId id="301" r:id="rId37"/>
    <p:sldId id="280" r:id="rId38"/>
    <p:sldId id="289" r:id="rId39"/>
    <p:sldId id="291" r:id="rId40"/>
    <p:sldId id="290" r:id="rId41"/>
    <p:sldId id="292" r:id="rId42"/>
    <p:sldId id="293" r:id="rId43"/>
    <p:sldId id="294" r:id="rId44"/>
    <p:sldId id="296" r:id="rId45"/>
    <p:sldId id="297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4A1E-D6A8-4805-8C6E-8B0CB01A28F5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E5159-ED91-4EE1-9AC3-97B384A0F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47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CB85F-8BD8-4F72-B9B0-AB84E103F5EC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0B4BD-DF75-4183-A42D-9B33C489D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1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4265CA5-D227-4DCD-A609-E9799B74FB71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8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C68-9AC6-4FCF-B489-9DE8F70580F0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7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875605-B47E-4991-836C-773A54D42C01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5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8DDB488-1232-4625-9A0A-8D2E2E806393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42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691328B-5647-424C-9F85-730D9FF77EB1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9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A218-784E-4AAA-8805-D881628D9C71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7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0AE2-9605-416A-94C3-6D7E5EF5C2CC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7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1E77-B85D-46ED-857A-42E25B8AD15A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0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  <a:prstGeom prst="rect">
            <a:avLst/>
          </a:prstGeo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978D37C-CFC2-4507-91E5-AE2662CA4562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5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0C58-B191-422F-9103-A4317EA92075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2C38-8912-4893-B7F8-95344F8E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6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2696-516A-40E5-865F-D22C56BEC733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2C38-8912-4893-B7F8-95344F8E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5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6" y="148532"/>
            <a:ext cx="1000826" cy="9272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659" y="148532"/>
            <a:ext cx="1136602" cy="927228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 userDrawn="1"/>
        </p:nvSpPr>
        <p:spPr>
          <a:xfrm>
            <a:off x="9517310" y="6585626"/>
            <a:ext cx="2678802" cy="2740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Powered By: </a:t>
            </a:r>
            <a:r>
              <a:rPr lang="en-US" sz="1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NCRS Consult Ltd, Jos</a:t>
            </a:r>
          </a:p>
          <a:p>
            <a:pPr algn="r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" y="6146235"/>
            <a:ext cx="739726" cy="71166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54051" y="6522205"/>
            <a:ext cx="292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Python Basics</a:t>
            </a:r>
            <a:endParaRPr lang="en-US" sz="1200" i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406" y="6478141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9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2651-33C5-44E7-8EC9-C30C434EB3FA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2C38-8912-4893-B7F8-95344F8E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E433-34CE-42EE-8932-F2752F8774E0}" type="datetime1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2C38-8912-4893-B7F8-95344F8E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3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D720-436D-4FB6-B9A8-E5B600E78EA1}" type="datetime1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2C38-8912-4893-B7F8-95344F8E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0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45AF-1D83-434B-8BC3-1F9FD0F8E417}" type="datetime1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2C38-8912-4893-B7F8-95344F8E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7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2E17-C43D-4A64-91D0-A97200F97C07}" type="datetime1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2C38-8912-4893-B7F8-95344F8E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5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E9A1-15B0-4E67-ABC0-B1459551151C}" type="datetime1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2C38-8912-4893-B7F8-95344F8E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956E-B74D-4063-A628-E4E79BAF282E}" type="datetime1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2C38-8912-4893-B7F8-95344F8E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2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0AB1-A601-41C4-9F53-64AFFBD71B92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2C38-8912-4893-B7F8-95344F8E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2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8557-33B0-405C-B7C4-40427DDE6A65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2C38-8912-4893-B7F8-95344F8E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1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C81892-A53F-4B35-87DA-95C29DB440CC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6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9571-0EA2-4799-A0D6-B3C020CFE4B6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2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02AB-20B8-4BEF-BBBC-96D6C86DB945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4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9C7B-E002-4141-892D-0B2E0530409C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982C-0582-49CB-995A-A053320D609D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1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29F2-714E-4639-BE2B-1CBED9FC6D53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7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9AEE-AB9C-454E-807B-B581AFC531DD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4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20000"/>
            <a:lum/>
          </a:blip>
          <a:srcRect/>
          <a:stretch>
            <a:fillRect l="25000" r="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26B37-E7E7-40F1-930C-3D93729D2196}" type="datetime1">
              <a:rPr lang="en-US" smtClean="0"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20000"/>
            <a:lum/>
          </a:blip>
          <a:srcRect/>
          <a:stretch>
            <a:fillRect l="25000" r="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9495-0C6D-4A29-BD58-0245370B04D8}" type="datetime1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2C38-8912-4893-B7F8-95344F8E0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6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6881" y="1836569"/>
            <a:ext cx="5247619" cy="1313282"/>
          </a:xfrm>
          <a:effectLst>
            <a:glow rad="139700">
              <a:schemeClr val="accent5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r"/>
            <a:r>
              <a:rPr lang="en-US" sz="7000" dirty="0" smtClean="0">
                <a:solidFill>
                  <a:schemeClr val="accent6">
                    <a:lumMod val="75000"/>
                  </a:schemeClr>
                </a:solidFill>
              </a:rPr>
              <a:t>Python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basics</a:t>
            </a:r>
            <a:r>
              <a:rPr lang="en-US" sz="70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br>
              <a:rPr lang="en-US" sz="7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700" dirty="0" smtClean="0">
                <a:solidFill>
                  <a:srgbClr val="C00000"/>
                </a:solidFill>
              </a:rPr>
              <a:t>training</a:t>
            </a:r>
            <a:endParaRPr lang="en-US" sz="27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8031" y="3818216"/>
            <a:ext cx="9271471" cy="150308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RITEB, Anthony Chetmen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(</a:t>
            </a:r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OCP, MCSP, MCSE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)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Software Engineer | Scientific Officer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algn="ctr"/>
            <a:r>
              <a:rPr lang="en-US" sz="1400" b="1" i="1" dirty="0" smtClean="0">
                <a:solidFill>
                  <a:schemeClr val="accent2">
                    <a:lumMod val="50000"/>
                  </a:schemeClr>
                </a:solidFill>
              </a:rPr>
              <a:t>ICT Unit, NCRS Consult,</a:t>
            </a:r>
          </a:p>
          <a:p>
            <a:pPr algn="ctr"/>
            <a:r>
              <a:rPr lang="en-US" sz="1400" b="1" i="1" dirty="0" smtClean="0">
                <a:solidFill>
                  <a:schemeClr val="accent2">
                    <a:lumMod val="50000"/>
                  </a:schemeClr>
                </a:solidFill>
              </a:rPr>
              <a:t>National Centre For Remote Sensing, Jos.</a:t>
            </a:r>
          </a:p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830" y="1558057"/>
            <a:ext cx="1676640" cy="16130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" y="148532"/>
            <a:ext cx="1000826" cy="9272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03" y="148532"/>
            <a:ext cx="1136602" cy="927228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9334500" y="6618131"/>
            <a:ext cx="2848912" cy="2398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Powered By: </a:t>
            </a:r>
            <a:r>
              <a:rPr lang="en-US" sz="12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NCRS Consult Ltd, Jos</a:t>
            </a:r>
          </a:p>
          <a:p>
            <a:pPr algn="r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25900" y="3225825"/>
            <a:ext cx="4635500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Facilitated By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25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2045598" y="493914"/>
            <a:ext cx="8610600" cy="98715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What is python?</a:t>
            </a:r>
            <a:endParaRPr lang="en-US" sz="3400" dirty="0"/>
          </a:p>
        </p:txBody>
      </p:sp>
      <p:sp>
        <p:nvSpPr>
          <p:cNvPr id="10" name="Oval 9"/>
          <p:cNvSpPr/>
          <p:nvPr/>
        </p:nvSpPr>
        <p:spPr>
          <a:xfrm>
            <a:off x="1648496" y="1928916"/>
            <a:ext cx="3580327" cy="357036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glow rad="76200">
              <a:schemeClr val="accent6">
                <a:lumMod val="60000"/>
                <a:lumOff val="40000"/>
                <a:alpha val="40000"/>
              </a:schemeClr>
            </a:glow>
            <a:reflection endPos="11000" dist="50800" dir="5400000" sy="-100000" algn="bl" rotWithShape="0"/>
            <a:softEdge rad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74" y="2757532"/>
            <a:ext cx="1988570" cy="1913127"/>
          </a:xfrm>
          <a:prstGeom prst="rect">
            <a:avLst/>
          </a:prstGeom>
        </p:spPr>
      </p:pic>
      <p:sp>
        <p:nvSpPr>
          <p:cNvPr id="11" name="Round Diagonal Corner Rectangle 10"/>
          <p:cNvSpPr/>
          <p:nvPr/>
        </p:nvSpPr>
        <p:spPr>
          <a:xfrm>
            <a:off x="2444374" y="1675708"/>
            <a:ext cx="1787550" cy="68258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6">
                <a:lumMod val="60000"/>
                <a:lumOff val="40000"/>
                <a:alpha val="94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Open Source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2455105" y="5112223"/>
            <a:ext cx="1787550" cy="68258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6">
                <a:lumMod val="60000"/>
                <a:lumOff val="40000"/>
                <a:alpha val="95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OOP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 Diagonal Corner Rectangle 12"/>
          <p:cNvSpPr/>
          <p:nvPr/>
        </p:nvSpPr>
        <p:spPr>
          <a:xfrm>
            <a:off x="4640623" y="3372805"/>
            <a:ext cx="1787550" cy="68258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6">
                <a:lumMod val="60000"/>
                <a:lumOff val="40000"/>
                <a:alpha val="94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Large Standard Library</a:t>
            </a: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>
            <a:off x="449145" y="3372805"/>
            <a:ext cx="1787550" cy="68258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6">
                <a:lumMod val="60000"/>
                <a:lumOff val="40000"/>
                <a:alpha val="94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Easy To Learn</a:t>
            </a: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37109" y="2061969"/>
            <a:ext cx="531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Created by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Guido Van Russom</a:t>
            </a:r>
            <a:r>
              <a:rPr lang="en-US" dirty="0" smtClean="0"/>
              <a:t> in 1989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49856" y="2864816"/>
            <a:ext cx="5313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Inspired his favorite show’s (Flying Circus) creator </a:t>
            </a:r>
            <a:r>
              <a:rPr lang="en-US" b="1" dirty="0" smtClean="0"/>
              <a:t>‘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Monty Python</a:t>
            </a:r>
            <a:r>
              <a:rPr lang="en-US" b="1" dirty="0" smtClean="0"/>
              <a:t>’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49856" y="3934754"/>
            <a:ext cx="5313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High Level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Interpreted language</a:t>
            </a:r>
            <a:r>
              <a:rPr lang="en-US" dirty="0" smtClean="0"/>
              <a:t> with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easy</a:t>
            </a:r>
            <a:r>
              <a:rPr lang="en-US" dirty="0" smtClean="0"/>
              <a:t> syntax and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dynamic</a:t>
            </a:r>
            <a:r>
              <a:rPr lang="en-US" dirty="0" smtClean="0"/>
              <a:t> semantics.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4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2045598" y="493914"/>
            <a:ext cx="8610600" cy="98715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Features of python?</a:t>
            </a:r>
            <a:endParaRPr lang="en-US" sz="3400" dirty="0"/>
          </a:p>
        </p:txBody>
      </p:sp>
      <p:sp>
        <p:nvSpPr>
          <p:cNvPr id="9" name="TextBox 8"/>
          <p:cNvSpPr txBox="1"/>
          <p:nvPr/>
        </p:nvSpPr>
        <p:spPr>
          <a:xfrm>
            <a:off x="407828" y="1392267"/>
            <a:ext cx="4975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Simplicity</a:t>
            </a:r>
          </a:p>
          <a:p>
            <a:r>
              <a:rPr lang="en-US" dirty="0" smtClean="0"/>
              <a:t>Python is designed such that you think more of the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code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/>
              <a:t>and less of the syntax.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85134" y="1314993"/>
            <a:ext cx="4743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Open Source</a:t>
            </a:r>
          </a:p>
          <a:p>
            <a:r>
              <a:rPr lang="en-US" dirty="0" smtClean="0"/>
              <a:t>Being open source is awesome, which means that Python is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free for everyone</a:t>
            </a:r>
            <a:r>
              <a:rPr lang="en-US" b="1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7828" y="2561629"/>
            <a:ext cx="49755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Portability</a:t>
            </a:r>
          </a:p>
          <a:p>
            <a:r>
              <a:rPr lang="en-US" dirty="0" smtClean="0"/>
              <a:t>Python code can be written in one computer and executed in another without any hassle, making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code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sharing</a:t>
            </a:r>
            <a:r>
              <a:rPr lang="en-US" b="1" dirty="0" smtClean="0"/>
              <a:t> </a:t>
            </a:r>
            <a:r>
              <a:rPr lang="en-US" dirty="0" smtClean="0"/>
              <a:t>much easier.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85134" y="2419960"/>
            <a:ext cx="6237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Embeddable &amp; Extensible</a:t>
            </a:r>
          </a:p>
          <a:p>
            <a:r>
              <a:rPr lang="en-US" dirty="0" smtClean="0"/>
              <a:t>Python allows code of other languages such as </a:t>
            </a:r>
            <a:r>
              <a:rPr lang="en-US" i="1" dirty="0" smtClean="0"/>
              <a:t>C, C++</a:t>
            </a:r>
            <a:r>
              <a:rPr lang="en-US" dirty="0" smtClean="0"/>
              <a:t> to be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embedded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/>
              <a:t>into it so that certain functions can be performed, making Python even more powerful.</a:t>
            </a:r>
            <a:endParaRPr lang="en-US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07828" y="4179129"/>
            <a:ext cx="4975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Interpreted</a:t>
            </a:r>
          </a:p>
          <a:p>
            <a:r>
              <a:rPr lang="en-US" dirty="0" smtClean="0"/>
              <a:t>The tasks of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Memory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Management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/>
              <a:t>are handled by Python itself.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85133" y="4101855"/>
            <a:ext cx="6380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Huge Libraries</a:t>
            </a:r>
          </a:p>
          <a:p>
            <a:r>
              <a:rPr lang="en-US" dirty="0" smtClean="0"/>
              <a:t>Python has a huge set of libraries such as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NumPy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MatPlotLib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Scikit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-Learn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/>
              <a:t>which helps in solving problems.</a:t>
            </a:r>
            <a:endParaRPr lang="en-US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339403" y="5376005"/>
            <a:ext cx="9490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OOP</a:t>
            </a:r>
          </a:p>
          <a:p>
            <a:r>
              <a:rPr lang="en-US" dirty="0" smtClean="0"/>
              <a:t>Object orientation helps break down complex problems of the world into code and help provide security to it to obtain better solutions.</a:t>
            </a:r>
            <a:endParaRPr lang="en-US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9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4" y="1326524"/>
            <a:ext cx="10200068" cy="512931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idx="4294967295"/>
          </p:nvPr>
        </p:nvSpPr>
        <p:spPr>
          <a:xfrm>
            <a:off x="3825024" y="493914"/>
            <a:ext cx="6831173" cy="83261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Installing python &amp; pycharm IDE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9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654" y="388308"/>
            <a:ext cx="7332167" cy="596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3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3825024" y="493914"/>
            <a:ext cx="6831173" cy="83261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2600" dirty="0" smtClean="0"/>
              <a:t>Writing your first program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680716" y="1572571"/>
            <a:ext cx="107686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Task 1</a:t>
            </a:r>
          </a:p>
          <a:p>
            <a:r>
              <a:rPr lang="en-US" dirty="0" smtClean="0"/>
              <a:t>Type this lines below into your opened python file in your IDE environment: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print(‘Welcome to Python Basics Training at NCRS Consult’)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/>
              <a:t>Click on ‘Run’ or Play icon on your IDE gutter to run your python file.</a:t>
            </a:r>
          </a:p>
          <a:p>
            <a:endParaRPr lang="en-US" dirty="0" smtClean="0"/>
          </a:p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OR</a:t>
            </a:r>
          </a:p>
          <a:p>
            <a:r>
              <a:rPr lang="en-US" dirty="0" smtClean="0"/>
              <a:t>Open Terminal window and type in the below:</a:t>
            </a:r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python file_name.py</a:t>
            </a:r>
            <a:endParaRPr lang="en-US" b="1" dirty="0"/>
          </a:p>
          <a:p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8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3825024" y="493914"/>
            <a:ext cx="6831173" cy="83261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2600" dirty="0" smtClean="0"/>
              <a:t>Naming convention in python</a:t>
            </a:r>
            <a:endParaRPr lang="en-US" sz="2600" dirty="0"/>
          </a:p>
        </p:txBody>
      </p:sp>
      <p:sp>
        <p:nvSpPr>
          <p:cNvPr id="12" name="Round Diagonal Corner Rectangle 11"/>
          <p:cNvSpPr/>
          <p:nvPr/>
        </p:nvSpPr>
        <p:spPr>
          <a:xfrm>
            <a:off x="1653884" y="1453020"/>
            <a:ext cx="8977261" cy="588722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85000"/>
              <a:alpha val="5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653884" y="2147457"/>
            <a:ext cx="9002313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Standard:  word_word2 e.g first_name,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last_name, cost_price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aseline="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firstName,</a:t>
            </a:r>
            <a:r>
              <a:rPr lang="en-US" alt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lastName, extentedPrice, unitPrice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8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idx="4294967295"/>
          </p:nvPr>
        </p:nvSpPr>
        <p:spPr>
          <a:xfrm>
            <a:off x="3503055" y="493914"/>
            <a:ext cx="6078828" cy="83261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2600" dirty="0" smtClean="0"/>
              <a:t>Data types in python</a:t>
            </a:r>
            <a:endParaRPr lang="en-US" sz="2600" dirty="0"/>
          </a:p>
        </p:txBody>
      </p:sp>
      <p:sp>
        <p:nvSpPr>
          <p:cNvPr id="10" name="Oval 9"/>
          <p:cNvSpPr/>
          <p:nvPr/>
        </p:nvSpPr>
        <p:spPr>
          <a:xfrm>
            <a:off x="4185634" y="1993312"/>
            <a:ext cx="3412902" cy="33643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glow rad="63500">
              <a:schemeClr val="accent6">
                <a:lumMod val="60000"/>
                <a:lumOff val="40000"/>
                <a:alpha val="94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47" y="2496444"/>
            <a:ext cx="2366515" cy="2276734"/>
          </a:xfrm>
          <a:prstGeom prst="rect">
            <a:avLst/>
          </a:prstGeom>
        </p:spPr>
      </p:pic>
      <p:sp>
        <p:nvSpPr>
          <p:cNvPr id="13" name="Round Diagonal Corner Rectangle 12"/>
          <p:cNvSpPr/>
          <p:nvPr/>
        </p:nvSpPr>
        <p:spPr>
          <a:xfrm>
            <a:off x="1133439" y="3242004"/>
            <a:ext cx="2029634" cy="39779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6">
                <a:lumMod val="60000"/>
                <a:lumOff val="40000"/>
                <a:alpha val="94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Lists</a:t>
            </a: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4" name="Elbow Connector 23"/>
          <p:cNvCxnSpPr/>
          <p:nvPr/>
        </p:nvCxnSpPr>
        <p:spPr>
          <a:xfrm flipV="1">
            <a:off x="3786391" y="4630207"/>
            <a:ext cx="940156" cy="743251"/>
          </a:xfrm>
          <a:prstGeom prst="bentConnector3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 Diagonal Corner Rectangle 13"/>
          <p:cNvSpPr/>
          <p:nvPr/>
        </p:nvSpPr>
        <p:spPr>
          <a:xfrm>
            <a:off x="2488238" y="5373458"/>
            <a:ext cx="2029634" cy="39779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6">
                <a:lumMod val="60000"/>
                <a:lumOff val="40000"/>
                <a:alpha val="94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Tuples</a:t>
            </a: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6" name="Elbow Connector 25"/>
          <p:cNvCxnSpPr>
            <a:stCxn id="13" idx="0"/>
          </p:cNvCxnSpPr>
          <p:nvPr/>
        </p:nvCxnSpPr>
        <p:spPr>
          <a:xfrm>
            <a:off x="3163073" y="3440899"/>
            <a:ext cx="1354799" cy="371247"/>
          </a:xfrm>
          <a:prstGeom prst="bentConnector3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>
            <a:off x="4256469" y="1858813"/>
            <a:ext cx="1423114" cy="394990"/>
          </a:xfrm>
          <a:prstGeom prst="bentConnector3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6439440" y="1873383"/>
            <a:ext cx="1931339" cy="380420"/>
          </a:xfrm>
          <a:prstGeom prst="bentConnector3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6" idx="2"/>
          </p:cNvCxnSpPr>
          <p:nvPr/>
        </p:nvCxnSpPr>
        <p:spPr>
          <a:xfrm rot="10800000" flipV="1">
            <a:off x="7263685" y="3397277"/>
            <a:ext cx="1357412" cy="190606"/>
          </a:xfrm>
          <a:prstGeom prst="bentConnector3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0800000">
            <a:off x="7093065" y="4391697"/>
            <a:ext cx="1277713" cy="864899"/>
          </a:xfrm>
          <a:prstGeom prst="bentConnector3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 Diagonal Corner Rectangle 16"/>
          <p:cNvSpPr/>
          <p:nvPr/>
        </p:nvSpPr>
        <p:spPr>
          <a:xfrm>
            <a:off x="8162102" y="5057700"/>
            <a:ext cx="2029634" cy="39779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6">
                <a:lumMod val="60000"/>
                <a:lumOff val="40000"/>
                <a:alpha val="94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Set</a:t>
            </a: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8167233" y="1667867"/>
            <a:ext cx="2029634" cy="39779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6">
                <a:lumMod val="60000"/>
                <a:lumOff val="40000"/>
                <a:alpha val="94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Strings</a:t>
            </a: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ound Diagonal Corner Rectangle 15"/>
          <p:cNvSpPr/>
          <p:nvPr/>
        </p:nvSpPr>
        <p:spPr>
          <a:xfrm>
            <a:off x="8621097" y="3198382"/>
            <a:ext cx="2029634" cy="39779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6">
                <a:lumMod val="60000"/>
                <a:lumOff val="40000"/>
                <a:alpha val="94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Dictionaries</a:t>
            </a: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2469410" y="1665041"/>
            <a:ext cx="2029634" cy="39779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6">
                <a:lumMod val="60000"/>
                <a:lumOff val="40000"/>
                <a:alpha val="94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Numeric</a:t>
            </a: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0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4136571" y="348769"/>
            <a:ext cx="5445312" cy="60917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2600" dirty="0" smtClean="0"/>
              <a:t>Numeric Data types</a:t>
            </a:r>
            <a:endParaRPr lang="en-US" sz="2600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5217646" y="957941"/>
            <a:ext cx="2701167" cy="304376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6">
                <a:lumMod val="60000"/>
                <a:lumOff val="40000"/>
                <a:alpha val="94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Numbers</a:t>
            </a: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7138284" y="2973385"/>
            <a:ext cx="4438249" cy="1380196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>
              <a:lumMod val="20000"/>
              <a:lumOff val="80000"/>
              <a:alpha val="5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Numeric data types are used to store numerical values in the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Numeric data types are not mutable.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7214"/>
              </p:ext>
            </p:extLst>
          </p:nvPr>
        </p:nvGraphicFramePr>
        <p:xfrm>
          <a:off x="7893173" y="1376171"/>
          <a:ext cx="3683360" cy="14833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841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416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Integer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1, 5, 356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3.142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dk1">
                        <a:tint val="2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Complex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 + 3j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solidFill>
                      <a:schemeClr val="dk1">
                        <a:tint val="4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Round Diagonal Corner Rectangle 17"/>
          <p:cNvSpPr/>
          <p:nvPr/>
        </p:nvSpPr>
        <p:spPr>
          <a:xfrm>
            <a:off x="598714" y="1376170"/>
            <a:ext cx="7075714" cy="142148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>
              <a:lumMod val="20000"/>
              <a:lumOff val="80000"/>
              <a:alpha val="5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Numbers in Python must start with a number digit, (0-9); a dot (period), which is a decimal point; or a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an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hyphen(-) used as a negative sign for negative numbers. A number can contain only one decimal point. It should contain no letters, spaces, dollar sign, or anything else that isn't part of a normal number.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7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372673" y="940289"/>
            <a:ext cx="6350694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kumimoji="0" lang="en-US" altLang="en-US" b="1" i="0" u="none" strike="noStrike" cap="none" normalizeH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of Good and Bad Python Numbers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917281"/>
              </p:ext>
            </p:extLst>
          </p:nvPr>
        </p:nvGraphicFramePr>
        <p:xfrm>
          <a:off x="1683658" y="1306285"/>
          <a:ext cx="9492344" cy="51257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9140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39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542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028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Numbers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Status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Reason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Good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whole number (integer)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1.1</a:t>
                      </a:r>
                      <a:endPara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Good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number with a decimal point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1234567.89</a:t>
                      </a:r>
                      <a:endPara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Good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large number</a:t>
                      </a:r>
                      <a:r>
                        <a:rPr lang="en-US" sz="1400" baseline="0" dirty="0" smtClean="0"/>
                        <a:t> with decimal point and no space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</a:t>
                      </a:r>
                      <a:endPara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Good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negative number as indicated by a starting hyphen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.99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Good</a:t>
                      </a:r>
                      <a:endParaRPr lang="en-US" sz="1600" b="1" i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number that starts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a decimal point bcos its less than one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$1.99</a:t>
                      </a:r>
                      <a:endPara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Bad</a:t>
                      </a:r>
                      <a:endParaRPr lang="en-US" sz="16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Contains a $ dollar sign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12,345.67</a:t>
                      </a:r>
                      <a:endPara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Bad</a:t>
                      </a:r>
                      <a:endParaRPr lang="en-US" sz="16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Contains</a:t>
                      </a:r>
                      <a:r>
                        <a:rPr lang="en-US" sz="1400" baseline="0" dirty="0" smtClean="0"/>
                        <a:t> a comma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1101</a:t>
                      </a:r>
                      <a:r>
                        <a:rPr lang="en-US" sz="14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3232</a:t>
                      </a:r>
                      <a:endPara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Bad</a:t>
                      </a:r>
                      <a:endParaRPr lang="en-US" sz="16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Contains</a:t>
                      </a:r>
                      <a:r>
                        <a:rPr lang="en-US" sz="1400" baseline="0" dirty="0" smtClean="0"/>
                        <a:t> a space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97140-3384</a:t>
                      </a:r>
                      <a:endPara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Bad</a:t>
                      </a:r>
                      <a:endParaRPr lang="en-US" sz="16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Contains a hyphen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123-45-6789</a:t>
                      </a:r>
                      <a:endPara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Contains two hyphens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127.0.0.1</a:t>
                      </a:r>
                      <a:endPara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Only one</a:t>
                      </a:r>
                      <a:r>
                        <a:rPr lang="en-US" sz="1400" baseline="0" dirty="0" smtClean="0"/>
                        <a:t> decimal point is allowed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(267)555-1234</a:t>
                      </a:r>
                      <a:endPara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Contains</a:t>
                      </a:r>
                      <a:r>
                        <a:rPr lang="en-US" sz="1400" baseline="0" dirty="0" smtClean="0"/>
                        <a:t> parenthesis and hyphen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123 Oak Tree Lane</a:t>
                      </a:r>
                      <a:endPara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Contains spaces and words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4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3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95600" y="1074441"/>
            <a:ext cx="8610600" cy="98295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Founded in the year 1989 by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Guido Van Russom</a:t>
            </a:r>
          </a:p>
          <a:p>
            <a:r>
              <a:rPr lang="en-US" dirty="0" smtClean="0"/>
              <a:t>High level, interpretive, general purpose dynamic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rogramming language with strong emphasis on </a:t>
            </a:r>
          </a:p>
          <a:p>
            <a:pPr marL="0" indent="0">
              <a:buNone/>
            </a:pPr>
            <a:r>
              <a:rPr lang="en-US" dirty="0" smtClean="0"/>
              <a:t>Code readability.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comes with a vast and comprehensive standard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library</a:t>
            </a:r>
            <a:r>
              <a:rPr lang="en-US" dirty="0"/>
              <a:t>, as well as automatic memory </a:t>
            </a:r>
            <a:r>
              <a:rPr lang="en-US" dirty="0" smtClean="0"/>
              <a:t>management </a:t>
            </a:r>
          </a:p>
          <a:p>
            <a:pPr marL="0" indent="0">
              <a:buNone/>
            </a:pPr>
            <a:r>
              <a:rPr lang="en-US" dirty="0" smtClean="0"/>
              <a:t>and various features.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022" y="2057400"/>
            <a:ext cx="3203634" cy="295699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7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3503055" y="493914"/>
            <a:ext cx="6078828" cy="83261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2600" dirty="0" smtClean="0"/>
              <a:t>string Data types</a:t>
            </a:r>
            <a:endParaRPr lang="en-US" sz="2600" dirty="0"/>
          </a:p>
        </p:txBody>
      </p:sp>
      <p:sp>
        <p:nvSpPr>
          <p:cNvPr id="9" name="Round Diagonal Corner Rectangle 8"/>
          <p:cNvSpPr/>
          <p:nvPr/>
        </p:nvSpPr>
        <p:spPr>
          <a:xfrm>
            <a:off x="4825620" y="1335593"/>
            <a:ext cx="2970061" cy="502836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6">
                <a:lumMod val="60000"/>
                <a:lumOff val="40000"/>
                <a:alpha val="94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Strings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1872402" y="2000445"/>
            <a:ext cx="4540924" cy="2044083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>
              <a:lumMod val="20000"/>
              <a:lumOff val="80000"/>
              <a:alpha val="5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Strings are ordered immutable collection of text representation. It about the most used data type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String can have heterogeneous data types in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String data types are not mutable.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575341"/>
              </p:ext>
            </p:extLst>
          </p:nvPr>
        </p:nvGraphicFramePr>
        <p:xfrm>
          <a:off x="6542469" y="2010609"/>
          <a:ext cx="4278650" cy="7416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2786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course = “Python for beginners”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067222"/>
              </p:ext>
            </p:extLst>
          </p:nvPr>
        </p:nvGraphicFramePr>
        <p:xfrm>
          <a:off x="6542469" y="2850728"/>
          <a:ext cx="4278650" cy="9499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2786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Initializing an empty</a:t>
                      </a:r>
                      <a:r>
                        <a:rPr lang="en-US" sz="1400" baseline="0" dirty="0" smtClean="0"/>
                        <a:t> List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“” or a = ‘’</a:t>
                      </a:r>
                    </a:p>
                    <a:p>
                      <a:endParaRPr lang="en-US" sz="16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100336"/>
              </p:ext>
            </p:extLst>
          </p:nvPr>
        </p:nvGraphicFramePr>
        <p:xfrm>
          <a:off x="1878164" y="4142968"/>
          <a:ext cx="8942955" cy="195579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89429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131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Accessing Character in a </a:t>
                      </a:r>
                      <a:r>
                        <a:rPr lang="en-US" sz="1400" baseline="0" dirty="0" smtClean="0"/>
                        <a:t>String (Slicing)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059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This is</a:t>
                      </a:r>
                      <a:r>
                        <a:rPr lang="en-US" sz="16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done using indexing;</a:t>
                      </a:r>
                    </a:p>
                    <a:p>
                      <a:endParaRPr lang="en-US" sz="1600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course[0] = ‘new data’</a:t>
                      </a:r>
                    </a:p>
                    <a:p>
                      <a:endParaRPr lang="en-US" sz="1600" b="1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print(course[0])</a:t>
                      </a:r>
                    </a:p>
                    <a:p>
                      <a:endParaRPr lang="en-US" sz="16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9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046453"/>
              </p:ext>
            </p:extLst>
          </p:nvPr>
        </p:nvGraphicFramePr>
        <p:xfrm>
          <a:off x="856343" y="1175656"/>
          <a:ext cx="10580914" cy="5239179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608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52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747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8259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Method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index()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character at the index position of the string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strip()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white spaces from a string without changing the string characters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swapcase()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changes</a:t>
                      </a:r>
                      <a:r>
                        <a:rPr lang="en-US" sz="1400" baseline="0" dirty="0" smtClean="0"/>
                        <a:t> the case of first character and rest of string to opposite case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casefold()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sets the first character to lower case in a string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count()</a:t>
                      </a:r>
                      <a:endParaRPr lang="en-US" sz="1600" b="1" i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counts the number of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times a character(s) in found in a string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capitalize()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</a:t>
                      </a:r>
                      <a:r>
                        <a:rPr lang="en-US" sz="1400" baseline="0" dirty="0" smtClean="0"/>
                        <a:t>s the first character of a string to uppercase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upper()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sets all</a:t>
                      </a:r>
                      <a:r>
                        <a:rPr lang="en-US" sz="1400" baseline="0" dirty="0" smtClean="0"/>
                        <a:t> characters in a string to uppercase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lower()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sets all</a:t>
                      </a:r>
                      <a:r>
                        <a:rPr lang="en-US" sz="1400" baseline="0" dirty="0" smtClean="0"/>
                        <a:t> characters in a string to lowercase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startswith()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checks if a string starts with a character(s) or substring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endswith()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checks if a string ends with a character(s) or substring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find()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returns the first index that it finds a character or substring in a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replace()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replaces a character(s) or substring in</a:t>
                      </a:r>
                      <a:r>
                        <a:rPr lang="en-US" sz="1400" baseline="0" dirty="0" smtClean="0"/>
                        <a:t> string with a new one and returns the string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split()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converts substrings</a:t>
                      </a:r>
                      <a:r>
                        <a:rPr lang="en-US" sz="1400" baseline="0" dirty="0" smtClean="0"/>
                        <a:t> of a string to new elements of a list, accepts a delimiter as argument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Round Diagonal Corner Rectangle 2"/>
          <p:cNvSpPr/>
          <p:nvPr/>
        </p:nvSpPr>
        <p:spPr>
          <a:xfrm>
            <a:off x="4825620" y="527173"/>
            <a:ext cx="2970061" cy="502836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6">
                <a:lumMod val="60000"/>
                <a:lumOff val="40000"/>
                <a:alpha val="94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String Methods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4825620" y="759397"/>
            <a:ext cx="2970061" cy="502836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6">
                <a:lumMod val="60000"/>
                <a:lumOff val="40000"/>
                <a:alpha val="94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String Slicing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12294"/>
              </p:ext>
            </p:extLst>
          </p:nvPr>
        </p:nvGraphicFramePr>
        <p:xfrm>
          <a:off x="1181130" y="2246334"/>
          <a:ext cx="10092295" cy="29667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9688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965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268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Result/Output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my_string[:]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all elements at once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my_string[3]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the 3rd elements in the string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my_string[0:4]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the elements from index 0 to 3 excluding index 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my_string[::-1]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the elements in reverse order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my_string[0:5:2]</a:t>
                      </a:r>
                      <a:endParaRPr lang="en-US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the elements from index 0 to 5 and skipping 2 elements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565753" y="1529176"/>
            <a:ext cx="918157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Slicing (start_index:stop_index:skip_index)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1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4514"/>
              </p:ext>
            </p:extLst>
          </p:nvPr>
        </p:nvGraphicFramePr>
        <p:xfrm>
          <a:off x="798285" y="1393368"/>
          <a:ext cx="10711542" cy="418955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080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52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50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383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Operator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Purpose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x in s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if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contained in string 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sz="1600" b="1" i="0" kern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not in s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14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if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not contained in string 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US" sz="1600" b="1" i="0" kern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* n or n * s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Repeats string </a:t>
                      </a:r>
                      <a:r>
                        <a:rPr lang="en-US" sz="1400" b="1" dirty="0" smtClean="0"/>
                        <a:t>s</a:t>
                      </a:r>
                      <a:r>
                        <a:rPr lang="en-US" sz="1400" dirty="0" smtClean="0"/>
                        <a:t> at </a:t>
                      </a:r>
                      <a:r>
                        <a:rPr lang="en-US" sz="1400" b="1" dirty="0" smtClean="0"/>
                        <a:t>n</a:t>
                      </a:r>
                      <a:r>
                        <a:rPr lang="en-US" sz="1400" dirty="0" smtClean="0"/>
                        <a:t> number of times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s[</a:t>
                      </a:r>
                      <a:r>
                        <a:rPr lang="en-US" sz="1600" b="1" i="0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]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sets the first character to lower case in a string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s[</a:t>
                      </a:r>
                      <a:r>
                        <a:rPr lang="en-US" sz="1600" b="1" i="0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i:j</a:t>
                      </a:r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]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s[</a:t>
                      </a:r>
                      <a:r>
                        <a:rPr lang="en-US" sz="1600" b="1" i="0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i:j:k</a:t>
                      </a:r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]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slice of string </a:t>
                      </a:r>
                      <a:r>
                        <a:rPr lang="en-US" sz="1400" b="1" dirty="0" smtClean="0"/>
                        <a:t>s</a:t>
                      </a:r>
                      <a:r>
                        <a:rPr lang="en-US" sz="1400" dirty="0" smtClean="0"/>
                        <a:t> from </a:t>
                      </a:r>
                      <a:r>
                        <a:rPr lang="en-US" sz="1400" b="1" dirty="0" err="1" smtClean="0"/>
                        <a:t>i</a:t>
                      </a:r>
                      <a:r>
                        <a:rPr lang="en-US" sz="1400" baseline="0" dirty="0" smtClean="0"/>
                        <a:t> to </a:t>
                      </a:r>
                      <a:r>
                        <a:rPr lang="en-US" sz="1400" b="1" baseline="0" dirty="0" smtClean="0"/>
                        <a:t>j</a:t>
                      </a:r>
                      <a:r>
                        <a:rPr lang="en-US" sz="1400" baseline="0" dirty="0" smtClean="0"/>
                        <a:t> with step of </a:t>
                      </a:r>
                      <a:r>
                        <a:rPr lang="en-US" sz="1400" b="1" baseline="0" dirty="0" smtClean="0"/>
                        <a:t>k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min(s)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smallest (lowest) item of string </a:t>
                      </a:r>
                      <a:r>
                        <a:rPr lang="en-US" sz="1400" b="1" dirty="0" smtClean="0"/>
                        <a:t>s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max(s)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largest (highest) item of string </a:t>
                      </a:r>
                      <a:r>
                        <a:rPr lang="en-US" sz="1400" b="1" dirty="0" smtClean="0"/>
                        <a:t>s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s.index</a:t>
                      </a:r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(x[,</a:t>
                      </a:r>
                      <a:r>
                        <a:rPr lang="en-US" sz="1600" b="1" i="0" kern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b="1" i="0" kern="1200" baseline="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b="1" i="0" kern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[, j]</a:t>
                      </a:r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])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numeric</a:t>
                      </a:r>
                      <a:r>
                        <a:rPr lang="en-US" sz="1400" baseline="0" dirty="0" smtClean="0"/>
                        <a:t> position of the first occurrence of x in string </a:t>
                      </a:r>
                      <a:r>
                        <a:rPr lang="en-US" sz="1400" b="1" baseline="0" dirty="0" smtClean="0"/>
                        <a:t>s</a:t>
                      </a:r>
                      <a:r>
                        <a:rPr lang="en-US" sz="1400" baseline="0" dirty="0" smtClean="0"/>
                        <a:t>. the optional </a:t>
                      </a:r>
                      <a:r>
                        <a:rPr lang="en-US" sz="1400" b="1" baseline="0" dirty="0" err="1" smtClean="0"/>
                        <a:t>i</a:t>
                      </a:r>
                      <a:r>
                        <a:rPr lang="en-US" sz="1400" baseline="0" dirty="0" smtClean="0"/>
                        <a:t> and </a:t>
                      </a:r>
                      <a:r>
                        <a:rPr lang="en-US" sz="1400" b="1" baseline="0" dirty="0" smtClean="0"/>
                        <a:t>j</a:t>
                      </a:r>
                      <a:r>
                        <a:rPr lang="en-US" sz="1400" baseline="0" dirty="0" smtClean="0"/>
                        <a:t> lets you limit the search to the characters from </a:t>
                      </a:r>
                      <a:r>
                        <a:rPr lang="en-US" sz="1400" b="1" baseline="0" dirty="0" err="1" smtClean="0"/>
                        <a:t>i</a:t>
                      </a:r>
                      <a:r>
                        <a:rPr lang="en-US" sz="1400" baseline="0" dirty="0" smtClean="0"/>
                        <a:t> to </a:t>
                      </a:r>
                      <a:r>
                        <a:rPr lang="en-US" sz="1400" b="1" baseline="0" dirty="0" smtClean="0"/>
                        <a:t>j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s.count</a:t>
                      </a:r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The total number of times string </a:t>
                      </a:r>
                      <a:r>
                        <a:rPr lang="en-US" sz="1400" b="1" dirty="0" smtClean="0"/>
                        <a:t>x</a:t>
                      </a:r>
                      <a:r>
                        <a:rPr lang="en-US" sz="1400" dirty="0" smtClean="0"/>
                        <a:t> occurs in</a:t>
                      </a:r>
                      <a:r>
                        <a:rPr lang="en-US" sz="1400" baseline="0" dirty="0" smtClean="0"/>
                        <a:t> the larger string </a:t>
                      </a:r>
                      <a:r>
                        <a:rPr lang="en-US" sz="1400" b="1" baseline="0" dirty="0" smtClean="0"/>
                        <a:t>s</a:t>
                      </a:r>
                      <a:endParaRPr lang="en-US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Round Diagonal Corner Rectangle 2"/>
          <p:cNvSpPr/>
          <p:nvPr/>
        </p:nvSpPr>
        <p:spPr>
          <a:xfrm>
            <a:off x="4912706" y="715854"/>
            <a:ext cx="2970061" cy="502836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6">
                <a:lumMod val="60000"/>
                <a:lumOff val="40000"/>
                <a:alpha val="94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String Operators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1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503055" y="377800"/>
            <a:ext cx="6078828" cy="60917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smtClean="0"/>
              <a:t>Formatting a string</a:t>
            </a:r>
            <a:endParaRPr lang="en-US" sz="2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81829" y="960325"/>
            <a:ext cx="600891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formatting:  %,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.format, f-String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045767"/>
              </p:ext>
            </p:extLst>
          </p:nvPr>
        </p:nvGraphicFramePr>
        <p:xfrm>
          <a:off x="838353" y="1417018"/>
          <a:ext cx="4807704" cy="126928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8077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22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 - string   |  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old formatting style</a:t>
                      </a:r>
                      <a:endParaRPr 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7015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 = “old”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my_var</a:t>
                      </a:r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“The pattern is %s” </a:t>
                      </a:r>
                      <a:r>
                        <a:rPr lang="en-US" sz="1600" b="1" baseline="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var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9318"/>
              </p:ext>
            </p:extLst>
          </p:nvPr>
        </p:nvGraphicFramePr>
        <p:xfrm>
          <a:off x="838352" y="2773668"/>
          <a:ext cx="10555363" cy="13716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05553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41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.format  |  new formatting style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1905">
                <a:tc>
                  <a:txBody>
                    <a:bodyPr/>
                    <a:lstStyle/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cust_name = “John”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price = 5.3456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my_string = “The item was sold to {} for ${</a:t>
                      </a:r>
                      <a:r>
                        <a:rPr lang="en-US" sz="1600" b="1" i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:.2f</a:t>
                      </a:r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}”.format(</a:t>
                      </a:r>
                      <a:r>
                        <a:rPr lang="en-US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cust_name</a:t>
                      </a:r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price</a:t>
                      </a:r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print(my_string)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385569"/>
              </p:ext>
            </p:extLst>
          </p:nvPr>
        </p:nvGraphicFramePr>
        <p:xfrm>
          <a:off x="838352" y="4276170"/>
          <a:ext cx="10555363" cy="1562024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05553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88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f-String  |  latest formatting style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8136">
                <a:tc>
                  <a:txBody>
                    <a:bodyPr/>
                    <a:lstStyle/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cust_name = “John”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price = 5.3456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my_string = f“The item was sold to {</a:t>
                      </a:r>
                      <a:r>
                        <a:rPr lang="en-US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cust_name</a:t>
                      </a:r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 for ${</a:t>
                      </a:r>
                      <a:r>
                        <a:rPr lang="en-US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price</a:t>
                      </a:r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}”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print(my_string)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25159"/>
              </p:ext>
            </p:extLst>
          </p:nvPr>
        </p:nvGraphicFramePr>
        <p:xfrm>
          <a:off x="5758697" y="1417019"/>
          <a:ext cx="5635018" cy="126928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6350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22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 - decimal | float    |   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old formatting style</a:t>
                      </a:r>
                      <a:endParaRPr 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7015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 = 5.3456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my_var</a:t>
                      </a:r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“The number is %d” </a:t>
                      </a:r>
                      <a:r>
                        <a:rPr lang="en-US" sz="1600" b="1" baseline="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var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my_var = “The price is %.2f” </a:t>
                      </a:r>
                      <a:r>
                        <a:rPr lang="en-US" sz="1600" b="1" baseline="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4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3503055" y="293498"/>
            <a:ext cx="6078828" cy="83261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2600" dirty="0" smtClean="0"/>
              <a:t>List Data types</a:t>
            </a:r>
            <a:endParaRPr lang="en-US" sz="2600" dirty="0"/>
          </a:p>
        </p:txBody>
      </p:sp>
      <p:sp>
        <p:nvSpPr>
          <p:cNvPr id="9" name="Round Diagonal Corner Rectangle 8"/>
          <p:cNvSpPr/>
          <p:nvPr/>
        </p:nvSpPr>
        <p:spPr>
          <a:xfrm>
            <a:off x="4825620" y="1072547"/>
            <a:ext cx="2970061" cy="502836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6">
                <a:lumMod val="60000"/>
                <a:lumOff val="40000"/>
                <a:alpha val="94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List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1872402" y="1739863"/>
            <a:ext cx="4553450" cy="2304666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>
              <a:lumMod val="20000"/>
              <a:lumOff val="80000"/>
              <a:alpha val="5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Lists are the same as arrays. Ordered and allows duplicate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Lists can have heterogeneous </a:t>
            </a:r>
            <a:r>
              <a:rPr lang="en-US" altLang="en-US" sz="1600" b="1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(</a:t>
            </a:r>
            <a:r>
              <a:rPr lang="en-US" altLang="en-US" sz="1600" b="1" dirty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they can have values with different </a:t>
            </a:r>
            <a:r>
              <a:rPr lang="en-US" altLang="en-US" sz="1600" b="1" dirty="0" smtClean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data-types)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data types in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List data types are mutable.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652683"/>
              </p:ext>
            </p:extLst>
          </p:nvPr>
        </p:nvGraphicFramePr>
        <p:xfrm>
          <a:off x="6542469" y="1735037"/>
          <a:ext cx="4278650" cy="68050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2786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96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4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[‘cup’, ‘apple’, ‘banana’, cherry]</a:t>
                      </a:r>
                      <a:endParaRPr lang="en-US" sz="14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527069"/>
              </p:ext>
            </p:extLst>
          </p:nvPr>
        </p:nvGraphicFramePr>
        <p:xfrm>
          <a:off x="6542469" y="2575156"/>
          <a:ext cx="4278650" cy="11938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2786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Initializing an empty</a:t>
                      </a:r>
                      <a:r>
                        <a:rPr lang="en-US" sz="1400" baseline="0" dirty="0" smtClean="0"/>
                        <a:t> List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[ ]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my_list = list([1, 2, 3, 4, 5])</a:t>
                      </a:r>
                    </a:p>
                    <a:p>
                      <a:endParaRPr lang="en-US" sz="16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067306"/>
              </p:ext>
            </p:extLst>
          </p:nvPr>
        </p:nvGraphicFramePr>
        <p:xfrm>
          <a:off x="1878164" y="4209007"/>
          <a:ext cx="8942955" cy="18592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89429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5416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Accessing Element in a </a:t>
                      </a:r>
                      <a:r>
                        <a:rPr lang="en-US" sz="1400" baseline="0" dirty="0" smtClean="0"/>
                        <a:t>List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845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This is</a:t>
                      </a:r>
                      <a:r>
                        <a:rPr lang="en-US" sz="16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done using indexing;</a:t>
                      </a:r>
                    </a:p>
                    <a:p>
                      <a:endParaRPr lang="en-US" sz="1600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my_list[0] = ‘new_value’</a:t>
                      </a:r>
                    </a:p>
                    <a:p>
                      <a:endParaRPr lang="en-US" sz="1600" b="1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print(my_list[0])</a:t>
                      </a:r>
                    </a:p>
                    <a:p>
                      <a:endParaRPr lang="en-US" sz="16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74989" y="6400868"/>
            <a:ext cx="2743200" cy="365125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7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3610"/>
              </p:ext>
            </p:extLst>
          </p:nvPr>
        </p:nvGraphicFramePr>
        <p:xfrm>
          <a:off x="1130330" y="1484334"/>
          <a:ext cx="9829770" cy="40792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206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78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50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Method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insert()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new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an index position in the the list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append()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new element to the end of the list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pop()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the last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 from a list and returns the element value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remove()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a specify element from a list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copy()</a:t>
                      </a:r>
                      <a:endParaRPr lang="en-US" sz="1600" b="1" i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copies all elements in a list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extend()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extends the elements of a list with all elements</a:t>
                      </a:r>
                      <a:r>
                        <a:rPr lang="en-US" sz="1400" baseline="0" dirty="0" smtClean="0"/>
                        <a:t> of a new list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reverse()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reverse the order of elements</a:t>
                      </a:r>
                      <a:r>
                        <a:rPr lang="en-US" sz="1400" baseline="0" dirty="0" smtClean="0"/>
                        <a:t> in the list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returns the number of times an element</a:t>
                      </a:r>
                      <a:r>
                        <a:rPr lang="en-US" sz="1400" baseline="0" dirty="0" smtClean="0"/>
                        <a:t> exists</a:t>
                      </a:r>
                      <a:r>
                        <a:rPr lang="en-US" sz="1400" dirty="0" smtClean="0"/>
                        <a:t> in a list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sort()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organizes the elements in a</a:t>
                      </a:r>
                      <a:r>
                        <a:rPr lang="en-US" sz="1400" baseline="0" dirty="0" smtClean="0"/>
                        <a:t> list in ascending order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clear()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removes</a:t>
                      </a:r>
                      <a:r>
                        <a:rPr lang="en-US" sz="1400" baseline="0" dirty="0" smtClean="0"/>
                        <a:t> all elements/items from the list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Round Diagonal Corner Rectangle 2"/>
          <p:cNvSpPr/>
          <p:nvPr/>
        </p:nvSpPr>
        <p:spPr>
          <a:xfrm>
            <a:off x="4825620" y="759397"/>
            <a:ext cx="2970061" cy="502836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6">
                <a:lumMod val="60000"/>
                <a:lumOff val="40000"/>
                <a:alpha val="94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List Methods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3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0"/>
          <p:cNvSpPr/>
          <p:nvPr/>
        </p:nvSpPr>
        <p:spPr>
          <a:xfrm>
            <a:off x="4825620" y="759397"/>
            <a:ext cx="2970061" cy="502836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6">
                <a:lumMod val="60000"/>
                <a:lumOff val="40000"/>
                <a:alpha val="94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List Slicing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565753" y="1544565"/>
            <a:ext cx="918157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Slicing (start_index:stop_index:skip_index)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20174"/>
              </p:ext>
            </p:extLst>
          </p:nvPr>
        </p:nvGraphicFramePr>
        <p:xfrm>
          <a:off x="1181130" y="2246334"/>
          <a:ext cx="10092295" cy="33375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9688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965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268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Result/Output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my_string[:]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all elements at once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my_string[3]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the 3rd elements in the string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my_string[2:]</a:t>
                      </a:r>
                      <a:endParaRPr lang="en-US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the elements from index 2 to the end of the list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my_string[0:4]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the elements from index 0 to 3 excluding index 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my_string[::-1]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the elements in reverse order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my_string[0:5:2]</a:t>
                      </a:r>
                      <a:endParaRPr lang="en-US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the elements from index 0 to 5 and skipping 2 elements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my_string[2::1]</a:t>
                      </a:r>
                      <a:endParaRPr lang="en-US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9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3503055" y="493914"/>
            <a:ext cx="6078828" cy="83261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2600" dirty="0" smtClean="0"/>
              <a:t>Dictionary Data type</a:t>
            </a:r>
            <a:endParaRPr lang="en-US" sz="2600" dirty="0"/>
          </a:p>
        </p:txBody>
      </p:sp>
      <p:sp>
        <p:nvSpPr>
          <p:cNvPr id="9" name="Round Diagonal Corner Rectangle 8"/>
          <p:cNvSpPr/>
          <p:nvPr/>
        </p:nvSpPr>
        <p:spPr>
          <a:xfrm>
            <a:off x="4825620" y="1335593"/>
            <a:ext cx="2970061" cy="502836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6">
                <a:lumMod val="60000"/>
                <a:lumOff val="40000"/>
                <a:alpha val="94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Dictionaries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1872402" y="2010609"/>
            <a:ext cx="4528398" cy="208740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>
              <a:lumMod val="20000"/>
              <a:lumOff val="80000"/>
              <a:alpha val="5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Dictionaries are used to hold key, value pairs.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Dictionaries can have heterogeneous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Dictionaries data type are mutable.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141810"/>
              </p:ext>
            </p:extLst>
          </p:nvPr>
        </p:nvGraphicFramePr>
        <p:xfrm>
          <a:off x="6542469" y="2010609"/>
          <a:ext cx="4278650" cy="93046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2786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134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867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my_dict</a:t>
                      </a:r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{‘name’ : ‘Python’, ‘id’ : ‘34125’, ‘location’: ‘Jos’}</a:t>
                      </a:r>
                      <a:endParaRPr lang="en-US" sz="16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00633"/>
              </p:ext>
            </p:extLst>
          </p:nvPr>
        </p:nvGraphicFramePr>
        <p:xfrm>
          <a:off x="6542469" y="3040829"/>
          <a:ext cx="4278650" cy="102670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2786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41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Initializing an empty</a:t>
                      </a:r>
                      <a:r>
                        <a:rPr lang="en-US" sz="1400" baseline="0" dirty="0" smtClean="0"/>
                        <a:t> List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1905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my_dict</a:t>
                      </a:r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{ }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my_dict = </a:t>
                      </a:r>
                      <a:r>
                        <a:rPr lang="en-US" sz="1600" b="1" baseline="0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dict</a:t>
                      </a:r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([1, 2, 3, 4, 5])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48912"/>
              </p:ext>
            </p:extLst>
          </p:nvPr>
        </p:nvGraphicFramePr>
        <p:xfrm>
          <a:off x="1878164" y="4247638"/>
          <a:ext cx="8942955" cy="18592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89429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90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Accessing Element in a </a:t>
                      </a:r>
                      <a:r>
                        <a:rPr lang="en-US" sz="1400" baseline="0" dirty="0" smtClean="0"/>
                        <a:t>Dictionary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6946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This is</a:t>
                      </a:r>
                      <a:r>
                        <a:rPr lang="en-US" sz="16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done using key;</a:t>
                      </a:r>
                    </a:p>
                    <a:p>
                      <a:endParaRPr lang="en-US" sz="1600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my_dict[‘key’] = ‘value’</a:t>
                      </a:r>
                    </a:p>
                    <a:p>
                      <a:endParaRPr lang="en-US" sz="1600" b="1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print(</a:t>
                      </a:r>
                      <a:r>
                        <a:rPr lang="en-US" sz="1600" b="1" baseline="0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my_dict</a:t>
                      </a:r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[‘key’])</a:t>
                      </a:r>
                    </a:p>
                    <a:p>
                      <a:endParaRPr lang="en-US" sz="16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956257"/>
              </p:ext>
            </p:extLst>
          </p:nvPr>
        </p:nvGraphicFramePr>
        <p:xfrm>
          <a:off x="1130330" y="1484334"/>
          <a:ext cx="9829770" cy="36423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206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78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50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0966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Method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values()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all the values 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dictionary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keys(</a:t>
                      </a:r>
                      <a:r>
                        <a:rPr lang="en-US" sz="1600" b="1" i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key_name</a:t>
                      </a:r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all the keys inside a dictionary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pop(</a:t>
                      </a:r>
                      <a:r>
                        <a:rPr lang="en-US" sz="1600" b="1" i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the last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 from a dictionary and returns the element value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popitem(</a:t>
                      </a:r>
                      <a:r>
                        <a:rPr lang="en-US" sz="1600" b="1" i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object</a:t>
                      </a:r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the last pair in the dictionary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copy(</a:t>
                      </a:r>
                      <a:r>
                        <a:rPr lang="en-US" sz="1600" b="1" i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object</a:t>
                      </a:r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endParaRPr lang="en-US" sz="1600" b="1" i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copies all key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-value pairs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a dictionary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get(</a:t>
                      </a:r>
                      <a:r>
                        <a:rPr lang="en-US" sz="1600" b="1" i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key</a:t>
                      </a:r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the value of a key in a dictionary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items()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Returns the keys</a:t>
                      </a:r>
                      <a:r>
                        <a:rPr lang="en-US" sz="1400" baseline="0" dirty="0" smtClean="0"/>
                        <a:t> and values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aseline="0" dirty="0" smtClean="0"/>
                        <a:t>in a dictionary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clear()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removes</a:t>
                      </a:r>
                      <a:r>
                        <a:rPr lang="en-US" sz="1400" baseline="0" dirty="0" smtClean="0"/>
                        <a:t> all elements/items in a dictionary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ound Diagonal Corner Rectangle 2"/>
          <p:cNvSpPr/>
          <p:nvPr/>
        </p:nvSpPr>
        <p:spPr>
          <a:xfrm>
            <a:off x="4825620" y="759397"/>
            <a:ext cx="2970061" cy="502836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6">
                <a:lumMod val="60000"/>
                <a:lumOff val="40000"/>
                <a:alpha val="94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Dictionary Methods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8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3217854" y="526098"/>
            <a:ext cx="7587343" cy="87174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dirty="0" smtClean="0"/>
              <a:t>Applications of python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2" y="1583640"/>
            <a:ext cx="592021" cy="5920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3" y="2393531"/>
            <a:ext cx="515418" cy="6986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58" y="3310078"/>
            <a:ext cx="703653" cy="6450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08" y="4123586"/>
            <a:ext cx="695099" cy="6711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70" y="1602933"/>
            <a:ext cx="789622" cy="5610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887" y="2393531"/>
            <a:ext cx="781873" cy="6269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887" y="3243771"/>
            <a:ext cx="796534" cy="5859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70" y="4013238"/>
            <a:ext cx="748390" cy="7009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29613" y="1582163"/>
            <a:ext cx="41764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Automation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1127465" y="2430020"/>
            <a:ext cx="41764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Artificial Intelligence</a:t>
            </a:r>
            <a:endParaRPr lang="en-US" sz="3000" dirty="0"/>
          </a:p>
        </p:txBody>
      </p:sp>
      <p:sp>
        <p:nvSpPr>
          <p:cNvPr id="18" name="TextBox 17"/>
          <p:cNvSpPr txBox="1"/>
          <p:nvPr/>
        </p:nvSpPr>
        <p:spPr>
          <a:xfrm>
            <a:off x="1125317" y="3277877"/>
            <a:ext cx="41764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Machine Learning</a:t>
            </a:r>
            <a:endParaRPr lang="en-US" sz="30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3169" y="4125734"/>
            <a:ext cx="41764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Deep Learning</a:t>
            </a:r>
            <a:endParaRPr lang="en-US" sz="3000" dirty="0"/>
          </a:p>
        </p:txBody>
      </p:sp>
      <p:sp>
        <p:nvSpPr>
          <p:cNvPr id="20" name="TextBox 19"/>
          <p:cNvSpPr txBox="1"/>
          <p:nvPr/>
        </p:nvSpPr>
        <p:spPr>
          <a:xfrm>
            <a:off x="6641760" y="1580015"/>
            <a:ext cx="5285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Applications Development</a:t>
            </a:r>
            <a:endParaRPr lang="en-US" sz="3000" dirty="0"/>
          </a:p>
        </p:txBody>
      </p:sp>
      <p:sp>
        <p:nvSpPr>
          <p:cNvPr id="21" name="TextBox 20"/>
          <p:cNvSpPr txBox="1"/>
          <p:nvPr/>
        </p:nvSpPr>
        <p:spPr>
          <a:xfrm>
            <a:off x="6641760" y="2427872"/>
            <a:ext cx="43653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Websites</a:t>
            </a:r>
            <a:endParaRPr lang="en-US" sz="3000" dirty="0"/>
          </a:p>
        </p:txBody>
      </p:sp>
      <p:sp>
        <p:nvSpPr>
          <p:cNvPr id="22" name="TextBox 21"/>
          <p:cNvSpPr txBox="1"/>
          <p:nvPr/>
        </p:nvSpPr>
        <p:spPr>
          <a:xfrm>
            <a:off x="6641760" y="3275729"/>
            <a:ext cx="4363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Games, 3D Graphics</a:t>
            </a:r>
            <a:endParaRPr lang="en-US" sz="3000" dirty="0"/>
          </a:p>
        </p:txBody>
      </p:sp>
      <p:sp>
        <p:nvSpPr>
          <p:cNvPr id="23" name="TextBox 22"/>
          <p:cNvSpPr txBox="1"/>
          <p:nvPr/>
        </p:nvSpPr>
        <p:spPr>
          <a:xfrm>
            <a:off x="6641760" y="4123586"/>
            <a:ext cx="43610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Education</a:t>
            </a:r>
            <a:endParaRPr 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1041207" y="4977054"/>
            <a:ext cx="41764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Data Analytics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0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0"/>
          <p:cNvSpPr/>
          <p:nvPr/>
        </p:nvSpPr>
        <p:spPr>
          <a:xfrm>
            <a:off x="4825620" y="759397"/>
            <a:ext cx="2970061" cy="502836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6">
                <a:lumMod val="60000"/>
                <a:lumOff val="40000"/>
                <a:alpha val="94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Dictionary Slicing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565753" y="1529176"/>
            <a:ext cx="918157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Slicing (start_index:stop_index:skip_index)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45271"/>
              </p:ext>
            </p:extLst>
          </p:nvPr>
        </p:nvGraphicFramePr>
        <p:xfrm>
          <a:off x="1181130" y="2246334"/>
          <a:ext cx="10092295" cy="29667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9688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965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268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Result/Output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my_dict[:]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all elements at once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my_dict[3]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the 3rd elements in the string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my_dict[0:4]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the elements from index 0 to 3 excluding index 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my_dict[::-1]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the elements in reverse order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my_dict[0:5:2]</a:t>
                      </a:r>
                      <a:endParaRPr lang="en-US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the elements from index 0 to 5 and skipping 2 elements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0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/>
          <p:cNvSpPr/>
          <p:nvPr/>
        </p:nvSpPr>
        <p:spPr>
          <a:xfrm>
            <a:off x="4825620" y="1335593"/>
            <a:ext cx="2970061" cy="502836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6">
                <a:lumMod val="60000"/>
                <a:lumOff val="40000"/>
                <a:alpha val="94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Tuples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1872402" y="2010609"/>
            <a:ext cx="4528398" cy="208740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>
              <a:lumMod val="20000"/>
              <a:lumOff val="80000"/>
              <a:alpha val="5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Tuples are an ordered collection of data, immutable and allows duplicate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Tuples can have heterogeneous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Tuple data type are not mutable and this makes them faster than List.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12350"/>
              </p:ext>
            </p:extLst>
          </p:nvPr>
        </p:nvGraphicFramePr>
        <p:xfrm>
          <a:off x="6542469" y="2010609"/>
          <a:ext cx="4278650" cy="900016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2786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134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8673">
                <a:tc>
                  <a:txBody>
                    <a:bodyPr/>
                    <a:lstStyle/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my_tuple = (‘Maxwell’, 30, ‘Abuja’)</a:t>
                      </a:r>
                      <a:endParaRPr lang="en-US" sz="16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300164"/>
              </p:ext>
            </p:extLst>
          </p:nvPr>
        </p:nvGraphicFramePr>
        <p:xfrm>
          <a:off x="6542469" y="3040829"/>
          <a:ext cx="4278650" cy="102670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2786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41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Initializing an empty</a:t>
                      </a:r>
                      <a:r>
                        <a:rPr lang="en-US" sz="1400" baseline="0" dirty="0" smtClean="0"/>
                        <a:t> List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1905">
                <a:tc>
                  <a:txBody>
                    <a:bodyPr/>
                    <a:lstStyle/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my_tuple = ()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my_tuple = tuple(1, 2, 3, 4, 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310858"/>
              </p:ext>
            </p:extLst>
          </p:nvPr>
        </p:nvGraphicFramePr>
        <p:xfrm>
          <a:off x="1878164" y="4247638"/>
          <a:ext cx="8942955" cy="18592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89429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90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Accessing Element in a </a:t>
                      </a:r>
                      <a:r>
                        <a:rPr lang="en-US" sz="1400" baseline="0" dirty="0" smtClean="0"/>
                        <a:t>Tuple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6946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This is</a:t>
                      </a:r>
                      <a:r>
                        <a:rPr lang="en-US" sz="16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done using index;</a:t>
                      </a:r>
                    </a:p>
                    <a:p>
                      <a:endParaRPr lang="en-US" sz="1600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my_tuple[index_no] = ‘value’</a:t>
                      </a:r>
                    </a:p>
                    <a:p>
                      <a:endParaRPr lang="en-US" sz="1600" b="1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print(my_tuple)</a:t>
                      </a:r>
                    </a:p>
                    <a:p>
                      <a:endParaRPr lang="en-US" sz="1600" baseline="0" dirty="0" smtClean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3503055" y="502983"/>
            <a:ext cx="6078828" cy="83261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err="1" smtClean="0"/>
              <a:t>tupleS</a:t>
            </a:r>
            <a:r>
              <a:rPr lang="en-US" sz="2600" dirty="0" smtClean="0"/>
              <a:t> Data type</a:t>
            </a: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1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816390"/>
              </p:ext>
            </p:extLst>
          </p:nvPr>
        </p:nvGraphicFramePr>
        <p:xfrm>
          <a:off x="1130330" y="1484334"/>
          <a:ext cx="9829770" cy="44500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206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78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50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Method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insert()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new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an index position in the the list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append()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new element to the end of the list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pop()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the last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 from a list and returns the element value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remove()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a specific element from a list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copy()</a:t>
                      </a:r>
                      <a:endParaRPr lang="en-US" sz="1600" b="1" i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copies all elements in a list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extend()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extends the elements of a list with all elements</a:t>
                      </a:r>
                      <a:r>
                        <a:rPr lang="en-US" sz="1400" baseline="0" dirty="0" smtClean="0"/>
                        <a:t> of a new list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reverse()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reverse the order of elements</a:t>
                      </a:r>
                      <a:r>
                        <a:rPr lang="en-US" sz="1400" baseline="0" dirty="0" smtClean="0"/>
                        <a:t> in the list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returns the number of times an element</a:t>
                      </a:r>
                      <a:r>
                        <a:rPr lang="en-US" sz="1400" baseline="0" dirty="0" smtClean="0"/>
                        <a:t> exists</a:t>
                      </a:r>
                      <a:r>
                        <a:rPr lang="en-US" sz="1400" dirty="0" smtClean="0"/>
                        <a:t> in a list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sort()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organizes the elements in a</a:t>
                      </a:r>
                      <a:r>
                        <a:rPr lang="en-US" sz="1400" baseline="0" dirty="0" smtClean="0"/>
                        <a:t> list in ascending order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clear()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removes</a:t>
                      </a:r>
                      <a:r>
                        <a:rPr lang="en-US" sz="1400" baseline="0" dirty="0" smtClean="0"/>
                        <a:t> all elements/items from the list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returns an element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in the index position of a tuple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Round Diagonal Corner Rectangle 2"/>
          <p:cNvSpPr/>
          <p:nvPr/>
        </p:nvSpPr>
        <p:spPr>
          <a:xfrm>
            <a:off x="4825620" y="759397"/>
            <a:ext cx="2970061" cy="502836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6">
                <a:lumMod val="60000"/>
                <a:lumOff val="40000"/>
                <a:alpha val="94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Tuple Methods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3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0"/>
          <p:cNvSpPr/>
          <p:nvPr/>
        </p:nvSpPr>
        <p:spPr>
          <a:xfrm>
            <a:off x="4825620" y="759397"/>
            <a:ext cx="2970061" cy="502836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6">
                <a:lumMod val="60000"/>
                <a:lumOff val="40000"/>
                <a:alpha val="94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Tuple Slicing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565753" y="1544565"/>
            <a:ext cx="918157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Slicing (start_index:stop_index:skip_index)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60550"/>
              </p:ext>
            </p:extLst>
          </p:nvPr>
        </p:nvGraphicFramePr>
        <p:xfrm>
          <a:off x="1181130" y="2246334"/>
          <a:ext cx="10092295" cy="29667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9688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965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268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Result/Output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my_tuple[:]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all elements at once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my_tuple[3]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the 3rd elements in the string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my_tuple[0:4]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the elements from index 0 to 3 excluding index 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my_tuple[::-1]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the elements in reverse order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my_tuple[0:5:2]</a:t>
                      </a:r>
                      <a:endParaRPr lang="en-US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the elements from index 0 to 5 and skipping 2 elements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my_tuple[-1]</a:t>
                      </a:r>
                      <a:endParaRPr lang="en-US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the last element of the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tuple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/>
          <p:cNvSpPr/>
          <p:nvPr/>
        </p:nvSpPr>
        <p:spPr>
          <a:xfrm>
            <a:off x="4825620" y="1335593"/>
            <a:ext cx="2970061" cy="502836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6">
                <a:lumMod val="60000"/>
                <a:lumOff val="40000"/>
                <a:alpha val="94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Sets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1872402" y="2010609"/>
            <a:ext cx="4528398" cy="208740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5">
              <a:lumMod val="20000"/>
              <a:lumOff val="80000"/>
              <a:alpha val="5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Sets are unordered collection of data and doesn’t allow duplicate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Sets can have heterogeneous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Sets data type are mutable.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226588"/>
              </p:ext>
            </p:extLst>
          </p:nvPr>
        </p:nvGraphicFramePr>
        <p:xfrm>
          <a:off x="6542469" y="2010609"/>
          <a:ext cx="4278650" cy="93046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2786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134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867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my_set</a:t>
                      </a:r>
                      <a:r>
                        <a:rPr lang="en-US" sz="16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{‘name’, ‘Python’, ‘id’, 34125, ‘location’, ‘Jos’}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139613"/>
              </p:ext>
            </p:extLst>
          </p:nvPr>
        </p:nvGraphicFramePr>
        <p:xfrm>
          <a:off x="6542469" y="3040829"/>
          <a:ext cx="4278650" cy="11277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2786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41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Initializing an empty</a:t>
                      </a:r>
                      <a:r>
                        <a:rPr lang="en-US" sz="1400" baseline="0" dirty="0" smtClean="0"/>
                        <a:t> Set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1905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my_set</a:t>
                      </a:r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{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my_set = set(1, 2, 3, 4, 5)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my_set = set([1, 2, 3, 4, 5])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48429"/>
              </p:ext>
            </p:extLst>
          </p:nvPr>
        </p:nvGraphicFramePr>
        <p:xfrm>
          <a:off x="1878164" y="4247638"/>
          <a:ext cx="8942955" cy="18592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89429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90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Accessing Element in a </a:t>
                      </a:r>
                      <a:r>
                        <a:rPr lang="en-US" sz="1400" baseline="0" dirty="0" smtClean="0"/>
                        <a:t>Set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6946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This is</a:t>
                      </a:r>
                      <a:r>
                        <a:rPr lang="en-US" sz="16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done using key;</a:t>
                      </a:r>
                    </a:p>
                    <a:p>
                      <a:endParaRPr lang="en-US" sz="1600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my_set[‘key’] = ‘value’</a:t>
                      </a:r>
                    </a:p>
                    <a:p>
                      <a:endParaRPr lang="en-US" sz="1600" b="1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print(my_set[‘key’])</a:t>
                      </a:r>
                    </a:p>
                    <a:p>
                      <a:endParaRPr lang="en-US" sz="1600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3503055" y="502983"/>
            <a:ext cx="6078828" cy="83261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smtClean="0"/>
              <a:t>set Data type</a:t>
            </a: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3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733403"/>
              </p:ext>
            </p:extLst>
          </p:nvPr>
        </p:nvGraphicFramePr>
        <p:xfrm>
          <a:off x="609600" y="1230334"/>
          <a:ext cx="11036300" cy="48209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168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8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310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Methods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add(</a:t>
                      </a:r>
                      <a:r>
                        <a:rPr lang="en-US" sz="1600" b="1" i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element</a:t>
                      </a:r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new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a set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append()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new element to the end of the set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pop()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an arbitrary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 from a set and returns the element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remove(</a:t>
                      </a:r>
                      <a:r>
                        <a:rPr lang="en-US" sz="1600" b="1" i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element</a:t>
                      </a:r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an element that is present in a set 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1" i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 must</a:t>
                      </a:r>
                      <a:r>
                        <a:rPr lang="en-US" sz="1400" b="1" i="1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exist else error</a:t>
                      </a:r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i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discard()</a:t>
                      </a:r>
                      <a:endParaRPr lang="en-US" sz="1600" b="1" i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an element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 list if it exists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union()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combines the elements of two</a:t>
                      </a:r>
                      <a:r>
                        <a:rPr lang="en-US" sz="1400" baseline="0" dirty="0" smtClean="0"/>
                        <a:t> sets without duplication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intersection()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returns the common elements between</a:t>
                      </a:r>
                      <a:r>
                        <a:rPr lang="en-US" sz="1400" baseline="0" dirty="0" smtClean="0"/>
                        <a:t> two set without duplication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difference()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returns the difference in elements between</a:t>
                      </a:r>
                      <a:r>
                        <a:rPr lang="en-US" sz="1400" baseline="0" dirty="0" smtClean="0"/>
                        <a:t> two set without duplication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symmetric_difference()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returns</a:t>
                      </a:r>
                      <a:r>
                        <a:rPr lang="en-US" sz="1400" baseline="0" dirty="0" smtClean="0"/>
                        <a:t> all the elements in two sets that don’t intersect without duplication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update()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updates a</a:t>
                      </a:r>
                      <a:r>
                        <a:rPr lang="en-US" sz="1400" baseline="0" dirty="0" smtClean="0"/>
                        <a:t> set with elements that are found in another set without duplication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intersection_update()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updates a set only with elements that are both found in another set without duplicate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12.</a:t>
                      </a:r>
                      <a:endParaRPr lang="en-US" sz="14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clear()</a:t>
                      </a:r>
                      <a:endParaRPr lang="en-US" sz="1600" b="1" i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removes</a:t>
                      </a:r>
                      <a:r>
                        <a:rPr lang="en-US" sz="1400" baseline="0" dirty="0" smtClean="0"/>
                        <a:t> all elements/items from the set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Round Diagonal Corner Rectangle 2"/>
          <p:cNvSpPr/>
          <p:nvPr/>
        </p:nvSpPr>
        <p:spPr>
          <a:xfrm>
            <a:off x="4825620" y="556197"/>
            <a:ext cx="2970061" cy="502836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6">
                <a:lumMod val="60000"/>
                <a:lumOff val="40000"/>
                <a:alpha val="94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Set Methods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1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0"/>
          <p:cNvSpPr/>
          <p:nvPr/>
        </p:nvSpPr>
        <p:spPr>
          <a:xfrm>
            <a:off x="4825620" y="759397"/>
            <a:ext cx="2970061" cy="502836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glow rad="63500">
              <a:schemeClr val="accent6">
                <a:lumMod val="60000"/>
                <a:lumOff val="40000"/>
                <a:alpha val="94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Set Slicing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565753" y="1529176"/>
            <a:ext cx="918157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Slicing (start_index:stop_index:skip_index)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473922"/>
              </p:ext>
            </p:extLst>
          </p:nvPr>
        </p:nvGraphicFramePr>
        <p:xfrm>
          <a:off x="1181130" y="2246334"/>
          <a:ext cx="10092295" cy="29667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9688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965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268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Result/Output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my_set[:]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all elements at once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my_set[3]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the 3rd elements in the string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my_set[0:4]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the elements from index 0 to 3 excluding index 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my_set[::-1]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the elements in reverse order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my_set[0:5:2]</a:t>
                      </a:r>
                      <a:endParaRPr lang="en-US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the elements from index 0 to 5 and skipping 2 elements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idx="4294967295"/>
          </p:nvPr>
        </p:nvSpPr>
        <p:spPr>
          <a:xfrm>
            <a:off x="4020853" y="443810"/>
            <a:ext cx="6500480" cy="83261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2600" dirty="0" smtClean="0"/>
              <a:t>Data type conversion in python</a:t>
            </a:r>
            <a:endParaRPr lang="en-US" sz="2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081768"/>
              </p:ext>
            </p:extLst>
          </p:nvPr>
        </p:nvGraphicFramePr>
        <p:xfrm>
          <a:off x="5159854" y="1561949"/>
          <a:ext cx="6180377" cy="22250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711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638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53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Observation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Status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-&gt; str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accessing all elements at once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 -&gt; int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elements must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 numbers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allowed </a:t>
                      </a: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?</a:t>
                      </a:r>
                      <a:endParaRPr 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4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-&gt; tuple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 much allowed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allowed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-&gt; list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 much allowed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allowed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01457" y="1614609"/>
            <a:ext cx="4346532" cy="2169825"/>
          </a:xfrm>
          <a:prstGeom prst="rect">
            <a:avLst/>
          </a:prstGeom>
          <a:solidFill>
            <a:schemeClr val="accent5">
              <a:lumMod val="20000"/>
              <a:lumOff val="80000"/>
              <a:alpha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 involves</a:t>
            </a:r>
            <a:r>
              <a:rPr kumimoji="0" lang="en-US" altLang="en-US" sz="15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converting variable(s) from one data-type to another.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baseline="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However, you should exercise </a:t>
            </a:r>
            <a:r>
              <a:rPr kumimoji="0" lang="en-US" altLang="en-US" sz="15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caution</a:t>
            </a:r>
            <a:r>
              <a:rPr kumimoji="0" lang="en-US" altLang="en-US" sz="15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when performing data-type conversion, not all cases are allowed in python.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baseline="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There are pre-built functions in python to help achieve this type of operation.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2455"/>
              </p:ext>
            </p:extLst>
          </p:nvPr>
        </p:nvGraphicFramePr>
        <p:xfrm>
          <a:off x="700720" y="4034696"/>
          <a:ext cx="3470447" cy="21031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4704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90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 In</a:t>
                      </a:r>
                      <a:r>
                        <a:rPr lang="en-US" sz="1400" baseline="0" dirty="0" smtClean="0"/>
                        <a:t> Action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6946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Integer: </a:t>
                      </a:r>
                      <a:r>
                        <a:rPr lang="en-US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my_int = 50</a:t>
                      </a:r>
                      <a:endParaRPr lang="en-US" sz="1600" b="1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600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Conversion to String: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my_string = str(my_int)</a:t>
                      </a:r>
                    </a:p>
                    <a:p>
                      <a:endParaRPr lang="en-US" sz="1600" b="1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Conversion to Integer: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my_int = int(my_string)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341171"/>
              </p:ext>
            </p:extLst>
          </p:nvPr>
        </p:nvGraphicFramePr>
        <p:xfrm>
          <a:off x="4285252" y="4034696"/>
          <a:ext cx="3470447" cy="21031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4704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90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 In</a:t>
                      </a:r>
                      <a:r>
                        <a:rPr lang="en-US" sz="1400" baseline="0" dirty="0" smtClean="0"/>
                        <a:t> Action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6946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Str: </a:t>
                      </a:r>
                      <a:r>
                        <a:rPr lang="en-US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my_str = ‘Python Basic’</a:t>
                      </a:r>
                      <a:endParaRPr lang="en-US" sz="1600" b="1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600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Conversion to List: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my_list = list(</a:t>
                      </a:r>
                      <a:r>
                        <a:rPr lang="en-US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my_str</a:t>
                      </a:r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endParaRPr lang="en-US" sz="1600" b="1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Conversion to String: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my_str = str(my_list)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417491"/>
              </p:ext>
            </p:extLst>
          </p:nvPr>
        </p:nvGraphicFramePr>
        <p:xfrm>
          <a:off x="7869784" y="4023485"/>
          <a:ext cx="3470447" cy="21031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4704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90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 In</a:t>
                      </a:r>
                      <a:r>
                        <a:rPr lang="en-US" sz="1400" baseline="0" dirty="0" smtClean="0"/>
                        <a:t> Action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6946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Tuple: </a:t>
                      </a:r>
                      <a:r>
                        <a:rPr lang="en-US" sz="1600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my_tuple = (4, 23, 15)</a:t>
                      </a:r>
                      <a:endParaRPr lang="en-US" sz="1600" b="1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600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Conversion to String: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my_string = str(my_tuple)</a:t>
                      </a:r>
                    </a:p>
                    <a:p>
                      <a:endParaRPr lang="en-US" sz="1600" b="1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Conversion to Tuple: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my_string = tuple(my_string)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3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607999" y="1241606"/>
            <a:ext cx="280201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Arithmetic Operators: </a:t>
            </a:r>
            <a:r>
              <a:rPr lang="en-US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used for mathematical/statistical calculations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idx="4294967295"/>
          </p:nvPr>
        </p:nvSpPr>
        <p:spPr>
          <a:xfrm>
            <a:off x="6270174" y="123101"/>
            <a:ext cx="4759162" cy="52264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2600" dirty="0" smtClean="0"/>
              <a:t>operators in python</a:t>
            </a:r>
            <a:endParaRPr lang="en-US" sz="26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651000"/>
              </p:ext>
            </p:extLst>
          </p:nvPr>
        </p:nvGraphicFramePr>
        <p:xfrm>
          <a:off x="805642" y="3539308"/>
          <a:ext cx="4985559" cy="2989217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989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720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697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Operator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4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&gt;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en-US" sz="1400" i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 b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394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Less than</a:t>
                      </a:r>
                      <a:endParaRPr lang="en-US" sz="1400" i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&lt; b</a:t>
                      </a:r>
                      <a:endParaRPr lang="en-US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700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&gt;=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r>
                        <a:rPr lang="en-US" sz="1400" i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equal to</a:t>
                      </a:r>
                      <a:endParaRPr lang="en-US" sz="1400" i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&gt;= b</a:t>
                      </a:r>
                      <a:endParaRPr lang="en-US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555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&lt;=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 to</a:t>
                      </a:r>
                      <a:endParaRPr lang="en-US" sz="1400" i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&lt;= b</a:t>
                      </a:r>
                      <a:endParaRPr lang="en-US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9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==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lang="en-US" sz="1400" i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 b</a:t>
                      </a:r>
                      <a:endParaRPr lang="en-US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3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!=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Not equal to</a:t>
                      </a:r>
                      <a:endParaRPr lang="en-US" sz="1400" i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</a:t>
                      </a:r>
                      <a:r>
                        <a:rPr lang="en-US" sz="1400" b="1" baseline="0" dirty="0" smtClean="0"/>
                        <a:t> != b</a:t>
                      </a:r>
                      <a:endParaRPr lang="en-US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is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Object Identity</a:t>
                      </a:r>
                      <a:endParaRPr lang="en-US" sz="1400" i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3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is</a:t>
                      </a:r>
                      <a:r>
                        <a:rPr lang="en-US" sz="1600" b="1" baseline="0" dirty="0" smtClean="0"/>
                        <a:t> not</a:t>
                      </a:r>
                      <a:endParaRPr lang="en-US" sz="1600" b="1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Negated object identity</a:t>
                      </a:r>
                      <a:endParaRPr lang="en-US" sz="1400" i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93118" y="3294941"/>
            <a:ext cx="267579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Logical/Comparison Operators: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40102"/>
              </p:ext>
            </p:extLst>
          </p:nvPr>
        </p:nvGraphicFramePr>
        <p:xfrm>
          <a:off x="2627354" y="586510"/>
          <a:ext cx="5980645" cy="26517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064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66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62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013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89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Operator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Sample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In Action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34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+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</a:t>
                      </a:r>
                      <a:endParaRPr lang="en-US" sz="1400" i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b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 + 1 = 2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524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Subtraction</a:t>
                      </a:r>
                      <a:endParaRPr lang="en-US" sz="1400" i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b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10 – 1 = 9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607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*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Multiplication</a:t>
                      </a:r>
                      <a:endParaRPr lang="en-US" sz="1400" i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b</a:t>
                      </a:r>
                      <a:endParaRPr lang="en-US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3</a:t>
                      </a:r>
                      <a:r>
                        <a:rPr lang="en-US" sz="1400" b="1" baseline="0" dirty="0" smtClean="0"/>
                        <a:t> * 15 = 15</a:t>
                      </a:r>
                      <a:endParaRPr lang="en-US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010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/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  <a:endParaRPr lang="en-US" sz="1400" i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b</a:t>
                      </a:r>
                      <a:endParaRPr lang="en-US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10 / 5 = 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41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Modulus</a:t>
                      </a:r>
                      <a:endParaRPr lang="en-US" sz="1400" i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% b</a:t>
                      </a:r>
                      <a:endParaRPr lang="en-US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11 %</a:t>
                      </a:r>
                      <a:r>
                        <a:rPr lang="en-US" sz="1400" b="1" baseline="0" dirty="0" smtClean="0"/>
                        <a:t> 5 = 1</a:t>
                      </a:r>
                      <a:endParaRPr lang="en-US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41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**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Exponent</a:t>
                      </a:r>
                      <a:endParaRPr lang="en-US" sz="1400" i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</a:t>
                      </a:r>
                      <a:r>
                        <a:rPr lang="en-US" sz="1400" b="1" baseline="0" dirty="0" smtClean="0"/>
                        <a:t> ** b</a:t>
                      </a:r>
                      <a:endParaRPr lang="en-US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2 ** 3 = 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41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//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Floor Division</a:t>
                      </a:r>
                      <a:endParaRPr lang="en-US" sz="1400" i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</a:t>
                      </a:r>
                      <a:r>
                        <a:rPr lang="en-US" sz="1400" b="1" baseline="0" dirty="0" smtClean="0"/>
                        <a:t> // b</a:t>
                      </a:r>
                      <a:endParaRPr lang="en-US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11 // 5 = 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745241"/>
              </p:ext>
            </p:extLst>
          </p:nvPr>
        </p:nvGraphicFramePr>
        <p:xfrm>
          <a:off x="6066971" y="3960222"/>
          <a:ext cx="4775200" cy="194709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014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658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78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14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Operator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97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or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Either x or y is true</a:t>
                      </a:r>
                      <a:endParaRPr lang="en-US" sz="1400" i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baseline="0" dirty="0" smtClean="0"/>
                        <a:t>x or y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and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Both</a:t>
                      </a:r>
                      <a:r>
                        <a:rPr lang="en-US" sz="1400" i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x and y are true</a:t>
                      </a:r>
                      <a:endParaRPr lang="en-US" sz="1400" i="1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sz="1400" b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and y</a:t>
                      </a:r>
                      <a:endParaRPr lang="en-US" sz="1400" b="1" dirty="0" smtClean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7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/>
                        <a:t>Negated object</a:t>
                      </a:r>
                      <a:r>
                        <a:rPr lang="en-US" sz="1400" i="1" baseline="0" dirty="0" smtClean="0"/>
                        <a:t> identity</a:t>
                      </a:r>
                      <a:endParaRPr lang="en-US" sz="1400" i="1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not</a:t>
                      </a:r>
                      <a:r>
                        <a:rPr lang="en-US" sz="1400" b="1" baseline="0" dirty="0" smtClean="0"/>
                        <a:t> x</a:t>
                      </a:r>
                      <a:endParaRPr lang="en-US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7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not in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863357" y="3693107"/>
            <a:ext cx="267579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Boolean Operators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5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idx="4294967295"/>
          </p:nvPr>
        </p:nvSpPr>
        <p:spPr>
          <a:xfrm>
            <a:off x="4020853" y="443810"/>
            <a:ext cx="6500480" cy="83261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2600" dirty="0" smtClean="0"/>
              <a:t>Flow controls in python</a:t>
            </a: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2769327" y="723712"/>
            <a:ext cx="8201297" cy="78276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dirty="0" smtClean="0"/>
              <a:t>Businesses running on python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554571" y="2305463"/>
            <a:ext cx="38674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Better search features to its users.</a:t>
            </a:r>
            <a:endParaRPr 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7366712" y="2300951"/>
            <a:ext cx="41764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Better </a:t>
            </a:r>
            <a:r>
              <a:rPr lang="en-US" sz="1500" dirty="0"/>
              <a:t>search features to its </a:t>
            </a:r>
            <a:r>
              <a:rPr lang="en-US" sz="1500" dirty="0" smtClean="0"/>
              <a:t>users.</a:t>
            </a:r>
            <a:endParaRPr 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1550844" y="4272079"/>
            <a:ext cx="41764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Scientist at NASA uses python to perform scientific calculations.</a:t>
            </a:r>
            <a:endParaRPr 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6797824" y="4292167"/>
            <a:ext cx="46879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Uses ML to understand their customers needs to retain them for longer.</a:t>
            </a:r>
            <a:endParaRPr 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7878139" y="3283363"/>
            <a:ext cx="41764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Promotes python as it’s educational language.</a:t>
            </a:r>
            <a:endParaRPr 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4412726" y="5416408"/>
            <a:ext cx="53413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Uses python for their cybersecurity analysis, encryption/decryption purposes.</a:t>
            </a:r>
            <a:endParaRPr 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2668742" y="3304160"/>
            <a:ext cx="41764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Uses python to share files between users.</a:t>
            </a:r>
            <a:endParaRPr lang="en-US" sz="15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60" y="2093452"/>
            <a:ext cx="782110" cy="7141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104" y="2078361"/>
            <a:ext cx="748613" cy="8372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90" y="3085452"/>
            <a:ext cx="678849" cy="8664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73" y="3093421"/>
            <a:ext cx="762669" cy="76266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31" y="4173169"/>
            <a:ext cx="905573" cy="78259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069" y="4203051"/>
            <a:ext cx="423097" cy="74533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0" y="5272222"/>
            <a:ext cx="846566" cy="84656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idx="4294967295"/>
          </p:nvPr>
        </p:nvSpPr>
        <p:spPr>
          <a:xfrm>
            <a:off x="4020853" y="443810"/>
            <a:ext cx="6500480" cy="83261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2600" dirty="0" smtClean="0"/>
              <a:t>functions in python</a:t>
            </a:r>
            <a:endParaRPr lang="en-US" sz="2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581601"/>
              </p:ext>
            </p:extLst>
          </p:nvPr>
        </p:nvGraphicFramePr>
        <p:xfrm>
          <a:off x="5375754" y="1485749"/>
          <a:ext cx="5863746" cy="22250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6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03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Keyword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Explanation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def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declaration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function_name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r>
                        <a:rPr lang="en-US" sz="1400" baseline="0" dirty="0" smtClean="0"/>
                        <a:t> name of your function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Used to return a value</a:t>
                      </a:r>
                      <a:r>
                        <a:rPr lang="en-US" sz="1400" baseline="0" dirty="0" smtClean="0"/>
                        <a:t> from function(optional)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*args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optional argument to receive input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**kwargs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optional keyword argument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917357" y="1446161"/>
            <a:ext cx="4346532" cy="2862322"/>
          </a:xfrm>
          <a:prstGeom prst="rect">
            <a:avLst/>
          </a:prstGeom>
          <a:solidFill>
            <a:schemeClr val="accent5">
              <a:lumMod val="20000"/>
              <a:lumOff val="80000"/>
              <a:alpha val="60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Functions are declared in python with the keyword </a:t>
            </a:r>
            <a:r>
              <a:rPr lang="en-US" altLang="en-US" sz="15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followed by a </a:t>
            </a:r>
            <a:r>
              <a:rPr lang="en-US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function_name </a:t>
            </a:r>
            <a:r>
              <a:rPr lang="en-US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a colon(:) immediately</a:t>
            </a:r>
            <a:r>
              <a:rPr kumimoji="0" lang="en-US" altLang="en-US" sz="15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baseline="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 is to move to the next line and indent every other line that will make your block of code for that function.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baseline="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 optional keyword is used to return value out of your function where necessary.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960167"/>
              </p:ext>
            </p:extLst>
          </p:nvPr>
        </p:nvGraphicFramePr>
        <p:xfrm>
          <a:off x="917357" y="4409848"/>
          <a:ext cx="4346532" cy="16154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3465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90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 In</a:t>
                      </a:r>
                      <a:r>
                        <a:rPr lang="en-US" sz="1400" baseline="0" dirty="0" smtClean="0"/>
                        <a:t> Action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69461">
                <a:tc>
                  <a:txBody>
                    <a:bodyPr/>
                    <a:lstStyle/>
                    <a:p>
                      <a:r>
                        <a:rPr lang="en-US" sz="1600" b="1" baseline="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</a:t>
                      </a:r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add_numbers(number1, number2):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result = number1 + number2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b="1" baseline="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</a:t>
                      </a:r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result</a:t>
                      </a:r>
                    </a:p>
                    <a:p>
                      <a:endParaRPr lang="en-US" sz="1600" b="1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add_numbers(12, 25)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113911"/>
              </p:ext>
            </p:extLst>
          </p:nvPr>
        </p:nvGraphicFramePr>
        <p:xfrm>
          <a:off x="5375754" y="3872501"/>
          <a:ext cx="4682646" cy="215203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6826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57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 In</a:t>
                      </a:r>
                      <a:r>
                        <a:rPr lang="en-US" sz="1400" baseline="0" dirty="0" smtClean="0"/>
                        <a:t> Action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46239">
                <a:tc>
                  <a:txBody>
                    <a:bodyPr/>
                    <a:lstStyle/>
                    <a:p>
                      <a:r>
                        <a:rPr lang="en-US" sz="1600" b="1" baseline="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</a:t>
                      </a:r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calc_age(year):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age = 2022 – int(year)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b="1" baseline="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</a:t>
                      </a:r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age</a:t>
                      </a:r>
                    </a:p>
                    <a:p>
                      <a:endParaRPr lang="en-US" sz="1600" b="1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my_age = calc_age(1982)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print(</a:t>
                      </a:r>
                      <a:r>
                        <a:rPr lang="en-US" sz="1600" b="1" baseline="0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my_age</a:t>
                      </a:r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‘ years’)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5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idx="4294967295"/>
          </p:nvPr>
        </p:nvSpPr>
        <p:spPr>
          <a:xfrm>
            <a:off x="5375753" y="494610"/>
            <a:ext cx="5564679" cy="47423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2600" dirty="0" smtClean="0"/>
              <a:t>File handling in python</a:t>
            </a:r>
            <a:endParaRPr lang="en-US" sz="2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29058"/>
              </p:ext>
            </p:extLst>
          </p:nvPr>
        </p:nvGraphicFramePr>
        <p:xfrm>
          <a:off x="5375754" y="1384149"/>
          <a:ext cx="5863746" cy="19913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6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03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415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Explanation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open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 name for file I/O operations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file_path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r>
                        <a:rPr lang="en-US" sz="1400" baseline="0" dirty="0" smtClean="0"/>
                        <a:t> name of your file to read, write or update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There</a:t>
                      </a:r>
                      <a:r>
                        <a:rPr lang="en-US" sz="1400" baseline="0" dirty="0" smtClean="0"/>
                        <a:t> are 3 file handling modes:</a:t>
                      </a:r>
                    </a:p>
                    <a:p>
                      <a:r>
                        <a:rPr lang="en-US" sz="1400" b="1" baseline="0" dirty="0" smtClean="0"/>
                        <a:t>w</a:t>
                      </a:r>
                      <a:r>
                        <a:rPr lang="en-US" sz="1400" baseline="0" dirty="0" smtClean="0"/>
                        <a:t> = write, denoted as </a:t>
                      </a:r>
                      <a:r>
                        <a:rPr lang="en-US" sz="1400" b="1" baseline="0" dirty="0" smtClean="0"/>
                        <a:t>‘w’</a:t>
                      </a:r>
                    </a:p>
                    <a:p>
                      <a:r>
                        <a:rPr lang="en-US" sz="1400" b="1" baseline="0" dirty="0" smtClean="0"/>
                        <a:t>r</a:t>
                      </a:r>
                      <a:r>
                        <a:rPr lang="en-US" sz="1400" baseline="0" dirty="0" smtClean="0"/>
                        <a:t> = read, denoted as </a:t>
                      </a:r>
                      <a:r>
                        <a:rPr lang="en-US" sz="1400" b="1" baseline="0" dirty="0" smtClean="0"/>
                        <a:t>‘r’</a:t>
                      </a:r>
                    </a:p>
                    <a:p>
                      <a:r>
                        <a:rPr lang="en-US" sz="1400" b="1" baseline="0" dirty="0" smtClean="0"/>
                        <a:t>r+ </a:t>
                      </a:r>
                      <a:r>
                        <a:rPr lang="en-US" sz="1400" baseline="0" dirty="0" smtClean="0"/>
                        <a:t>= read and write, denoted as </a:t>
                      </a:r>
                      <a:r>
                        <a:rPr lang="en-US" sz="1400" b="1" baseline="0" dirty="0" smtClean="0"/>
                        <a:t>‘r+’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917357" y="1374042"/>
            <a:ext cx="4346532" cy="2400657"/>
          </a:xfrm>
          <a:prstGeom prst="rect">
            <a:avLst/>
          </a:prstGeom>
          <a:solidFill>
            <a:schemeClr val="accent5">
              <a:lumMod val="20000"/>
              <a:lumOff val="80000"/>
              <a:alpha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handling operations are used to perform I/O (read, write and update) tasks to files in python.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made possible by a pre-built/in-built function named </a:t>
            </a:r>
            <a:r>
              <a:rPr lang="en-US" altLang="en-US" sz="15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Attributes </a:t>
            </a:r>
            <a:r>
              <a:rPr lang="en-US" altLang="en-US" sz="15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buffering</a:t>
            </a:r>
            <a:r>
              <a:rPr lang="en-US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5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5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errors</a:t>
            </a:r>
            <a:r>
              <a:rPr lang="en-US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5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newline</a:t>
            </a:r>
            <a:r>
              <a:rPr lang="en-US" altLang="en-US" sz="15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altLang="en-US" sz="15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closefd</a:t>
            </a:r>
            <a:r>
              <a:rPr lang="en-US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are </a:t>
            </a:r>
            <a:r>
              <a:rPr lang="en-US" altLang="en-US" sz="15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en-US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keyword arguments (**kwargs).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011771"/>
              </p:ext>
            </p:extLst>
          </p:nvPr>
        </p:nvGraphicFramePr>
        <p:xfrm>
          <a:off x="3492500" y="4303509"/>
          <a:ext cx="5232400" cy="215103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232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 In</a:t>
                      </a:r>
                      <a:r>
                        <a:rPr lang="en-US" sz="1400" baseline="0" dirty="0" smtClean="0"/>
                        <a:t> Action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46239">
                <a:tc>
                  <a:txBody>
                    <a:bodyPr/>
                    <a:lstStyle/>
                    <a:p>
                      <a:r>
                        <a:rPr lang="en-US" sz="1600" b="0" baseline="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import</a:t>
                      </a:r>
                      <a:r>
                        <a:rPr lang="en-US" sz="1600" b="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io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file_handler = open(‘testfile.txt’, ‘w’)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my_string = ‘Python basics tutorial’</a:t>
                      </a:r>
                    </a:p>
                    <a:p>
                      <a:endParaRPr lang="en-US" sz="1600" b="1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file_handler.writelines(my_string + ‘\n’)</a:t>
                      </a: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file_handler.close()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917357" y="3847770"/>
            <a:ext cx="1032214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ile_handler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file_path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buffering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1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errors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400" b="0" i="1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newline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400" b="0" i="1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closefd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4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idx="4294967295"/>
          </p:nvPr>
        </p:nvSpPr>
        <p:spPr>
          <a:xfrm>
            <a:off x="4521199" y="482447"/>
            <a:ext cx="6419233" cy="57219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2600" dirty="0" smtClean="0"/>
              <a:t>Error handling in python</a:t>
            </a:r>
            <a:endParaRPr lang="en-US" sz="26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917356" y="1391206"/>
            <a:ext cx="4746843" cy="1477328"/>
          </a:xfrm>
          <a:prstGeom prst="rect">
            <a:avLst/>
          </a:prstGeom>
          <a:solidFill>
            <a:schemeClr val="accent5">
              <a:lumMod val="20000"/>
              <a:lumOff val="80000"/>
              <a:alpha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handling </a:t>
            </a:r>
            <a:r>
              <a:rPr lang="en-US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operations are used to </a:t>
            </a:r>
            <a:r>
              <a:rPr lang="en-US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errors/bugs within the python program either at run-time or at debug mode.</a:t>
            </a:r>
            <a:endParaRPr lang="en-US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made possible by a pre-built/in-built(builtin) </a:t>
            </a:r>
            <a:r>
              <a:rPr lang="en-US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keywords blocks </a:t>
            </a:r>
            <a:r>
              <a:rPr lang="en-US" altLang="en-US" sz="15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try, except and finally</a:t>
            </a:r>
            <a:r>
              <a:rPr lang="en-US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en-US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70028"/>
              </p:ext>
            </p:extLst>
          </p:nvPr>
        </p:nvGraphicFramePr>
        <p:xfrm>
          <a:off x="917357" y="2986942"/>
          <a:ext cx="4746843" cy="33375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1941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Error Types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ValueError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io.UnsupportedOperation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TypeError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NameError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IndexError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RuntimeError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FileExistsError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NotADirectoryError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FileNotFoundError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ModuleNotFoundError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NotImplementedError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ProcessLookupError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OverflowError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RecursionError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PermissionError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ReferenceError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70027"/>
              </p:ext>
            </p:extLst>
          </p:nvPr>
        </p:nvGraphicFramePr>
        <p:xfrm>
          <a:off x="5816600" y="1391206"/>
          <a:ext cx="5232400" cy="4933296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232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2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 In</a:t>
                      </a:r>
                      <a:r>
                        <a:rPr lang="en-US" sz="1400" baseline="0" dirty="0" smtClean="0"/>
                        <a:t> Action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80002">
                <a:tc>
                  <a:txBody>
                    <a:bodyPr/>
                    <a:lstStyle/>
                    <a:p>
                      <a:r>
                        <a:rPr lang="en-US" sz="1600" b="0" baseline="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import</a:t>
                      </a:r>
                      <a:r>
                        <a:rPr lang="en-US" sz="1600" b="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io</a:t>
                      </a:r>
                    </a:p>
                    <a:p>
                      <a:endParaRPr lang="en-US" sz="1600" b="0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b="0" baseline="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try</a:t>
                      </a:r>
                      <a:r>
                        <a:rPr lang="en-US" sz="1600" b="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</a:p>
                    <a:p>
                      <a:endParaRPr lang="en-US" sz="1600" b="0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b="1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b="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file_handler = open(‘testfile.txt’, ‘w’)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my_string = ‘Python basics tutorial’</a:t>
                      </a:r>
                    </a:p>
                    <a:p>
                      <a:endParaRPr lang="en-US" sz="1600" b="0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b="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file_handler.writelines(my_string + ‘\n’)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file_handler.close()</a:t>
                      </a:r>
                    </a:p>
                    <a:p>
                      <a:endParaRPr lang="en-US" sz="1600" b="0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600" b="0" baseline="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except</a:t>
                      </a:r>
                      <a:r>
                        <a:rPr lang="en-US" sz="1600" b="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FileExistsError </a:t>
                      </a:r>
                      <a:r>
                        <a:rPr lang="en-US" sz="1600" b="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</a:t>
                      </a:r>
                      <a:r>
                        <a:rPr lang="en-US" sz="16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fx_err: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print(str(fx_err.strerror))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except</a:t>
                      </a:r>
                      <a:r>
                        <a:rPr lang="en-US" sz="1600" b="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FileNotFoundError </a:t>
                      </a:r>
                      <a:r>
                        <a:rPr lang="en-US" sz="1600" b="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</a:t>
                      </a:r>
                      <a:r>
                        <a:rPr lang="en-US" sz="16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fnf_err: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print(str(fnf_err.strerror))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finally</a:t>
                      </a:r>
                      <a:r>
                        <a:rPr lang="en-US" sz="16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print(‘display a message!’)</a:t>
                      </a:r>
                    </a:p>
                    <a:p>
                      <a:endParaRPr lang="en-US" sz="1600" b="0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600" b="0" baseline="0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8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21199" y="443810"/>
            <a:ext cx="6299201" cy="57219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smtClean="0"/>
              <a:t>conclusion</a:t>
            </a:r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6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75482" y="2248415"/>
            <a:ext cx="8078024" cy="214578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000" dirty="0" smtClean="0">
                <a:solidFill>
                  <a:schemeClr val="accent6">
                    <a:lumMod val="75000"/>
                  </a:schemeClr>
                </a:solidFill>
              </a:rPr>
              <a:t>Thank you</a:t>
            </a:r>
          </a:p>
          <a:p>
            <a:pPr algn="ctr"/>
            <a:r>
              <a:rPr lang="en-US" sz="5200" dirty="0" smtClean="0">
                <a:solidFill>
                  <a:schemeClr val="accent6">
                    <a:lumMod val="75000"/>
                  </a:schemeClr>
                </a:solidFill>
              </a:rPr>
              <a:t>For listening</a:t>
            </a:r>
            <a:r>
              <a:rPr lang="en-US" sz="70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7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3013657" y="592427"/>
            <a:ext cx="7848600" cy="82424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Future of python</a:t>
            </a:r>
            <a:endParaRPr lang="en-US" sz="3400" dirty="0"/>
          </a:p>
        </p:txBody>
      </p:sp>
      <p:sp>
        <p:nvSpPr>
          <p:cNvPr id="9" name="TextBox 8"/>
          <p:cNvSpPr txBox="1"/>
          <p:nvPr/>
        </p:nvSpPr>
        <p:spPr>
          <a:xfrm>
            <a:off x="829206" y="1385374"/>
            <a:ext cx="1040485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Future Looks Bright!</a:t>
            </a:r>
          </a:p>
          <a:p>
            <a:endParaRPr lang="en-US" sz="3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Python</a:t>
            </a:r>
            <a:r>
              <a:rPr lang="en-US" sz="2000" dirty="0" smtClean="0"/>
              <a:t> </a:t>
            </a:r>
            <a:r>
              <a:rPr lang="en-US" sz="2000" dirty="0"/>
              <a:t>does not appear to be going away anytime soon, as its user </a:t>
            </a:r>
            <a:r>
              <a:rPr lang="en-US" sz="2000" dirty="0" smtClean="0"/>
              <a:t>base </a:t>
            </a:r>
            <a:r>
              <a:rPr lang="en-US" sz="2000" dirty="0"/>
              <a:t>is large and increasing.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Python</a:t>
            </a:r>
            <a:r>
              <a:rPr lang="en-US" sz="2000" dirty="0"/>
              <a:t> is used by many well-known </a:t>
            </a:r>
            <a:r>
              <a:rPr lang="en-US" sz="2000" dirty="0" smtClean="0"/>
              <a:t>organizations</a:t>
            </a:r>
            <a:r>
              <a:rPr lang="en-US" sz="2000" dirty="0"/>
              <a:t>, and numerous OS developers support it, making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Python’s</a:t>
            </a:r>
            <a:r>
              <a:rPr lang="en-US" sz="2000" dirty="0" smtClean="0"/>
              <a:t> </a:t>
            </a:r>
            <a:r>
              <a:rPr lang="en-US" sz="2000" dirty="0"/>
              <a:t>future look bright.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It’s </a:t>
            </a:r>
            <a:r>
              <a:rPr lang="en-US" sz="2000" dirty="0"/>
              <a:t>widely utilized in the industry </a:t>
            </a:r>
            <a:r>
              <a:rPr lang="en-US" sz="2000" dirty="0" smtClean="0"/>
              <a:t>of </a:t>
            </a:r>
            <a:r>
              <a:rPr lang="en-US" sz="2000" dirty="0"/>
              <a:t>information security. In 2007, 2010, and 2018,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Python</a:t>
            </a:r>
            <a:r>
              <a:rPr lang="en-US" sz="2000" dirty="0"/>
              <a:t> was named </a:t>
            </a:r>
            <a:r>
              <a:rPr lang="en-US" sz="2000" dirty="0" smtClean="0"/>
              <a:t>TIOBE’s </a:t>
            </a:r>
            <a:r>
              <a:rPr lang="en-US" sz="2000" dirty="0"/>
              <a:t>Programming Language of the Year. This award is given to </a:t>
            </a:r>
            <a:r>
              <a:rPr lang="en-US" sz="2000" dirty="0" smtClean="0"/>
              <a:t>the </a:t>
            </a:r>
            <a:r>
              <a:rPr lang="en-US" sz="2000" dirty="0"/>
              <a:t>language that has had the greatest increase in popularity over </a:t>
            </a:r>
            <a:r>
              <a:rPr lang="en-US" sz="2000" dirty="0" smtClean="0"/>
              <a:t>the </a:t>
            </a:r>
            <a:r>
              <a:rPr lang="en-US" sz="2000" dirty="0"/>
              <a:t>course of the year.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Because </a:t>
            </a:r>
            <a:r>
              <a:rPr lang="en-US" sz="2000" dirty="0"/>
              <a:t>it enables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functional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 smtClean="0"/>
              <a:t>programming,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object-oriented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/>
              <a:t>programming, and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parallel</a:t>
            </a:r>
            <a:r>
              <a:rPr lang="en-US" sz="2000" dirty="0"/>
              <a:t> programming </a:t>
            </a:r>
            <a:r>
              <a:rPr lang="en-US" sz="2000" dirty="0" smtClean="0"/>
              <a:t>paradigms. Python </a:t>
            </a:r>
            <a:r>
              <a:rPr lang="en-US" sz="2000" dirty="0"/>
              <a:t>has become a highly adaptable alternative</a:t>
            </a:r>
            <a:r>
              <a:rPr lang="en-US" sz="2000" dirty="0" smtClean="0"/>
              <a:t>.</a:t>
            </a:r>
          </a:p>
          <a:p>
            <a:pPr algn="just"/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8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4294967295"/>
          </p:nvPr>
        </p:nvSpPr>
        <p:spPr>
          <a:xfrm>
            <a:off x="3013657" y="592427"/>
            <a:ext cx="7848600" cy="82424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400" dirty="0" smtClean="0"/>
              <a:t>Common terms in python</a:t>
            </a:r>
            <a:endParaRPr lang="en-US" sz="3400" dirty="0"/>
          </a:p>
        </p:txBody>
      </p:sp>
      <p:sp>
        <p:nvSpPr>
          <p:cNvPr id="9" name="TextBox 8"/>
          <p:cNvSpPr txBox="1"/>
          <p:nvPr/>
        </p:nvSpPr>
        <p:spPr>
          <a:xfrm>
            <a:off x="292486" y="1385374"/>
            <a:ext cx="501361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Immutable</a:t>
            </a:r>
          </a:p>
          <a:p>
            <a:pPr algn="just"/>
            <a:r>
              <a:rPr lang="en-US" sz="1600" dirty="0"/>
              <a:t>this is an object within the code that is assigned a </a:t>
            </a:r>
            <a:r>
              <a:rPr lang="en-US" sz="1600" dirty="0" smtClean="0"/>
              <a:t>fixed value</a:t>
            </a:r>
            <a:r>
              <a:rPr lang="en-US" sz="1600" dirty="0"/>
              <a:t>. This could include tuples, strings, and numbers. You can’t </a:t>
            </a:r>
            <a:r>
              <a:rPr lang="en-US" sz="1600" dirty="0" smtClean="0"/>
              <a:t>alter the </a:t>
            </a:r>
            <a:r>
              <a:rPr lang="en-US" sz="1600" dirty="0"/>
              <a:t>object and you will need to create a new object with a different </a:t>
            </a:r>
            <a:r>
              <a:rPr lang="en-US" sz="1600" dirty="0" smtClean="0"/>
              <a:t>value and </a:t>
            </a:r>
            <a:r>
              <a:rPr lang="en-US" sz="1600" dirty="0"/>
              <a:t>store it first. This can be helpful in some cases, such as the keys in </a:t>
            </a:r>
            <a:r>
              <a:rPr lang="en-US" sz="1600" dirty="0" smtClean="0"/>
              <a:t>a dictionary.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6382051" y="1383226"/>
            <a:ext cx="5013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Interactive</a:t>
            </a:r>
          </a:p>
          <a:p>
            <a:pPr algn="just"/>
            <a:r>
              <a:rPr lang="en-US" sz="1600" dirty="0"/>
              <a:t>one thing that a lot of beginners like about Python is that </a:t>
            </a:r>
            <a:r>
              <a:rPr lang="en-US" sz="1600" dirty="0" smtClean="0"/>
              <a:t>it is </a:t>
            </a:r>
            <a:r>
              <a:rPr lang="en-US" sz="1600" dirty="0"/>
              <a:t>so interactive. You can try out some different things in the </a:t>
            </a:r>
            <a:r>
              <a:rPr lang="en-US" sz="1600" dirty="0" smtClean="0"/>
              <a:t>interpreter and </a:t>
            </a:r>
            <a:r>
              <a:rPr lang="en-US" sz="1600" dirty="0"/>
              <a:t>see how they will react right away in the results. It is a good way </a:t>
            </a:r>
            <a:r>
              <a:rPr lang="en-US" sz="1600" dirty="0" smtClean="0"/>
              <a:t>to improve </a:t>
            </a:r>
            <a:r>
              <a:rPr lang="en-US" sz="1600" dirty="0"/>
              <a:t>your programming skills, test out a new idea you have </a:t>
            </a:r>
            <a:r>
              <a:rPr lang="en-US" sz="1600" dirty="0" smtClean="0"/>
              <a:t>and more</a:t>
            </a:r>
            <a:r>
              <a:rPr lang="en-US" sz="1600" dirty="0"/>
              <a:t>.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6379903" y="3737916"/>
            <a:ext cx="501361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Type</a:t>
            </a:r>
          </a:p>
          <a:p>
            <a:pPr algn="just"/>
            <a:r>
              <a:rPr lang="en-US" sz="1600" dirty="0"/>
              <a:t>this is a category or sort of data that is represented in </a:t>
            </a:r>
            <a:r>
              <a:rPr lang="en-US" sz="1600" dirty="0" smtClean="0"/>
              <a:t>the programming </a:t>
            </a:r>
            <a:r>
              <a:rPr lang="en-US" sz="1600" dirty="0"/>
              <a:t>languages. These types are going to differ in </a:t>
            </a:r>
            <a:r>
              <a:rPr lang="en-US" sz="1600" dirty="0" smtClean="0"/>
              <a:t>their properties</a:t>
            </a:r>
            <a:r>
              <a:rPr lang="en-US" sz="1600" dirty="0"/>
              <a:t>, they including immutable and mutable options, as well as </a:t>
            </a:r>
            <a:r>
              <a:rPr lang="en-US" sz="1600" dirty="0" smtClean="0"/>
              <a:t>in their </a:t>
            </a:r>
            <a:r>
              <a:rPr lang="en-US" sz="1600" dirty="0"/>
              <a:t>functions and methods. Python includes a few of these </a:t>
            </a:r>
            <a:r>
              <a:rPr lang="en-US" sz="1600" dirty="0" smtClean="0"/>
              <a:t>including dictionary </a:t>
            </a:r>
            <a:r>
              <a:rPr lang="en-US" sz="1600" dirty="0"/>
              <a:t>types, tuple, list, floating point, long, integer, and string.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290338" y="3843092"/>
            <a:ext cx="50136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</a:p>
          <a:p>
            <a:pPr algn="just"/>
            <a:r>
              <a:rPr lang="en-US" sz="1600" dirty="0"/>
              <a:t>this is one of the most basic types that you will find in </a:t>
            </a:r>
            <a:r>
              <a:rPr lang="en-US" sz="1600" dirty="0" smtClean="0"/>
              <a:t>Python that </a:t>
            </a:r>
            <a:r>
              <a:rPr lang="en-US" sz="1600" dirty="0"/>
              <a:t>will store </a:t>
            </a:r>
            <a:r>
              <a:rPr lang="en-US" sz="1600" dirty="0" smtClean="0"/>
              <a:t>text and alphanumeric characters. </a:t>
            </a:r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strings will store text so that </a:t>
            </a:r>
            <a:r>
              <a:rPr lang="en-US" sz="1600" dirty="0" smtClean="0"/>
              <a:t>the string </a:t>
            </a:r>
            <a:r>
              <a:rPr lang="en-US" sz="1600" dirty="0"/>
              <a:t>type can then be used to hold onto binary data.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9293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3013657" y="592427"/>
            <a:ext cx="7848600" cy="82424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400" dirty="0" smtClean="0"/>
              <a:t>Common terms cont’d</a:t>
            </a:r>
            <a:endParaRPr lang="en-US" sz="3400" dirty="0"/>
          </a:p>
        </p:txBody>
      </p:sp>
      <p:sp>
        <p:nvSpPr>
          <p:cNvPr id="9" name="TextBox 8"/>
          <p:cNvSpPr txBox="1"/>
          <p:nvPr/>
        </p:nvSpPr>
        <p:spPr>
          <a:xfrm>
            <a:off x="292486" y="1385374"/>
            <a:ext cx="57992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Mutable</a:t>
            </a:r>
          </a:p>
          <a:p>
            <a:pPr algn="just"/>
            <a:r>
              <a:rPr lang="en-US" sz="1600" dirty="0"/>
              <a:t>these are the objects that will be able to change their </a:t>
            </a:r>
            <a:r>
              <a:rPr lang="en-US" sz="1600" dirty="0" smtClean="0"/>
              <a:t>value within </a:t>
            </a:r>
            <a:r>
              <a:rPr lang="en-US" sz="1600" dirty="0"/>
              <a:t>the program, but which are able to keep their original </a:t>
            </a:r>
            <a:r>
              <a:rPr lang="en-US" sz="1600" dirty="0" smtClean="0"/>
              <a:t>identity.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6382051" y="1383226"/>
            <a:ext cx="54922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Object</a:t>
            </a:r>
          </a:p>
          <a:p>
            <a:pPr algn="just"/>
            <a:r>
              <a:rPr lang="en-US" sz="1600" dirty="0"/>
              <a:t>within Python, this is any data with a state, such as a value </a:t>
            </a:r>
            <a:r>
              <a:rPr lang="en-US" sz="1600" dirty="0" smtClean="0"/>
              <a:t>or an </a:t>
            </a:r>
            <a:r>
              <a:rPr lang="en-US" sz="1600" dirty="0"/>
              <a:t>attribute, as well as a defined behavior, or a method.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290338" y="2915806"/>
            <a:ext cx="58013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List</a:t>
            </a:r>
          </a:p>
          <a:p>
            <a:r>
              <a:rPr lang="en-US" sz="1600" dirty="0"/>
              <a:t>this is a datatype within Python that is built in. It contains </a:t>
            </a:r>
            <a:r>
              <a:rPr lang="en-US" sz="1600" dirty="0" smtClean="0"/>
              <a:t>a mutable </a:t>
            </a:r>
            <a:r>
              <a:rPr lang="en-US" sz="1600" dirty="0"/>
              <a:t>sequence of values that are sorted. It can include </a:t>
            </a:r>
            <a:r>
              <a:rPr lang="en-US" sz="1600" dirty="0" smtClean="0"/>
              <a:t>immutable values </a:t>
            </a:r>
            <a:r>
              <a:rPr lang="en-US" sz="1600" dirty="0"/>
              <a:t>of numbers and strings as well.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6379903" y="2913658"/>
            <a:ext cx="549441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</a:p>
          <a:p>
            <a:pPr algn="just"/>
            <a:r>
              <a:rPr lang="en-US" sz="1600" dirty="0"/>
              <a:t>this is a block of code that is invoked when using a </a:t>
            </a:r>
            <a:r>
              <a:rPr lang="en-US" sz="1600" dirty="0" smtClean="0"/>
              <a:t>calling program</a:t>
            </a:r>
            <a:r>
              <a:rPr lang="en-US" sz="1600" dirty="0"/>
              <a:t>. It is best used in order to provide a calculation or </a:t>
            </a:r>
            <a:r>
              <a:rPr lang="en-US" sz="1600" dirty="0" smtClean="0"/>
              <a:t>an autonomous </a:t>
            </a:r>
            <a:r>
              <a:rPr lang="en-US" sz="1600" dirty="0"/>
              <a:t>service.</a:t>
            </a:r>
            <a:endParaRPr lang="en-US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8189" y="4497757"/>
            <a:ext cx="580351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Class</a:t>
            </a:r>
          </a:p>
          <a:p>
            <a:r>
              <a:rPr lang="en-US" sz="1600" dirty="0"/>
              <a:t>this is a template that </a:t>
            </a:r>
            <a:r>
              <a:rPr lang="en-US" sz="1600" dirty="0" smtClean="0"/>
              <a:t>is used </a:t>
            </a:r>
            <a:r>
              <a:rPr lang="en-US" sz="1600" dirty="0"/>
              <a:t>for creating user-defined objects.</a:t>
            </a:r>
            <a:endParaRPr lang="en-US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6377755" y="4482730"/>
            <a:ext cx="5496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</a:p>
          <a:p>
            <a:pPr algn="just"/>
            <a:r>
              <a:rPr lang="en-US" sz="1600" dirty="0"/>
              <a:t>this is a datatype that has been built into Python. This </a:t>
            </a:r>
            <a:r>
              <a:rPr lang="en-US" sz="1600" dirty="0" smtClean="0"/>
              <a:t>datatype is </a:t>
            </a:r>
            <a:r>
              <a:rPr lang="en-US" sz="1600" dirty="0"/>
              <a:t>an immutable ordered sequence of values. The sequence is the </a:t>
            </a:r>
            <a:r>
              <a:rPr lang="en-US" sz="1600" dirty="0" smtClean="0"/>
              <a:t>only part </a:t>
            </a:r>
            <a:r>
              <a:rPr lang="en-US" sz="1600" dirty="0"/>
              <a:t>that is immutable. It can contain some mutable values, such </a:t>
            </a:r>
            <a:r>
              <a:rPr lang="en-US" sz="1600" dirty="0" smtClean="0"/>
              <a:t>as having </a:t>
            </a:r>
            <a:r>
              <a:rPr lang="en-US" sz="1600" dirty="0"/>
              <a:t>a dictionary inside it, where the value’s can change.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83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3013657" y="592427"/>
            <a:ext cx="7848600" cy="82424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400" dirty="0" smtClean="0"/>
              <a:t>Common terms cont’d</a:t>
            </a:r>
            <a:endParaRPr lang="en-US" sz="3400" dirty="0"/>
          </a:p>
        </p:txBody>
      </p:sp>
      <p:sp>
        <p:nvSpPr>
          <p:cNvPr id="9" name="TextBox 8"/>
          <p:cNvSpPr txBox="1"/>
          <p:nvPr/>
        </p:nvSpPr>
        <p:spPr>
          <a:xfrm>
            <a:off x="292486" y="1333858"/>
            <a:ext cx="57992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IDLE</a:t>
            </a:r>
          </a:p>
          <a:p>
            <a:pPr algn="just"/>
            <a:r>
              <a:rPr lang="en-US" sz="1600" dirty="0"/>
              <a:t>this stands for Integrated Development Environment for </a:t>
            </a:r>
            <a:r>
              <a:rPr lang="en-US" sz="1600" dirty="0" smtClean="0"/>
              <a:t>Python. This </a:t>
            </a:r>
            <a:r>
              <a:rPr lang="en-US" sz="1600" dirty="0"/>
              <a:t>is the basic interpreter and editor environment that you can </a:t>
            </a:r>
            <a:r>
              <a:rPr lang="en-US" sz="1600" dirty="0" smtClean="0"/>
              <a:t>use along </a:t>
            </a:r>
            <a:r>
              <a:rPr lang="en-US" sz="1600" dirty="0"/>
              <a:t>with Python. It is good for those who are just beginning with </a:t>
            </a:r>
            <a:r>
              <a:rPr lang="en-US" sz="1600" dirty="0" smtClean="0"/>
              <a:t>this and </a:t>
            </a:r>
            <a:r>
              <a:rPr lang="en-US" sz="1600" dirty="0"/>
              <a:t>can work for those on a budget. It is a clear example of code </a:t>
            </a:r>
            <a:r>
              <a:rPr lang="en-US" sz="1600" dirty="0" smtClean="0"/>
              <a:t>and won’t </a:t>
            </a:r>
            <a:r>
              <a:rPr lang="en-US" sz="1600" dirty="0"/>
              <a:t>waste a lot of time or space.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6382051" y="1383226"/>
            <a:ext cx="54922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Docstring</a:t>
            </a:r>
            <a:endParaRPr lang="en-US" sz="3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sz="1600" dirty="0"/>
              <a:t>this is a string that will appear lexically first expression</a:t>
            </a:r>
          </a:p>
          <a:p>
            <a:pPr algn="just"/>
            <a:r>
              <a:rPr lang="en-US" sz="1600" dirty="0"/>
              <a:t>inside a module, function, or class definition. The object will </a:t>
            </a:r>
            <a:r>
              <a:rPr lang="en-US" sz="1600" dirty="0" smtClean="0"/>
              <a:t>be available </a:t>
            </a:r>
            <a:r>
              <a:rPr lang="en-US" sz="1600" dirty="0"/>
              <a:t>to documentation tools.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6382051" y="2838532"/>
            <a:ext cx="569833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List</a:t>
            </a:r>
          </a:p>
          <a:p>
            <a:r>
              <a:rPr lang="en-US" sz="1600" dirty="0"/>
              <a:t>this is a datatype within Python that is built in. It contains </a:t>
            </a:r>
            <a:r>
              <a:rPr lang="en-US" sz="1600" dirty="0" smtClean="0"/>
              <a:t>a mutable </a:t>
            </a:r>
            <a:r>
              <a:rPr lang="en-US" sz="1600" dirty="0"/>
              <a:t>sequence of values that are sorted. It can include </a:t>
            </a:r>
            <a:r>
              <a:rPr lang="en-US" sz="1600" dirty="0" smtClean="0"/>
              <a:t>immutable values </a:t>
            </a:r>
            <a:r>
              <a:rPr lang="en-US" sz="1600" dirty="0"/>
              <a:t>of numbers and strings as well.</a:t>
            </a:r>
            <a:endParaRPr lang="en-US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6382051" y="4639426"/>
            <a:ext cx="56983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Text Editor</a:t>
            </a:r>
          </a:p>
          <a:p>
            <a:r>
              <a:rPr lang="en-US" sz="1600" dirty="0" smtClean="0"/>
              <a:t>They are basically applications used to write, update python code. E.g Notepad++, VS Code, PyCharm, Text Wrangler.</a:t>
            </a:r>
            <a:endParaRPr lang="en-US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292486" y="3478924"/>
            <a:ext cx="579922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Triple Quoted String</a:t>
            </a:r>
          </a:p>
          <a:p>
            <a:pPr algn="just"/>
            <a:r>
              <a:rPr lang="en-US" sz="1600" dirty="0"/>
              <a:t>this is a string that has three instances of either the</a:t>
            </a:r>
          </a:p>
          <a:p>
            <a:pPr algn="just"/>
            <a:r>
              <a:rPr lang="en-US" sz="1600" dirty="0"/>
              <a:t>single quote or the double quote. It could have something like ‘’’I </a:t>
            </a:r>
            <a:r>
              <a:rPr lang="en-US" sz="1600" dirty="0" smtClean="0"/>
              <a:t>love tacos</a:t>
            </a:r>
            <a:r>
              <a:rPr lang="en-US" sz="1600" dirty="0"/>
              <a:t>’’’. They are used for many reasons. They can help you to </a:t>
            </a:r>
            <a:r>
              <a:rPr lang="en-US" sz="1600" dirty="0" smtClean="0"/>
              <a:t>have double </a:t>
            </a:r>
            <a:r>
              <a:rPr lang="en-US" sz="1600" dirty="0"/>
              <a:t>and single quotes in a string and they make it easier to go over </a:t>
            </a:r>
            <a:r>
              <a:rPr lang="en-US" sz="1600" dirty="0" smtClean="0"/>
              <a:t>a few </a:t>
            </a:r>
            <a:r>
              <a:rPr lang="en-US" sz="1600" dirty="0"/>
              <a:t>lines of code without issues</a:t>
            </a:r>
            <a:r>
              <a:rPr lang="en-US" sz="1600" dirty="0" smtClean="0"/>
              <a:t>.</a:t>
            </a:r>
          </a:p>
          <a:p>
            <a:pPr algn="just"/>
            <a:r>
              <a:rPr lang="en-US" sz="1600" dirty="0" smtClean="0"/>
              <a:t>It is also used to comment off lines of code not needed in the course of development.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45598" y="493914"/>
            <a:ext cx="8610600" cy="98715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Course Content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9200" y="1849392"/>
            <a:ext cx="5019541" cy="351077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dirty="0" smtClean="0"/>
              <a:t>What is Python?</a:t>
            </a:r>
          </a:p>
          <a:p>
            <a:endParaRPr lang="en-US" sz="2000" dirty="0" smtClean="0"/>
          </a:p>
          <a:p>
            <a:r>
              <a:rPr lang="en-US" sz="2000" dirty="0" smtClean="0"/>
              <a:t>Features of Python</a:t>
            </a:r>
          </a:p>
          <a:p>
            <a:endParaRPr lang="en-US" sz="2000" dirty="0" smtClean="0"/>
          </a:p>
          <a:p>
            <a:r>
              <a:rPr lang="en-US" sz="2000" dirty="0" smtClean="0"/>
              <a:t>Who Uses Python?</a:t>
            </a:r>
          </a:p>
          <a:p>
            <a:endParaRPr lang="en-US" sz="2000" dirty="0"/>
          </a:p>
          <a:p>
            <a:r>
              <a:rPr lang="en-US" sz="2000" dirty="0" smtClean="0"/>
              <a:t>Installing Python &amp; PyCharm IDE</a:t>
            </a:r>
          </a:p>
          <a:p>
            <a:endParaRPr lang="en-US" sz="2000" dirty="0"/>
          </a:p>
          <a:p>
            <a:r>
              <a:rPr lang="en-US" sz="2000" dirty="0" smtClean="0"/>
              <a:t>Naming Convention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8359" y="1817971"/>
            <a:ext cx="5019541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Python Basics</a:t>
            </a:r>
          </a:p>
          <a:p>
            <a:r>
              <a:rPr lang="en-US" sz="2400" dirty="0" smtClean="0"/>
              <a:t>Data Types</a:t>
            </a:r>
          </a:p>
          <a:p>
            <a:r>
              <a:rPr lang="en-US" sz="2400" dirty="0" smtClean="0"/>
              <a:t>Type Conversions</a:t>
            </a:r>
          </a:p>
          <a:p>
            <a:r>
              <a:rPr lang="en-US" sz="2400" dirty="0" smtClean="0"/>
              <a:t>Operators</a:t>
            </a:r>
          </a:p>
          <a:p>
            <a:r>
              <a:rPr lang="en-US" sz="2400" dirty="0" smtClean="0"/>
              <a:t>Flow Controls</a:t>
            </a:r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File Handling</a:t>
            </a:r>
          </a:p>
          <a:p>
            <a:r>
              <a:rPr lang="en-US" sz="2400" dirty="0" smtClean="0"/>
              <a:t>Error Handling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4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15456</TotalTime>
  <Words>4210</Words>
  <Application>Microsoft Office PowerPoint</Application>
  <PresentationFormat>Custom</PresentationFormat>
  <Paragraphs>860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Vapor Trail</vt:lpstr>
      <vt:lpstr>Custom Design</vt:lpstr>
      <vt:lpstr>Python basics. training</vt:lpstr>
      <vt:lpstr>introduction</vt:lpstr>
      <vt:lpstr>Applications of python</vt:lpstr>
      <vt:lpstr>Businesses running on python</vt:lpstr>
      <vt:lpstr>Future of python</vt:lpstr>
      <vt:lpstr>Common terms in python</vt:lpstr>
      <vt:lpstr>Common terms cont’d</vt:lpstr>
      <vt:lpstr>Common terms cont’d</vt:lpstr>
      <vt:lpstr>Course Content</vt:lpstr>
      <vt:lpstr>What is python?</vt:lpstr>
      <vt:lpstr>Features of python?</vt:lpstr>
      <vt:lpstr>Installing python &amp; pycharm IDE</vt:lpstr>
      <vt:lpstr>PowerPoint Presentation</vt:lpstr>
      <vt:lpstr>Writing your first program</vt:lpstr>
      <vt:lpstr>Naming convention in python</vt:lpstr>
      <vt:lpstr>Data types in python</vt:lpstr>
      <vt:lpstr>Numeric Data types</vt:lpstr>
      <vt:lpstr>PowerPoint Presentation</vt:lpstr>
      <vt:lpstr>PowerPoint Presentation</vt:lpstr>
      <vt:lpstr>string Data types</vt:lpstr>
      <vt:lpstr>PowerPoint Presentation</vt:lpstr>
      <vt:lpstr>PowerPoint Presentation</vt:lpstr>
      <vt:lpstr>PowerPoint Presentation</vt:lpstr>
      <vt:lpstr>PowerPoint Presentation</vt:lpstr>
      <vt:lpstr>List Data types</vt:lpstr>
      <vt:lpstr>PowerPoint Presentation</vt:lpstr>
      <vt:lpstr>PowerPoint Presentation</vt:lpstr>
      <vt:lpstr>Dictionary Data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type conversion in python</vt:lpstr>
      <vt:lpstr>operators in python</vt:lpstr>
      <vt:lpstr>Flow controls in python</vt:lpstr>
      <vt:lpstr>functions in python</vt:lpstr>
      <vt:lpstr>File handling in python</vt:lpstr>
      <vt:lpstr>Error handling in python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TONYRITEB</dc:creator>
  <cp:lastModifiedBy>TONYRITEB</cp:lastModifiedBy>
  <cp:revision>488</cp:revision>
  <dcterms:created xsi:type="dcterms:W3CDTF">2022-07-06T07:40:13Z</dcterms:created>
  <dcterms:modified xsi:type="dcterms:W3CDTF">2022-07-25T13:37:30Z</dcterms:modified>
</cp:coreProperties>
</file>