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6" r:id="rId20"/>
    <p:sldId id="275" r:id="rId21"/>
    <p:sldId id="283" r:id="rId22"/>
    <p:sldId id="278" r:id="rId23"/>
    <p:sldId id="279" r:id="rId24"/>
    <p:sldId id="280" r:id="rId25"/>
    <p:sldId id="282" r:id="rId26"/>
    <p:sldId id="284" r:id="rId27"/>
    <p:sldId id="285" r:id="rId28"/>
    <p:sldId id="287" r:id="rId29"/>
    <p:sldId id="288" r:id="rId30"/>
    <p:sldId id="289" r:id="rId31"/>
    <p:sldId id="286" r:id="rId32"/>
    <p:sldId id="290" r:id="rId33"/>
    <p:sldId id="291" r:id="rId34"/>
  </p:sldIdLst>
  <p:sldSz cx="9144000" cy="5143500" type="screen16x9"/>
  <p:notesSz cx="6858000" cy="9144000"/>
  <p:embeddedFontLst>
    <p:embeddedFont>
      <p:font typeface="Nunito ExtraBold" charset="0"/>
      <p:bold r:id="rId36"/>
      <p:boldItalic r:id="rId37"/>
    </p:embeddedFont>
    <p:embeddedFont>
      <p:font typeface="Calibri" pitchFamily="34" charset="0"/>
      <p:regular r:id="rId38"/>
      <p:bold r:id="rId39"/>
      <p:italic r:id="rId40"/>
      <p:boldItalic r:id="rId41"/>
    </p:embeddedFont>
    <p:embeddedFont>
      <p:font typeface="Economica" charset="0"/>
      <p:regular r:id="rId42"/>
      <p:bold r:id="rId43"/>
      <p:italic r:id="rId44"/>
      <p:boldItalic r:id="rId45"/>
    </p:embeddedFont>
    <p:embeddedFont>
      <p:font typeface="Nunito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1C3651C-BAB1-400A-A9EC-BD945BC12230}">
  <a:tblStyle styleId="{A1C3651C-BAB1-400A-A9EC-BD945BC122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0" autoAdjust="0"/>
    <p:restoredTop sz="94128" autoAdjust="0"/>
  </p:normalViewPr>
  <p:slideViewPr>
    <p:cSldViewPr snapToGrid="0">
      <p:cViewPr varScale="1">
        <p:scale>
          <a:sx n="92" d="100"/>
          <a:sy n="92" d="100"/>
        </p:scale>
        <p:origin x="-708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59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20591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quick-introduction-to-the-pandas-python-library-f1b678f34673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3schools.com/python/scipy_intro.asp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1ebf03f8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1ebf03f8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4f1c52f45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4f1c52f45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4f1c52f45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4f1c52f45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520e610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520e610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520e610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3520e610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520e610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520e610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520e610c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520e610c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520e610c1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520e610c1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520e610c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520e610c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520e610c1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520e610c1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19e025ca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19e025ca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520e610c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520e610c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520e610c1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520e610c1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520e610c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520e610c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520e610c1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520e610c1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520e610c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520e610c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520e610c1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520e610c1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520e610c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520e610c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520e610c1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520e610c1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520e610c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520e610c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520e610c1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520e610c1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19e025ca5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19e025ca5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19e025ca5_1_4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19e025ca5_1_4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19e025ca5_1_6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19e025ca5_1_6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 b="1" dirty="0">
                <a:solidFill>
                  <a:srgbClr val="1D263B"/>
                </a:solidFill>
              </a:rPr>
              <a:t>Software </a:t>
            </a:r>
            <a:r>
              <a:rPr lang="en-GB" sz="1350" b="1" dirty="0" err="1">
                <a:solidFill>
                  <a:srgbClr val="1D263B"/>
                </a:solidFill>
              </a:rPr>
              <a:t>Dev</a:t>
            </a:r>
            <a:r>
              <a:rPr lang="en-GB" sz="1350" b="1" dirty="0">
                <a:solidFill>
                  <a:srgbClr val="1D263B"/>
                </a:solidFill>
              </a:rPr>
              <a:t>:</a:t>
            </a:r>
            <a:r>
              <a:rPr lang="en-GB" sz="1350" dirty="0">
                <a:solidFill>
                  <a:srgbClr val="1D263B"/>
                </a:solidFill>
              </a:rPr>
              <a:t> Python is used to develop many different applications and platforms across industries. Notable examples include </a:t>
            </a:r>
            <a:r>
              <a:rPr lang="en-GB" sz="1350" dirty="0" err="1">
                <a:solidFill>
                  <a:srgbClr val="1D263B"/>
                </a:solidFill>
              </a:rPr>
              <a:t>Instagram</a:t>
            </a:r>
            <a:r>
              <a:rPr lang="en-GB" sz="1350" dirty="0">
                <a:solidFill>
                  <a:srgbClr val="1D263B"/>
                </a:solidFill>
              </a:rPr>
              <a:t> and </a:t>
            </a:r>
            <a:r>
              <a:rPr lang="en-GB" sz="1350" dirty="0" err="1">
                <a:solidFill>
                  <a:srgbClr val="1D263B"/>
                </a:solidFill>
              </a:rPr>
              <a:t>Spotify</a:t>
            </a:r>
            <a:r>
              <a:rPr lang="en-GB" sz="1350" dirty="0">
                <a:solidFill>
                  <a:srgbClr val="1D263B"/>
                </a:solidFill>
              </a:rPr>
              <a:t>.</a:t>
            </a:r>
            <a:endParaRPr sz="1350" dirty="0">
              <a:solidFill>
                <a:srgbClr val="1D263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1350" b="1" dirty="0">
                <a:solidFill>
                  <a:srgbClr val="1D263B"/>
                </a:solidFill>
              </a:rPr>
              <a:t>Data scientists</a:t>
            </a:r>
            <a:r>
              <a:rPr lang="en-GB" sz="1350" dirty="0">
                <a:solidFill>
                  <a:srgbClr val="1D263B"/>
                </a:solidFill>
              </a:rPr>
              <a:t>: use Python to help them extract, process and manipulate data via various Python libraries, such as </a:t>
            </a:r>
            <a:r>
              <a:rPr lang="en-GB" sz="1350" u="sng" dirty="0">
                <a:solidFill>
                  <a:srgbClr val="1D263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Pandas</a:t>
            </a:r>
            <a:r>
              <a:rPr lang="en-GB" sz="1350" dirty="0">
                <a:solidFill>
                  <a:srgbClr val="1D263B"/>
                </a:solidFill>
              </a:rPr>
              <a:t> and </a:t>
            </a:r>
            <a:r>
              <a:rPr lang="en-GB" sz="1350" u="sng" dirty="0" err="1">
                <a:solidFill>
                  <a:srgbClr val="1D263B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SciPy</a:t>
            </a:r>
            <a:r>
              <a:rPr lang="en-GB" sz="1350" dirty="0">
                <a:solidFill>
                  <a:srgbClr val="1D263B"/>
                </a:solidFill>
              </a:rPr>
              <a:t>.</a:t>
            </a:r>
            <a:endParaRPr sz="1350" dirty="0">
              <a:solidFill>
                <a:srgbClr val="1D263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 b="1" dirty="0">
                <a:solidFill>
                  <a:srgbClr val="1D263B"/>
                </a:solidFill>
              </a:rPr>
              <a:t>AI: </a:t>
            </a:r>
            <a:r>
              <a:rPr lang="en-GB" sz="1350" dirty="0">
                <a:solidFill>
                  <a:srgbClr val="1D263B"/>
                </a:solidFill>
              </a:rPr>
              <a:t>Python can easily handle the computations necessary to create machine learning models and is responsible for creating many advanced applications, such as facial recognition software.</a:t>
            </a:r>
            <a:endParaRPr sz="1350" b="1" dirty="0">
              <a:solidFill>
                <a:srgbClr val="1D263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1D263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1D263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1D263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1D263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1D263B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19e025ca5_1_7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19e025ca5_1_7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1ebf03f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1ebf03f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1ebf03f8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1ebf03f8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1ebf03f8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1ebf03f8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3" descr="Ribbon graphic element" title="Blue-gray graphic ribbon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3"/>
          <p:cNvSpPr txBox="1">
            <a:spLocks noGrp="1"/>
          </p:cNvSpPr>
          <p:nvPr>
            <p:ph type="ctrTitle"/>
          </p:nvPr>
        </p:nvSpPr>
        <p:spPr>
          <a:xfrm>
            <a:off x="436825" y="849050"/>
            <a:ext cx="4065900" cy="195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1"/>
          </p:nvPr>
        </p:nvSpPr>
        <p:spPr>
          <a:xfrm>
            <a:off x="436825" y="2974150"/>
            <a:ext cx="4065900" cy="55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5"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2448225" y="447900"/>
            <a:ext cx="4247700" cy="42477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2571825" y="571500"/>
            <a:ext cx="4000500" cy="400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6"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140800" y="3781876"/>
            <a:ext cx="4862400" cy="12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2140800" y="1237413"/>
            <a:ext cx="4862400" cy="12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2140800" y="1630500"/>
            <a:ext cx="4862400" cy="18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ctrTitle"/>
          </p:nvPr>
        </p:nvSpPr>
        <p:spPr>
          <a:xfrm>
            <a:off x="589225" y="849050"/>
            <a:ext cx="4551300" cy="19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Nunito ExtraBold"/>
                <a:ea typeface="Nunito ExtraBold"/>
                <a:cs typeface="Nunito ExtraBold"/>
                <a:sym typeface="Nunito ExtraBold"/>
              </a:rPr>
              <a:t>PYTHON TRAINING</a:t>
            </a:r>
            <a:endParaRPr dirty="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46" name="Google Shape;146;p16"/>
          <p:cNvSpPr txBox="1">
            <a:spLocks noGrp="1"/>
          </p:cNvSpPr>
          <p:nvPr>
            <p:ph type="subTitle" idx="1"/>
          </p:nvPr>
        </p:nvSpPr>
        <p:spPr>
          <a:xfrm>
            <a:off x="5724825" y="4081950"/>
            <a:ext cx="24549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b="1" dirty="0">
                <a:solidFill>
                  <a:srgbClr val="783F04"/>
                </a:solidFill>
              </a:rPr>
              <a:t>NCRS Consult</a:t>
            </a:r>
            <a:endParaRPr sz="3700" b="1" dirty="0">
              <a:solidFill>
                <a:srgbClr val="783F04"/>
              </a:solidFill>
            </a:endParaRPr>
          </a:p>
        </p:txBody>
      </p:sp>
      <p:sp>
        <p:nvSpPr>
          <p:cNvPr id="147" name="Google Shape;14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285750" y="3014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Data Structures</a:t>
            </a:r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graphicFrame>
        <p:nvGraphicFramePr>
          <p:cNvPr id="207" name="Google Shape;207;p25"/>
          <p:cNvGraphicFramePr/>
          <p:nvPr/>
        </p:nvGraphicFramePr>
        <p:xfrm>
          <a:off x="355800" y="1078275"/>
          <a:ext cx="8508675" cy="3779370"/>
        </p:xfrm>
        <a:graphic>
          <a:graphicData uri="http://schemas.openxmlformats.org/drawingml/2006/table">
            <a:tbl>
              <a:tblPr>
                <a:noFill/>
                <a:tableStyleId>{A1C3651C-BAB1-400A-A9EC-BD945BC12230}</a:tableStyleId>
              </a:tblPr>
              <a:tblGrid>
                <a:gridCol w="1605400"/>
                <a:gridCol w="853475"/>
                <a:gridCol w="6049800"/>
              </a:tblGrid>
              <a:tr h="64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Type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Lists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list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Ordered sequence of Objects: [2, ‘Mike’, 120.6]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Dictionaries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dict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Unordered Key:Value pairs: { “name”: “Mike’, “age”: 40 }’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8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Tuples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tup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Ordered immutable sequence of objects: (2, ‘Mike’, 120.6)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Sets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set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Unordered collection of unique objects: (“a”, “b”)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>
            <a:spLocks noGrp="1"/>
          </p:cNvSpPr>
          <p:nvPr>
            <p:ph type="title"/>
          </p:nvPr>
        </p:nvSpPr>
        <p:spPr>
          <a:xfrm>
            <a:off x="2140800" y="1630500"/>
            <a:ext cx="4862400" cy="18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Strings</a:t>
            </a:r>
            <a:endParaRPr sz="5000"/>
          </a:p>
        </p:txBody>
      </p:sp>
      <p:sp>
        <p:nvSpPr>
          <p:cNvPr id="213" name="Google Shape;213;p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body" idx="1"/>
          </p:nvPr>
        </p:nvSpPr>
        <p:spPr>
          <a:xfrm>
            <a:off x="819150" y="897275"/>
            <a:ext cx="7505700" cy="3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Strings are Ordered sequence of characters enclosed in a single or double quotes:</a:t>
            </a:r>
            <a:endParaRPr sz="3000"/>
          </a:p>
          <a:p>
            <a:pPr marL="914400" lvl="0" indent="-419100" algn="l" rtl="0">
              <a:spcBef>
                <a:spcPts val="120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“Hello”</a:t>
            </a:r>
            <a:endParaRPr sz="3000"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‘Hello’</a:t>
            </a:r>
            <a:endParaRPr sz="3000"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“Hello, I’m Learning python”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Data Structures</a:t>
            </a:r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14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31" name="Google Shape;231;p29"/>
          <p:cNvSpPr txBox="1">
            <a:spLocks noGrp="1"/>
          </p:cNvSpPr>
          <p:nvPr>
            <p:ph type="body" idx="1"/>
          </p:nvPr>
        </p:nvSpPr>
        <p:spPr>
          <a:xfrm>
            <a:off x="834075" y="1102850"/>
            <a:ext cx="7392900" cy="3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4409"/>
              <a:t>Data structures are “containers” for organizing and storing data so they can be accessed efficiently.</a:t>
            </a:r>
            <a:endParaRPr sz="4409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endParaRPr sz="3317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>
            <a:spLocks noGrp="1"/>
          </p:cNvSpPr>
          <p:nvPr>
            <p:ph type="body" idx="1"/>
          </p:nvPr>
        </p:nvSpPr>
        <p:spPr>
          <a:xfrm>
            <a:off x="819150" y="1004975"/>
            <a:ext cx="7505700" cy="3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488"/>
              <a:t>Python has 4 built-in data structure:</a:t>
            </a:r>
            <a:endParaRPr sz="15488"/>
          </a:p>
          <a:p>
            <a:pPr marL="914400" marR="0" lvl="0" indent="-45860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4488"/>
              <a:t>Lists</a:t>
            </a:r>
            <a:endParaRPr sz="14488"/>
          </a:p>
          <a:p>
            <a:pPr marL="914400" marR="0" lvl="0" indent="-45860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488"/>
              <a:t>Dictionaries</a:t>
            </a:r>
            <a:endParaRPr sz="14488"/>
          </a:p>
          <a:p>
            <a:pPr marL="914400" marR="0" lvl="0" indent="-45860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488"/>
              <a:t>Tuples</a:t>
            </a:r>
            <a:endParaRPr sz="14488"/>
          </a:p>
          <a:p>
            <a:pPr marL="914400" marR="0" lvl="0" indent="-45860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488"/>
              <a:t>Sets</a:t>
            </a:r>
            <a:endParaRPr sz="15488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1"/>
              <a:buFont typeface="Arial"/>
              <a:buNone/>
            </a:pPr>
            <a:endParaRPr sz="30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1"/>
              <a:buFont typeface="Arial"/>
              <a:buNone/>
            </a:pPr>
            <a:endParaRPr sz="30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1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37" name="Google Shape;237;p3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2140800" y="1630500"/>
            <a:ext cx="4862400" cy="18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Lists</a:t>
            </a:r>
            <a:endParaRPr sz="5000"/>
          </a:p>
        </p:txBody>
      </p:sp>
      <p:sp>
        <p:nvSpPr>
          <p:cNvPr id="243" name="Google Shape;243;p3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  <p:sp>
        <p:nvSpPr>
          <p:cNvPr id="249" name="Google Shape;249;p32"/>
          <p:cNvSpPr txBox="1">
            <a:spLocks noGrp="1"/>
          </p:cNvSpPr>
          <p:nvPr>
            <p:ph type="body" idx="1"/>
          </p:nvPr>
        </p:nvSpPr>
        <p:spPr>
          <a:xfrm>
            <a:off x="808825" y="657150"/>
            <a:ext cx="7505700" cy="40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7447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600" dirty="0"/>
              <a:t>Lists are ordered sequences that can hold a variety of object types.</a:t>
            </a:r>
            <a:endParaRPr sz="3600" dirty="0"/>
          </a:p>
          <a:p>
            <a:pPr marL="457200" marR="0" lvl="0" indent="-47447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600" dirty="0"/>
              <a:t>They use  [] brackets and commas to separate objects in the list.</a:t>
            </a:r>
            <a:endParaRPr sz="3600" dirty="0"/>
          </a:p>
          <a:p>
            <a:pPr marL="457200" marR="0" lvl="0" indent="-47447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600" dirty="0"/>
              <a:t>Lists support indexing and Slicing.</a:t>
            </a:r>
            <a:endParaRPr sz="3600" dirty="0"/>
          </a:p>
          <a:p>
            <a:pPr marL="457200" marR="0" lvl="0" indent="-47447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600" dirty="0"/>
              <a:t>[2, ‘Mike’, 120.6]</a:t>
            </a:r>
            <a:endParaRPr sz="100" dirty="0"/>
          </a:p>
          <a:p>
            <a:pPr marL="457200" lvl="0" indent="-2492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sz="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2140800" y="1630500"/>
            <a:ext cx="4862400" cy="18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dirty="0" smtClean="0"/>
              <a:t>Tuples</a:t>
            </a:r>
            <a:endParaRPr sz="5000" dirty="0"/>
          </a:p>
        </p:txBody>
      </p:sp>
      <p:sp>
        <p:nvSpPr>
          <p:cNvPr id="243" name="Google Shape;243;p3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117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  <p:sp>
        <p:nvSpPr>
          <p:cNvPr id="249" name="Google Shape;249;p32"/>
          <p:cNvSpPr txBox="1">
            <a:spLocks noGrp="1"/>
          </p:cNvSpPr>
          <p:nvPr>
            <p:ph type="body" idx="1"/>
          </p:nvPr>
        </p:nvSpPr>
        <p:spPr>
          <a:xfrm>
            <a:off x="808825" y="657150"/>
            <a:ext cx="7505700" cy="40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>
                    <a:lumMod val="10000"/>
                  </a:schemeClr>
                </a:solidFill>
              </a:rPr>
              <a:t>Tuples are </a:t>
            </a:r>
            <a:r>
              <a:rPr lang="en-US" sz="3600" b="1" dirty="0" smtClean="0">
                <a:solidFill>
                  <a:schemeClr val="tx2">
                    <a:lumMod val="10000"/>
                  </a:schemeClr>
                </a:solidFill>
              </a:rPr>
              <a:t>ordered </a:t>
            </a:r>
            <a:r>
              <a:rPr lang="en-US" sz="3600" b="1" dirty="0">
                <a:solidFill>
                  <a:schemeClr val="tx2">
                    <a:lumMod val="10000"/>
                  </a:schemeClr>
                </a:solidFill>
              </a:rPr>
              <a:t>collection of data, immutable and allows duplicate elements.</a:t>
            </a:r>
          </a:p>
          <a:p>
            <a:pPr marL="457200" marR="0" lvl="0" indent="-47447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600" b="1" dirty="0" smtClean="0">
                <a:solidFill>
                  <a:schemeClr val="tx2">
                    <a:lumMod val="10000"/>
                  </a:schemeClr>
                </a:solidFill>
              </a:rPr>
              <a:t>They </a:t>
            </a:r>
            <a:r>
              <a:rPr lang="en-GB" sz="3600" b="1" dirty="0">
                <a:solidFill>
                  <a:schemeClr val="tx2">
                    <a:lumMod val="10000"/>
                  </a:schemeClr>
                </a:solidFill>
              </a:rPr>
              <a:t>use </a:t>
            </a:r>
            <a:r>
              <a:rPr lang="en-GB" sz="3600" b="1" dirty="0" smtClean="0">
                <a:solidFill>
                  <a:schemeClr val="tx2">
                    <a:lumMod val="10000"/>
                  </a:schemeClr>
                </a:solidFill>
              </a:rPr>
              <a:t>() </a:t>
            </a:r>
            <a:r>
              <a:rPr lang="en-GB" sz="3600" b="1" dirty="0">
                <a:solidFill>
                  <a:schemeClr val="tx2">
                    <a:lumMod val="10000"/>
                  </a:schemeClr>
                </a:solidFill>
              </a:rPr>
              <a:t>brackets and commas to separate objects in the list.</a:t>
            </a:r>
            <a:endParaRPr sz="3600" b="1" dirty="0">
              <a:solidFill>
                <a:schemeClr val="tx2">
                  <a:lumMod val="10000"/>
                </a:schemeClr>
              </a:solidFill>
            </a:endParaRPr>
          </a:p>
          <a:p>
            <a:pPr marL="457200" marR="0" lvl="0" indent="-47447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600" b="1" dirty="0">
                <a:solidFill>
                  <a:schemeClr val="tx2">
                    <a:lumMod val="10000"/>
                  </a:schemeClr>
                </a:solidFill>
              </a:rPr>
              <a:t>Lists support indexing and Slicing</a:t>
            </a:r>
            <a:r>
              <a:rPr lang="en-GB" sz="3600" b="1" dirty="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sz="3600" b="1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70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388400"/>
            <a:ext cx="7505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OUTLINE</a:t>
            </a:r>
            <a:endParaRPr b="1"/>
          </a:p>
        </p:txBody>
      </p:sp>
      <p:graphicFrame>
        <p:nvGraphicFramePr>
          <p:cNvPr id="153" name="Google Shape;153;p17"/>
          <p:cNvGraphicFramePr/>
          <p:nvPr/>
        </p:nvGraphicFramePr>
        <p:xfrm>
          <a:off x="819150" y="1238250"/>
          <a:ext cx="7505700" cy="3550900"/>
        </p:xfrm>
        <a:graphic>
          <a:graphicData uri="http://schemas.openxmlformats.org/drawingml/2006/table">
            <a:tbl>
              <a:tblPr>
                <a:noFill/>
                <a:tableStyleId>{A1C3651C-BAB1-400A-A9EC-BD945BC12230}</a:tableStyleId>
              </a:tblPr>
              <a:tblGrid>
                <a:gridCol w="4270425"/>
                <a:gridCol w="3235275"/>
              </a:tblGrid>
              <a:tr h="3550900">
                <a:tc>
                  <a:txBody>
                    <a:bodyPr/>
                    <a:lstStyle/>
                    <a:p>
                      <a:pPr marL="457200" lvl="0" indent="-3810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Calibri"/>
                        <a:buChar char="●"/>
                      </a:pPr>
                      <a:r>
                        <a:rPr lang="en-GB" sz="24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Introduction to Python</a:t>
                      </a:r>
                      <a:endParaRPr sz="24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810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Calibri"/>
                        <a:buChar char="●"/>
                      </a:pPr>
                      <a:r>
                        <a:rPr lang="en-GB" sz="24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types and Variables</a:t>
                      </a:r>
                      <a:endParaRPr sz="24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810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Calibri"/>
                        <a:buChar char="●"/>
                      </a:pPr>
                      <a:r>
                        <a:rPr lang="en-GB" sz="24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 Basics</a:t>
                      </a:r>
                      <a:endParaRPr sz="24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810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Calibri"/>
                        <a:buChar char="●"/>
                      </a:pPr>
                      <a:r>
                        <a:rPr lang="en-GB" sz="24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Comparison Operators</a:t>
                      </a:r>
                      <a:endParaRPr sz="24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810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Calibri"/>
                        <a:buChar char="●"/>
                      </a:pPr>
                      <a:r>
                        <a:rPr lang="en-GB" sz="24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Conditional Statements</a:t>
                      </a:r>
                      <a:endParaRPr sz="2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810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Calibri"/>
                        <a:buChar char="●"/>
                      </a:pPr>
                      <a:r>
                        <a:rPr lang="en-GB" sz="24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Loops</a:t>
                      </a:r>
                      <a:endParaRPr sz="24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810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Calibri"/>
                        <a:buChar char="●"/>
                      </a:pPr>
                      <a:r>
                        <a:rPr lang="en-GB" sz="24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Methods and Functions</a:t>
                      </a:r>
                      <a:endParaRPr sz="24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810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Calibri"/>
                        <a:buChar char="●"/>
                      </a:pPr>
                      <a:r>
                        <a:rPr lang="en-GB" sz="24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</a:t>
                      </a:r>
                      <a:endParaRPr sz="24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810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Calibri"/>
                        <a:buChar char="●"/>
                      </a:pPr>
                      <a:r>
                        <a:rPr lang="en-GB" sz="24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Python Built-in Functions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54" name="Google Shape;154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2140800" y="1630500"/>
            <a:ext cx="4862400" cy="18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dirty="0" smtClean="0"/>
              <a:t>Sets</a:t>
            </a:r>
            <a:endParaRPr sz="5000" dirty="0"/>
          </a:p>
        </p:txBody>
      </p:sp>
      <p:sp>
        <p:nvSpPr>
          <p:cNvPr id="243" name="Google Shape;243;p3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097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  <p:sp>
        <p:nvSpPr>
          <p:cNvPr id="249" name="Google Shape;249;p32"/>
          <p:cNvSpPr txBox="1">
            <a:spLocks noGrp="1"/>
          </p:cNvSpPr>
          <p:nvPr>
            <p:ph type="body" idx="1"/>
          </p:nvPr>
        </p:nvSpPr>
        <p:spPr>
          <a:xfrm>
            <a:off x="808825" y="657150"/>
            <a:ext cx="7505700" cy="40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>
                    <a:lumMod val="10000"/>
                  </a:schemeClr>
                </a:solidFill>
              </a:rPr>
              <a:t>Sets are unordered collection of data and doesn’t allow duplicate element.</a:t>
            </a:r>
          </a:p>
          <a:p>
            <a:pPr marL="457200" marR="0" lvl="0" indent="-47447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600" b="1" dirty="0" smtClean="0">
                <a:solidFill>
                  <a:schemeClr val="tx2">
                    <a:lumMod val="10000"/>
                  </a:schemeClr>
                </a:solidFill>
              </a:rPr>
              <a:t>They </a:t>
            </a:r>
            <a:r>
              <a:rPr lang="en-GB" sz="3600" b="1" dirty="0">
                <a:solidFill>
                  <a:schemeClr val="tx2">
                    <a:lumMod val="10000"/>
                  </a:schemeClr>
                </a:solidFill>
              </a:rPr>
              <a:t>use </a:t>
            </a:r>
            <a:r>
              <a:rPr lang="en-GB" sz="3600" b="1" dirty="0" smtClean="0">
                <a:solidFill>
                  <a:schemeClr val="tx2">
                    <a:lumMod val="10000"/>
                  </a:schemeClr>
                </a:solidFill>
              </a:rPr>
              <a:t>{} </a:t>
            </a:r>
            <a:r>
              <a:rPr lang="en-GB" sz="3600" b="1" dirty="0">
                <a:solidFill>
                  <a:schemeClr val="tx2">
                    <a:lumMod val="10000"/>
                  </a:schemeClr>
                </a:solidFill>
              </a:rPr>
              <a:t>brackets and commas to separate objects in the list.</a:t>
            </a:r>
            <a:endParaRPr sz="3600" b="1" dirty="0">
              <a:solidFill>
                <a:schemeClr val="tx2">
                  <a:lumMod val="10000"/>
                </a:schemeClr>
              </a:solidFill>
            </a:endParaRPr>
          </a:p>
          <a:p>
            <a:pPr marL="457200" marR="0" lvl="0" indent="-47447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600" b="1" dirty="0">
                <a:solidFill>
                  <a:schemeClr val="tx2">
                    <a:lumMod val="10000"/>
                  </a:schemeClr>
                </a:solidFill>
              </a:rPr>
              <a:t>Lists support indexing and Slicing</a:t>
            </a:r>
            <a:r>
              <a:rPr lang="en-GB" sz="3600" b="1" dirty="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sz="3600" b="1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36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763793" y="1587470"/>
            <a:ext cx="7487322" cy="18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dirty="0" smtClean="0"/>
              <a:t>Basic</a:t>
            </a:r>
            <a:br>
              <a:rPr lang="en-GB" sz="5000" dirty="0" smtClean="0"/>
            </a:br>
            <a:r>
              <a:rPr lang="en-GB" sz="5000" dirty="0" smtClean="0"/>
              <a:t>Comparison Operators</a:t>
            </a:r>
            <a:endParaRPr sz="5000" dirty="0"/>
          </a:p>
        </p:txBody>
      </p:sp>
      <p:sp>
        <p:nvSpPr>
          <p:cNvPr id="243" name="Google Shape;243;p3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276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774970"/>
              </p:ext>
            </p:extLst>
          </p:nvPr>
        </p:nvGraphicFramePr>
        <p:xfrm>
          <a:off x="1042309" y="111528"/>
          <a:ext cx="7144261" cy="4937509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1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423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838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990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599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&gt;</a:t>
                      </a:r>
                      <a:endParaRPr lang="en-US" sz="1600" b="1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en-US" sz="1600" i="1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600" b="1" kern="1200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 b</a:t>
                      </a:r>
                      <a:endParaRPr lang="en-US" sz="1600" b="1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59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600" b="1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Less than</a:t>
                      </a:r>
                      <a:endParaRPr lang="en-US" sz="1600" i="1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&lt; b</a:t>
                      </a:r>
                      <a:endParaRPr lang="en-US" sz="1600" b="1" dirty="0" smtClean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599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&gt;=</a:t>
                      </a:r>
                      <a:endParaRPr lang="en-US" sz="1600" b="1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r>
                        <a:rPr lang="en-US" sz="1600" i="1" kern="1200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equal to</a:t>
                      </a:r>
                      <a:endParaRPr lang="en-US" sz="1600" i="1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&gt;= b</a:t>
                      </a:r>
                      <a:endParaRPr lang="en-US" sz="1600" b="1" dirty="0" smtClean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338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&lt;=</a:t>
                      </a:r>
                      <a:endParaRPr lang="en-US" sz="1600" b="1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 to</a:t>
                      </a:r>
                      <a:endParaRPr lang="en-US" sz="1600" i="1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&lt;= b</a:t>
                      </a:r>
                      <a:endParaRPr lang="en-US" sz="1600" b="1" dirty="0" smtClean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8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==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lang="en-US" sz="1600" i="1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600" b="1" kern="1200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 b</a:t>
                      </a:r>
                      <a:endParaRPr lang="en-US" sz="1600" b="1" dirty="0" smtClean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9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!=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Not equal to</a:t>
                      </a:r>
                      <a:endParaRPr lang="en-US" sz="1600" i="1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a</a:t>
                      </a:r>
                      <a:r>
                        <a:rPr lang="en-US" sz="1600" b="1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 != b</a:t>
                      </a:r>
                      <a:endParaRPr lang="en-US" sz="1600" b="1" dirty="0" smtClean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72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or</a:t>
                      </a:r>
                      <a:endParaRPr lang="en-US" sz="1600" b="1" dirty="0" smtClean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Either conditions is</a:t>
                      </a:r>
                      <a:r>
                        <a:rPr lang="en-US" sz="1600" i="1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 true or false</a:t>
                      </a:r>
                      <a:endParaRPr lang="en-US" sz="1600" i="1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and</a:t>
                      </a:r>
                      <a:endParaRPr lang="en-US" sz="1600" b="1" dirty="0" smtClean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Both condition or value is true</a:t>
                      </a:r>
                      <a:endParaRPr lang="en-US" sz="1600" i="1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3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not</a:t>
                      </a:r>
                      <a:endParaRPr lang="en-US" sz="1600" b="1" dirty="0" smtClean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i="1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25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763793" y="1587470"/>
            <a:ext cx="7487322" cy="18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dirty="0" smtClean="0"/>
              <a:t>Conditional</a:t>
            </a:r>
            <a:br>
              <a:rPr lang="en-GB" sz="5000" dirty="0" smtClean="0"/>
            </a:br>
            <a:r>
              <a:rPr lang="en-GB" sz="5000" dirty="0" smtClean="0"/>
              <a:t>Statements</a:t>
            </a:r>
            <a:endParaRPr sz="5000" dirty="0"/>
          </a:p>
        </p:txBody>
      </p:sp>
      <p:sp>
        <p:nvSpPr>
          <p:cNvPr id="243" name="Google Shape;243;p3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581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25</a:t>
            </a:fld>
            <a:endParaRPr/>
          </a:p>
        </p:txBody>
      </p:sp>
      <p:sp>
        <p:nvSpPr>
          <p:cNvPr id="249" name="Google Shape;249;p32"/>
          <p:cNvSpPr txBox="1">
            <a:spLocks noGrp="1"/>
          </p:cNvSpPr>
          <p:nvPr>
            <p:ph type="body" idx="1"/>
          </p:nvPr>
        </p:nvSpPr>
        <p:spPr>
          <a:xfrm>
            <a:off x="1140310" y="1624404"/>
            <a:ext cx="6851485" cy="1011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2">
                    <a:lumMod val="10000"/>
                  </a:schemeClr>
                </a:solidFill>
              </a:rPr>
              <a:t>i</a:t>
            </a:r>
            <a:r>
              <a:rPr lang="en-US" sz="3600" b="1" dirty="0" smtClean="0">
                <a:solidFill>
                  <a:schemeClr val="tx2">
                    <a:lumMod val="10000"/>
                  </a:schemeClr>
                </a:solidFill>
              </a:rPr>
              <a:t>f …………… </a:t>
            </a:r>
            <a:r>
              <a:rPr lang="en-US" sz="3600" b="1" dirty="0" err="1" smtClean="0">
                <a:solidFill>
                  <a:schemeClr val="tx2">
                    <a:lumMod val="10000"/>
                  </a:schemeClr>
                </a:solidFill>
              </a:rPr>
              <a:t>elif</a:t>
            </a:r>
            <a:r>
              <a:rPr lang="en-US" sz="3600" b="1" dirty="0" smtClean="0">
                <a:solidFill>
                  <a:schemeClr val="tx2">
                    <a:lumMod val="10000"/>
                  </a:schemeClr>
                </a:solidFill>
              </a:rPr>
              <a:t> ……....... else</a:t>
            </a:r>
            <a:endParaRPr sz="3600" b="1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25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2140800" y="1630500"/>
            <a:ext cx="4862400" cy="18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dirty="0" smtClean="0"/>
              <a:t>Loops</a:t>
            </a:r>
            <a:endParaRPr sz="5000" dirty="0"/>
          </a:p>
        </p:txBody>
      </p:sp>
      <p:sp>
        <p:nvSpPr>
          <p:cNvPr id="243" name="Google Shape;243;p3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781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27</a:t>
            </a:fld>
            <a:endParaRPr/>
          </a:p>
        </p:txBody>
      </p:sp>
      <p:sp>
        <p:nvSpPr>
          <p:cNvPr id="249" name="Google Shape;249;p32"/>
          <p:cNvSpPr txBox="1">
            <a:spLocks noGrp="1"/>
          </p:cNvSpPr>
          <p:nvPr>
            <p:ph type="body" idx="1"/>
          </p:nvPr>
        </p:nvSpPr>
        <p:spPr>
          <a:xfrm>
            <a:off x="1192264" y="252801"/>
            <a:ext cx="6851485" cy="4423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tx2">
                    <a:lumMod val="10000"/>
                  </a:schemeClr>
                </a:solidFill>
              </a:rPr>
              <a:t>Loops are used to perform repetitive task.</a:t>
            </a:r>
          </a:p>
          <a:p>
            <a:pPr marL="571500" indent="-571500"/>
            <a:r>
              <a:rPr lang="en-US" sz="3600" b="1" dirty="0" smtClean="0">
                <a:solidFill>
                  <a:schemeClr val="tx2">
                    <a:lumMod val="10000"/>
                  </a:schemeClr>
                </a:solidFill>
              </a:rPr>
              <a:t>For loop:</a:t>
            </a:r>
          </a:p>
          <a:p>
            <a:pPr marL="1028700" lvl="1" indent="-571500"/>
            <a:r>
              <a:rPr lang="en-US" sz="3400" b="1" dirty="0" smtClean="0">
                <a:solidFill>
                  <a:schemeClr val="tx2">
                    <a:lumMod val="10000"/>
                  </a:schemeClr>
                </a:solidFill>
              </a:rPr>
              <a:t>Keyword </a:t>
            </a:r>
            <a:r>
              <a:rPr lang="en-US" sz="3400" b="1" dirty="0" smtClean="0">
                <a:solidFill>
                  <a:srgbClr val="FF0000"/>
                </a:solidFill>
              </a:rPr>
              <a:t>for</a:t>
            </a:r>
            <a:endParaRPr lang="en-US" sz="3400" b="1" dirty="0">
              <a:solidFill>
                <a:srgbClr val="FF0000"/>
              </a:solidFill>
            </a:endParaRPr>
          </a:p>
          <a:p>
            <a:pPr marL="571500" indent="-571500"/>
            <a:r>
              <a:rPr lang="en-US" sz="3600" b="1" dirty="0" smtClean="0">
                <a:solidFill>
                  <a:schemeClr val="tx2">
                    <a:lumMod val="10000"/>
                  </a:schemeClr>
                </a:solidFill>
              </a:rPr>
              <a:t>While loop:</a:t>
            </a:r>
          </a:p>
          <a:p>
            <a:pPr marL="1028700" lvl="1" indent="-571500"/>
            <a:r>
              <a:rPr lang="en-US" sz="3400" b="1" dirty="0" smtClean="0">
                <a:solidFill>
                  <a:schemeClr val="tx2">
                    <a:lumMod val="10000"/>
                  </a:schemeClr>
                </a:solidFill>
              </a:rPr>
              <a:t>Keyword </a:t>
            </a:r>
            <a:r>
              <a:rPr lang="en-US" sz="3400" b="1" dirty="0" smtClean="0">
                <a:solidFill>
                  <a:srgbClr val="FF0000"/>
                </a:solidFill>
              </a:rPr>
              <a:t>while</a:t>
            </a:r>
            <a:endParaRPr sz="3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2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368" y="336445"/>
            <a:ext cx="7505700" cy="954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For Loop: 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used to iterate elements in an object</a:t>
            </a:r>
            <a:endParaRPr lang="en-US" sz="3600" b="1" dirty="0">
              <a:solidFill>
                <a:schemeClr val="bg2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537" y="1226127"/>
            <a:ext cx="5850082" cy="2724225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endParaRPr lang="en-US" sz="1800" dirty="0" smtClean="0"/>
          </a:p>
          <a:p>
            <a:pPr marL="14605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for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b="1" i="1" dirty="0" smtClean="0">
                <a:solidFill>
                  <a:schemeClr val="bg2">
                    <a:lumMod val="50000"/>
                  </a:schemeClr>
                </a:solidFill>
              </a:rPr>
              <a:t>item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b="1" i="1" dirty="0" smtClean="0">
                <a:solidFill>
                  <a:schemeClr val="bg2">
                    <a:lumMod val="50000"/>
                  </a:schemeClr>
                </a:solidFill>
              </a:rPr>
              <a:t>items_object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146050" indent="0"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# do something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e.g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print item</a:t>
            </a:r>
          </a:p>
          <a:p>
            <a:pPr marL="146050" indent="0"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# do something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e.g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write something</a:t>
            </a:r>
          </a:p>
          <a:p>
            <a:pPr marL="146050" indent="0">
              <a:buNone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	#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do something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</a:rPr>
              <a:t>e.g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 write something</a:t>
            </a:r>
          </a:p>
          <a:p>
            <a:pPr marL="146050" indent="0">
              <a:buNone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endParaRPr lang="en-US" sz="1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14605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28</a:t>
            </a:fld>
            <a:endParaRPr lang="en-GB"/>
          </a:p>
        </p:txBody>
      </p:sp>
      <p:sp>
        <p:nvSpPr>
          <p:cNvPr id="5" name="Right Brace 4"/>
          <p:cNvSpPr/>
          <p:nvPr/>
        </p:nvSpPr>
        <p:spPr>
          <a:xfrm>
            <a:off x="6411191" y="2088573"/>
            <a:ext cx="249382" cy="1350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85262" y="2563927"/>
            <a:ext cx="1756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</a:rPr>
              <a:t>Block of code</a:t>
            </a:r>
            <a:endParaRPr lang="en-US" sz="20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82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368" y="336445"/>
            <a:ext cx="7505700" cy="9546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While Loop: 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used to perform task against a condition as long as the condition evaluates to true</a:t>
            </a:r>
            <a:endParaRPr lang="en-US" sz="3600" b="1" dirty="0">
              <a:solidFill>
                <a:schemeClr val="bg2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537" y="1226127"/>
            <a:ext cx="5850082" cy="2724225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endParaRPr lang="en-US" sz="1800" dirty="0" smtClean="0"/>
          </a:p>
          <a:p>
            <a:pPr marL="14605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while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b="1" i="1" dirty="0" err="1" smtClean="0">
                <a:solidFill>
                  <a:schemeClr val="bg2">
                    <a:lumMod val="50000"/>
                  </a:schemeClr>
                </a:solidFill>
              </a:rPr>
              <a:t>condition_is_true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146050" indent="0"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# do something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e.g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print something</a:t>
            </a:r>
          </a:p>
          <a:p>
            <a:pPr marL="146050" indent="0"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# do something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e.g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write something</a:t>
            </a:r>
          </a:p>
          <a:p>
            <a:pPr marL="146050" indent="0">
              <a:buNone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	#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do something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</a:rPr>
              <a:t>e.g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 write something</a:t>
            </a:r>
          </a:p>
          <a:p>
            <a:pPr marL="146050" indent="0">
              <a:buNone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endParaRPr lang="en-US" sz="1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14605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29</a:t>
            </a:fld>
            <a:endParaRPr lang="en-GB"/>
          </a:p>
        </p:txBody>
      </p:sp>
      <p:sp>
        <p:nvSpPr>
          <p:cNvPr id="5" name="Right Brace 4"/>
          <p:cNvSpPr/>
          <p:nvPr/>
        </p:nvSpPr>
        <p:spPr>
          <a:xfrm>
            <a:off x="6411191" y="2088573"/>
            <a:ext cx="249382" cy="1350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85262" y="2563927"/>
            <a:ext cx="1756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</a:rPr>
              <a:t>Block of code</a:t>
            </a:r>
            <a:endParaRPr lang="en-US" sz="20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5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WHAT IS PYTHON?</a:t>
            </a:r>
            <a:endParaRPr dirty="0"/>
          </a:p>
        </p:txBody>
      </p:sp>
      <p:sp>
        <p:nvSpPr>
          <p:cNvPr id="160" name="Google Shape;16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2140800" y="1630500"/>
            <a:ext cx="4862400" cy="18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dirty="0" smtClean="0"/>
              <a:t>Methods &amp; Functions</a:t>
            </a:r>
            <a:endParaRPr sz="5000" dirty="0"/>
          </a:p>
        </p:txBody>
      </p:sp>
      <p:sp>
        <p:nvSpPr>
          <p:cNvPr id="243" name="Google Shape;243;p3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450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31</a:t>
            </a:fld>
            <a:endParaRPr/>
          </a:p>
        </p:txBody>
      </p:sp>
      <p:sp>
        <p:nvSpPr>
          <p:cNvPr id="249" name="Google Shape;249;p32"/>
          <p:cNvSpPr txBox="1">
            <a:spLocks noGrp="1"/>
          </p:cNvSpPr>
          <p:nvPr>
            <p:ph type="body" idx="1"/>
          </p:nvPr>
        </p:nvSpPr>
        <p:spPr>
          <a:xfrm>
            <a:off x="1171483" y="232019"/>
            <a:ext cx="6851485" cy="4651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571500"/>
            <a:r>
              <a:rPr lang="en-US" sz="3200" b="1" dirty="0" smtClean="0">
                <a:solidFill>
                  <a:schemeClr val="tx2">
                    <a:lumMod val="10000"/>
                  </a:schemeClr>
                </a:solidFill>
              </a:rPr>
              <a:t>Methods and functions are defined with the keyword </a:t>
            </a:r>
            <a:r>
              <a:rPr lang="en-US" sz="3200" b="1" dirty="0" smtClean="0">
                <a:solidFill>
                  <a:srgbClr val="C00000"/>
                </a:solidFill>
              </a:rPr>
              <a:t>def</a:t>
            </a: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en-US" sz="3200" b="1" dirty="0" smtClean="0">
                <a:solidFill>
                  <a:schemeClr val="tx2">
                    <a:lumMod val="10000"/>
                  </a:schemeClr>
                </a:solidFill>
              </a:rPr>
              <a:t> can be used to organize or group specific operations. </a:t>
            </a:r>
          </a:p>
          <a:p>
            <a:pPr marL="571500" indent="-571500"/>
            <a:r>
              <a:rPr lang="en-US" sz="3200" b="1" dirty="0" smtClean="0">
                <a:solidFill>
                  <a:schemeClr val="tx2">
                    <a:lumMod val="10000"/>
                  </a:schemeClr>
                </a:solidFill>
              </a:rPr>
              <a:t>They can be used anywhere within our application.</a:t>
            </a:r>
          </a:p>
          <a:p>
            <a:pPr marL="571500" indent="-571500"/>
            <a:r>
              <a:rPr lang="en-US" sz="3200" b="1" dirty="0" smtClean="0">
                <a:solidFill>
                  <a:schemeClr val="tx2">
                    <a:lumMod val="10000"/>
                  </a:schemeClr>
                </a:solidFill>
              </a:rPr>
              <a:t>Functions returns a value while methods do not.</a:t>
            </a:r>
          </a:p>
        </p:txBody>
      </p:sp>
    </p:spTree>
    <p:extLst>
      <p:ext uri="{BB962C8B-B14F-4D97-AF65-F5344CB8AC3E}">
        <p14:creationId xmlns:p14="http://schemas.microsoft.com/office/powerpoint/2010/main" val="317198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368" y="336445"/>
            <a:ext cx="7505700" cy="954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method:</a:t>
            </a:r>
            <a:endParaRPr lang="en-US" sz="3600" b="1" dirty="0">
              <a:solidFill>
                <a:schemeClr val="bg2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537" y="1226127"/>
            <a:ext cx="5850082" cy="2724225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endParaRPr lang="en-US" sz="1800" dirty="0" smtClean="0"/>
          </a:p>
          <a:p>
            <a:pPr marL="146050" indent="0"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d</a:t>
            </a:r>
            <a:r>
              <a:rPr lang="en-US" sz="2400" b="1" dirty="0" err="1" smtClean="0">
                <a:solidFill>
                  <a:srgbClr val="C00000"/>
                </a:solidFill>
              </a:rPr>
              <a:t>ef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i="1" dirty="0" err="1" smtClean="0">
                <a:solidFill>
                  <a:schemeClr val="bg2">
                    <a:lumMod val="50000"/>
                  </a:schemeClr>
                </a:solidFill>
              </a:rPr>
              <a:t>method_name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146050" indent="0"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# do something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e.g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print item</a:t>
            </a:r>
          </a:p>
          <a:p>
            <a:pPr marL="146050" indent="0"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# do something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e.g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write something</a:t>
            </a:r>
          </a:p>
          <a:p>
            <a:pPr marL="146050" indent="0">
              <a:buNone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	#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do something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</a:rPr>
              <a:t>e.g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 write something</a:t>
            </a:r>
          </a:p>
          <a:p>
            <a:pPr marL="146050" indent="0">
              <a:buNone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endParaRPr lang="en-US" sz="1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14605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32</a:t>
            </a:fld>
            <a:endParaRPr lang="en-GB"/>
          </a:p>
        </p:txBody>
      </p:sp>
      <p:sp>
        <p:nvSpPr>
          <p:cNvPr id="5" name="Right Brace 4"/>
          <p:cNvSpPr/>
          <p:nvPr/>
        </p:nvSpPr>
        <p:spPr>
          <a:xfrm>
            <a:off x="6411191" y="2088573"/>
            <a:ext cx="249382" cy="1350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85262" y="2563927"/>
            <a:ext cx="1756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</a:rPr>
              <a:t>Block of code</a:t>
            </a:r>
            <a:endParaRPr lang="en-US" sz="20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4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368" y="336445"/>
            <a:ext cx="7505700" cy="954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Function:</a:t>
            </a:r>
            <a:endParaRPr lang="en-US" sz="3600" b="1" dirty="0">
              <a:solidFill>
                <a:schemeClr val="bg2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537" y="1226127"/>
            <a:ext cx="5850082" cy="2724225"/>
          </a:xfrm>
        </p:spPr>
        <p:txBody>
          <a:bodyPr>
            <a:normAutofit fontScale="92500" lnSpcReduction="10000"/>
          </a:bodyPr>
          <a:lstStyle/>
          <a:p>
            <a:pPr marL="146050" indent="0">
              <a:buNone/>
            </a:pPr>
            <a:endParaRPr lang="en-US" sz="1800" dirty="0" smtClean="0"/>
          </a:p>
          <a:p>
            <a:pPr marL="146050" indent="0"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d</a:t>
            </a:r>
            <a:r>
              <a:rPr lang="en-US" sz="2400" b="1" dirty="0" err="1" smtClean="0">
                <a:solidFill>
                  <a:srgbClr val="C00000"/>
                </a:solidFill>
              </a:rPr>
              <a:t>ef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i="1" dirty="0" err="1" smtClean="0">
                <a:solidFill>
                  <a:schemeClr val="bg2">
                    <a:lumMod val="50000"/>
                  </a:schemeClr>
                </a:solidFill>
              </a:rPr>
              <a:t>method_name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146050" indent="0"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# do something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e.g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print item</a:t>
            </a:r>
          </a:p>
          <a:p>
            <a:pPr marL="146050" indent="0"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# do something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e.g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write something</a:t>
            </a:r>
          </a:p>
          <a:p>
            <a:pPr marL="146050" indent="0">
              <a:buNone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	#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do something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</a:rPr>
              <a:t>e.g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 write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something</a:t>
            </a:r>
          </a:p>
          <a:p>
            <a:pPr marL="146050" indent="0"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return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b="1" i="1" dirty="0" err="1" smtClean="0">
                <a:solidFill>
                  <a:schemeClr val="bg2">
                    <a:lumMod val="50000"/>
                  </a:schemeClr>
                </a:solidFill>
              </a:rPr>
              <a:t>func_value</a:t>
            </a:r>
            <a:endParaRPr lang="en-US" sz="2400" b="1" i="1" dirty="0">
              <a:solidFill>
                <a:schemeClr val="bg2">
                  <a:lumMod val="50000"/>
                </a:schemeClr>
              </a:solidFill>
            </a:endParaRPr>
          </a:p>
          <a:p>
            <a:pPr marL="146050" indent="0">
              <a:buNone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endParaRPr lang="en-US" sz="1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14605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33</a:t>
            </a:fld>
            <a:endParaRPr lang="en-GB"/>
          </a:p>
        </p:txBody>
      </p:sp>
      <p:sp>
        <p:nvSpPr>
          <p:cNvPr id="5" name="Right Brace 4"/>
          <p:cNvSpPr/>
          <p:nvPr/>
        </p:nvSpPr>
        <p:spPr>
          <a:xfrm>
            <a:off x="6411191" y="2088573"/>
            <a:ext cx="249382" cy="1350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85262" y="2563927"/>
            <a:ext cx="1756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</a:rPr>
              <a:t>Block of code</a:t>
            </a:r>
            <a:endParaRPr lang="en-US" sz="20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4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819150" y="1156825"/>
            <a:ext cx="7505700" cy="3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5925" algn="l" rtl="0">
              <a:spcBef>
                <a:spcPts val="0"/>
              </a:spcBef>
              <a:spcAft>
                <a:spcPts val="0"/>
              </a:spcAft>
              <a:buSzPts val="2950"/>
              <a:buFont typeface="Arial"/>
              <a:buChar char="●"/>
            </a:pPr>
            <a:r>
              <a:rPr lang="en-GB" sz="2950" b="1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en-GB" sz="29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popular, high-level, general-purpose programming language. </a:t>
            </a:r>
            <a:endParaRPr sz="29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415925" algn="l" rtl="0">
              <a:spcBef>
                <a:spcPts val="1400"/>
              </a:spcBef>
              <a:spcAft>
                <a:spcPts val="0"/>
              </a:spcAft>
              <a:buClr>
                <a:srgbClr val="4D5156"/>
              </a:buClr>
              <a:buSzPts val="2950"/>
              <a:buFont typeface="Arial"/>
              <a:buChar char="●"/>
            </a:pPr>
            <a:r>
              <a:rPr lang="en-GB" sz="29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Developed by Guido van Rossum and released in 1991.</a:t>
            </a:r>
            <a:endParaRPr sz="29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819150" y="516551"/>
            <a:ext cx="7505700" cy="7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Python Use Cases</a:t>
            </a:r>
            <a:endParaRPr b="1"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1"/>
          </p:nvPr>
        </p:nvSpPr>
        <p:spPr>
          <a:xfrm>
            <a:off x="819150" y="1204451"/>
            <a:ext cx="7505700" cy="30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 dirty="0"/>
              <a:t>Web Applications</a:t>
            </a:r>
            <a:endParaRPr sz="2900" dirty="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 dirty="0"/>
              <a:t>Desktop/Mobile Applications Development</a:t>
            </a:r>
            <a:endParaRPr sz="2900" dirty="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 dirty="0"/>
              <a:t>Data Science</a:t>
            </a:r>
            <a:endParaRPr sz="2900" dirty="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 dirty="0"/>
              <a:t>AI &amp; Machine Learning</a:t>
            </a:r>
            <a:endParaRPr sz="2900" dirty="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 dirty="0"/>
              <a:t>Game </a:t>
            </a:r>
            <a:r>
              <a:rPr lang="en-GB" sz="2900" dirty="0" smtClean="0"/>
              <a:t>Development</a:t>
            </a:r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 dirty="0" smtClean="0"/>
              <a:t>GIS Applications</a:t>
            </a:r>
            <a:endParaRPr sz="2900" dirty="0"/>
          </a:p>
        </p:txBody>
      </p:sp>
      <p:sp>
        <p:nvSpPr>
          <p:cNvPr id="173" name="Google Shape;173;p2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819150" y="921800"/>
            <a:ext cx="7505700" cy="7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Why Python?</a:t>
            </a:r>
            <a:endParaRPr b="1"/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1"/>
          </p:nvPr>
        </p:nvSpPr>
        <p:spPr>
          <a:xfrm>
            <a:off x="819150" y="1609725"/>
            <a:ext cx="75057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/>
              <a:t>Can be learned Quickly</a:t>
            </a:r>
            <a:endParaRPr sz="2900"/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/>
              <a:t>Involves less code</a:t>
            </a:r>
            <a:endParaRPr sz="2900"/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/>
              <a:t>Clear Syntax</a:t>
            </a:r>
            <a:endParaRPr sz="2900"/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/>
              <a:t>Versatile</a:t>
            </a:r>
            <a:endParaRPr sz="2900"/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/>
              <a:t>Huge amount of open-source librari</a:t>
            </a:r>
            <a:r>
              <a:rPr lang="en-GB" sz="3000"/>
              <a:t>es</a:t>
            </a:r>
            <a:endParaRPr sz="3000"/>
          </a:p>
        </p:txBody>
      </p:sp>
      <p:sp>
        <p:nvSpPr>
          <p:cNvPr id="180" name="Google Shape;180;p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Python Development Environments</a:t>
            </a:r>
            <a:endParaRPr b="1"/>
          </a:p>
        </p:txBody>
      </p:sp>
      <p:sp>
        <p:nvSpPr>
          <p:cNvPr id="186" name="Google Shape;186;p22"/>
          <p:cNvSpPr txBox="1">
            <a:spLocks noGrp="1"/>
          </p:cNvSpPr>
          <p:nvPr>
            <p:ph type="body" idx="1"/>
          </p:nvPr>
        </p:nvSpPr>
        <p:spPr>
          <a:xfrm>
            <a:off x="819150" y="18383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are 3 main types of Environments</a:t>
            </a:r>
            <a:r>
              <a:rPr lang="en-GB"/>
              <a:t>:</a:t>
            </a:r>
            <a:endParaRPr/>
          </a:p>
          <a:p>
            <a:pPr marL="457200" marR="0" lvl="0" indent="-412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900"/>
              <a:buChar char="●"/>
            </a:pPr>
            <a:r>
              <a:rPr lang="en-GB" sz="2900"/>
              <a:t>Text Editors</a:t>
            </a:r>
            <a:endParaRPr sz="2900"/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/>
              <a:t>Full IDEs</a:t>
            </a:r>
            <a:endParaRPr sz="2900"/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/>
              <a:t>Notebook Environments</a:t>
            </a:r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Types &amp; Variables</a:t>
            </a:r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355800" y="290050"/>
            <a:ext cx="7505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Python Data Types</a:t>
            </a:r>
            <a:endParaRPr b="1"/>
          </a:p>
        </p:txBody>
      </p:sp>
      <p:sp>
        <p:nvSpPr>
          <p:cNvPr id="199" name="Google Shape;199;p2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9</a:t>
            </a:fld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200" name="Google Shape;200;p24"/>
          <p:cNvGraphicFramePr/>
          <p:nvPr/>
        </p:nvGraphicFramePr>
        <p:xfrm>
          <a:off x="440750" y="1009650"/>
          <a:ext cx="8275450" cy="3572910"/>
        </p:xfrm>
        <a:graphic>
          <a:graphicData uri="http://schemas.openxmlformats.org/drawingml/2006/table">
            <a:tbl>
              <a:tblPr>
                <a:noFill/>
                <a:tableStyleId>{A1C3651C-BAB1-400A-A9EC-BD945BC12230}</a:tableStyleId>
              </a:tblPr>
              <a:tblGrid>
                <a:gridCol w="1760850"/>
                <a:gridCol w="1073725"/>
                <a:gridCol w="5440875"/>
              </a:tblGrid>
              <a:tr h="64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Type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Integers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int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Whole Numbers: 4, 10,450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Floating point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float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Numbers with Decimal points. E.g 1.3, 300.67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48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Strings</a:t>
                      </a:r>
                      <a:endParaRPr sz="24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str</a:t>
                      </a:r>
                      <a:endParaRPr sz="24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Ordered Sequence of characters. E.g ‘Jide’, ‘Mike200@’</a:t>
                      </a:r>
                      <a:endParaRPr sz="24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Booleans</a:t>
                      </a:r>
                      <a:endParaRPr sz="24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bool</a:t>
                      </a:r>
                      <a:endParaRPr sz="24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Logical value indicating True or False</a:t>
                      </a:r>
                      <a:endParaRPr sz="24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683</Words>
  <Application>Microsoft Office PowerPoint</Application>
  <PresentationFormat>On-screen Show (16:9)</PresentationFormat>
  <Paragraphs>207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Nunito ExtraBold</vt:lpstr>
      <vt:lpstr>Calibri</vt:lpstr>
      <vt:lpstr>Economica</vt:lpstr>
      <vt:lpstr>Nunito</vt:lpstr>
      <vt:lpstr>Shift</vt:lpstr>
      <vt:lpstr>PYTHON TRAINING</vt:lpstr>
      <vt:lpstr>OUTLINE</vt:lpstr>
      <vt:lpstr> WHAT IS PYTHON?</vt:lpstr>
      <vt:lpstr>PowerPoint Presentation</vt:lpstr>
      <vt:lpstr>Python Use Cases</vt:lpstr>
      <vt:lpstr>Why Python?</vt:lpstr>
      <vt:lpstr>Python Development Environments</vt:lpstr>
      <vt:lpstr>Data Types &amp; Variables</vt:lpstr>
      <vt:lpstr>Python Data Types</vt:lpstr>
      <vt:lpstr>Python Data Structures</vt:lpstr>
      <vt:lpstr>Strings</vt:lpstr>
      <vt:lpstr>PowerPoint Presentation</vt:lpstr>
      <vt:lpstr>Python Data Structures</vt:lpstr>
      <vt:lpstr>PowerPoint Presentation</vt:lpstr>
      <vt:lpstr>PowerPoint Presentation</vt:lpstr>
      <vt:lpstr>Lists</vt:lpstr>
      <vt:lpstr>PowerPoint Presentation</vt:lpstr>
      <vt:lpstr>Tuples</vt:lpstr>
      <vt:lpstr>PowerPoint Presentation</vt:lpstr>
      <vt:lpstr>Sets</vt:lpstr>
      <vt:lpstr>PowerPoint Presentation</vt:lpstr>
      <vt:lpstr>Basic Comparison Operators</vt:lpstr>
      <vt:lpstr>PowerPoint Presentation</vt:lpstr>
      <vt:lpstr>Conditional Statements</vt:lpstr>
      <vt:lpstr>PowerPoint Presentation</vt:lpstr>
      <vt:lpstr>Loops</vt:lpstr>
      <vt:lpstr>PowerPoint Presentation</vt:lpstr>
      <vt:lpstr>For Loop:  used to iterate elements in an object</vt:lpstr>
      <vt:lpstr>While Loop:  used to perform task against a condition as long as the condition evaluates to true</vt:lpstr>
      <vt:lpstr>Methods &amp; Functions</vt:lpstr>
      <vt:lpstr>PowerPoint Presentation</vt:lpstr>
      <vt:lpstr>method:</vt:lpstr>
      <vt:lpstr>Function: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TRAINING</dc:title>
  <dc:creator>TONYRITEB</dc:creator>
  <cp:lastModifiedBy>TONYRITEB</cp:lastModifiedBy>
  <cp:revision>38</cp:revision>
  <dcterms:modified xsi:type="dcterms:W3CDTF">2022-07-22T03:56:54Z</dcterms:modified>
</cp:coreProperties>
</file>