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" y="148532"/>
            <a:ext cx="881491" cy="816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0" y="148532"/>
            <a:ext cx="903360" cy="81666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19154" y="6489700"/>
            <a:ext cx="11289658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9530009" y="6598326"/>
            <a:ext cx="2678803" cy="27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Powered By:  </a:t>
            </a:r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</a:rPr>
              <a:t>NCRS Consult Ltd, Jos</a:t>
            </a:r>
          </a:p>
          <a:p>
            <a:pPr algn="r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19154" y="6522209"/>
            <a:ext cx="29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Google</a:t>
            </a:r>
            <a:r>
              <a:rPr lang="en-US" sz="1200" b="1" i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Earth Engine CoLaboratory</a:t>
            </a:r>
            <a:endParaRPr lang="en-US" sz="1200" b="1" i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2" y="6224780"/>
            <a:ext cx="1168264" cy="71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71609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" y="148532"/>
            <a:ext cx="881491" cy="81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0" y="148532"/>
            <a:ext cx="903360" cy="81666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919154" y="6489700"/>
            <a:ext cx="11289658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9530009" y="6598326"/>
            <a:ext cx="2678803" cy="27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</a:rPr>
              <a:t>Powered By:  </a:t>
            </a:r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</a:rPr>
              <a:t>NCRS Consult Ltd, Jos</a:t>
            </a:r>
          </a:p>
          <a:p>
            <a:pPr algn="r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19154" y="6522209"/>
            <a:ext cx="29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Google</a:t>
            </a:r>
            <a:r>
              <a:rPr lang="en-US" sz="1200" b="1" i="1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Earth Engine CoLaboratory</a:t>
            </a:r>
            <a:endParaRPr lang="en-US" sz="1200" b="1" i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2" y="6224780"/>
            <a:ext cx="1168264" cy="7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196996" y="4597523"/>
            <a:ext cx="7693981" cy="1509671"/>
          </a:xfrm>
          <a:solidFill>
            <a:schemeClr val="accent4">
              <a:lumMod val="60000"/>
              <a:lumOff val="40000"/>
              <a:alpha val="85000"/>
            </a:schemeClr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RITEB, Anthony Chetmen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19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 Engineer | Scientific Officer</a:t>
            </a:r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ctr"/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ICT Unit, NCRS Consult,</a:t>
            </a:r>
          </a:p>
          <a:p>
            <a:pPr algn="ctr"/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National Centre For Remote Sensing, Jos.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93207" y="2373562"/>
            <a:ext cx="6001555" cy="932502"/>
          </a:xfr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Introductory </a:t>
            </a:r>
            <a:r>
              <a:rPr lang="en-US" sz="4000" dirty="0" smtClean="0">
                <a:solidFill>
                  <a:srgbClr val="C00000"/>
                </a:solidFill>
              </a:rPr>
              <a:t>Training.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55" y="1244646"/>
            <a:ext cx="1412091" cy="134000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 flipV="1">
            <a:off x="2060619" y="4502374"/>
            <a:ext cx="7972022" cy="45719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05" y="1183361"/>
            <a:ext cx="1231334" cy="1184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9262" y="1194745"/>
            <a:ext cx="5620227" cy="64633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Google Earth-Engine With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Algorithm Description</a:t>
            </a:r>
            <a:endParaRPr lang="en-US" sz="3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83240"/>
              </p:ext>
            </p:extLst>
          </p:nvPr>
        </p:nvGraphicFramePr>
        <p:xfrm>
          <a:off x="953038" y="2367844"/>
          <a:ext cx="1017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4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LANDSAT/LC08/C01/T1_RT_TOA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1, Tier 1 + Real</a:t>
                      </a:r>
                      <a:r>
                        <a:rPr lang="en-US" baseline="0" dirty="0" smtClean="0"/>
                        <a:t> time, TOA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LANDSAT/LC08/C01/T2_TOA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1, Tier 1 Only, TOA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LANDSAT/LC08/C02/T1_L2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2, Tier 1 Only, SR and LST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LANDSAT/LC08/C02/T2_TOA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LandSat 8, Collection 1, Tier 2 Only, TOA</a:t>
                      </a:r>
                      <a:endParaRPr lang="en-US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LANDSAT/LC08/C02/T2_SR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LandSat 8, Collection 1, Tier 2 Only, SR (no LST)</a:t>
                      </a:r>
                      <a:endParaRPr lang="en-US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277" y="1084450"/>
            <a:ext cx="98652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The following table describes collections for 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TOA, SR and LST using LandSat 8</a:t>
            </a:r>
            <a:r>
              <a:rPr lang="en-US" i="1" dirty="0">
                <a:solidFill>
                  <a:srgbClr val="C00000"/>
                </a:solidFill>
              </a:rPr>
              <a:t>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Algorithm Description</a:t>
            </a:r>
            <a:endParaRPr lang="en-US" sz="3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47547"/>
              </p:ext>
            </p:extLst>
          </p:nvPr>
        </p:nvGraphicFramePr>
        <p:xfrm>
          <a:off x="953038" y="2367844"/>
          <a:ext cx="101743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4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LT04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4, Thematic</a:t>
                      </a:r>
                      <a:r>
                        <a:rPr lang="en-US" baseline="0" dirty="0" smtClean="0"/>
                        <a:t> Mapper (TM)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LT05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5, Thematic</a:t>
                      </a:r>
                      <a:r>
                        <a:rPr lang="en-US" baseline="0" dirty="0" smtClean="0"/>
                        <a:t> Mapper (TM)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LE07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LandSat 7, Enhanced Thematic</a:t>
                      </a:r>
                      <a:r>
                        <a:rPr lang="en-US" baseline="0" dirty="0" smtClean="0"/>
                        <a:t> Mapper Plus (ETM+)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LC08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LandSat 8, Operational Land Imager (OLI)</a:t>
                      </a:r>
                      <a:endParaRPr lang="en-US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277" y="1290514"/>
            <a:ext cx="986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This data exist for LandSat 4, 5, 7 and 8. Replace ‘LC08’ with IDs from the below table to retrieve collections for the various satellite: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Processing Methods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77" y="981418"/>
            <a:ext cx="986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Earth Engine contains a variety of </a:t>
            </a:r>
            <a:r>
              <a:rPr lang="en-US" dirty="0" smtClean="0">
                <a:solidFill>
                  <a:srgbClr val="C00000"/>
                </a:solidFill>
              </a:rPr>
              <a:t>LandSat </a:t>
            </a:r>
            <a:r>
              <a:rPr lang="en-US" dirty="0">
                <a:solidFill>
                  <a:srgbClr val="C00000"/>
                </a:solidFill>
              </a:rPr>
              <a:t>specific processing methods. Specifically, there are methods to compute at-sensor radiance, top-of-atmosphere (TOA) reflectance, surface reflectance (SR), cloud score and cloud-free composites.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277" y="2048216"/>
            <a:ext cx="986521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At Sensor Radiance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The ‘raw’ scenes in Earth Engine contain imagery with digital numbers (DNs) that represent scaled radiance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 The conversion of DNs to 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at-sensor radiance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 is a linear transformation using coefficients stored in scene </a:t>
            </a:r>
            <a:r>
              <a:rPr lang="en-US" sz="1600" i="1" dirty="0" smtClean="0">
                <a:solidFill>
                  <a:schemeClr val="bg2">
                    <a:lumMod val="10000"/>
                  </a:schemeClr>
                </a:solidFill>
              </a:rPr>
              <a:t>metadata.</a:t>
            </a:r>
          </a:p>
          <a:p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	ee.Algorithms.Landsat.calibratedRadiance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en-US" sz="28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152" y="1878939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4677" y="4141097"/>
            <a:ext cx="98652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At TOA reflectance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Conversion to TOA (or at-sensor) 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reflectance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 is a linear transformation that accounts for solar elevation and seasonally variable Earth-Sun distance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The TOA method converts thermal bands to brightness temperature.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	ee.Algorithms.Landsat.TOA()</a:t>
            </a:r>
          </a:p>
          <a:p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552" y="3971820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Processing Methods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352276" y="1043661"/>
            <a:ext cx="98652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Simple Cloud Score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Earth Engine provides a rudimentary cloud scoring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algorithm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scoring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LandSat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pixels by their relative cloudiness</a:t>
            </a:r>
            <a:endParaRPr lang="en-US" i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	ee.Algorithms.Landsat.simpleCloudScore()</a:t>
            </a:r>
          </a:p>
          <a:p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This method takes </a:t>
            </a:r>
            <a:r>
              <a:rPr lang="en-US" dirty="0">
                <a:solidFill>
                  <a:srgbClr val="C00000"/>
                </a:solidFill>
              </a:rPr>
              <a:t>a single Landsat TOA </a:t>
            </a:r>
            <a:r>
              <a:rPr lang="en-US" dirty="0" smtClean="0">
                <a:solidFill>
                  <a:srgbClr val="C00000"/>
                </a:solidFill>
              </a:rPr>
              <a:t>scene, adds a band called ‘cloud’ to the input image.</a:t>
            </a:r>
            <a:r>
              <a:rPr lang="en-US" dirty="0">
                <a:solidFill>
                  <a:srgbClr val="C00000"/>
                </a:solidFill>
              </a:rPr>
              <a:t> The cloud band contains the cloud score from 0 (not cloudy) to 100 (most cloudy).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151" y="874384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4676" y="3872564"/>
            <a:ext cx="98652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Simple Composite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For creating simple cloud-free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LandSat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composites, Earth Engine provides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</a:t>
            </a:r>
          </a:p>
          <a:p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	ee.Algorithms.Landsat.simpleComposite()</a:t>
            </a:r>
          </a:p>
          <a:p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method selects a subset of scenes at each location, converts to TOA reflectance, applies the simple cloud score and takes the median of the least cloudy pixels.</a:t>
            </a: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551" y="3703287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Processing Methods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352276" y="1043661"/>
            <a:ext cx="1038037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Surface Reflectance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LandSat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surface reflectance (SR) data are available in Earth Engine as a copy of the USGS Collection 2, Level 2 archive. Note that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LandSat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4, 5, and 7 SR data are generated using the LEDAPS algorithm, while Landsat 8 SR data are generated using the LaSRC algorithm.</a:t>
            </a:r>
            <a:endParaRPr lang="en-US" i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You can access a USGS Collection 2, Level 2 Landsat 8 image like this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srImage = </a:t>
            </a:r>
            <a:r>
              <a:rPr lang="en-US" sz="2000" b="1" dirty="0" smtClean="0">
                <a:solidFill>
                  <a:srgbClr val="002060"/>
                </a:solidFill>
              </a:rPr>
              <a:t>ee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rgbClr val="7030A0"/>
                </a:solidFill>
              </a:rPr>
              <a:t>Image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'LANDSAT/LC08/C02/T1_L2/LC08_044034_20201028'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8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The surface reflectance dataset for Collection 2 LandSat 4 through 8 are: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srReflectance4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b="1" dirty="0" smtClean="0">
                <a:solidFill>
                  <a:srgbClr val="002060"/>
                </a:solidFill>
              </a:rPr>
              <a:t>ee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 smtClean="0">
                <a:solidFill>
                  <a:srgbClr val="7030A0"/>
                </a:solidFill>
              </a:rPr>
              <a:t>ImageCollection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'LANDSAT/LT04/C02/T1_L2'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srReflectance5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b="1" dirty="0">
                <a:solidFill>
                  <a:srgbClr val="002060"/>
                </a:solidFill>
              </a:rPr>
              <a:t>ee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>
                <a:solidFill>
                  <a:srgbClr val="7030A0"/>
                </a:solidFill>
              </a:rPr>
              <a:t>ImageCollection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'LANDSAT/LT05/C02/T1_L2'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srReflectance7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b="1" dirty="0">
                <a:solidFill>
                  <a:srgbClr val="002060"/>
                </a:solidFill>
              </a:rPr>
              <a:t>ee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>
                <a:solidFill>
                  <a:srgbClr val="7030A0"/>
                </a:solidFill>
              </a:rPr>
              <a:t>ImageCollection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'LANDSAT/LE07/C02/T1_L2'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srReflectance8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b="1" dirty="0">
                <a:solidFill>
                  <a:srgbClr val="002060"/>
                </a:solidFill>
              </a:rPr>
              <a:t>ee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b="1" dirty="0">
                <a:solidFill>
                  <a:srgbClr val="7030A0"/>
                </a:solidFill>
              </a:rPr>
              <a:t>ImageCollection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'LANDSAT/LC08/C02/T1_L2'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151" y="874384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5.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1960" y="2541656"/>
            <a:ext cx="8610600" cy="130912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Google Earth Engine in Action!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2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339370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Visualization Bands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3670479" y="968219"/>
            <a:ext cx="54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True and False color</a:t>
            </a:r>
            <a:endParaRPr lang="en-US" sz="16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8918"/>
              </p:ext>
            </p:extLst>
          </p:nvPr>
        </p:nvGraphicFramePr>
        <p:xfrm>
          <a:off x="4018205" y="1744655"/>
          <a:ext cx="3709115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</a:t>
                      </a:r>
                      <a:r>
                        <a:rPr lang="en-US" sz="1800" baseline="0" dirty="0" smtClean="0"/>
                        <a:t> 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r>
                        <a:rPr lang="en-US" sz="1800" baseline="0" dirty="0" smtClean="0"/>
                        <a:t> Color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B5</a:t>
                      </a:r>
                      <a:endParaRPr lang="en-US" sz="2400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B3</a:t>
                      </a:r>
                      <a:endParaRPr lang="en-US" sz="24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B4</a:t>
                      </a:r>
                      <a:endParaRPr lang="en-US" sz="2400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B2</a:t>
                      </a:r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B3</a:t>
                      </a:r>
                      <a:endParaRPr lang="en-US" sz="2400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1749" y="3882789"/>
            <a:ext cx="882202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	rgbVis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= {'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bands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': [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B4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','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','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B2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'], 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':0, 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': 0.3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	nirVis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= {'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bands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':['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B5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','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B4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','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B3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'], 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':0, 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': [0.5, 0.3, 0.3]}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84236" y="223460"/>
            <a:ext cx="7858255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Implementation Workflow</a:t>
            </a:r>
            <a:endParaRPr lang="en-US" sz="3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42356" y="1303659"/>
            <a:ext cx="73563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Libraries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geemap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authenticate Google Earth Engine account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ee.Authenticate()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ee.Initialize()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000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map instance or Constructor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= geemap.Map()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000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map instance to display in Map Canvas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460" y="133702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867432"/>
            <a:ext cx="12192000" cy="311668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</a:rPr>
              <a:t>Thank You</a:t>
            </a:r>
            <a:br>
              <a:rPr lang="en-US" sz="6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</a:rPr>
              <a:t>for</a:t>
            </a:r>
            <a:br>
              <a:rPr lang="en-US" sz="60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6000" dirty="0" smtClean="0">
                <a:solidFill>
                  <a:srgbClr val="C00000"/>
                </a:solidFill>
              </a:rPr>
              <a:t>Listening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218" y="141998"/>
            <a:ext cx="9230487" cy="939827"/>
          </a:xfrm>
        </p:spPr>
        <p:txBody>
          <a:bodyPr/>
          <a:lstStyle/>
          <a:p>
            <a:r>
              <a:rPr lang="en-US" dirty="0" smtClean="0"/>
              <a:t>Google Earth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262131"/>
            <a:ext cx="10363827" cy="4881092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cap="small" dirty="0" smtClean="0">
                <a:solidFill>
                  <a:schemeClr val="bg2">
                    <a:lumMod val="10000"/>
                  </a:schemeClr>
                </a:solidFill>
              </a:rPr>
              <a:t>A PLANETARY-SCALE PLATFORM FOR EARTH SCIENCE DATA &amp; ANALYSIS.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cap="small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cap="small" dirty="0" smtClean="0">
                <a:solidFill>
                  <a:schemeClr val="bg2">
                    <a:lumMod val="10000"/>
                  </a:schemeClr>
                </a:solidFill>
              </a:rPr>
              <a:t>COMBINES A MULTI-PETABYTE CATALOG OF SATELLITE IMAGERY AND GEOSPATIAL DATASETS WITH PLANETARY-SCALE ANALYSIS CAPABILITIES.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cap="small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cap="small" dirty="0" smtClean="0">
                <a:solidFill>
                  <a:schemeClr val="bg2">
                    <a:lumMod val="10000"/>
                  </a:schemeClr>
                </a:solidFill>
              </a:rPr>
              <a:t>SCIENTISTS, RESEARCHERS AND DEVELOPERS USE EARTH ENGINE TO DETECT CHANGES, MAP TRENDS AND QUANTIFY DIFFERENCES ON THE EARTH’S SURFACE.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cap="small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cap="small" dirty="0" smtClean="0">
                <a:solidFill>
                  <a:schemeClr val="bg2">
                    <a:lumMod val="10000"/>
                  </a:schemeClr>
                </a:solidFill>
              </a:rPr>
              <a:t>IT IS A PUBLIC DATA ARCHIVE THAT INCLUDES MORE THAN THIRTY YEARS OF HISTORICAL IMAGERY AND SCIENTIFIC DATASETS, UPDATED AND EXPANDED DAILY. 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cap="small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cap="small" dirty="0" smtClean="0">
                <a:solidFill>
                  <a:schemeClr val="bg2">
                    <a:lumMod val="10000"/>
                  </a:schemeClr>
                </a:solidFill>
              </a:rPr>
              <a:t>IT CONTAINS OVER FORTY PETABYTES OF GEOSPATIAL DATA INSTANTLY AVAILABLE FOR ANALYSIS.</a:t>
            </a:r>
            <a:endParaRPr lang="en-US" cap="small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5" y="2725327"/>
            <a:ext cx="2263596" cy="194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25" y="2725324"/>
            <a:ext cx="2412711" cy="2068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3" y="2619521"/>
            <a:ext cx="2654571" cy="2275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3383" y="309762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505955" y="318760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409749" y="4804628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Satellite Imagery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7900" y="4811533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Your Algorithms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4602" y="4811533"/>
            <a:ext cx="272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Real World Applications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70" y="349904"/>
            <a:ext cx="1550959" cy="1471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9" y="1821691"/>
            <a:ext cx="4542819" cy="7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71970" y="929325"/>
            <a:ext cx="10534923" cy="540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</a:rPr>
              <a:t>Earth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Image</a:t>
            </a:r>
            <a:r>
              <a:rPr lang="en-US" sz="5100" dirty="0" smtClean="0"/>
              <a:t>:</a:t>
            </a:r>
            <a:r>
              <a:rPr lang="en-US" sz="3600" dirty="0" smtClean="0"/>
              <a:t> </a:t>
            </a:r>
            <a:r>
              <a:rPr lang="en-US" sz="3400" i="1" dirty="0" smtClean="0"/>
              <a:t>The fundamental raster data-type in google earth-engine.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ImageCollection</a:t>
            </a:r>
            <a:r>
              <a:rPr lang="en-US" sz="5100" dirty="0" smtClean="0"/>
              <a:t>: </a:t>
            </a:r>
            <a:r>
              <a:rPr lang="en-US" sz="3400" i="1" dirty="0" smtClean="0"/>
              <a:t>A stack of or time-series  of images in </a:t>
            </a:r>
            <a:r>
              <a:rPr lang="en-US" sz="3400" i="1" dirty="0"/>
              <a:t>google earth-engine</a:t>
            </a:r>
            <a:r>
              <a:rPr lang="en-US" sz="3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Geometry</a:t>
            </a:r>
            <a:r>
              <a:rPr lang="en-US" sz="5100" dirty="0" smtClean="0"/>
              <a:t>: </a:t>
            </a:r>
            <a:r>
              <a:rPr lang="en-US" sz="3400" i="1" dirty="0" smtClean="0"/>
              <a:t>The fundamental vector data-type in </a:t>
            </a:r>
            <a:r>
              <a:rPr lang="en-US" sz="3400" i="1" dirty="0"/>
              <a:t>google earth-engine</a:t>
            </a:r>
            <a:r>
              <a:rPr lang="en-US" sz="3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Feature</a:t>
            </a:r>
            <a:r>
              <a:rPr lang="en-US" sz="5100" dirty="0" smtClean="0"/>
              <a:t>:</a:t>
            </a:r>
            <a:r>
              <a:rPr lang="en-US" sz="4400" dirty="0" smtClean="0"/>
              <a:t> </a:t>
            </a:r>
            <a:r>
              <a:rPr lang="en-US" sz="3400" i="1" dirty="0" smtClean="0"/>
              <a:t>A geometry (vector data-type) with attributes.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FeatureCollection</a:t>
            </a:r>
            <a:r>
              <a:rPr lang="en-US" sz="5100" dirty="0" smtClean="0"/>
              <a:t>: </a:t>
            </a:r>
            <a:r>
              <a:rPr lang="en-US" sz="3400" i="1" dirty="0"/>
              <a:t>A </a:t>
            </a:r>
            <a:r>
              <a:rPr lang="en-US" sz="3400" i="1" dirty="0" smtClean="0"/>
              <a:t>set of features (geometry data-type with attributes).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Reducer</a:t>
            </a:r>
            <a:r>
              <a:rPr lang="en-US" sz="5100" dirty="0" smtClean="0"/>
              <a:t>: </a:t>
            </a:r>
            <a:r>
              <a:rPr lang="en-US" sz="3400" i="1" dirty="0" smtClean="0"/>
              <a:t>An object used to compute statistics or perform aggregation.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Join</a:t>
            </a:r>
            <a:r>
              <a:rPr lang="en-US" sz="5100" dirty="0" smtClean="0"/>
              <a:t>: </a:t>
            </a:r>
            <a:r>
              <a:rPr lang="en-US" sz="3400" i="1" dirty="0" smtClean="0"/>
              <a:t>used to combine datasets(Image or Feature Collections) based on time, location, or an attribute property.</a:t>
            </a:r>
            <a:endParaRPr lang="en-US" sz="2900" i="1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5100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sz="5100" dirty="0" smtClean="0"/>
              <a:t>: </a:t>
            </a:r>
            <a:r>
              <a:rPr lang="en-US" sz="3400" i="1" dirty="0" smtClean="0"/>
              <a:t>used for multi-dimensional analysis.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365128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Data Structure/Data Types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793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Setup/Installation Steps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4082507" y="3915774"/>
            <a:ext cx="605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!pip install geemap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6" y="3730282"/>
            <a:ext cx="1493851" cy="919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6226" y="922151"/>
            <a:ext cx="9040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Sign-up for a google earth-engine account. This takes an average of 24hours for approval.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https://earthengine.google.com/signup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0359" y="4931067"/>
            <a:ext cx="605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pip install geemap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7829" y="948412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7828" y="3053999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6226" y="3207887"/>
            <a:ext cx="904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Install google earth-engine API library for python</a:t>
            </a:r>
            <a:r>
              <a:rPr lang="en-US" sz="2000" i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1600" i="1" dirty="0" smtClean="0">
                <a:solidFill>
                  <a:srgbClr val="C00000"/>
                </a:solidFill>
              </a:rPr>
              <a:t>Go to to the terminal and run the below command:</a:t>
            </a:r>
            <a:endParaRPr lang="en-US" sz="1600" i="1" dirty="0" smtClean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27" y="3110904"/>
            <a:ext cx="678364" cy="6526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07" y="4825841"/>
            <a:ext cx="813137" cy="795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68" y="4772884"/>
            <a:ext cx="818681" cy="8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Getting Started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1996226" y="922151"/>
            <a:ext cx="9040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Login to the google’s </a:t>
            </a:r>
            <a:r>
              <a:rPr lang="en-US" sz="2000" i="1" dirty="0" smtClean="0">
                <a:solidFill>
                  <a:srgbClr val="C00000"/>
                </a:solidFill>
              </a:rPr>
              <a:t>CoLaboratory </a:t>
            </a:r>
            <a:endParaRPr lang="en-US" sz="2000" i="1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https://code.earthengine.google.com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829" y="948412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Resource Links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77" y="1135966"/>
            <a:ext cx="98652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You can access the google earth-engine datasets below:</a:t>
            </a:r>
            <a:endParaRPr lang="en-US" sz="2000" i="1" dirty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https://developers.google.com/earth-engine/datasets/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701" y="1128718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6452" y="2644581"/>
            <a:ext cx="98652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earth-engine development platforms below: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https</a:t>
            </a:r>
            <a:r>
              <a:rPr lang="en-US" sz="3000" smtClean="0">
                <a:solidFill>
                  <a:schemeClr val="bg2">
                    <a:lumMod val="10000"/>
                  </a:schemeClr>
                </a:solidFill>
              </a:rPr>
              <a:t>://</a:t>
            </a:r>
            <a:r>
              <a:rPr lang="en-US" sz="3000" smtClean="0">
                <a:solidFill>
                  <a:schemeClr val="bg2">
                    <a:lumMod val="10000"/>
                  </a:schemeClr>
                </a:solidFill>
              </a:rPr>
              <a:t>earthengine.google.com/platform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451" y="4397419"/>
            <a:ext cx="98652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LandSat Algorithm below: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https://developers.google.com/earth-engine/guides/landsat#landsat-collection-structure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Algorithm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352277" y="1496578"/>
            <a:ext cx="98652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LandSat Collection structure produces data in 3 tiers (categories) for each satellite:</a:t>
            </a:r>
            <a:endParaRPr lang="en-US" sz="2000" i="1" dirty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Tier 1 (T1)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Data that meets geometric and radiometric quality requirements.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Tier 2 (T2)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Data that doesn’t meet the tier 1 requirements.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Real Time (RT)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Data that hasn’t yet been evaluated, this can take as much as a month.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5599" y="249217"/>
            <a:ext cx="8610600" cy="58791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400" dirty="0" smtClean="0"/>
              <a:t>LandSat Algorithm Description</a:t>
            </a:r>
            <a:endParaRPr lang="en-US" sz="3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79343"/>
              </p:ext>
            </p:extLst>
          </p:nvPr>
        </p:nvGraphicFramePr>
        <p:xfrm>
          <a:off x="1402217" y="2432239"/>
          <a:ext cx="96092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3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LANDSAT/LC08/C01/T1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1, Tier 1 Only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LANDSAT/LC08/C01/T2</a:t>
                      </a:r>
                      <a:endParaRPr lang="en-US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1, Tier 2 Only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LANDSAT/LC08/C01/T1_RT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LandSat 8, Collection 1, Tier 1 +</a:t>
                      </a:r>
                      <a:r>
                        <a:rPr lang="en-US" baseline="0" dirty="0" smtClean="0"/>
                        <a:t> Real Time</a:t>
                      </a:r>
                      <a:endParaRPr lang="en-US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2277" y="1097329"/>
            <a:ext cx="986521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To allow access to both the validated T1, T2 data and the newest real-time data together, earth-engine grouped scenes into collections by tier and satellite.</a:t>
            </a:r>
            <a:endParaRPr lang="en-US" sz="2000" i="1" dirty="0">
              <a:solidFill>
                <a:srgbClr val="C00000"/>
              </a:solidFill>
            </a:endParaRPr>
          </a:p>
          <a:p>
            <a:r>
              <a:rPr lang="en-US" sz="2000" i="1" dirty="0" smtClean="0">
                <a:solidFill>
                  <a:srgbClr val="C00000"/>
                </a:solidFill>
              </a:rPr>
              <a:t>Newly acquired scenes are added to the T1_RT collections daily.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2277" y="4263921"/>
            <a:ext cx="986521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Each of the above collections contains raw data (</a:t>
            </a:r>
            <a:r>
              <a:rPr lang="en-US" sz="2000" i="1" dirty="0" err="1" smtClean="0">
                <a:solidFill>
                  <a:srgbClr val="C00000"/>
                </a:solidFill>
              </a:rPr>
              <a:t>i.e</a:t>
            </a:r>
            <a:r>
              <a:rPr lang="en-US" sz="2000" i="1" dirty="0" smtClean="0">
                <a:solidFill>
                  <a:srgbClr val="C00000"/>
                </a:solidFill>
              </a:rPr>
              <a:t> scaled, at radiance).</a:t>
            </a:r>
          </a:p>
          <a:p>
            <a:endParaRPr lang="en-US" sz="2000" i="1" dirty="0">
              <a:solidFill>
                <a:srgbClr val="C00000"/>
              </a:solidFill>
            </a:endParaRPr>
          </a:p>
          <a:p>
            <a:r>
              <a:rPr lang="en-US" sz="2000" i="1" dirty="0" smtClean="0">
                <a:solidFill>
                  <a:srgbClr val="C00000"/>
                </a:solidFill>
              </a:rPr>
              <a:t>In addition, for each collection that contains T1, T2 images, TOA (Top-of-Atmosphere reflectance), SR (Surface Reflectance)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and LST (Land Surface Temperature) are also available.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3089</TotalTime>
  <Words>939</Words>
  <Application>Microsoft Office PowerPoint</Application>
  <PresentationFormat>Custom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Slipstream</vt:lpstr>
      <vt:lpstr>Introductory Training.</vt:lpstr>
      <vt:lpstr>Google Earth Engine?</vt:lpstr>
      <vt:lpstr>PowerPoint Presentation</vt:lpstr>
      <vt:lpstr>Data Structure/Data Types</vt:lpstr>
      <vt:lpstr>Setup/Installation Steps</vt:lpstr>
      <vt:lpstr>Getting Started</vt:lpstr>
      <vt:lpstr>Resource Links</vt:lpstr>
      <vt:lpstr>LandSat Algorithm</vt:lpstr>
      <vt:lpstr>LandSat Algorithm Description</vt:lpstr>
      <vt:lpstr>LandSat Algorithm Description</vt:lpstr>
      <vt:lpstr>LandSat Algorithm Description</vt:lpstr>
      <vt:lpstr>LandSat Processing Methods</vt:lpstr>
      <vt:lpstr>LandSat Processing Methods</vt:lpstr>
      <vt:lpstr>LandSat Processing Methods</vt:lpstr>
      <vt:lpstr>Google Earth Engine in Action!</vt:lpstr>
      <vt:lpstr>Visualization Bands</vt:lpstr>
      <vt:lpstr>Implementation Workflow</vt:lpstr>
      <vt:lpstr>Thank You for Listening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TONYRITEB</dc:creator>
  <cp:lastModifiedBy>HP</cp:lastModifiedBy>
  <cp:revision>167</cp:revision>
  <dcterms:created xsi:type="dcterms:W3CDTF">2022-07-08T14:58:08Z</dcterms:created>
  <dcterms:modified xsi:type="dcterms:W3CDTF">2023-01-18T08:49:33Z</dcterms:modified>
</cp:coreProperties>
</file>