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http://es.wikipedia.org/wiki/Simula"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es.wikipedia.org/wiki/Lenguaje_de_programaci%C3%B3n_Ada" Type="http://schemas.openxmlformats.org/officeDocument/2006/relationships/hyperlink" TargetMode="External" Id="rId4"/><Relationship Target="http://es.wikipedia.org/wiki/Smalltalk" Type="http://schemas.openxmlformats.org/officeDocument/2006/relationships/hyperlink" TargetMode="External" Id="rId3"/><Relationship Target="http://es.wikipedia.org/wiki/Lisp" Type="http://schemas.openxmlformats.org/officeDocument/2006/relationships/hyperlink" TargetMode="External" Id="rId6"/><Relationship Target="http://es.wikipedia.org/wiki/BASIC" Type="http://schemas.openxmlformats.org/officeDocument/2006/relationships/hyperlink" TargetMode="External" Id="rId5"/><Relationship Target="http://es.wikipedia.org/wiki/Lenguaje_de_programaci%C3%B3n_Pascal" Type="http://schemas.openxmlformats.org/officeDocument/2006/relationships/hyperlink" TargetMode="External" Id="rId7"/></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es.wikipedia.org/wiki/Java_%28lenguaje_de_programaci%C3%B3n%29" Type="http://schemas.openxmlformats.org/officeDocument/2006/relationships/hyperlink" TargetMode="External" Id="rId4"/><Relationship Target="http://es.wikipedia.org/wiki/Lenguaje_de_programaci%C3%B3n_Eiffel" Type="http://schemas.openxmlformats.org/officeDocument/2006/relationships/hyperlink" TargetMode="External" Id="rId3"/><Relationship Target="http://es.wikipedia.org/wiki/Navegadores" Type="http://schemas.openxmlformats.org/officeDocument/2006/relationships/hyperlink" TargetMode="External" Id="rId6"/><Relationship Target="http://es.wikipedia.org/wiki/Internet" Type="http://schemas.openxmlformats.org/officeDocument/2006/relationships/hyperlink" TargetMode="External" Id="rId5"/></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es.wikipedia.org/wiki/Variable_%28programaci%C3%B3n%29" Type="http://schemas.openxmlformats.org/officeDocument/2006/relationships/hyperlink" TargetMode="External" Id="rId4"/><Relationship Target="http://es.wikipedia.org/wiki/M%C3%A9todo_%28inform%C3%A1tica%29" Type="http://schemas.openxmlformats.org/officeDocument/2006/relationships/hyperlink" TargetMode="External" Id="rId3"/><Relationship Target="http://es.wikipedia.org/wiki/Constante_%28programaci%C3%B3n%29" Type="http://schemas.openxmlformats.org/officeDocument/2006/relationships/hyperlink" TargetMode="External"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es.wikipedia.org/wiki/Programador"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lang="en"/>
              <a:t>Resumen de Javascript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Origen</a:t>
            </a:r>
          </a:p>
        </p:txBody>
      </p:sp>
      <p:sp>
        <p:nvSpPr>
          <p:cNvPr id="78" name="Shape 78"/>
          <p:cNvSpPr txBox="1"/>
          <p:nvPr>
            <p:ph idx="1" type="body"/>
          </p:nvPr>
        </p:nvSpPr>
        <p:spPr>
          <a:xfrm>
            <a:off y="1251750" x="457200"/>
            <a:ext cy="2639999" cx="8229600"/>
          </a:xfrm>
          <a:prstGeom prst="rect">
            <a:avLst/>
          </a:prstGeom>
        </p:spPr>
        <p:txBody>
          <a:bodyPr bIns="91425" rIns="91425" lIns="91425" tIns="91425" anchor="t" anchorCtr="0">
            <a:noAutofit/>
          </a:bodyPr>
          <a:lstStyle/>
          <a:p>
            <a:pPr rtl="0">
              <a:spcBef>
                <a:spcPts val="0"/>
              </a:spcBef>
              <a:buNone/>
            </a:pPr>
            <a:r>
              <a:rPr sz="1800" lang="en"/>
              <a:t>Los conceptos de la programación orientada a objetos tienen origen en</a:t>
            </a:r>
            <a:r>
              <a:rPr sz="1800" lang="en">
                <a:hlinkClick r:id="rId3"/>
              </a:rPr>
              <a:t> Simula 67</a:t>
            </a:r>
            <a:r>
              <a:rPr sz="1800" lang="en"/>
              <a:t>, un lenguaje diseñado para hacer simulaciones; en el Centro de Cómputo Noruego, en Oslo.</a:t>
            </a:r>
          </a:p>
          <a:p>
            <a:pPr>
              <a:spcBef>
                <a:spcPts val="0"/>
              </a:spcBef>
              <a:buNone/>
            </a:pPr>
            <a:r>
              <a:rPr sz="1800" lang="en"/>
              <a:t>En este centro se trabajaba en simulaciones de naves, que fueron confundidas por la explosión combinatoria de cómo las diversas cualidades de diferentes naves podían afectar unas a las otras. La idea surgió al agrupar los diversos tipos de naves en diversas clases de objetos, siendo responsable cada clase de objetos de definir sus propios datos y comportamientos.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idx="1" type="body"/>
          </p:nvPr>
        </p:nvSpPr>
        <p:spPr>
          <a:xfrm>
            <a:off y="1381650" x="457200"/>
            <a:ext cy="2380199" cx="8229600"/>
          </a:xfrm>
          <a:prstGeom prst="rect">
            <a:avLst/>
          </a:prstGeom>
        </p:spPr>
        <p:txBody>
          <a:bodyPr bIns="91425" rIns="91425" lIns="91425" tIns="91425" anchor="t" anchorCtr="0">
            <a:noAutofit/>
          </a:bodyPr>
          <a:lstStyle/>
          <a:p>
            <a:pPr rtl="0">
              <a:spcBef>
                <a:spcPts val="0"/>
              </a:spcBef>
              <a:buNone/>
            </a:pPr>
            <a:r>
              <a:rPr sz="1800" lang="en"/>
              <a:t>Fueron refinados más tarde en</a:t>
            </a:r>
            <a:r>
              <a:rPr sz="1800" lang="en">
                <a:hlinkClick r:id="rId3"/>
              </a:rPr>
              <a:t> Smalltalk</a:t>
            </a:r>
            <a:r>
              <a:rPr sz="1800" lang="en"/>
              <a:t>, pero diseñado para ser un sistema completamente dinámico en el cual los objetos se podrían crear y modificar "sobre la marcha" (en tiempo de ejecución) en lugar de tener un sistema basado en programas estáticos.</a:t>
            </a:r>
          </a:p>
          <a:p>
            <a:pPr>
              <a:spcBef>
                <a:spcPts val="0"/>
              </a:spcBef>
              <a:buNone/>
            </a:pPr>
            <a:r>
              <a:rPr sz="1800" lang="en"/>
              <a:t>Las características de orientación a objetos fueron agregadas a muchos lenguajes existentes durante ese tiempo, incluyendo</a:t>
            </a:r>
            <a:r>
              <a:rPr sz="1800" lang="en">
                <a:hlinkClick r:id="rId4"/>
              </a:rPr>
              <a:t> Ada</a:t>
            </a:r>
            <a:r>
              <a:rPr sz="1800" lang="en"/>
              <a:t>,</a:t>
            </a:r>
            <a:r>
              <a:rPr sz="1800" lang="en">
                <a:hlinkClick r:id="rId5"/>
              </a:rPr>
              <a:t> BASIC</a:t>
            </a:r>
            <a:r>
              <a:rPr sz="1800" lang="en"/>
              <a:t>,</a:t>
            </a:r>
            <a:r>
              <a:rPr sz="1800" lang="en">
                <a:hlinkClick r:id="rId6"/>
              </a:rPr>
              <a:t> Lisp</a:t>
            </a:r>
            <a:r>
              <a:rPr sz="1800" lang="en"/>
              <a:t> mas</a:t>
            </a:r>
            <a:r>
              <a:rPr sz="1800" lang="en">
                <a:hlinkClick r:id="rId7"/>
              </a:rPr>
              <a:t> Pascal</a:t>
            </a:r>
            <a:r>
              <a:rPr sz="1800" lang="en"/>
              <a:t>, entre otros.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idx="1" type="body"/>
          </p:nvPr>
        </p:nvSpPr>
        <p:spPr>
          <a:xfrm>
            <a:off y="1158300" x="457200"/>
            <a:ext cy="2826900" cx="8229600"/>
          </a:xfrm>
          <a:prstGeom prst="rect">
            <a:avLst/>
          </a:prstGeom>
        </p:spPr>
        <p:txBody>
          <a:bodyPr bIns="91425" rIns="91425" lIns="91425" tIns="91425" anchor="t" anchorCtr="0">
            <a:noAutofit/>
          </a:bodyPr>
          <a:lstStyle/>
          <a:p>
            <a:pPr>
              <a:spcBef>
                <a:spcPts val="0"/>
              </a:spcBef>
              <a:buNone/>
            </a:pPr>
            <a:r>
              <a:rPr sz="1800" lang="en"/>
              <a:t>Los lenguajes orientados a objetos "puros", carecían de las características de las cuales muchos programadores habían venido a depender. Para saltar este obstáculo, se hicieron muchas tentativas para crear nuevos lenguajes basados en métodos orientados a objetos, pero permitiendo algunas características imperativas de maneras "seguras". El</a:t>
            </a:r>
            <a:r>
              <a:rPr sz="1800" lang="en">
                <a:hlinkClick r:id="rId3"/>
              </a:rPr>
              <a:t> Eiffel</a:t>
            </a:r>
            <a:r>
              <a:rPr sz="1800" lang="en"/>
              <a:t> de Bertrand Meyer fue un temprano y moderadamente acertado lenguaje con esos objetivos, pero ahora ha sido esencialmente reemplazado por</a:t>
            </a:r>
            <a:r>
              <a:rPr sz="1800" lang="en">
                <a:hlinkClick r:id="rId4"/>
              </a:rPr>
              <a:t> Java</a:t>
            </a:r>
            <a:r>
              <a:rPr sz="1800" lang="en"/>
              <a:t>, en gran parte debido a la aparición de</a:t>
            </a:r>
            <a:r>
              <a:rPr sz="1800" lang="en">
                <a:hlinkClick r:id="rId5"/>
              </a:rPr>
              <a:t> Internet</a:t>
            </a:r>
            <a:r>
              <a:rPr sz="1800" lang="en"/>
              <a:t> y a la implementación de la máquina virtual de Java en la mayoría de</a:t>
            </a:r>
            <a:r>
              <a:rPr sz="1800" lang="en">
                <a:hlinkClick r:id="rId6"/>
              </a:rPr>
              <a:t> navegadores</a:t>
            </a:r>
            <a:r>
              <a:rPr sz="1800" lang="en"/>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Conceptos fundamentales</a:t>
            </a:r>
          </a:p>
        </p:txBody>
      </p:sp>
      <p:sp>
        <p:nvSpPr>
          <p:cNvPr id="94" name="Shape 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b="1" sz="1800" lang="en">
                <a:solidFill>
                  <a:srgbClr val="000000"/>
                </a:solidFill>
              </a:rPr>
              <a:t>Clase</a:t>
            </a:r>
          </a:p>
          <a:p>
            <a:pPr rtl="0" lvl="0">
              <a:lnSpc>
                <a:spcPct val="115000"/>
              </a:lnSpc>
              <a:spcBef>
                <a:spcPts val="0"/>
              </a:spcBef>
              <a:buClr>
                <a:schemeClr val="dk1"/>
              </a:buClr>
              <a:buSzPct val="61111"/>
              <a:buFont typeface="Arial"/>
              <a:buNone/>
            </a:pPr>
            <a:r>
              <a:rPr sz="1800" lang="en"/>
              <a:t>Definiciones de las propiedades y comportamiento de un tipo de objeto concreto. La instanciación es la lectura de estas definiciones y la creación de un objeto a partir de ella.</a:t>
            </a:r>
          </a:p>
          <a:p>
            <a:pPr rtl="0" lvl="0">
              <a:lnSpc>
                <a:spcPct val="115000"/>
              </a:lnSpc>
              <a:spcBef>
                <a:spcPts val="0"/>
              </a:spcBef>
              <a:buClr>
                <a:schemeClr val="dk1"/>
              </a:buClr>
              <a:buSzPct val="61111"/>
              <a:buFont typeface="Arial"/>
              <a:buNone/>
            </a:pPr>
            <a:r>
              <a:rPr b="1" sz="1800" lang="en"/>
              <a:t>Herencia</a:t>
            </a:r>
          </a:p>
          <a:p>
            <a:pPr lvl="0">
              <a:lnSpc>
                <a:spcPct val="115000"/>
              </a:lnSpc>
              <a:spcBef>
                <a:spcPts val="0"/>
              </a:spcBef>
              <a:buClr>
                <a:schemeClr val="dk1"/>
              </a:buClr>
              <a:buSzPct val="61111"/>
              <a:buFont typeface="Arial"/>
              <a:buNone/>
            </a:pPr>
            <a:r>
              <a:rPr sz="1800" lang="en"/>
              <a:t>Es la facilidad mediante la cual la clase D hereda en ella cada uno de los atributos y operaciones de C. Por lo tanto, puede usar los mismos métodos y variables públicas declaradas en C. Los componentes registrados como "privados" también se heredan, pero como no pertenecen a la clase, se mantienen escondidos al programador y sólo pueden ser accedidos a través de otros métodos públicos.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idx="1" type="body"/>
          </p:nvPr>
        </p:nvSpPr>
        <p:spPr>
          <a:xfrm>
            <a:off y="708900" x="457200"/>
            <a:ext cy="37256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b="1" sz="1800" lang="en">
                <a:solidFill>
                  <a:srgbClr val="000000"/>
                </a:solidFill>
              </a:rPr>
              <a:t>Objeto</a:t>
            </a:r>
          </a:p>
          <a:p>
            <a:pPr rtl="0" lvl="0">
              <a:lnSpc>
                <a:spcPct val="115000"/>
              </a:lnSpc>
              <a:spcBef>
                <a:spcPts val="0"/>
              </a:spcBef>
              <a:buNone/>
            </a:pPr>
            <a:r>
              <a:rPr sz="1800" lang="en"/>
              <a:t>Instancia de una clase. Entidad provista de un conjunto de propiedades o atributos (datos) y de comportamiento o funcionalidad (métodos), los mismos que consecuentemente reaccionan a eventos. Es una instancia a una clase.</a:t>
            </a:r>
          </a:p>
          <a:p>
            <a:pPr rtl="0" lvl="0">
              <a:lnSpc>
                <a:spcPct val="115000"/>
              </a:lnSpc>
              <a:spcBef>
                <a:spcPts val="0"/>
              </a:spcBef>
              <a:buNone/>
            </a:pPr>
            <a:r>
              <a:rPr b="1" sz="1800" lang="en"/>
              <a:t>Método</a:t>
            </a:r>
          </a:p>
          <a:p>
            <a:pPr lvl="0">
              <a:lnSpc>
                <a:spcPct val="115000"/>
              </a:lnSpc>
              <a:spcBef>
                <a:spcPts val="0"/>
              </a:spcBef>
              <a:buClr>
                <a:schemeClr val="dk1"/>
              </a:buClr>
              <a:buSzPct val="61111"/>
              <a:buFont typeface="Arial"/>
              <a:buNone/>
            </a:pPr>
            <a:r>
              <a:rPr sz="1800" lang="en"/>
              <a:t>Algoritmo asociado a un objeto (o a una clase de objetos), cuya ejecución se desencadena tras la recepción de un "mensaje". Desde el punto de vista del comportamiento, es lo que el objeto puede hacer. Un método puede producir un cambio en las propiedades del objeto, o la generación de un "evento" con un nuevo mensaje para otro objeto del sistema.</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idx="1" type="body"/>
          </p:nvPr>
        </p:nvSpPr>
        <p:spPr>
          <a:xfrm>
            <a:off y="1182000" x="457200"/>
            <a:ext cy="2779500"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b="1" sz="1800" lang="en"/>
              <a:t>Evento</a:t>
            </a:r>
          </a:p>
          <a:p>
            <a:pPr rtl="0" lvl="0">
              <a:lnSpc>
                <a:spcPct val="115000"/>
              </a:lnSpc>
              <a:spcBef>
                <a:spcPts val="0"/>
              </a:spcBef>
              <a:buNone/>
            </a:pPr>
            <a:r>
              <a:rPr sz="1800" lang="en"/>
              <a:t>Es un suceso en el sistema (tal como una interacción del usuario con la máquina, o un mensaje enviado por un objeto). El sistema maneja el evento enviando el mensaje adecuado al objeto pertinente. También se puede definir como evento la reacción que puede desencadenar un objeto; es decir, la acción que genera.</a:t>
            </a:r>
          </a:p>
          <a:p>
            <a:pPr rtl="0" lvl="0">
              <a:lnSpc>
                <a:spcPct val="115000"/>
              </a:lnSpc>
              <a:spcBef>
                <a:spcPts val="0"/>
              </a:spcBef>
              <a:buNone/>
            </a:pPr>
            <a:r>
              <a:rPr b="1" sz="1800" lang="en"/>
              <a:t>Atributos</a:t>
            </a:r>
          </a:p>
          <a:p>
            <a:pPr lvl="0">
              <a:lnSpc>
                <a:spcPct val="115000"/>
              </a:lnSpc>
              <a:spcBef>
                <a:spcPts val="0"/>
              </a:spcBef>
              <a:buClr>
                <a:schemeClr val="dk1"/>
              </a:buClr>
              <a:buSzPct val="61111"/>
              <a:buFont typeface="Arial"/>
              <a:buNone/>
            </a:pPr>
            <a:r>
              <a:rPr sz="1800" lang="en"/>
              <a:t>Características que tiene la clase.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idx="1" type="body"/>
          </p:nvPr>
        </p:nvSpPr>
        <p:spPr>
          <a:xfrm>
            <a:off y="1196250" x="457200"/>
            <a:ext cy="27509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b="1" sz="1800" lang="en"/>
              <a:t>Mensaje</a:t>
            </a:r>
          </a:p>
          <a:p>
            <a:pPr rtl="0" lvl="0">
              <a:lnSpc>
                <a:spcPct val="115000"/>
              </a:lnSpc>
              <a:spcBef>
                <a:spcPts val="0"/>
              </a:spcBef>
              <a:buNone/>
            </a:pPr>
            <a:r>
              <a:rPr sz="1800" lang="en"/>
              <a:t>Una comunicación dirigida a un objeto, que le ordena que ejecute uno de sus métodos con ciertos parámetros asociados al evento que lo generó.</a:t>
            </a:r>
          </a:p>
          <a:p>
            <a:pPr rtl="0" lvl="0">
              <a:lnSpc>
                <a:spcPct val="115000"/>
              </a:lnSpc>
              <a:spcBef>
                <a:spcPts val="0"/>
              </a:spcBef>
              <a:buNone/>
            </a:pPr>
            <a:r>
              <a:rPr b="1" sz="1800" lang="en"/>
              <a:t>Propiedad o atributo</a:t>
            </a:r>
          </a:p>
          <a:p>
            <a:pPr lvl="0">
              <a:lnSpc>
                <a:spcPct val="115000"/>
              </a:lnSpc>
              <a:spcBef>
                <a:spcPts val="0"/>
              </a:spcBef>
              <a:buClr>
                <a:schemeClr val="dk1"/>
              </a:buClr>
              <a:buSzPct val="61111"/>
              <a:buFont typeface="Arial"/>
              <a:buNone/>
            </a:pPr>
            <a:r>
              <a:rPr sz="1800" lang="en"/>
              <a:t>Contenedor de un tipo de datos asociados a un objeto (o a una clase de objetos), que hace los datos visibles desde fuera del objeto y esto se define como sus características predeterminadas, y cuyo valor puede ser alterado por la ejecución de algún método.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idx="1" type="body"/>
          </p:nvPr>
        </p:nvSpPr>
        <p:spPr>
          <a:xfrm>
            <a:off y="708900" x="457200"/>
            <a:ext cy="37256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b="1" sz="1800" lang="en"/>
              <a:t>Estado interno</a:t>
            </a:r>
          </a:p>
          <a:p>
            <a:pPr rtl="0" lvl="0">
              <a:lnSpc>
                <a:spcPct val="115000"/>
              </a:lnSpc>
              <a:spcBef>
                <a:spcPts val="0"/>
              </a:spcBef>
              <a:buNone/>
            </a:pPr>
            <a:r>
              <a:rPr sz="1800" lang="en"/>
              <a:t>Es una variable que se declara privada, que puede ser únicamente accedida y alterada por un método del objeto. No es visible al programador que maneja una instancia de la clase.</a:t>
            </a:r>
          </a:p>
          <a:p>
            <a:pPr rtl="0" lvl="0">
              <a:lnSpc>
                <a:spcPct val="115000"/>
              </a:lnSpc>
              <a:spcBef>
                <a:spcPts val="0"/>
              </a:spcBef>
              <a:buNone/>
            </a:pPr>
            <a:r>
              <a:rPr b="1" sz="1800" lang="en"/>
              <a:t>Componentes de un objeto</a:t>
            </a:r>
          </a:p>
          <a:p>
            <a:pPr rtl="0" lvl="0">
              <a:lnSpc>
                <a:spcPct val="115000"/>
              </a:lnSpc>
              <a:spcBef>
                <a:spcPts val="0"/>
              </a:spcBef>
              <a:buNone/>
            </a:pPr>
            <a:r>
              <a:rPr sz="1800" lang="en"/>
              <a:t>Atributos, identidad, relaciones y métodos.</a:t>
            </a:r>
          </a:p>
          <a:p>
            <a:pPr rtl="0" lvl="0">
              <a:lnSpc>
                <a:spcPct val="115000"/>
              </a:lnSpc>
              <a:spcBef>
                <a:spcPts val="0"/>
              </a:spcBef>
              <a:buNone/>
            </a:pPr>
            <a:r>
              <a:rPr b="1" sz="1800" lang="en"/>
              <a:t>Identificación de un objeto</a:t>
            </a:r>
          </a:p>
          <a:p>
            <a:pPr rtl="0" lvl="0">
              <a:lnSpc>
                <a:spcPct val="115000"/>
              </a:lnSpc>
              <a:spcBef>
                <a:spcPts val="0"/>
              </a:spcBef>
              <a:buNone/>
            </a:pPr>
            <a:r>
              <a:rPr sz="1800" lang="en"/>
              <a:t>Un objeto se representa por medio de una tabla o entidad que esté compuesta por sus atributos y funciones correspondientes.</a:t>
            </a:r>
          </a:p>
          <a:p>
            <a:pPr lvl="0">
              <a:lnSpc>
                <a:spcPct val="115000"/>
              </a:lnSpc>
              <a:spcBef>
                <a:spcPts val="0"/>
              </a:spcBef>
              <a:buClr>
                <a:schemeClr val="dk1"/>
              </a:buClr>
              <a:buSzPct val="61111"/>
              <a:buFont typeface="Arial"/>
              <a:buNone/>
            </a:pPr>
            <a:r>
              <a:rPr sz="1800" lang="en"/>
              <a:t>En comparación con un lenguaje imperativo, una "variable" no es más que un contenedor interno del atributo del objeto o de un estado interno.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143053" x="457200"/>
            <a:ext cy="857400" cx="8229600"/>
          </a:xfrm>
          <a:prstGeom prst="rect">
            <a:avLst/>
          </a:prstGeom>
        </p:spPr>
        <p:txBody>
          <a:bodyPr bIns="91425" rIns="91425" lIns="91425" tIns="91425" anchor="b" anchorCtr="0">
            <a:noAutofit/>
          </a:bodyPr>
          <a:lstStyle/>
          <a:p>
            <a:pPr algn="ctr">
              <a:spcBef>
                <a:spcPts val="0"/>
              </a:spcBef>
              <a:buNone/>
            </a:pPr>
            <a:r>
              <a:rPr lang="en"/>
              <a:t>Semana 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idx="1" type="body"/>
          </p:nvPr>
        </p:nvSpPr>
        <p:spPr>
          <a:xfrm>
            <a:off y="1200150" x="457200"/>
            <a:ext cy="3725699" cx="8229600"/>
          </a:xfrm>
          <a:prstGeom prst="rect">
            <a:avLst/>
          </a:prstGeom>
        </p:spPr>
        <p:txBody>
          <a:bodyPr bIns="91425" rIns="91425" lIns="91425" tIns="91425" anchor="t" anchorCtr="0">
            <a:noAutofit/>
          </a:bodyPr>
          <a:lstStyle/>
          <a:p>
            <a:pPr algn="ctr" rtl="0">
              <a:spcBef>
                <a:spcPts val="0"/>
              </a:spcBef>
              <a:buNone/>
            </a:pPr>
            <a:r>
              <a:rPr lang="en"/>
              <a:t>Buenas Prácticas.</a:t>
            </a:r>
          </a:p>
          <a:p>
            <a:pPr algn="ctr" rtl="0">
              <a:spcBef>
                <a:spcPts val="0"/>
              </a:spcBef>
              <a:buNone/>
            </a:pPr>
            <a:r>
              <a:t/>
            </a:r>
            <a:endParaRPr/>
          </a:p>
          <a:p>
            <a:pPr rtl="0" lvl="0" indent="-342900" marL="457200">
              <a:spcBef>
                <a:spcPts val="0"/>
              </a:spcBef>
              <a:buClr>
                <a:schemeClr val="dk1"/>
              </a:buClr>
              <a:buSzPct val="100000"/>
              <a:buFont typeface="Arial"/>
              <a:buAutoNum type="arabicPeriod"/>
            </a:pPr>
            <a:r>
              <a:rPr sz="1800" lang="en"/>
              <a:t>Declarar las variables antes.</a:t>
            </a:r>
          </a:p>
          <a:p>
            <a:pPr rtl="0" lvl="0" indent="-342900" marL="457200">
              <a:spcBef>
                <a:spcPts val="0"/>
              </a:spcBef>
              <a:buClr>
                <a:schemeClr val="dk1"/>
              </a:buClr>
              <a:buSzPct val="100000"/>
              <a:buFont typeface="Arial"/>
              <a:buAutoNum type="arabicPeriod"/>
            </a:pPr>
            <a:r>
              <a:rPr sz="1800" lang="en"/>
              <a:t>No declarar Numbers, Strings o Booleans como objetos ( { } ).</a:t>
            </a:r>
          </a:p>
          <a:p>
            <a:pPr rtl="0" lvl="0" indent="-342900" marL="457200">
              <a:spcBef>
                <a:spcPts val="0"/>
              </a:spcBef>
              <a:buClr>
                <a:schemeClr val="dk1"/>
              </a:buClr>
              <a:buSzPct val="100000"/>
              <a:buFont typeface="Arial"/>
              <a:buAutoNum type="arabicPeriod"/>
            </a:pPr>
            <a:r>
              <a:rPr sz="1800" lang="en"/>
              <a:t>No usar new Object(). Se usa {} para objetos, “” para Strings,  0..9 para Numbers, false-true para Booleans, [] para Arrays, function(){} para funciones.</a:t>
            </a:r>
          </a:p>
          <a:p>
            <a:pPr rtl="0">
              <a:spcBef>
                <a:spcPts val="0"/>
              </a:spcBef>
              <a:buNone/>
            </a:pPr>
            <a:r>
              <a:rPr sz="1800" lang="en"/>
              <a:t>4.	No escribir Numbers como Strings ( ”5” ).</a:t>
            </a:r>
          </a:p>
          <a:p>
            <a:pPr rtl="0" lvl="0">
              <a:spcBef>
                <a:spcPts val="0"/>
              </a:spcBef>
              <a:buNone/>
            </a:pPr>
            <a:r>
              <a:rPr sz="1800" lang="en"/>
              <a:t>5.	No se pueden restar Strings, genera NaN. (“Hello”-”World” = NaN).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idx="1" type="body"/>
          </p:nvPr>
        </p:nvSpPr>
        <p:spPr>
          <a:xfrm>
            <a:off y="708900" x="457200"/>
            <a:ext cy="3725699" cx="8229600"/>
          </a:xfrm>
          <a:prstGeom prst="rect">
            <a:avLst/>
          </a:prstGeom>
        </p:spPr>
        <p:txBody>
          <a:bodyPr bIns="91425" rIns="91425" lIns="91425" tIns="91425" anchor="t" anchorCtr="0">
            <a:noAutofit/>
          </a:bodyPr>
          <a:lstStyle/>
          <a:p>
            <a:pPr rtl="0">
              <a:spcBef>
                <a:spcPts val="0"/>
              </a:spcBef>
              <a:buNone/>
            </a:pPr>
            <a:r>
              <a:rPr sz="1800" lang="en"/>
              <a:t>6.	Usar el triple igual para comparar ( === ).</a:t>
            </a:r>
          </a:p>
          <a:p>
            <a:pPr>
              <a:spcBef>
                <a:spcPts val="0"/>
              </a:spcBef>
              <a:buNone/>
            </a:pPr>
            <a:r>
              <a:rPr sz="1800" lang="en"/>
              <a:t>7.	No usar eval().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Qué es Javascript?</a:t>
            </a:r>
          </a:p>
        </p:txBody>
      </p:sp>
      <p:sp>
        <p:nvSpPr>
          <p:cNvPr id="51" name="Shape 5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JavaScript es un lenguaje de scripting multiplataforma, orientado a objetos. JavaScript es un pequeño y liviano lenguaje; no es útil como lenguaje independiente, pero esta diseñado para ser fácilmente embebido en otros productos y aplicaciones, como ser web browsers. Dentro de un entorno de desarrollo, JavaScript puede ser conectado a los objetos de este entorno y proveer un control programático sobre ellos.</a:t>
            </a:r>
          </a:p>
          <a:p>
            <a:pPr algn="ctr" rtl="0">
              <a:spcBef>
                <a:spcPts val="0"/>
              </a:spcBef>
              <a:buNone/>
            </a:pPr>
            <a:r>
              <a:t/>
            </a:r>
            <a:endParaRPr sz="1800"/>
          </a:p>
          <a:p>
            <a:pPr rtl="0">
              <a:spcBef>
                <a:spcPts val="0"/>
              </a:spcBef>
              <a:buNone/>
            </a:pPr>
            <a:r>
              <a:rPr sz="1800" lang="en" i="1"/>
              <a:t>. JavaScript</a:t>
            </a:r>
            <a:r>
              <a:rPr sz="1800" lang="en"/>
              <a:t> </a:t>
            </a:r>
            <a:r>
              <a:rPr sz="1800" lang="en" i="1"/>
              <a:t>del lado del cliente</a:t>
            </a:r>
            <a:r>
              <a:rPr sz="1800" lang="en"/>
              <a:t> extiende el núcleo del lenguaje proporcionando objetos para controlar el browser.</a:t>
            </a:r>
          </a:p>
          <a:p>
            <a:pPr>
              <a:spcBef>
                <a:spcPts val="0"/>
              </a:spcBef>
              <a:buNone/>
            </a:pPr>
            <a:r>
              <a:rPr sz="1800" lang="en" i="1"/>
              <a:t>. Javascript del lado del servidor</a:t>
            </a:r>
            <a:r>
              <a:rPr sz="1800" lang="en"/>
              <a:t> extiende el núcleo del lenguaje proporcionando objetos relevantes para el servidor.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idx="1" type="body"/>
          </p:nvPr>
        </p:nvSpPr>
        <p:spPr>
          <a:xfrm>
            <a:off y="1566900" x="457200"/>
            <a:ext cy="2009700" cx="8229600"/>
          </a:xfrm>
          <a:prstGeom prst="rect">
            <a:avLst/>
          </a:prstGeom>
        </p:spPr>
        <p:txBody>
          <a:bodyPr bIns="91425" rIns="91425" lIns="91425" tIns="91425" anchor="t" anchorCtr="0">
            <a:noAutofit/>
          </a:bodyPr>
          <a:lstStyle/>
          <a:p>
            <a:pPr>
              <a:spcBef>
                <a:spcPts val="0"/>
              </a:spcBef>
              <a:buNone/>
            </a:pPr>
            <a:r>
              <a:rPr sz="1800" lang="en"/>
              <a:t>En contraste con el sistema de clases construidas por declaraciones en tiempo de compilación de Java, Javascript soporta un sistema en tiempo de ejecución basado en un pequeño número de tipos de datos que representan valores numéricos, booleanos, y cadenas. Javascript tiene un modelo de objetos basado en prototipos en lugar del más común modelo de objetos basado en clases.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idx="1" type="body"/>
          </p:nvPr>
        </p:nvSpPr>
        <p:spPr>
          <a:xfrm>
            <a:off y="914400" x="457200"/>
            <a:ext cy="3314700" cx="8229600"/>
          </a:xfrm>
          <a:prstGeom prst="rect">
            <a:avLst/>
          </a:prstGeom>
        </p:spPr>
        <p:txBody>
          <a:bodyPr bIns="91425" rIns="91425" lIns="91425" tIns="91425" anchor="t" anchorCtr="0">
            <a:noAutofit/>
          </a:bodyPr>
          <a:lstStyle/>
          <a:p>
            <a:pPr rtl="0">
              <a:spcBef>
                <a:spcPts val="0"/>
              </a:spcBef>
              <a:buNone/>
            </a:pPr>
            <a:r>
              <a:rPr lang="en"/>
              <a:t>Javascript</a:t>
            </a:r>
          </a:p>
          <a:p>
            <a:pPr rtl="0" lvl="0" indent="-342900" marL="457200">
              <a:spcBef>
                <a:spcPts val="0"/>
              </a:spcBef>
              <a:buClr>
                <a:schemeClr val="dk1"/>
              </a:buClr>
              <a:buSzPct val="100000"/>
              <a:buFont typeface="Arial"/>
              <a:buAutoNum type="arabicPeriod"/>
            </a:pPr>
            <a:r>
              <a:rPr sz="1800" lang="en"/>
              <a:t>Orientado a objetos.</a:t>
            </a:r>
          </a:p>
          <a:p>
            <a:pPr rtl="0" lvl="0" indent="-342900" marL="457200">
              <a:spcBef>
                <a:spcPts val="0"/>
              </a:spcBef>
              <a:buClr>
                <a:schemeClr val="dk1"/>
              </a:buClr>
              <a:buSzPct val="100000"/>
              <a:buFont typeface="Arial"/>
              <a:buAutoNum type="arabicPeriod"/>
            </a:pPr>
            <a:r>
              <a:rPr sz="1800" lang="en"/>
              <a:t>Tipos de datos de las variables no son declarados.</a:t>
            </a:r>
          </a:p>
          <a:p>
            <a:pPr rtl="0">
              <a:spcBef>
                <a:spcPts val="0"/>
              </a:spcBef>
              <a:buNone/>
            </a:pPr>
            <a:r>
              <a:t/>
            </a:r>
            <a:endParaRPr/>
          </a:p>
          <a:p>
            <a:pPr rtl="0">
              <a:spcBef>
                <a:spcPts val="0"/>
              </a:spcBef>
              <a:buNone/>
            </a:pPr>
            <a:r>
              <a:rPr lang="en"/>
              <a:t>Java</a:t>
            </a:r>
          </a:p>
          <a:p>
            <a:pPr rtl="0">
              <a:spcBef>
                <a:spcPts val="0"/>
              </a:spcBef>
              <a:buNone/>
            </a:pPr>
            <a:r>
              <a:rPr sz="1800" lang="en"/>
              <a:t>1.	Basado en clases.</a:t>
            </a:r>
          </a:p>
          <a:p>
            <a:pPr lvl="0">
              <a:spcBef>
                <a:spcPts val="0"/>
              </a:spcBef>
              <a:buNone/>
            </a:pPr>
            <a:r>
              <a:rPr sz="1800" lang="en"/>
              <a:t>2.	Tipos de datos de las variables deben ser declarados.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Programación Orientada a Objetos.</a:t>
            </a:r>
          </a:p>
        </p:txBody>
      </p:sp>
      <p:sp>
        <p:nvSpPr>
          <p:cNvPr id="67" name="Shape 67"/>
          <p:cNvSpPr txBox="1"/>
          <p:nvPr>
            <p:ph idx="1" type="body"/>
          </p:nvPr>
        </p:nvSpPr>
        <p:spPr>
          <a:xfrm>
            <a:off y="1063375" x="457200"/>
            <a:ext cy="3875700"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sz="1800" lang="en"/>
              <a:t>Los objetos son entidades que tienen un determinado </a:t>
            </a:r>
            <a:r>
              <a:rPr sz="1800" lang="en" i="1"/>
              <a:t>estado</a:t>
            </a:r>
            <a:r>
              <a:rPr sz="1800" lang="en"/>
              <a:t>, </a:t>
            </a:r>
            <a:r>
              <a:rPr sz="1800" lang="en" i="1"/>
              <a:t>comportamiento (método)</a:t>
            </a:r>
            <a:r>
              <a:rPr sz="1800" lang="en"/>
              <a:t> e </a:t>
            </a:r>
            <a:r>
              <a:rPr sz="1800" lang="en" i="1"/>
              <a:t>identidad</a:t>
            </a:r>
            <a:r>
              <a:rPr sz="1800" lang="en"/>
              <a:t>:</a:t>
            </a:r>
          </a:p>
          <a:p>
            <a:pPr rtl="0">
              <a:lnSpc>
                <a:spcPct val="115000"/>
              </a:lnSpc>
              <a:spcBef>
                <a:spcPts val="0"/>
              </a:spcBef>
              <a:buNone/>
            </a:pPr>
            <a:r>
              <a:rPr sz="1800" lang="en"/>
              <a:t>1.	El </a:t>
            </a:r>
            <a:r>
              <a:rPr sz="1800" lang="en" i="1"/>
              <a:t>estado</a:t>
            </a:r>
            <a:r>
              <a:rPr sz="1800" lang="en"/>
              <a:t> está compuesto de datos o informaciones; serán uno o varios atributos a los que se habrán asignado unos valores concretos (datos).</a:t>
            </a:r>
          </a:p>
          <a:p>
            <a:pPr rtl="0" lvl="0">
              <a:lnSpc>
                <a:spcPct val="115000"/>
              </a:lnSpc>
              <a:spcBef>
                <a:spcPts val="0"/>
              </a:spcBef>
              <a:buNone/>
            </a:pPr>
            <a:r>
              <a:t/>
            </a:r>
            <a:endParaRPr sz="1800"/>
          </a:p>
          <a:p>
            <a:pPr rtl="0">
              <a:lnSpc>
                <a:spcPct val="115000"/>
              </a:lnSpc>
              <a:spcBef>
                <a:spcPts val="0"/>
              </a:spcBef>
              <a:buNone/>
            </a:pPr>
            <a:r>
              <a:rPr sz="1800" lang="en"/>
              <a:t>2.	El comportamiento está definido por los</a:t>
            </a:r>
            <a:r>
              <a:rPr sz="1800" lang="en">
                <a:hlinkClick r:id="rId3"/>
              </a:rPr>
              <a:t> métodos</a:t>
            </a:r>
            <a:r>
              <a:rPr sz="1800" lang="en"/>
              <a:t> o mensajes a los que sabe responder dicho objeto, es decir, qué operaciones se pueden realizar con él.</a:t>
            </a:r>
          </a:p>
          <a:p>
            <a:pPr rtl="0" lvl="0">
              <a:lnSpc>
                <a:spcPct val="115000"/>
              </a:lnSpc>
              <a:spcBef>
                <a:spcPts val="0"/>
              </a:spcBef>
              <a:buNone/>
            </a:pPr>
            <a:r>
              <a:t/>
            </a:r>
            <a:endParaRPr sz="1800"/>
          </a:p>
          <a:p>
            <a:pPr lvl="0">
              <a:lnSpc>
                <a:spcPct val="115000"/>
              </a:lnSpc>
              <a:spcBef>
                <a:spcPts val="0"/>
              </a:spcBef>
              <a:buNone/>
            </a:pPr>
            <a:r>
              <a:rPr sz="1800" lang="en"/>
              <a:t>3.	La identidad es una propiedad de un objeto que lo diferencia del resto; dicho con otras palabras, es su identificador (concepto análogo al de identificador de una</a:t>
            </a:r>
            <a:r>
              <a:rPr sz="1800" lang="en">
                <a:hlinkClick r:id="rId4"/>
              </a:rPr>
              <a:t> variable</a:t>
            </a:r>
            <a:r>
              <a:rPr sz="1800" lang="en"/>
              <a:t> o una</a:t>
            </a:r>
            <a:r>
              <a:rPr sz="1800" lang="en">
                <a:hlinkClick r:id="rId5"/>
              </a:rPr>
              <a:t> constante</a:t>
            </a:r>
            <a:r>
              <a:rPr sz="1800" lang="en"/>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idx="1" type="body"/>
          </p:nvPr>
        </p:nvSpPr>
        <p:spPr>
          <a:xfrm>
            <a:off y="911100" x="457200"/>
            <a:ext cy="3321300" cx="8229600"/>
          </a:xfrm>
          <a:prstGeom prst="rect">
            <a:avLst/>
          </a:prstGeom>
        </p:spPr>
        <p:txBody>
          <a:bodyPr bIns="91425" rIns="91425" lIns="91425" tIns="91425" anchor="t" anchorCtr="0">
            <a:noAutofit/>
          </a:bodyPr>
          <a:lstStyle/>
          <a:p>
            <a:pPr rtl="0">
              <a:spcBef>
                <a:spcPts val="0"/>
              </a:spcBef>
              <a:buNone/>
            </a:pPr>
            <a:r>
              <a:rPr sz="1800" lang="en"/>
              <a:t>Los métodos (comportamiento) y atributos (estado) están estrechamente relacionados por la propiedad de conjunto. Esta propiedad destaca que una clase requiere de métodos para poder tratar los atributos con los que cuenta. El</a:t>
            </a:r>
            <a:r>
              <a:rPr sz="1800" lang="en">
                <a:hlinkClick r:id="rId3"/>
              </a:rPr>
              <a:t> programador</a:t>
            </a:r>
            <a:r>
              <a:rPr sz="1800" lang="en"/>
              <a:t> debe pensar indistintamente en ambos conceptos, sin separar ni darle mayor importancia a alguno de ellos.</a:t>
            </a:r>
          </a:p>
          <a:p>
            <a:pPr rtl="0">
              <a:spcBef>
                <a:spcPts val="0"/>
              </a:spcBef>
              <a:buNone/>
            </a:pPr>
            <a:r>
              <a:t/>
            </a:r>
            <a:endParaRPr sz="1800"/>
          </a:p>
          <a:p>
            <a:pPr>
              <a:spcBef>
                <a:spcPts val="0"/>
              </a:spcBef>
              <a:buNone/>
            </a:pPr>
            <a:r>
              <a:rPr sz="1800" lang="en"/>
              <a:t>En la programación estructurada solo se escriben funciones que procesan datos. Los programadores que emplean Programación Orientada a Objetos, en cambio, primero definen objetos para luego enviarles mensajes solicitándoles que realicen sus métodos por sí mismos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