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0.xml" Type="http://schemas.openxmlformats.org/officeDocument/2006/relationships/slide" Id="rId25"/><Relationship Target="presProps.xml" Type="http://schemas.openxmlformats.org/officeDocument/2006/relationships/presProps" Id="rId2"/><Relationship Target="slides/slide16.xml" Type="http://schemas.openxmlformats.org/officeDocument/2006/relationships/slide" Id="rId21"/><Relationship Target="theme/theme3.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3" name="Shape 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9" name="Shape 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 name="Shape 83"/>
        <p:cNvGrpSpPr/>
        <p:nvPr/>
      </p:nvGrpSpPr>
      <p:grpSpPr>
        <a:xfrm>
          <a:off y="0" x="0"/>
          <a:ext cy="0" cx="0"/>
          <a:chOff y="0" x="0"/>
          <a:chExt cy="0" cx="0"/>
        </a:xfrm>
      </p:grpSpPr>
      <p:sp>
        <p:nvSpPr>
          <p:cNvPr id="84" name="Shape 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5" name="Shape 8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1" name="Shape 9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4" name="Shape 94"/>
        <p:cNvGrpSpPr/>
        <p:nvPr/>
      </p:nvGrpSpPr>
      <p:grpSpPr>
        <a:xfrm>
          <a:off y="0" x="0"/>
          <a:ext cy="0" cx="0"/>
          <a:chOff y="0" x="0"/>
          <a:chExt cy="0" cx="0"/>
        </a:xfrm>
      </p:grpSpPr>
      <p:sp>
        <p:nvSpPr>
          <p:cNvPr id="95" name="Shape 9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6" name="Shape 9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1" name="Shape 10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5" name="Shape 105"/>
        <p:cNvGrpSpPr/>
        <p:nvPr/>
      </p:nvGrpSpPr>
      <p:grpSpPr>
        <a:xfrm>
          <a:off y="0" x="0"/>
          <a:ext cy="0" cx="0"/>
          <a:chOff y="0" x="0"/>
          <a:chExt cy="0" cx="0"/>
        </a:xfrm>
      </p:grpSpPr>
      <p:sp>
        <p:nvSpPr>
          <p:cNvPr id="106" name="Shape 10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7" name="Shape 10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2" name="Shape 11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2" name="Shape 1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5" name="Shape 125"/>
        <p:cNvGrpSpPr/>
        <p:nvPr/>
      </p:nvGrpSpPr>
      <p:grpSpPr>
        <a:xfrm>
          <a:off y="0" x="0"/>
          <a:ext cy="0" cx="0"/>
          <a:chOff y="0" x="0"/>
          <a:chExt cy="0" cx="0"/>
        </a:xfrm>
      </p:grpSpPr>
      <p:sp>
        <p:nvSpPr>
          <p:cNvPr id="126" name="Shape 1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7" name="Shape 1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 name="Shape 3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0" name="Shape 130"/>
        <p:cNvGrpSpPr/>
        <p:nvPr/>
      </p:nvGrpSpPr>
      <p:grpSpPr>
        <a:xfrm>
          <a:off y="0" x="0"/>
          <a:ext cy="0" cx="0"/>
          <a:chOff y="0" x="0"/>
          <a:chExt cy="0" cx="0"/>
        </a:xfrm>
      </p:grpSpPr>
      <p:sp>
        <p:nvSpPr>
          <p:cNvPr id="131" name="Shape 1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2" name="Shape 13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 name="Shape 46"/>
        <p:cNvGrpSpPr/>
        <p:nvPr/>
      </p:nvGrpSpPr>
      <p:grpSpPr>
        <a:xfrm>
          <a:off y="0" x="0"/>
          <a:ext cy="0" cx="0"/>
          <a:chOff y="0" x="0"/>
          <a:chExt cy="0" cx="0"/>
        </a:xfrm>
      </p:grpSpPr>
      <p:sp>
        <p:nvSpPr>
          <p:cNvPr id="47" name="Shape 4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8" name="Shape 4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 name="Shape 51"/>
        <p:cNvGrpSpPr/>
        <p:nvPr/>
      </p:nvGrpSpPr>
      <p:grpSpPr>
        <a:xfrm>
          <a:off y="0" x="0"/>
          <a:ext cy="0" cx="0"/>
          <a:chOff y="0" x="0"/>
          <a:chExt cy="0" cx="0"/>
        </a:xfrm>
      </p:grpSpPr>
      <p:sp>
        <p:nvSpPr>
          <p:cNvPr id="52" name="Shape 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3" name="Shape 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9" name="Shape 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4" name="Shape 7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y="1200150" x="457200"/>
            <a:ext cy="372568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y="0" x="0"/>
          <a:ext cy="0" cx="0"/>
          <a:chOff y="0" x="0"/>
          <a:chExt cy="0" cx="0"/>
        </a:xfrm>
      </p:grpSpPr>
      <p:sp>
        <p:nvSpPr>
          <p:cNvPr id="17" name="Shape 17"/>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y="0" x="0"/>
          <a:ext cy="0" cx="0"/>
          <a:chOff y="0" x="0"/>
          <a:chExt cy="0" cx="0"/>
        </a:xfrm>
      </p:grpSpPr>
      <p:sp>
        <p:nvSpPr>
          <p:cNvPr id="22" name="Shape 22"/>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y="0" x="0"/>
          <a:ext cy="0" cx="0"/>
          <a:chOff y="0" x="0"/>
          <a:chExt cy="0" cx="0"/>
        </a:xfrm>
      </p:grpSpPr>
      <p:sp>
        <p:nvSpPr>
          <p:cNvPr id="25" name="Shape 25"/>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
        <p:nvSpPr>
          <p:cNvPr id="26" name="Shape 26"/>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y="0" x="0"/>
          <a:ext cy="0" cx="0"/>
          <a:chOff y="0" x="0"/>
          <a:chExt cy="0" cx="0"/>
        </a:xfrm>
      </p:grpSpPr>
      <p:sp>
        <p:nvSpPr>
          <p:cNvPr id="28" name="Shape 28"/>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y="4749850" x="8556791"/>
            <a:ext cy="393524"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y="0" x="0"/>
          <a:ext cy="0" cx="0"/>
          <a:chOff y="0" x="0"/>
          <a:chExt cy="0" cx="0"/>
        </a:xfrm>
      </p:grpSpPr>
      <p:sp>
        <p:nvSpPr>
          <p:cNvPr id="30" name="Shape 30"/>
          <p:cNvSpPr txBox="1"/>
          <p:nvPr>
            <p:ph type="ctrTitle"/>
          </p:nvPr>
        </p:nvSpPr>
        <p:spPr>
          <a:xfrm>
            <a:off y="1583342" x="685800"/>
            <a:ext cy="1159856" cx="7772400"/>
          </a:xfrm>
          <a:prstGeom prst="rect">
            <a:avLst/>
          </a:prstGeom>
        </p:spPr>
        <p:txBody>
          <a:bodyPr bIns="91425" rIns="91425" lIns="91425" tIns="91425" anchor="b" anchorCtr="0">
            <a:noAutofit/>
          </a:bodyPr>
          <a:lstStyle/>
          <a:p>
            <a:pPr>
              <a:spcBef>
                <a:spcPts val="0"/>
              </a:spcBef>
              <a:buNone/>
            </a:pPr>
            <a:r>
              <a:rPr lang="en"/>
              <a:t>Resumen de Javascript</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idx="1" type="body"/>
          </p:nvPr>
        </p:nvSpPr>
        <p:spPr>
          <a:xfrm>
            <a:off y="1786975" x="457200"/>
            <a:ext cy="2404799" cx="8229600"/>
          </a:xfrm>
          <a:prstGeom prst="rect">
            <a:avLst/>
          </a:prstGeom>
        </p:spPr>
        <p:txBody>
          <a:bodyPr bIns="91425" rIns="91425" lIns="91425" tIns="91425" anchor="t" anchorCtr="0">
            <a:noAutofit/>
          </a:bodyPr>
          <a:lstStyle/>
          <a:p>
            <a:pPr rtl="0">
              <a:spcBef>
                <a:spcPts val="0"/>
              </a:spcBef>
              <a:buNone/>
            </a:pPr>
            <a:r>
              <a:rPr b="1" sz="1800" lang="en"/>
              <a:t>El Servidor:</a:t>
            </a:r>
            <a:r>
              <a:rPr sz="1800" lang="en"/>
              <a:t> Es la parte encargada de servir las páginas web.</a:t>
            </a:r>
          </a:p>
          <a:p>
            <a:pPr rtl="0">
              <a:spcBef>
                <a:spcPts val="0"/>
              </a:spcBef>
              <a:buNone/>
            </a:pPr>
            <a:r>
              <a:t/>
            </a:r>
            <a:endParaRPr sz="1800"/>
          </a:p>
          <a:p>
            <a:pPr rtl="0">
              <a:spcBef>
                <a:spcPts val="0"/>
              </a:spcBef>
              <a:buNone/>
            </a:pPr>
            <a:r>
              <a:rPr b="1" sz="1800" lang="en"/>
              <a:t>El Cliente:</a:t>
            </a:r>
            <a:r>
              <a:rPr sz="1800" lang="en"/>
              <a:t> Solicita las páginas al servidor y las muestra al usuario. En la mayoría de los casos el cliente es un navegador web.</a:t>
            </a:r>
          </a:p>
          <a:p>
            <a:pPr rtl="0">
              <a:spcBef>
                <a:spcPts val="0"/>
              </a:spcBef>
              <a:buNone/>
            </a:pPr>
            <a:r>
              <a:t/>
            </a:r>
            <a:endParaRPr sz="1800"/>
          </a:p>
          <a:p>
            <a:pPr>
              <a:spcBef>
                <a:spcPts val="0"/>
              </a:spcBef>
              <a:buNone/>
            </a:pPr>
            <a:r>
              <a:rPr b="1" sz="1800" lang="en"/>
              <a:t>El Usuario: </a:t>
            </a:r>
            <a:r>
              <a:rPr sz="1800" lang="en"/>
              <a:t>Utiliza al </a:t>
            </a:r>
            <a:r>
              <a:rPr b="1" sz="1800" lang="en"/>
              <a:t>Cliente</a:t>
            </a:r>
            <a:r>
              <a:rPr sz="1800" lang="en"/>
              <a:t> con el fin de navegar por la web.</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txBox="1"/>
          <p:nvPr>
            <p:ph type="title"/>
          </p:nvPr>
        </p:nvSpPr>
        <p:spPr>
          <a:xfrm>
            <a:off y="228126" x="457200"/>
            <a:ext cy="474000" cx="8229600"/>
          </a:xfrm>
          <a:prstGeom prst="rect">
            <a:avLst/>
          </a:prstGeom>
        </p:spPr>
        <p:txBody>
          <a:bodyPr bIns="91425" rIns="91425" lIns="91425" tIns="91425" anchor="b" anchorCtr="0">
            <a:noAutofit/>
          </a:bodyPr>
          <a:lstStyle/>
          <a:p>
            <a:pPr>
              <a:spcBef>
                <a:spcPts val="0"/>
              </a:spcBef>
              <a:buNone/>
            </a:pPr>
            <a:r>
              <a:rPr sz="1800" lang="en"/>
              <a:t>Programación del lado del Servidor</a:t>
            </a:r>
          </a:p>
        </p:txBody>
      </p:sp>
      <p:sp>
        <p:nvSpPr>
          <p:cNvPr id="82" name="Shape 82"/>
          <p:cNvSpPr txBox="1"/>
          <p:nvPr>
            <p:ph idx="1" type="body"/>
          </p:nvPr>
        </p:nvSpPr>
        <p:spPr>
          <a:xfrm>
            <a:off y="817450" x="457200"/>
            <a:ext cy="4108500" cx="8229600"/>
          </a:xfrm>
          <a:prstGeom prst="rect">
            <a:avLst/>
          </a:prstGeom>
        </p:spPr>
        <p:txBody>
          <a:bodyPr bIns="91425" rIns="91425" lIns="91425" tIns="91425" anchor="t" anchorCtr="0">
            <a:noAutofit/>
          </a:bodyPr>
          <a:lstStyle/>
          <a:p>
            <a:pPr rtl="0">
              <a:spcBef>
                <a:spcPts val="0"/>
              </a:spcBef>
              <a:buNone/>
            </a:pPr>
            <a:r>
              <a:rPr sz="1800" lang="en"/>
              <a:t>Es el nombre que se da para los programas que se ejecutan en el servidor.</a:t>
            </a:r>
          </a:p>
          <a:p>
            <a:pPr rtl="0">
              <a:spcBef>
                <a:spcPts val="0"/>
              </a:spcBef>
              <a:buNone/>
            </a:pPr>
            <a:r>
              <a:t/>
            </a:r>
            <a:endParaRPr sz="1800"/>
          </a:p>
          <a:p>
            <a:pPr rtl="0">
              <a:spcBef>
                <a:spcPts val="0"/>
              </a:spcBef>
              <a:buNone/>
            </a:pPr>
            <a:r>
              <a:rPr b="1" sz="1800" lang="en"/>
              <a:t>Usos</a:t>
            </a:r>
          </a:p>
          <a:p>
            <a:pPr rtl="0" lvl="0" indent="-342900" marL="457200">
              <a:spcBef>
                <a:spcPts val="0"/>
              </a:spcBef>
              <a:buClr>
                <a:schemeClr val="dk1"/>
              </a:buClr>
              <a:buSzPct val="100000"/>
              <a:buFont typeface="Arial"/>
              <a:buAutoNum type="arabicPeriod"/>
            </a:pPr>
            <a:r>
              <a:rPr sz="1800" lang="en"/>
              <a:t>Procesos de entrada del usuario.</a:t>
            </a:r>
          </a:p>
          <a:p>
            <a:pPr rtl="0" lvl="0" indent="-342900" marL="457200">
              <a:spcBef>
                <a:spcPts val="0"/>
              </a:spcBef>
              <a:buClr>
                <a:schemeClr val="dk1"/>
              </a:buClr>
              <a:buSzPct val="100000"/>
              <a:buFont typeface="Arial"/>
              <a:buAutoNum type="arabicPeriod"/>
            </a:pPr>
            <a:r>
              <a:rPr sz="1800" lang="en"/>
              <a:t>Páginas de pantalla.</a:t>
            </a:r>
          </a:p>
          <a:p>
            <a:pPr rtl="0" lvl="0" indent="-342900" marL="457200">
              <a:spcBef>
                <a:spcPts val="0"/>
              </a:spcBef>
              <a:buClr>
                <a:schemeClr val="dk1"/>
              </a:buClr>
              <a:buSzPct val="100000"/>
              <a:buFont typeface="Arial"/>
              <a:buAutoNum type="arabicPeriod"/>
            </a:pPr>
            <a:r>
              <a:rPr sz="1800" lang="en"/>
              <a:t>Estructura de páginas web.</a:t>
            </a:r>
          </a:p>
          <a:p>
            <a:pPr rtl="0" lvl="0" indent="-342900" marL="457200">
              <a:spcBef>
                <a:spcPts val="0"/>
              </a:spcBef>
              <a:buClr>
                <a:schemeClr val="dk1"/>
              </a:buClr>
              <a:buSzPct val="100000"/>
              <a:buFont typeface="Arial"/>
              <a:buAutoNum type="arabicPeriod"/>
            </a:pPr>
            <a:r>
              <a:rPr sz="1800" lang="en"/>
              <a:t>Interactuar con el almacenamiento permanente (SQL. archivos).</a:t>
            </a:r>
          </a:p>
          <a:p>
            <a:pPr rtl="0">
              <a:spcBef>
                <a:spcPts val="0"/>
              </a:spcBef>
              <a:buNone/>
            </a:pPr>
            <a:r>
              <a:t/>
            </a:r>
            <a:endParaRPr sz="1800"/>
          </a:p>
          <a:p>
            <a:pPr rtl="0">
              <a:spcBef>
                <a:spcPts val="0"/>
              </a:spcBef>
              <a:buNone/>
            </a:pPr>
            <a:r>
              <a:rPr b="1" sz="1800" lang="en"/>
              <a:t>Idiomas</a:t>
            </a:r>
          </a:p>
          <a:p>
            <a:pPr rtl="0" lvl="0" indent="-342900" marL="457200">
              <a:spcBef>
                <a:spcPts val="0"/>
              </a:spcBef>
              <a:buClr>
                <a:schemeClr val="dk1"/>
              </a:buClr>
              <a:buSzPct val="100000"/>
              <a:buFont typeface="Arial"/>
              <a:buAutoNum type="arabicPeriod"/>
            </a:pPr>
            <a:r>
              <a:rPr sz="1800" lang="en"/>
              <a:t>PHP.</a:t>
            </a:r>
          </a:p>
          <a:p>
            <a:pPr lvl="0" indent="-342900" marL="457200">
              <a:spcBef>
                <a:spcPts val="0"/>
              </a:spcBef>
              <a:buClr>
                <a:schemeClr val="dk1"/>
              </a:buClr>
              <a:buSzPct val="100000"/>
              <a:buFont typeface="Arial"/>
              <a:buAutoNum type="arabicPeriod"/>
            </a:pPr>
            <a:r>
              <a:rPr sz="1800" lang="en"/>
              <a:t>ASP.net en C#, C++, o Visual Basic.</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y="0" x="0"/>
          <a:ext cy="0" cx="0"/>
          <a:chOff y="0" x="0"/>
          <a:chExt cy="0" cx="0"/>
        </a:xfrm>
      </p:grpSpPr>
      <p:sp>
        <p:nvSpPr>
          <p:cNvPr id="87" name="Shape 87"/>
          <p:cNvSpPr txBox="1"/>
          <p:nvPr>
            <p:ph type="title"/>
          </p:nvPr>
        </p:nvSpPr>
        <p:spPr>
          <a:xfrm>
            <a:off y="237626" x="457200"/>
            <a:ext cy="445499" cx="8229600"/>
          </a:xfrm>
          <a:prstGeom prst="rect">
            <a:avLst/>
          </a:prstGeom>
        </p:spPr>
        <p:txBody>
          <a:bodyPr bIns="91425" rIns="91425" lIns="91425" tIns="91425" anchor="b" anchorCtr="0">
            <a:noAutofit/>
          </a:bodyPr>
          <a:lstStyle/>
          <a:p>
            <a:pPr>
              <a:spcBef>
                <a:spcPts val="0"/>
              </a:spcBef>
              <a:buNone/>
            </a:pPr>
            <a:r>
              <a:rPr sz="1800" lang="en"/>
              <a:t>Programación del lado del Cliente.</a:t>
            </a:r>
          </a:p>
        </p:txBody>
      </p:sp>
      <p:sp>
        <p:nvSpPr>
          <p:cNvPr id="88" name="Shape 88"/>
          <p:cNvSpPr txBox="1"/>
          <p:nvPr>
            <p:ph idx="1" type="body"/>
          </p:nvPr>
        </p:nvSpPr>
        <p:spPr>
          <a:xfrm>
            <a:off y="750900" x="457200"/>
            <a:ext cy="4175100" cx="8229600"/>
          </a:xfrm>
          <a:prstGeom prst="rect">
            <a:avLst/>
          </a:prstGeom>
        </p:spPr>
        <p:txBody>
          <a:bodyPr bIns="91425" rIns="91425" lIns="91425" tIns="91425" anchor="t" anchorCtr="0">
            <a:noAutofit/>
          </a:bodyPr>
          <a:lstStyle/>
          <a:p>
            <a:pPr rtl="0">
              <a:spcBef>
                <a:spcPts val="0"/>
              </a:spcBef>
              <a:buNone/>
            </a:pPr>
            <a:r>
              <a:rPr sz="1800" lang="en"/>
              <a:t>Es el nombre que se da para los programas que se ejecutan en el cliente.</a:t>
            </a:r>
          </a:p>
          <a:p>
            <a:pPr rtl="0">
              <a:spcBef>
                <a:spcPts val="0"/>
              </a:spcBef>
              <a:buNone/>
            </a:pPr>
            <a:r>
              <a:t/>
            </a:r>
            <a:endParaRPr sz="1800"/>
          </a:p>
          <a:p>
            <a:pPr rtl="0">
              <a:spcBef>
                <a:spcPts val="0"/>
              </a:spcBef>
              <a:buNone/>
            </a:pPr>
            <a:r>
              <a:rPr sz="1800" lang="en"/>
              <a:t>Usos</a:t>
            </a:r>
          </a:p>
          <a:p>
            <a:pPr rtl="0" lvl="0" indent="-342900" marL="457200">
              <a:spcBef>
                <a:spcPts val="0"/>
              </a:spcBef>
              <a:buClr>
                <a:schemeClr val="dk1"/>
              </a:buClr>
              <a:buSzPct val="100000"/>
              <a:buFont typeface="Arial"/>
              <a:buAutoNum type="arabicPeriod"/>
            </a:pPr>
            <a:r>
              <a:rPr sz="1800" lang="en"/>
              <a:t>Hacer páginas web interactivas.</a:t>
            </a:r>
          </a:p>
          <a:p>
            <a:pPr rtl="0" lvl="0" indent="-342900" marL="457200">
              <a:spcBef>
                <a:spcPts val="0"/>
              </a:spcBef>
              <a:buClr>
                <a:schemeClr val="dk1"/>
              </a:buClr>
              <a:buSzPct val="100000"/>
              <a:buFont typeface="Arial"/>
              <a:buAutoNum type="arabicPeriod"/>
            </a:pPr>
            <a:r>
              <a:rPr sz="1800" lang="en"/>
              <a:t>Asegurarse de que las cosas sucedan dinámicamente en la página web.</a:t>
            </a:r>
          </a:p>
          <a:p>
            <a:pPr rtl="0" lvl="0" indent="-342900" marL="457200">
              <a:spcBef>
                <a:spcPts val="0"/>
              </a:spcBef>
              <a:buClr>
                <a:schemeClr val="dk1"/>
              </a:buClr>
              <a:buSzPct val="100000"/>
              <a:buFont typeface="Arial"/>
              <a:buAutoNum type="arabicPeriod"/>
            </a:pPr>
            <a:r>
              <a:rPr sz="1800" lang="en"/>
              <a:t>Interactuar con el almacenamiento temporal y local (cookies, localStorage).</a:t>
            </a:r>
          </a:p>
          <a:p>
            <a:pPr rtl="0" lvl="0" indent="-342900" marL="457200">
              <a:spcBef>
                <a:spcPts val="0"/>
              </a:spcBef>
              <a:buClr>
                <a:schemeClr val="dk1"/>
              </a:buClr>
              <a:buSzPct val="100000"/>
              <a:buFont typeface="Arial"/>
              <a:buAutoNum type="arabicPeriod"/>
            </a:pPr>
            <a:r>
              <a:rPr sz="1800" lang="en"/>
              <a:t>Enviar solicitudes al servidor y recuperar datos de él.</a:t>
            </a:r>
          </a:p>
          <a:p>
            <a:pPr rtl="0" lvl="0" indent="-342900" marL="457200">
              <a:spcBef>
                <a:spcPts val="0"/>
              </a:spcBef>
              <a:buClr>
                <a:schemeClr val="dk1"/>
              </a:buClr>
              <a:buSzPct val="100000"/>
              <a:buFont typeface="Arial"/>
              <a:buAutoNum type="arabicPeriod"/>
            </a:pPr>
            <a:r>
              <a:rPr sz="1800" lang="en"/>
              <a:t>Brindar servicio remoto para aplicaciones del lado del cliente.</a:t>
            </a:r>
          </a:p>
          <a:p>
            <a:pPr rtl="0">
              <a:spcBef>
                <a:spcPts val="0"/>
              </a:spcBef>
              <a:buNone/>
            </a:pPr>
            <a:r>
              <a:rPr sz="1800" lang="en"/>
              <a:t>Idiomas</a:t>
            </a:r>
          </a:p>
          <a:p>
            <a:pPr rtl="0" lvl="0">
              <a:spcBef>
                <a:spcPts val="0"/>
              </a:spcBef>
              <a:buNone/>
            </a:pPr>
            <a:r>
              <a:rPr sz="1800" lang="en"/>
              <a:t>1.Javascript.   2.HTML.   3.CSS.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y="0" x="0"/>
          <a:ext cy="0" cx="0"/>
          <a:chOff y="0" x="0"/>
          <a:chExt cy="0" cx="0"/>
        </a:xfrm>
      </p:grpSpPr>
      <p:sp>
        <p:nvSpPr>
          <p:cNvPr id="93" name="Shape 93"/>
          <p:cNvSpPr txBox="1"/>
          <p:nvPr>
            <p:ph type="title"/>
          </p:nvPr>
        </p:nvSpPr>
        <p:spPr>
          <a:xfrm>
            <a:off y="2143053" x="457200"/>
            <a:ext cy="857400" cx="8229600"/>
          </a:xfrm>
          <a:prstGeom prst="rect">
            <a:avLst/>
          </a:prstGeom>
        </p:spPr>
        <p:txBody>
          <a:bodyPr bIns="91425" rIns="91425" lIns="91425" tIns="91425" anchor="b" anchorCtr="0">
            <a:noAutofit/>
          </a:bodyPr>
          <a:lstStyle/>
          <a:p>
            <a:pPr algn="ctr" rtl="0" lvl="0">
              <a:spcBef>
                <a:spcPts val="0"/>
              </a:spcBef>
              <a:buNone/>
            </a:pPr>
            <a:r>
              <a:rPr lang="en"/>
              <a:t>Scripting Language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y="0" x="0"/>
          <a:ext cy="0" cx="0"/>
          <a:chOff y="0" x="0"/>
          <a:chExt cy="0" cx="0"/>
        </a:xfrm>
      </p:grpSpPr>
      <p:sp>
        <p:nvSpPr>
          <p:cNvPr id="98" name="Shape 98"/>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sz="1800" lang="en">
                <a:solidFill>
                  <a:srgbClr val="252525"/>
                </a:solidFill>
              </a:rPr>
              <a:t>Un </a:t>
            </a:r>
            <a:r>
              <a:rPr b="1" sz="1800" lang="en">
                <a:solidFill>
                  <a:srgbClr val="252525"/>
                </a:solidFill>
              </a:rPr>
              <a:t>lenguaje de programación</a:t>
            </a:r>
            <a:r>
              <a:rPr sz="1800" lang="en">
                <a:solidFill>
                  <a:srgbClr val="252525"/>
                </a:solidFill>
              </a:rPr>
              <a:t> o </a:t>
            </a:r>
            <a:r>
              <a:rPr b="1" sz="1800" lang="en">
                <a:solidFill>
                  <a:srgbClr val="252525"/>
                </a:solidFill>
              </a:rPr>
              <a:t>lenguaje de script</a:t>
            </a:r>
            <a:r>
              <a:rPr sz="1800" lang="en">
                <a:solidFill>
                  <a:srgbClr val="252525"/>
                </a:solidFill>
              </a:rPr>
              <a:t> es un lenguaje de programación que admite </a:t>
            </a:r>
            <a:r>
              <a:rPr b="1" sz="1800" lang="en">
                <a:solidFill>
                  <a:srgbClr val="252525"/>
                </a:solidFill>
              </a:rPr>
              <a:t>secuencias de comandos</a:t>
            </a:r>
            <a:r>
              <a:rPr sz="1800" lang="en">
                <a:solidFill>
                  <a:srgbClr val="252525"/>
                </a:solidFill>
              </a:rPr>
              <a:t> , los programas escritos para un especial entorno de tiempo de ejecución que puede interpretar (en lugar de compilar ) y automatizar la ejecución de tareas que, alternativamente, podría ser ejecutado de una en una por un ser humano operador. Los ambientes que se pueden automatizar mediante scripts incluyen aplicaciones de software , páginas web dentro de un navegador web , las conchas de los sistemas operativos (OS) y sistemas embebidos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y="0" x="0"/>
          <a:ext cy="0" cx="0"/>
          <a:chOff y="0" x="0"/>
          <a:chExt cy="0" cx="0"/>
        </a:xfrm>
      </p:grpSpPr>
      <p:sp>
        <p:nvSpPr>
          <p:cNvPr id="103" name="Shape 103"/>
          <p:cNvSpPr txBox="1"/>
          <p:nvPr>
            <p:ph type="title"/>
          </p:nvPr>
        </p:nvSpPr>
        <p:spPr>
          <a:xfrm>
            <a:off y="205978" x="457200"/>
            <a:ext cy="857400" cx="8229600"/>
          </a:xfrm>
          <a:prstGeom prst="rect">
            <a:avLst/>
          </a:prstGeom>
        </p:spPr>
        <p:txBody>
          <a:bodyPr bIns="91425" rIns="91425" lIns="91425" tIns="91425" anchor="b" anchorCtr="0">
            <a:noAutofit/>
          </a:bodyPr>
          <a:lstStyle/>
          <a:p>
            <a:pPr algn="ctr">
              <a:spcBef>
                <a:spcPts val="0"/>
              </a:spcBef>
              <a:buNone/>
            </a:pPr>
            <a:r>
              <a:rPr lang="en"/>
              <a:t>Tipos de Scripting Languages</a:t>
            </a:r>
          </a:p>
        </p:txBody>
      </p:sp>
      <p:sp>
        <p:nvSpPr>
          <p:cNvPr id="104" name="Shape 10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b="1" sz="1800" lang="en"/>
              <a:t>Idiomas Pegamento</a:t>
            </a:r>
          </a:p>
          <a:p>
            <a:pPr rtl="0" lvl="0">
              <a:lnSpc>
                <a:spcPct val="93333"/>
              </a:lnSpc>
              <a:spcBef>
                <a:spcPts val="900"/>
              </a:spcBef>
              <a:spcAft>
                <a:spcPts val="900"/>
              </a:spcAft>
              <a:buClr>
                <a:schemeClr val="dk1"/>
              </a:buClr>
              <a:buSzPct val="61111"/>
              <a:buFont typeface="Arial"/>
              <a:buNone/>
            </a:pPr>
            <a:r>
              <a:rPr sz="1800" lang="en">
                <a:solidFill>
                  <a:srgbClr val="252525"/>
                </a:solidFill>
              </a:rPr>
              <a:t>Es un lenguaje de programación (por lo general una interpretado lenguaje de script) que está diseñado o adaptado para la escritura decódigo de unión - código para conectar componentes de software . Son especialmente útiles para la escritura y el mantenimiento de:</a:t>
            </a:r>
          </a:p>
          <a:p>
            <a:pPr rtl="0" lvl="0" indent="-342900" marL="457200">
              <a:lnSpc>
                <a:spcPct val="93333"/>
              </a:lnSpc>
              <a:spcBef>
                <a:spcPts val="500"/>
              </a:spcBef>
              <a:spcAft>
                <a:spcPts val="100"/>
              </a:spcAft>
              <a:buClr>
                <a:srgbClr val="252525"/>
              </a:buClr>
              <a:buSzPct val="100000"/>
              <a:buFont typeface="Arial"/>
              <a:buAutoNum type="arabicPeriod"/>
            </a:pPr>
            <a:r>
              <a:rPr sz="1800" lang="en">
                <a:solidFill>
                  <a:srgbClr val="252525"/>
                </a:solidFill>
              </a:rPr>
              <a:t>Los comandos personalizados para una consola de comandos</a:t>
            </a:r>
          </a:p>
          <a:p>
            <a:pPr rtl="0" lvl="0" indent="-342900" marL="457200">
              <a:lnSpc>
                <a:spcPct val="93333"/>
              </a:lnSpc>
              <a:spcBef>
                <a:spcPts val="500"/>
              </a:spcBef>
              <a:spcAft>
                <a:spcPts val="100"/>
              </a:spcAft>
              <a:buClr>
                <a:srgbClr val="252525"/>
              </a:buClr>
              <a:buSzPct val="100000"/>
              <a:buFont typeface="Arial"/>
              <a:buAutoNum type="arabicPeriod"/>
            </a:pPr>
            <a:r>
              <a:rPr sz="1800" lang="en">
                <a:solidFill>
                  <a:srgbClr val="252525"/>
                </a:solidFill>
              </a:rPr>
              <a:t>Los programas más pequeños que los que están mejor implementados en un lenguaje compilado</a:t>
            </a:r>
          </a:p>
          <a:p>
            <a:pPr rtl="0" lvl="0" indent="-342900" marL="457200">
              <a:lnSpc>
                <a:spcPct val="93333"/>
              </a:lnSpc>
              <a:spcBef>
                <a:spcPts val="500"/>
              </a:spcBef>
              <a:spcAft>
                <a:spcPts val="100"/>
              </a:spcAft>
              <a:buClr>
                <a:srgbClr val="252525"/>
              </a:buClr>
              <a:buSzPct val="100000"/>
              <a:buFont typeface="Arial"/>
              <a:buAutoNum type="arabicPeriod"/>
            </a:pPr>
            <a:r>
              <a:rPr sz="1800" lang="en">
                <a:solidFill>
                  <a:srgbClr val="252525"/>
                </a:solidFill>
              </a:rPr>
              <a:t>Programas de "contenedor" para ejecutables, como un archivo por lotes que se mueve o manipula archivos y hace otras cosas con el sistema operativo antes o después de ejecutar una aplicación como un procesador de textos, hoja de cálculo, base de datos, ensamblador, compilador, etc.</a:t>
            </a:r>
          </a:p>
          <a:p>
            <a:pPr>
              <a:spcBef>
                <a:spcPts val="0"/>
              </a:spcBef>
              <a:buNone/>
            </a:pPr>
            <a:r>
              <a:t/>
            </a:r>
            <a:endParaRPr sz="180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y="0" x="0"/>
          <a:ext cy="0" cx="0"/>
          <a:chOff y="0" x="0"/>
          <a:chExt cy="0" cx="0"/>
        </a:xfrm>
      </p:grpSpPr>
      <p:sp>
        <p:nvSpPr>
          <p:cNvPr id="109" name="Shape 109"/>
          <p:cNvSpPr txBox="1"/>
          <p:nvPr>
            <p:ph idx="1" type="body"/>
          </p:nvPr>
        </p:nvSpPr>
        <p:spPr>
          <a:xfrm>
            <a:off y="275650" x="457200"/>
            <a:ext cy="4650299" cx="8229600"/>
          </a:xfrm>
          <a:prstGeom prst="rect">
            <a:avLst/>
          </a:prstGeom>
        </p:spPr>
        <p:txBody>
          <a:bodyPr bIns="91425" rIns="91425" lIns="91425" tIns="91425" anchor="t" anchorCtr="0">
            <a:noAutofit/>
          </a:bodyPr>
          <a:lstStyle/>
          <a:p>
            <a:pPr rtl="0" lvl="0">
              <a:lnSpc>
                <a:spcPct val="93333"/>
              </a:lnSpc>
              <a:spcBef>
                <a:spcPts val="500"/>
              </a:spcBef>
              <a:spcAft>
                <a:spcPts val="100"/>
              </a:spcAft>
              <a:buClr>
                <a:schemeClr val="dk1"/>
              </a:buClr>
              <a:buSzPct val="61111"/>
              <a:buFont typeface="Arial"/>
              <a:buNone/>
            </a:pPr>
            <a:r>
              <a:rPr sz="1800" lang="en">
                <a:solidFill>
                  <a:srgbClr val="252525"/>
                </a:solidFill>
              </a:rPr>
              <a:t>4.	Los scripts que pueden cambiar</a:t>
            </a:r>
          </a:p>
          <a:p>
            <a:pPr rtl="0" lvl="0">
              <a:lnSpc>
                <a:spcPct val="93333"/>
              </a:lnSpc>
              <a:spcBef>
                <a:spcPts val="500"/>
              </a:spcBef>
              <a:spcAft>
                <a:spcPts val="100"/>
              </a:spcAft>
              <a:buNone/>
            </a:pPr>
            <a:r>
              <a:rPr sz="1800" lang="en">
                <a:solidFill>
                  <a:srgbClr val="252525"/>
                </a:solidFill>
              </a:rPr>
              <a:t>5.	Prototipos rápidos de una solución eventualmente implementado en otro, generalmente se compilan, el lenguaje.</a:t>
            </a:r>
          </a:p>
          <a:p>
            <a:pPr rtl="0" lvl="0">
              <a:lnSpc>
                <a:spcPct val="93333"/>
              </a:lnSpc>
              <a:spcBef>
                <a:spcPts val="500"/>
              </a:spcBef>
              <a:spcAft>
                <a:spcPts val="100"/>
              </a:spcAft>
              <a:buNone/>
            </a:pPr>
            <a:r>
              <a:t/>
            </a:r>
            <a:endParaRPr sz="1800">
              <a:solidFill>
                <a:srgbClr val="252525"/>
              </a:solidFill>
            </a:endParaRPr>
          </a:p>
          <a:p>
            <a:pPr rtl="0" lvl="0">
              <a:lnSpc>
                <a:spcPct val="93333"/>
              </a:lnSpc>
              <a:spcBef>
                <a:spcPts val="500"/>
              </a:spcBef>
              <a:spcAft>
                <a:spcPts val="100"/>
              </a:spcAft>
              <a:buNone/>
            </a:pPr>
            <a:r>
              <a:rPr b="1" sz="1800" lang="en">
                <a:solidFill>
                  <a:srgbClr val="252525"/>
                </a:solidFill>
              </a:rPr>
              <a:t>Algunos ejemplos:</a:t>
            </a:r>
          </a:p>
          <a:p>
            <a:pPr rtl="0" lvl="0" indent="-342900" marL="457200">
              <a:lnSpc>
                <a:spcPct val="93333"/>
              </a:lnSpc>
              <a:spcBef>
                <a:spcPts val="500"/>
              </a:spcBef>
              <a:spcAft>
                <a:spcPts val="100"/>
              </a:spcAft>
              <a:buClr>
                <a:srgbClr val="252525"/>
              </a:buClr>
              <a:buSzPct val="100000"/>
              <a:buFont typeface="Arial"/>
              <a:buAutoNum type="arabicPeriod"/>
            </a:pPr>
            <a:r>
              <a:rPr sz="1800" lang="en">
                <a:solidFill>
                  <a:srgbClr val="252525"/>
                </a:solidFill>
              </a:rPr>
              <a:t>Windows PowerShell.</a:t>
            </a:r>
          </a:p>
          <a:p>
            <a:pPr rtl="0" lvl="0" indent="-342900" marL="457200">
              <a:lnSpc>
                <a:spcPct val="93333"/>
              </a:lnSpc>
              <a:spcBef>
                <a:spcPts val="500"/>
              </a:spcBef>
              <a:spcAft>
                <a:spcPts val="100"/>
              </a:spcAft>
              <a:buClr>
                <a:srgbClr val="252525"/>
              </a:buClr>
              <a:buSzPct val="100000"/>
              <a:buFont typeface="Arial"/>
              <a:buAutoNum type="arabicPeriod"/>
            </a:pPr>
            <a:r>
              <a:rPr sz="1800" lang="en">
                <a:solidFill>
                  <a:srgbClr val="252525"/>
                </a:solidFill>
              </a:rPr>
              <a:t>JScript y Javascript.</a:t>
            </a:r>
          </a:p>
          <a:p>
            <a:pPr rtl="0" lvl="0" indent="-342900" marL="457200">
              <a:lnSpc>
                <a:spcPct val="93333"/>
              </a:lnSpc>
              <a:spcBef>
                <a:spcPts val="500"/>
              </a:spcBef>
              <a:spcAft>
                <a:spcPts val="100"/>
              </a:spcAft>
              <a:buClr>
                <a:srgbClr val="252525"/>
              </a:buClr>
              <a:buSzPct val="100000"/>
              <a:buFont typeface="Arial"/>
              <a:buAutoNum type="arabicPeriod"/>
            </a:pPr>
            <a:r>
              <a:rPr sz="1800" lang="en">
                <a:solidFill>
                  <a:srgbClr val="252525"/>
                </a:solidFill>
              </a:rPr>
              <a:t>Applescript.</a:t>
            </a:r>
          </a:p>
          <a:p>
            <a:pPr rtl="0" lvl="0" indent="-342900" marL="457200">
              <a:lnSpc>
                <a:spcPct val="93333"/>
              </a:lnSpc>
              <a:spcBef>
                <a:spcPts val="500"/>
              </a:spcBef>
              <a:spcAft>
                <a:spcPts val="100"/>
              </a:spcAft>
              <a:buClr>
                <a:srgbClr val="252525"/>
              </a:buClr>
              <a:buSzPct val="100000"/>
              <a:buFont typeface="Arial"/>
              <a:buAutoNum type="arabicPeriod"/>
            </a:pPr>
            <a:r>
              <a:rPr sz="1800" lang="en">
                <a:solidFill>
                  <a:srgbClr val="252525"/>
                </a:solidFill>
              </a:rPr>
              <a:t>Python.</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y="0" x="0"/>
          <a:ext cy="0" cx="0"/>
          <a:chOff y="0" x="0"/>
          <a:chExt cy="0" cx="0"/>
        </a:xfrm>
      </p:grpSpPr>
      <p:sp>
        <p:nvSpPr>
          <p:cNvPr id="114" name="Shape 114"/>
          <p:cNvSpPr txBox="1"/>
          <p:nvPr>
            <p:ph idx="1" type="body"/>
          </p:nvPr>
        </p:nvSpPr>
        <p:spPr>
          <a:xfrm>
            <a:off y="275650" x="457200"/>
            <a:ext cy="4650299" cx="8229600"/>
          </a:xfrm>
          <a:prstGeom prst="rect">
            <a:avLst/>
          </a:prstGeom>
        </p:spPr>
        <p:txBody>
          <a:bodyPr bIns="91425" rIns="91425" lIns="91425" tIns="91425" anchor="t" anchorCtr="0">
            <a:noAutofit/>
          </a:bodyPr>
          <a:lstStyle/>
          <a:p>
            <a:pPr rtl="0">
              <a:spcBef>
                <a:spcPts val="0"/>
              </a:spcBef>
              <a:buNone/>
            </a:pPr>
            <a:r>
              <a:rPr b="1" sz="1800" lang="en"/>
              <a:t>Lenguajes de control de empleo y conchas.</a:t>
            </a:r>
          </a:p>
          <a:p>
            <a:pPr rtl="0">
              <a:spcBef>
                <a:spcPts val="0"/>
              </a:spcBef>
              <a:buNone/>
            </a:pPr>
            <a:r>
              <a:t/>
            </a:r>
            <a:endParaRPr b="1" sz="1800"/>
          </a:p>
          <a:p>
            <a:pPr>
              <a:spcBef>
                <a:spcPts val="0"/>
              </a:spcBef>
              <a:buNone/>
            </a:pPr>
            <a:r>
              <a:rPr sz="1800" lang="en">
                <a:solidFill>
                  <a:srgbClr val="252525"/>
                </a:solidFill>
              </a:rPr>
              <a:t>Una clase importante de lenguajes de script ha crecido fuera de la automatización de control de trabajo , que se refiere a iniciar y controlar el comportamiento de los programas del sistema. (En este sentido, se podría pensar en conchas de ser descendientes de JCL de IBM, o Job Control Language , que se utiliza para este propósito.) Muchos de los intérpretes dobles como estas lenguas ' intérpretes de línea de comandos como el shell de Unix o el MS-DOS</a:t>
            </a:r>
            <a:r>
              <a:rPr sz="1800" lang="en">
                <a:solidFill>
                  <a:srgbClr val="252525"/>
                </a:solidFill>
                <a:latin typeface="Verdana"/>
                <a:ea typeface="Verdana"/>
                <a:cs typeface="Verdana"/>
                <a:sym typeface="Verdana"/>
              </a:rPr>
              <a:t>COMMAND.COM</a:t>
            </a:r>
            <a:r>
              <a:rPr sz="1800" lang="en">
                <a:solidFill>
                  <a:srgbClr val="252525"/>
                </a:solidFill>
              </a:rPr>
              <a:t> . Otros, como AppleScript ofrecen el uso de inglés-como mandatos para crear scripts.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ph idx="1" type="body"/>
          </p:nvPr>
        </p:nvSpPr>
        <p:spPr>
          <a:xfrm>
            <a:off y="304175" x="457200"/>
            <a:ext cy="4621799" cx="8229600"/>
          </a:xfrm>
          <a:prstGeom prst="rect">
            <a:avLst/>
          </a:prstGeom>
        </p:spPr>
        <p:txBody>
          <a:bodyPr bIns="91425" rIns="91425" lIns="91425" tIns="91425" anchor="t" anchorCtr="0">
            <a:noAutofit/>
          </a:bodyPr>
          <a:lstStyle/>
          <a:p>
            <a:pPr rtl="0" lvl="0">
              <a:lnSpc>
                <a:spcPct val="160000"/>
              </a:lnSpc>
              <a:spcBef>
                <a:spcPts val="0"/>
              </a:spcBef>
              <a:buNone/>
            </a:pPr>
            <a:r>
              <a:rPr b="1" sz="1800" lang="en"/>
              <a:t>GUI scripting</a:t>
            </a:r>
          </a:p>
          <a:p>
            <a:pPr rtl="0" lvl="0">
              <a:lnSpc>
                <a:spcPct val="100000"/>
              </a:lnSpc>
              <a:spcBef>
                <a:spcPts val="0"/>
              </a:spcBef>
              <a:buClr>
                <a:schemeClr val="dk1"/>
              </a:buClr>
              <a:buSzPct val="61111"/>
              <a:buFont typeface="Arial"/>
              <a:buNone/>
            </a:pPr>
            <a:r>
              <a:rPr sz="1800" lang="en">
                <a:solidFill>
                  <a:srgbClr val="252525"/>
                </a:solidFill>
              </a:rPr>
              <a:t>Con el advenimiento de interfaces gráficas de usuario, un tipo especializado de lenguaje de script surgió para controlar un ordenador. Estas lenguas interactuar con los mismos gráficos de ventanas, menús, botones, etc. que un usuario humano haría. Lo hacen mediante la simulación de las acciones de un usuario.Estos lenguajes se utilizan normalmente para automatizar las acciones del usuario. Estas lenguas son también llamados " macros "cuando el control es a través de pulsaciones de teclas simuladas o clics del ratón.</a:t>
            </a:r>
          </a:p>
          <a:p>
            <a:pPr>
              <a:spcBef>
                <a:spcPts val="0"/>
              </a:spcBef>
              <a:buNone/>
            </a:pPr>
            <a:r>
              <a:rPr sz="1800" lang="en">
                <a:solidFill>
                  <a:srgbClr val="252525"/>
                </a:solidFill>
              </a:rPr>
              <a:t>Algunos lenguajes de scripting de GUI se basan en el reconocimiento de objetos gráficos de la pantalla de visualización de píxeles . Estos lenguajes de scripting de GUI no dependen del apoyo del sistema operativo o la aplicación.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idx="1" type="body"/>
          </p:nvPr>
        </p:nvSpPr>
        <p:spPr>
          <a:xfrm>
            <a:off y="342175" x="457200"/>
            <a:ext cy="4583699" cx="8229600"/>
          </a:xfrm>
          <a:prstGeom prst="rect">
            <a:avLst/>
          </a:prstGeom>
        </p:spPr>
        <p:txBody>
          <a:bodyPr bIns="91425" rIns="91425" lIns="91425" tIns="91425" anchor="t" anchorCtr="0">
            <a:noAutofit/>
          </a:bodyPr>
          <a:lstStyle/>
          <a:p>
            <a:pPr rtl="0" lvl="0">
              <a:lnSpc>
                <a:spcPct val="160000"/>
              </a:lnSpc>
              <a:spcBef>
                <a:spcPts val="0"/>
              </a:spcBef>
              <a:buClr>
                <a:schemeClr val="dk1"/>
              </a:buClr>
              <a:buSzPct val="61111"/>
              <a:buFont typeface="Arial"/>
              <a:buNone/>
            </a:pPr>
            <a:r>
              <a:rPr b="1" sz="1800" lang="en"/>
              <a:t>Lenguajes específicos de la aplicación</a:t>
            </a:r>
          </a:p>
          <a:p>
            <a:pPr>
              <a:spcBef>
                <a:spcPts val="0"/>
              </a:spcBef>
              <a:buNone/>
            </a:pPr>
            <a:r>
              <a:rPr sz="1800" lang="en">
                <a:solidFill>
                  <a:srgbClr val="252525"/>
                </a:solidFill>
              </a:rPr>
              <a:t>Muchos programas de aplicación grandes incluyen un lenguaje de scripting idiomática adaptado a las necesidades del usuario de la aplicación. Del mismo modo, muchos juegos de ordenador sistemas utilizan un lenguaje de script personalizado para expresar las acciones programadas de personajes no jugadores y el entorno del juego. Idiomas de este tipo están diseñados para una sola aplicación; y, aunque superficialmente pueden parecerse a un lenguaje de propósito general específica (por ejemplo QuakeC , siguiendo el modelo C), tienen características personalizadas que los distinguen. Emacs Lisp , mientras que un dialecto del totalmente formada y capaz Lisp , contiene muchas características especiales que lo hacen más útil para ampliar las funciones de edición de Emacs. Un lenguaje de programación específico de la aplicación puede ser visto como un lenguaje de programación específico de dominio especializado para una sola aplicación.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title"/>
          </p:nvPr>
        </p:nvSpPr>
        <p:spPr>
          <a:xfrm>
            <a:off y="2143053" x="457200"/>
            <a:ext cy="857400" cx="8229600"/>
          </a:xfrm>
          <a:prstGeom prst="rect">
            <a:avLst/>
          </a:prstGeom>
        </p:spPr>
        <p:txBody>
          <a:bodyPr bIns="91425" rIns="91425" lIns="91425" tIns="91425" anchor="b" anchorCtr="0">
            <a:noAutofit/>
          </a:bodyPr>
          <a:lstStyle/>
          <a:p>
            <a:pPr algn="ctr">
              <a:spcBef>
                <a:spcPts val="0"/>
              </a:spcBef>
              <a:buNone/>
            </a:pPr>
            <a:r>
              <a:rPr b="0" sz="3000" lang="en">
                <a:solidFill>
                  <a:srgbClr val="000000"/>
                </a:solidFill>
              </a:rPr>
              <a:t>Semana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y="0" x="0"/>
          <a:ext cy="0" cx="0"/>
          <a:chOff y="0" x="0"/>
          <a:chExt cy="0" cx="0"/>
        </a:xfrm>
      </p:grpSpPr>
      <p:sp>
        <p:nvSpPr>
          <p:cNvPr id="129" name="Shape 129"/>
          <p:cNvSpPr txBox="1"/>
          <p:nvPr>
            <p:ph idx="1" type="body"/>
          </p:nvPr>
        </p:nvSpPr>
        <p:spPr>
          <a:xfrm>
            <a:off y="256650" x="457200"/>
            <a:ext cy="4669199" cx="8229600"/>
          </a:xfrm>
          <a:prstGeom prst="rect">
            <a:avLst/>
          </a:prstGeom>
        </p:spPr>
        <p:txBody>
          <a:bodyPr bIns="91425" rIns="91425" lIns="91425" tIns="91425" anchor="t" anchorCtr="0">
            <a:noAutofit/>
          </a:bodyPr>
          <a:lstStyle/>
          <a:p>
            <a:pPr rtl="0" lvl="0">
              <a:lnSpc>
                <a:spcPct val="160000"/>
              </a:lnSpc>
              <a:spcBef>
                <a:spcPts val="0"/>
              </a:spcBef>
              <a:buClr>
                <a:schemeClr val="dk1"/>
              </a:buClr>
              <a:buSzPct val="61111"/>
              <a:buFont typeface="Arial"/>
              <a:buNone/>
            </a:pPr>
            <a:r>
              <a:rPr b="1" sz="1800" lang="en"/>
              <a:t>Extensión / idiomas embebibles</a:t>
            </a:r>
          </a:p>
          <a:p>
            <a:pPr>
              <a:spcBef>
                <a:spcPts val="0"/>
              </a:spcBef>
              <a:buNone/>
            </a:pPr>
            <a:r>
              <a:rPr sz="1800" lang="en">
                <a:solidFill>
                  <a:srgbClr val="252525"/>
                </a:solidFill>
              </a:rPr>
              <a:t>Un número de idiomas se han diseñado con el propósito de reemplazar los lenguajes de script específicos de la aplicación por ser integrable en los programas de aplicación. El programador de aplicaciones (que trabajan en C o en otro idioma sistemas) incluye "ganchos" en el lenguaje de script puede controlar la aplicación. Estas lenguas pueden ser técnicamente equivalente a un lenguaje de extensión específica de la aplicación, pero cuando una aplicación incorpora un lenguaje "común", el usuario obtiene la ventaja de ser capaz de transferir habilidades de aplicación en aplicación. Una alternativa más genérico es simplemente proporcionar una biblioteca (a menudo una biblioteca C) que una lengua de uso general se puede utilizar para controlar la aplicación, sin modificar el idioma para el dominio específico.</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title"/>
          </p:nvPr>
        </p:nvSpPr>
        <p:spPr>
          <a:xfrm>
            <a:off y="2143053" x="457200"/>
            <a:ext cy="857400" cx="8229600"/>
          </a:xfrm>
          <a:prstGeom prst="rect">
            <a:avLst/>
          </a:prstGeom>
        </p:spPr>
        <p:txBody>
          <a:bodyPr bIns="91425" rIns="91425" lIns="91425" tIns="91425" anchor="b" anchorCtr="0">
            <a:noAutofit/>
          </a:bodyPr>
          <a:lstStyle/>
          <a:p>
            <a:pPr algn="ctr">
              <a:spcBef>
                <a:spcPts val="0"/>
              </a:spcBef>
              <a:buNone/>
            </a:pPr>
            <a:r>
              <a:rPr lang="en"/>
              <a:t>Motor de Renderizado</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idx="1" type="body"/>
          </p:nvPr>
        </p:nvSpPr>
        <p:spPr>
          <a:xfrm>
            <a:off y="1123200" x="457200"/>
            <a:ext cy="2897099" cx="8229600"/>
          </a:xfrm>
          <a:prstGeom prst="rect">
            <a:avLst/>
          </a:prstGeom>
        </p:spPr>
        <p:txBody>
          <a:bodyPr bIns="91425" rIns="91425" lIns="91425" tIns="91425" anchor="t" anchorCtr="0">
            <a:noAutofit/>
          </a:bodyPr>
          <a:lstStyle/>
          <a:p>
            <a:pPr>
              <a:spcBef>
                <a:spcPts val="0"/>
              </a:spcBef>
              <a:buNone/>
            </a:pPr>
            <a:r>
              <a:rPr sz="1800" lang="en">
                <a:solidFill>
                  <a:srgbClr val="252525"/>
                </a:solidFill>
              </a:rPr>
              <a:t>Un </a:t>
            </a:r>
            <a:r>
              <a:rPr b="1" sz="1800" lang="en">
                <a:solidFill>
                  <a:srgbClr val="252525"/>
                </a:solidFill>
              </a:rPr>
              <a:t>motor del navegador web</a:t>
            </a:r>
            <a:r>
              <a:rPr sz="1800" lang="en">
                <a:solidFill>
                  <a:srgbClr val="252525"/>
                </a:solidFill>
              </a:rPr>
              <a:t> (a veces llamado </a:t>
            </a:r>
            <a:r>
              <a:rPr b="1" sz="1800" lang="en">
                <a:solidFill>
                  <a:srgbClr val="252525"/>
                </a:solidFill>
              </a:rPr>
              <a:t>motor de diseño</a:t>
            </a:r>
            <a:r>
              <a:rPr sz="1800" lang="en">
                <a:solidFill>
                  <a:srgbClr val="252525"/>
                </a:solidFill>
              </a:rPr>
              <a:t> o </a:t>
            </a:r>
            <a:r>
              <a:rPr b="1" sz="1800" lang="en">
                <a:solidFill>
                  <a:srgbClr val="252525"/>
                </a:solidFill>
              </a:rPr>
              <a:t>motor de renderizado</a:t>
            </a:r>
            <a:r>
              <a:rPr sz="1800" lang="en">
                <a:solidFill>
                  <a:srgbClr val="252525"/>
                </a:solidFill>
              </a:rPr>
              <a:t> ) es un software de componente que tiene marcado contenido (como HTML , XML , imágenes de archivos, etc.) y la información de formato (como CSS , XSL , etc.) y muestra el contenido formateado en la pantalla. Se basa en el área de contenido de una ventana, que se muestra en un monitor de o una impresora . Un motor de diseño es típicamente incrustado en los navegadores web , clientes de correo electrónico , lectores de libros electrónicos , en línea los sistemas de ayuda u otras aplicaciones que requieren la visualización (y edición) de contenido web.</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y="0" x="0"/>
          <a:ext cy="0" cx="0"/>
          <a:chOff y="0" x="0"/>
          <a:chExt cy="0" cx="0"/>
        </a:xfrm>
      </p:grpSpPr>
      <p:sp>
        <p:nvSpPr>
          <p:cNvPr id="50" name="Shape 50"/>
          <p:cNvSpPr txBox="1"/>
          <p:nvPr>
            <p:ph idx="1" type="body"/>
          </p:nvPr>
        </p:nvSpPr>
        <p:spPr>
          <a:xfrm>
            <a:off y="1397850" x="457200"/>
            <a:ext cy="2347799" cx="8229600"/>
          </a:xfrm>
          <a:prstGeom prst="rect">
            <a:avLst/>
          </a:prstGeom>
        </p:spPr>
        <p:txBody>
          <a:bodyPr bIns="91425" rIns="91425" lIns="91425" tIns="91425" anchor="t" anchorCtr="0">
            <a:noAutofit/>
          </a:bodyPr>
          <a:lstStyle/>
          <a:p>
            <a:pPr rtl="0">
              <a:spcBef>
                <a:spcPts val="0"/>
              </a:spcBef>
              <a:buNone/>
            </a:pPr>
            <a:r>
              <a:rPr sz="1800" lang="en"/>
              <a:t>Ejemplos:</a:t>
            </a:r>
          </a:p>
          <a:p>
            <a:pPr rtl="0">
              <a:spcBef>
                <a:spcPts val="0"/>
              </a:spcBef>
              <a:buNone/>
            </a:pPr>
            <a:r>
              <a:t/>
            </a:r>
            <a:endParaRPr sz="1800"/>
          </a:p>
          <a:p>
            <a:pPr rtl="0">
              <a:spcBef>
                <a:spcPts val="0"/>
              </a:spcBef>
              <a:buNone/>
            </a:pPr>
            <a:r>
              <a:rPr sz="1800" lang="en"/>
              <a:t>Safari - WebKit</a:t>
            </a:r>
          </a:p>
          <a:p>
            <a:pPr rtl="0">
              <a:spcBef>
                <a:spcPts val="0"/>
              </a:spcBef>
              <a:buNone/>
            </a:pPr>
            <a:r>
              <a:rPr sz="1800" lang="en"/>
              <a:t>Chrome y Opera (versiones actuales) - Blink (Basado en Webkit) + V8</a:t>
            </a:r>
          </a:p>
          <a:p>
            <a:pPr rtl="0">
              <a:spcBef>
                <a:spcPts val="0"/>
              </a:spcBef>
              <a:buNone/>
            </a:pPr>
            <a:r>
              <a:rPr sz="1800" lang="en"/>
              <a:t>Mozilla Firefox - Gecko</a:t>
            </a:r>
          </a:p>
          <a:p>
            <a:pPr>
              <a:spcBef>
                <a:spcPts val="0"/>
              </a:spcBef>
              <a:buNone/>
            </a:pPr>
            <a:r>
              <a:rPr sz="1800" lang="en"/>
              <a:t>Internet Explorer - Trident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y="0" x="0"/>
          <a:ext cy="0" cx="0"/>
          <a:chOff y="0" x="0"/>
          <a:chExt cy="0" cx="0"/>
        </a:xfrm>
      </p:grpSpPr>
      <p:sp>
        <p:nvSpPr>
          <p:cNvPr id="55" name="Shape 55"/>
          <p:cNvSpPr txBox="1"/>
          <p:nvPr>
            <p:ph type="title"/>
          </p:nvPr>
        </p:nvSpPr>
        <p:spPr>
          <a:xfrm>
            <a:off y="205978" x="457200"/>
            <a:ext cy="857400" cx="8229600"/>
          </a:xfrm>
          <a:prstGeom prst="rect">
            <a:avLst/>
          </a:prstGeom>
        </p:spPr>
        <p:txBody>
          <a:bodyPr bIns="91425" rIns="91425" lIns="91425" tIns="91425" anchor="b" anchorCtr="0">
            <a:noAutofit/>
          </a:bodyPr>
          <a:lstStyle/>
          <a:p>
            <a:pPr algn="ctr">
              <a:spcBef>
                <a:spcPts val="0"/>
              </a:spcBef>
              <a:buNone/>
            </a:pPr>
            <a:r>
              <a:rPr lang="en"/>
              <a:t>Operacion Técnica</a:t>
            </a:r>
          </a:p>
        </p:txBody>
      </p:sp>
      <p:sp>
        <p:nvSpPr>
          <p:cNvPr id="56" name="Shape 5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800" lang="en">
                <a:solidFill>
                  <a:srgbClr val="000000"/>
                </a:solidFill>
              </a:rPr>
              <a:t>El </a:t>
            </a:r>
            <a:r>
              <a:rPr b="1" sz="1800" lang="en">
                <a:solidFill>
                  <a:srgbClr val="000000"/>
                </a:solidFill>
              </a:rPr>
              <a:t>motor</a:t>
            </a:r>
            <a:r>
              <a:rPr sz="1800" lang="en">
                <a:solidFill>
                  <a:srgbClr val="000000"/>
                </a:solidFill>
              </a:rPr>
              <a:t> hace la mayoría del trabajo. </a:t>
            </a:r>
            <a:r>
              <a:rPr sz="1800" lang="en">
                <a:solidFill>
                  <a:srgbClr val="252525"/>
                </a:solidFill>
              </a:rPr>
              <a:t>En esencia, toma una URL y un conjunto de ventana del área de contenido rectángulo coordina como argumentos. A continuación, recupera el documento correspondiente a la URL y pinta una representación gráfica de ello en el rectángulo dado.</a:t>
            </a:r>
          </a:p>
          <a:p>
            <a:pPr rtl="0">
              <a:spcBef>
                <a:spcPts val="0"/>
              </a:spcBef>
              <a:buNone/>
            </a:pPr>
            <a:r>
              <a:t/>
            </a:r>
            <a:endParaRPr sz="1800">
              <a:solidFill>
                <a:srgbClr val="252525"/>
              </a:solidFill>
            </a:endParaRPr>
          </a:p>
          <a:p>
            <a:pPr>
              <a:spcBef>
                <a:spcPts val="0"/>
              </a:spcBef>
              <a:buNone/>
            </a:pPr>
            <a:r>
              <a:rPr sz="1800" lang="en">
                <a:solidFill>
                  <a:srgbClr val="252525"/>
                </a:solidFill>
              </a:rPr>
              <a:t>La </a:t>
            </a:r>
            <a:r>
              <a:rPr b="1" sz="1800" lang="en">
                <a:solidFill>
                  <a:srgbClr val="252525"/>
                </a:solidFill>
              </a:rPr>
              <a:t>aplicación host</a:t>
            </a:r>
            <a:r>
              <a:rPr sz="1800" lang="en">
                <a:solidFill>
                  <a:srgbClr val="252525"/>
                </a:solidFill>
              </a:rPr>
              <a:t> proporciona la barra de menú, barra de direcciones, barra de estado, administrador de marcadores, historial y preferencias, funcionalidad, etc. Se incrusta el motor y sirve como una interfaz entre el usuario, el motor, y el sistema operativo subyacente. Dado que proporciona los elementos gráficos que rodean el área en la que el motor pinta documentos.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txBox="1"/>
          <p:nvPr>
            <p:ph type="title"/>
          </p:nvPr>
        </p:nvSpPr>
        <p:spPr>
          <a:xfrm>
            <a:off y="2143053" x="457200"/>
            <a:ext cy="857400" cx="8229600"/>
          </a:xfrm>
          <a:prstGeom prst="rect">
            <a:avLst/>
          </a:prstGeom>
        </p:spPr>
        <p:txBody>
          <a:bodyPr bIns="91425" rIns="91425" lIns="91425" tIns="91425" anchor="b" anchorCtr="0">
            <a:noAutofit/>
          </a:bodyPr>
          <a:lstStyle/>
          <a:p>
            <a:pPr algn="ctr" rtl="0" lvl="0">
              <a:spcBef>
                <a:spcPts val="0"/>
              </a:spcBef>
              <a:buNone/>
            </a:pPr>
            <a:r>
              <a:rPr lang="en"/>
              <a:t>Interpretador de JS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lnSpc>
                <a:spcPct val="160000"/>
              </a:lnSpc>
              <a:spcBef>
                <a:spcPts val="0"/>
              </a:spcBef>
              <a:spcAft>
                <a:spcPts val="1200"/>
              </a:spcAft>
              <a:buClr>
                <a:schemeClr val="dk1"/>
              </a:buClr>
              <a:buSzPct val="61111"/>
              <a:buFont typeface="Arial"/>
              <a:buNone/>
            </a:pPr>
            <a:r>
              <a:rPr sz="1800" lang="en">
                <a:solidFill>
                  <a:srgbClr val="333333"/>
                </a:solidFill>
              </a:rPr>
              <a:t>Javascript fue impulsado gracias a que Microsoft creó ajax con el objeto xmlhttprequest. Empezaron a surgir muchas aplicaciones con Js y surgió la necesidad de mejorar su velocidad.Los motores interpretadores de Javascript de última generación nacieron gracias a que Macromedia liberó a la comunidad una parte de su código de interpretación de action script.</a:t>
            </a:r>
          </a:p>
          <a:p>
            <a:pPr rtl="0" lvl="0">
              <a:lnSpc>
                <a:spcPct val="160000"/>
              </a:lnSpc>
              <a:spcBef>
                <a:spcPts val="0"/>
              </a:spcBef>
              <a:buClr>
                <a:schemeClr val="dk1"/>
              </a:buClr>
              <a:buSzPct val="61111"/>
              <a:buFont typeface="Arial"/>
              <a:buNone/>
            </a:pPr>
            <a:r>
              <a:rPr sz="1800" lang="en">
                <a:solidFill>
                  <a:srgbClr val="333333"/>
                </a:solidFill>
              </a:rPr>
              <a:t>De esto nacieron: Nitro es el motor de js de alta velocidad de Safari. Firefox utiliza </a:t>
            </a:r>
            <a:r>
              <a:rPr b="1" sz="1800" lang="en">
                <a:solidFill>
                  <a:srgbClr val="333333"/>
                </a:solidFill>
              </a:rPr>
              <a:t>Spidermonkey</a:t>
            </a:r>
            <a:r>
              <a:rPr sz="1800" lang="en">
                <a:solidFill>
                  <a:srgbClr val="333333"/>
                </a:solidFill>
              </a:rPr>
              <a:t> como motor de javascript. Chrome utiliza </a:t>
            </a:r>
            <a:r>
              <a:rPr b="1" sz="1800" lang="en">
                <a:solidFill>
                  <a:srgbClr val="333333"/>
                </a:solidFill>
              </a:rPr>
              <a:t>V8</a:t>
            </a:r>
            <a:r>
              <a:rPr sz="1800" lang="en">
                <a:solidFill>
                  <a:srgbClr val="333333"/>
                </a:solidFill>
              </a:rPr>
              <a:t> y permite node.js</a:t>
            </a: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1900048" x="457200"/>
            <a:ext cy="1343400" cx="8229600"/>
          </a:xfrm>
          <a:prstGeom prst="rect">
            <a:avLst/>
          </a:prstGeom>
        </p:spPr>
        <p:txBody>
          <a:bodyPr bIns="91425" rIns="91425" lIns="91425" tIns="91425" anchor="b" anchorCtr="0">
            <a:noAutofit/>
          </a:bodyPr>
          <a:lstStyle/>
          <a:p>
            <a:pPr algn="ctr" rtl="0" lvl="0">
              <a:spcBef>
                <a:spcPts val="0"/>
              </a:spcBef>
              <a:buNone/>
            </a:pPr>
            <a:r>
              <a:rPr lang="en"/>
              <a:t>Programación del lado del cliente y del lado del servidor</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