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1409" r:id="rId3"/>
    <p:sldId id="1403" r:id="rId4"/>
    <p:sldId id="1404" r:id="rId5"/>
    <p:sldId id="1407" r:id="rId6"/>
    <p:sldId id="1405" r:id="rId7"/>
    <p:sldId id="1410" r:id="rId8"/>
    <p:sldId id="1406" r:id="rId9"/>
    <p:sldId id="140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08D"/>
    <a:srgbClr val="2A4B9F"/>
    <a:srgbClr val="1A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6419"/>
  </p:normalViewPr>
  <p:slideViewPr>
    <p:cSldViewPr snapToGrid="0">
      <p:cViewPr>
        <p:scale>
          <a:sx n="126" d="100"/>
          <a:sy n="126" d="100"/>
        </p:scale>
        <p:origin x="14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487DC-0DC9-3349-94A5-123ECE7EB1D8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1AAF2-9927-AE43-A5A1-58BF43D89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9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1AAF2-9927-AE43-A5A1-58BF43D89C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paper assumes that no topological information about the networks are known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1AAF2-9927-AE43-A5A1-58BF43D89C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6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FA5D-D7D5-B3D4-5101-31577F16B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69FBB-5DAD-0E0B-44E9-FBCE77884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A6815-98F1-A0F9-01C3-EB382996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0B8A0-932A-56B9-ACAB-0AFF2F8F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E9877-B8BD-C1FB-91C2-4B58F882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7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3B5C-A466-D671-9475-9ECA65F5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BA5B7-0304-90F1-1D0C-22224E580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54058-5136-0BDF-B3AC-167AAA2C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04AAA-7A2C-E490-A5AC-54019901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D1A2D-4FB5-D73F-C64A-F315839D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6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8FC85-74FB-E73F-D777-CD8827F6F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0902B-B3FD-A462-29DF-D2199A411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2DDF5-53E4-6E14-73FD-04914D34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A9544-4427-E4DE-DC77-18337915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65DAF-C056-1661-45BB-3DC4DB68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3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head &amp;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074"/>
            <a:ext cx="10363200" cy="594360"/>
          </a:xfrm>
        </p:spPr>
        <p:txBody>
          <a:bodyPr vert="horz" lIns="0" tIns="45720" rIns="0" bIns="0" rtlCol="0" anchor="b" anchorCtr="0">
            <a:noAutofit/>
          </a:bodyPr>
          <a:lstStyle>
            <a:lvl1pPr>
              <a:defRPr lang="en-US" sz="2800" spc="-75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720" y="1139886"/>
            <a:ext cx="10362880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GB" dirty="0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971" y="466344"/>
            <a:ext cx="3355848" cy="2032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228600" lvl="0" indent="-228600"/>
            <a:r>
              <a:rPr lang="en-US" dirty="0"/>
              <a:t>BREADCRUMBS</a:t>
            </a:r>
          </a:p>
        </p:txBody>
      </p:sp>
    </p:spTree>
    <p:extLst>
      <p:ext uri="{BB962C8B-B14F-4D97-AF65-F5344CB8AC3E}">
        <p14:creationId xmlns:p14="http://schemas.microsoft.com/office/powerpoint/2010/main" val="277051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23C6-65ED-94E1-EE06-4736BA62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8D177-3A73-D16D-DC58-39FF91A1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EC37-26FD-BED4-958A-30C64A0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51F90-F4BE-27F4-328A-318DCBE5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02654-864C-C726-49E3-AB8838BC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1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70F6-53D7-D72D-FDA1-DB478746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FF0A7-671F-1FF0-FD87-8632BDBF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6B9B6-0D9E-422C-74A8-27947F06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340A7-C185-61E9-6CD2-821BC7F0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6ABE6-4DAC-C5A8-A091-99581E23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4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4500-DA1F-62D5-DFB5-0C74CA9F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0203-8A63-C825-1B4E-72793E642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C6D04-E18F-4975-7A5F-205FA2ECD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D32C4-E5E3-1621-D241-BAE193EB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0DB29-D53B-7752-A279-C5096462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1CC6A-9866-F9D0-D03F-5F50827F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9200-E0CB-CFA9-20D9-E7B821BB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CE40E-ACE2-BD3A-D56C-3EBD042BD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7BF06-D255-17C7-51F0-117E6CD3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5B59B-9778-3773-F942-C54E7A9B3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E1C4E-49B9-518C-7E5F-2E83B5C94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ECC39-70A1-7647-4170-81ACBC44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01F6F-3E49-1515-E4A0-2D177202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E7A39-1380-81EF-D3F6-42CE0673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6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A786-D800-30BE-0E52-D417251C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CCB5E-D955-8339-3FD5-ABBCAEF0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A62E1-7F34-5CE6-D2D1-BBE5047A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A8E30-EFCE-AB88-B46B-AD2543D3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4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881EC-92CE-B02D-262E-5D5EA846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DC4B2-2583-1894-2830-AF2ED818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1D9E3-8F81-CED2-C4CD-8D5E8753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9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11DE-99EF-C289-FF91-3D1A5175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E4F8-BFEA-C43E-1067-60BD1145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00597-D026-E50C-C1F2-86AEF36FD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D290F-8977-7743-CB59-93A21473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1CFCB-890B-F6C3-EC2B-F6C0BE53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819D5-3212-F71C-8FA0-D2C92DD5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2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1E2B-DB2E-23A0-D17E-969E4A82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CD8DA-888E-6080-193E-0C22A209B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8CCB4-61C0-6EC6-79AC-4B134ECCF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E961A-3BFF-55BF-F517-50E5B5CB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FE10-C4FB-8742-846E-57AF3B0C24E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5D478-F0C7-A21D-7623-53B91BF0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5D712-6D98-9F21-BC71-55CE9827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0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88DF6-514B-F546-B4F5-961FFE50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D93D6-8425-745C-945C-CB302BEA0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322AA-4BAC-087D-F2B2-56CA198E4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9FE10-C4FB-8742-846E-57AF3B0C24E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AD753-C2F1-131C-E678-19764E3CD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E0626-84B1-0ADC-918A-A8F077065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AF598-2DD2-6143-9B72-D2063557C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5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614822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omepage - CMU - Carnegie Mellon University">
            <a:extLst>
              <a:ext uri="{FF2B5EF4-FFF2-40B4-BE49-F238E27FC236}">
                <a16:creationId xmlns:a16="http://schemas.microsoft.com/office/drawing/2014/main" id="{D9AA9528-90C9-2480-65CB-A15EAB6A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F44C52-9593-7E52-4D4B-BDD9F8FED196}"/>
              </a:ext>
            </a:extLst>
          </p:cNvPr>
          <p:cNvSpPr txBox="1"/>
          <p:nvPr/>
        </p:nvSpPr>
        <p:spPr>
          <a:xfrm>
            <a:off x="1839686" y="2521059"/>
            <a:ext cx="85126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"/>
              </a:rPr>
              <a:t>18-755 – Paper Review Presentation</a:t>
            </a:r>
          </a:p>
          <a:p>
            <a:pPr algn="ctr"/>
            <a:endParaRPr lang="en-US" sz="3600" b="1" dirty="0">
              <a:latin typeface=""/>
            </a:endParaRPr>
          </a:p>
          <a:p>
            <a:pPr algn="ctr"/>
            <a:r>
              <a:rPr lang="en-US" sz="2000" dirty="0">
                <a:latin typeface=""/>
              </a:rPr>
              <a:t>November 9, 2022</a:t>
            </a:r>
          </a:p>
          <a:p>
            <a:pPr algn="ctr"/>
            <a:r>
              <a:rPr lang="en-US" sz="2000" dirty="0">
                <a:latin typeface=""/>
              </a:rPr>
              <a:t>Vikas Kashyap, Tony Huang (Group 8)</a:t>
            </a:r>
          </a:p>
        </p:txBody>
      </p:sp>
    </p:spTree>
    <p:extLst>
      <p:ext uri="{BB962C8B-B14F-4D97-AF65-F5344CB8AC3E}">
        <p14:creationId xmlns:p14="http://schemas.microsoft.com/office/powerpoint/2010/main" val="234431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968E9C-3FC0-C47F-3063-5A069840E405}"/>
              </a:ext>
            </a:extLst>
          </p:cNvPr>
          <p:cNvSpPr txBox="1"/>
          <p:nvPr/>
        </p:nvSpPr>
        <p:spPr>
          <a:xfrm>
            <a:off x="740230" y="2833092"/>
            <a:ext cx="2287723" cy="1191816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 OF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68B6CA-5405-DA65-76CF-319F77A202CC}"/>
              </a:ext>
            </a:extLst>
          </p:cNvPr>
          <p:cNvGrpSpPr/>
          <p:nvPr/>
        </p:nvGrpSpPr>
        <p:grpSpPr>
          <a:xfrm>
            <a:off x="3734814" y="1975870"/>
            <a:ext cx="7390391" cy="2906260"/>
            <a:chOff x="3506208" y="1721970"/>
            <a:chExt cx="7390391" cy="290626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EBE5E5-A368-3A21-F61B-3661B8406F5C}"/>
                </a:ext>
              </a:extLst>
            </p:cNvPr>
            <p:cNvSpPr txBox="1"/>
            <p:nvPr/>
          </p:nvSpPr>
          <p:spPr>
            <a:xfrm>
              <a:off x="3506208" y="3265834"/>
              <a:ext cx="7390391" cy="5904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-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Open Sans"/>
                </a:rPr>
                <a:t>3.    Critique – </a:t>
              </a:r>
              <a:r>
                <a:rPr lang="en-US" sz="2000" b="1" spc="-50" dirty="0">
                  <a:solidFill>
                    <a:srgbClr val="000000"/>
                  </a:solidFill>
                  <a:cs typeface="Open Sans"/>
                </a:rPr>
                <a:t>Strengths and Weaknesses</a:t>
              </a:r>
              <a:endParaRPr kumimoji="0" lang="en-US" sz="2000" b="1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Open San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D6185D-EB17-C7A2-5DA0-D5969174C5B8}"/>
                </a:ext>
              </a:extLst>
            </p:cNvPr>
            <p:cNvSpPr txBox="1"/>
            <p:nvPr/>
          </p:nvSpPr>
          <p:spPr>
            <a:xfrm>
              <a:off x="3506209" y="1721970"/>
              <a:ext cx="5585340" cy="4616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-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Open Sans"/>
                </a:rPr>
                <a:t>1.    Overview – Problem Statement and Objective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hronicle Display Black" charset="0"/>
                <a:cs typeface="Chronicle Display Black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4BA2D1-4E7C-13A2-284F-441B46E7CE40}"/>
                </a:ext>
              </a:extLst>
            </p:cNvPr>
            <p:cNvSpPr txBox="1"/>
            <p:nvPr/>
          </p:nvSpPr>
          <p:spPr>
            <a:xfrm>
              <a:off x="3506209" y="2493902"/>
              <a:ext cx="4572000" cy="4616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-5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Open Sans"/>
                </a:rPr>
                <a:t>2.    Highlights – Key Findings and Impacts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5BBCEB-7A10-238D-4361-921836BC6C26}"/>
                </a:ext>
              </a:extLst>
            </p:cNvPr>
            <p:cNvSpPr txBox="1"/>
            <p:nvPr/>
          </p:nvSpPr>
          <p:spPr>
            <a:xfrm>
              <a:off x="3506209" y="4166565"/>
              <a:ext cx="4572000" cy="4616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hronicle Display Black" charset="0"/>
                  <a:cs typeface="Chronicle Display Black" charset="0"/>
                </a:rPr>
                <a:t>4.    Q &amp;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677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Paper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Overview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black and white photo of a document&#10;&#10;Description automatically generated with low confidence">
            <a:extLst>
              <a:ext uri="{FF2B5EF4-FFF2-40B4-BE49-F238E27FC236}">
                <a16:creationId xmlns:a16="http://schemas.microsoft.com/office/drawing/2014/main" id="{E01A9A23-4926-4E41-CA48-E78A1000F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75594"/>
            <a:ext cx="3649613" cy="4699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C272D2-DAF9-E826-875F-F08E5115E34B}"/>
              </a:ext>
            </a:extLst>
          </p:cNvPr>
          <p:cNvSpPr/>
          <p:nvPr/>
        </p:nvSpPr>
        <p:spPr>
          <a:xfrm>
            <a:off x="1231336" y="1648221"/>
            <a:ext cx="3174715" cy="585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87C9DB-4CDD-E407-300B-45D1E7653BC1}"/>
              </a:ext>
            </a:extLst>
          </p:cNvPr>
          <p:cNvSpPr/>
          <p:nvPr/>
        </p:nvSpPr>
        <p:spPr>
          <a:xfrm>
            <a:off x="1704442" y="2304288"/>
            <a:ext cx="2092147" cy="387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47ED7F-85ED-F56C-542F-115E3D3C5973}"/>
              </a:ext>
            </a:extLst>
          </p:cNvPr>
          <p:cNvSpPr/>
          <p:nvPr/>
        </p:nvSpPr>
        <p:spPr bwMode="gray">
          <a:xfrm>
            <a:off x="5294993" y="1635292"/>
            <a:ext cx="1062895" cy="594360"/>
          </a:xfrm>
          <a:prstGeom prst="rect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Title</a:t>
            </a:r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FF1811-7B9C-C8B1-B289-9BFEC3474F9A}"/>
              </a:ext>
            </a:extLst>
          </p:cNvPr>
          <p:cNvSpPr txBox="1"/>
          <p:nvPr/>
        </p:nvSpPr>
        <p:spPr>
          <a:xfrm>
            <a:off x="6687499" y="1697368"/>
            <a:ext cx="4380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Optimal Allocation of Interconnecting Links in Cyber-Physical Systems: Interdependence, Cascading Failures and Robustness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11CBAB-1F89-E6F7-F6A3-3E6755A5F494}"/>
              </a:ext>
            </a:extLst>
          </p:cNvPr>
          <p:cNvSpPr/>
          <p:nvPr/>
        </p:nvSpPr>
        <p:spPr bwMode="gray">
          <a:xfrm>
            <a:off x="5294993" y="2899213"/>
            <a:ext cx="1062895" cy="594360"/>
          </a:xfrm>
          <a:prstGeom prst="rect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</a:t>
            </a:r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B2FDFB-7DF3-3FDB-A1F3-5611B4EDB44A}"/>
              </a:ext>
            </a:extLst>
          </p:cNvPr>
          <p:cNvSpPr txBox="1"/>
          <p:nvPr/>
        </p:nvSpPr>
        <p:spPr>
          <a:xfrm>
            <a:off x="6582841" y="3057893"/>
            <a:ext cx="4590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Osman </a:t>
            </a:r>
            <a:r>
              <a:rPr lang="en-GB" sz="12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Yagan</a:t>
            </a:r>
            <a:r>
              <a:rPr lang="en-GB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2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Dajun</a:t>
            </a:r>
            <a:r>
              <a:rPr lang="en-GB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Qian, </a:t>
            </a:r>
            <a:r>
              <a:rPr lang="en-GB" sz="12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Junshan</a:t>
            </a:r>
            <a:r>
              <a:rPr lang="en-GB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Zhang, and Douglas Cochran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F886DF-84CA-1490-E35F-B40B02B75601}"/>
              </a:ext>
            </a:extLst>
          </p:cNvPr>
          <p:cNvSpPr/>
          <p:nvPr/>
        </p:nvSpPr>
        <p:spPr bwMode="gray">
          <a:xfrm>
            <a:off x="5294993" y="4163134"/>
            <a:ext cx="1062895" cy="594360"/>
          </a:xfrm>
          <a:prstGeom prst="rect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Publication &amp; 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</a:t>
            </a:r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2CF81C-544B-DBB3-FFF3-855176B10608}"/>
              </a:ext>
            </a:extLst>
          </p:cNvPr>
          <p:cNvSpPr txBox="1"/>
          <p:nvPr/>
        </p:nvSpPr>
        <p:spPr>
          <a:xfrm>
            <a:off x="6582841" y="4321814"/>
            <a:ext cx="4590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IEEE, (Volume: 23, Issue: 9, September 2012)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C99620-9C1D-C531-E302-FFED810A756D}"/>
              </a:ext>
            </a:extLst>
          </p:cNvPr>
          <p:cNvSpPr/>
          <p:nvPr/>
        </p:nvSpPr>
        <p:spPr bwMode="gray">
          <a:xfrm>
            <a:off x="5294993" y="5427055"/>
            <a:ext cx="1062895" cy="594360"/>
          </a:xfrm>
          <a:prstGeom prst="rect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Topics</a:t>
            </a:r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FFB24A-FD2C-B13F-3CC4-390326B0FA63}"/>
              </a:ext>
            </a:extLst>
          </p:cNvPr>
          <p:cNvSpPr txBox="1"/>
          <p:nvPr/>
        </p:nvSpPr>
        <p:spPr>
          <a:xfrm>
            <a:off x="6687499" y="5493402"/>
            <a:ext cx="4590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Interdependent networks, cascading failures, network robustness, resource allocation and random graph theory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FEAC61-D27E-BDB4-29B4-515A5766FB82}"/>
              </a:ext>
            </a:extLst>
          </p:cNvPr>
          <p:cNvSpPr/>
          <p:nvPr/>
        </p:nvSpPr>
        <p:spPr>
          <a:xfrm>
            <a:off x="1066800" y="4061796"/>
            <a:ext cx="1669143" cy="198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3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Objective of the Paper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Overview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AB8C01E-CCC7-1DDD-D015-01CD212ED1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673"/>
          <a:stretch/>
        </p:blipFill>
        <p:spPr>
          <a:xfrm>
            <a:off x="6627544" y="2058636"/>
            <a:ext cx="4766616" cy="1672541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BC2938C-4603-A538-8995-723FC1F4774B}"/>
              </a:ext>
            </a:extLst>
          </p:cNvPr>
          <p:cNvGrpSpPr/>
          <p:nvPr/>
        </p:nvGrpSpPr>
        <p:grpSpPr>
          <a:xfrm>
            <a:off x="934171" y="4796832"/>
            <a:ext cx="322331" cy="237037"/>
            <a:chOff x="5988050" y="198438"/>
            <a:chExt cx="515938" cy="379413"/>
          </a:xfrm>
        </p:grpSpPr>
        <p:sp>
          <p:nvSpPr>
            <p:cNvPr id="36" name="Freeform 172">
              <a:extLst>
                <a:ext uri="{FF2B5EF4-FFF2-40B4-BE49-F238E27FC236}">
                  <a16:creationId xmlns:a16="http://schemas.microsoft.com/office/drawing/2014/main" id="{04ECF5A8-5C7C-BABC-8229-49F2FD1EE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75" y="311150"/>
              <a:ext cx="146050" cy="20638"/>
            </a:xfrm>
            <a:custGeom>
              <a:avLst/>
              <a:gdLst>
                <a:gd name="T0" fmla="*/ 62 w 67"/>
                <a:gd name="T1" fmla="*/ 0 h 10"/>
                <a:gd name="T2" fmla="*/ 5 w 67"/>
                <a:gd name="T3" fmla="*/ 0 h 10"/>
                <a:gd name="T4" fmla="*/ 0 w 67"/>
                <a:gd name="T5" fmla="*/ 5 h 10"/>
                <a:gd name="T6" fmla="*/ 5 w 67"/>
                <a:gd name="T7" fmla="*/ 10 h 10"/>
                <a:gd name="T8" fmla="*/ 62 w 67"/>
                <a:gd name="T9" fmla="*/ 10 h 10"/>
                <a:gd name="T10" fmla="*/ 67 w 67"/>
                <a:gd name="T11" fmla="*/ 5 h 10"/>
                <a:gd name="T12" fmla="*/ 62 w 6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">
                  <a:moveTo>
                    <a:pt x="6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5" y="10"/>
                    <a:pt x="67" y="8"/>
                    <a:pt x="67" y="5"/>
                  </a:cubicBezTo>
                  <a:cubicBezTo>
                    <a:pt x="67" y="3"/>
                    <a:pt x="65" y="0"/>
                    <a:pt x="6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  <p:sp>
          <p:nvSpPr>
            <p:cNvPr id="37" name="Freeform 173">
              <a:extLst>
                <a:ext uri="{FF2B5EF4-FFF2-40B4-BE49-F238E27FC236}">
                  <a16:creationId xmlns:a16="http://schemas.microsoft.com/office/drawing/2014/main" id="{312E0876-1CF4-BF9D-382F-67888E98F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75" y="371475"/>
              <a:ext cx="146050" cy="22225"/>
            </a:xfrm>
            <a:custGeom>
              <a:avLst/>
              <a:gdLst>
                <a:gd name="T0" fmla="*/ 62 w 67"/>
                <a:gd name="T1" fmla="*/ 0 h 10"/>
                <a:gd name="T2" fmla="*/ 5 w 67"/>
                <a:gd name="T3" fmla="*/ 0 h 10"/>
                <a:gd name="T4" fmla="*/ 0 w 67"/>
                <a:gd name="T5" fmla="*/ 5 h 10"/>
                <a:gd name="T6" fmla="*/ 5 w 67"/>
                <a:gd name="T7" fmla="*/ 10 h 10"/>
                <a:gd name="T8" fmla="*/ 62 w 67"/>
                <a:gd name="T9" fmla="*/ 10 h 10"/>
                <a:gd name="T10" fmla="*/ 67 w 67"/>
                <a:gd name="T11" fmla="*/ 5 h 10"/>
                <a:gd name="T12" fmla="*/ 62 w 6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">
                  <a:moveTo>
                    <a:pt x="6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5" y="10"/>
                    <a:pt x="67" y="8"/>
                    <a:pt x="67" y="5"/>
                  </a:cubicBezTo>
                  <a:cubicBezTo>
                    <a:pt x="67" y="3"/>
                    <a:pt x="65" y="0"/>
                    <a:pt x="6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  <p:sp>
          <p:nvSpPr>
            <p:cNvPr id="38" name="Freeform 174">
              <a:extLst>
                <a:ext uri="{FF2B5EF4-FFF2-40B4-BE49-F238E27FC236}">
                  <a16:creationId xmlns:a16="http://schemas.microsoft.com/office/drawing/2014/main" id="{5F3F7DC7-F352-2D57-90F5-D1F5EDC06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75" y="431800"/>
              <a:ext cx="146050" cy="22225"/>
            </a:xfrm>
            <a:custGeom>
              <a:avLst/>
              <a:gdLst>
                <a:gd name="T0" fmla="*/ 62 w 67"/>
                <a:gd name="T1" fmla="*/ 0 h 10"/>
                <a:gd name="T2" fmla="*/ 5 w 67"/>
                <a:gd name="T3" fmla="*/ 0 h 10"/>
                <a:gd name="T4" fmla="*/ 0 w 67"/>
                <a:gd name="T5" fmla="*/ 5 h 10"/>
                <a:gd name="T6" fmla="*/ 5 w 67"/>
                <a:gd name="T7" fmla="*/ 10 h 10"/>
                <a:gd name="T8" fmla="*/ 62 w 67"/>
                <a:gd name="T9" fmla="*/ 10 h 10"/>
                <a:gd name="T10" fmla="*/ 67 w 67"/>
                <a:gd name="T11" fmla="*/ 5 h 10"/>
                <a:gd name="T12" fmla="*/ 62 w 6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">
                  <a:moveTo>
                    <a:pt x="6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5" y="10"/>
                    <a:pt x="67" y="8"/>
                    <a:pt x="67" y="5"/>
                  </a:cubicBezTo>
                  <a:cubicBezTo>
                    <a:pt x="67" y="3"/>
                    <a:pt x="65" y="0"/>
                    <a:pt x="6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  <p:sp>
          <p:nvSpPr>
            <p:cNvPr id="39" name="Freeform 175">
              <a:extLst>
                <a:ext uri="{FF2B5EF4-FFF2-40B4-BE49-F238E27FC236}">
                  <a16:creationId xmlns:a16="http://schemas.microsoft.com/office/drawing/2014/main" id="{07A95813-EEE0-59DF-32FA-04E6A7ABD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311150"/>
              <a:ext cx="146050" cy="20638"/>
            </a:xfrm>
            <a:custGeom>
              <a:avLst/>
              <a:gdLst>
                <a:gd name="T0" fmla="*/ 62 w 67"/>
                <a:gd name="T1" fmla="*/ 0 h 10"/>
                <a:gd name="T2" fmla="*/ 5 w 67"/>
                <a:gd name="T3" fmla="*/ 0 h 10"/>
                <a:gd name="T4" fmla="*/ 0 w 67"/>
                <a:gd name="T5" fmla="*/ 5 h 10"/>
                <a:gd name="T6" fmla="*/ 5 w 67"/>
                <a:gd name="T7" fmla="*/ 10 h 10"/>
                <a:gd name="T8" fmla="*/ 62 w 67"/>
                <a:gd name="T9" fmla="*/ 10 h 10"/>
                <a:gd name="T10" fmla="*/ 67 w 67"/>
                <a:gd name="T11" fmla="*/ 5 h 10"/>
                <a:gd name="T12" fmla="*/ 62 w 6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">
                  <a:moveTo>
                    <a:pt x="6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5" y="10"/>
                    <a:pt x="67" y="8"/>
                    <a:pt x="67" y="5"/>
                  </a:cubicBezTo>
                  <a:cubicBezTo>
                    <a:pt x="67" y="3"/>
                    <a:pt x="65" y="0"/>
                    <a:pt x="6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  <p:sp>
          <p:nvSpPr>
            <p:cNvPr id="40" name="Freeform 176">
              <a:extLst>
                <a:ext uri="{FF2B5EF4-FFF2-40B4-BE49-F238E27FC236}">
                  <a16:creationId xmlns:a16="http://schemas.microsoft.com/office/drawing/2014/main" id="{B19E50EF-303B-BD79-7916-A61AD446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371475"/>
              <a:ext cx="146050" cy="22225"/>
            </a:xfrm>
            <a:custGeom>
              <a:avLst/>
              <a:gdLst>
                <a:gd name="T0" fmla="*/ 62 w 67"/>
                <a:gd name="T1" fmla="*/ 0 h 10"/>
                <a:gd name="T2" fmla="*/ 5 w 67"/>
                <a:gd name="T3" fmla="*/ 0 h 10"/>
                <a:gd name="T4" fmla="*/ 0 w 67"/>
                <a:gd name="T5" fmla="*/ 5 h 10"/>
                <a:gd name="T6" fmla="*/ 5 w 67"/>
                <a:gd name="T7" fmla="*/ 10 h 10"/>
                <a:gd name="T8" fmla="*/ 62 w 67"/>
                <a:gd name="T9" fmla="*/ 10 h 10"/>
                <a:gd name="T10" fmla="*/ 67 w 67"/>
                <a:gd name="T11" fmla="*/ 5 h 10"/>
                <a:gd name="T12" fmla="*/ 62 w 6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">
                  <a:moveTo>
                    <a:pt x="6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5" y="10"/>
                    <a:pt x="67" y="8"/>
                    <a:pt x="67" y="5"/>
                  </a:cubicBezTo>
                  <a:cubicBezTo>
                    <a:pt x="67" y="3"/>
                    <a:pt x="65" y="0"/>
                    <a:pt x="6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  <p:sp>
          <p:nvSpPr>
            <p:cNvPr id="41" name="Freeform 177">
              <a:extLst>
                <a:ext uri="{FF2B5EF4-FFF2-40B4-BE49-F238E27FC236}">
                  <a16:creationId xmlns:a16="http://schemas.microsoft.com/office/drawing/2014/main" id="{538E5BCE-A201-597E-90EF-033D29358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431800"/>
              <a:ext cx="146050" cy="22225"/>
            </a:xfrm>
            <a:custGeom>
              <a:avLst/>
              <a:gdLst>
                <a:gd name="T0" fmla="*/ 62 w 67"/>
                <a:gd name="T1" fmla="*/ 0 h 10"/>
                <a:gd name="T2" fmla="*/ 5 w 67"/>
                <a:gd name="T3" fmla="*/ 0 h 10"/>
                <a:gd name="T4" fmla="*/ 0 w 67"/>
                <a:gd name="T5" fmla="*/ 5 h 10"/>
                <a:gd name="T6" fmla="*/ 5 w 67"/>
                <a:gd name="T7" fmla="*/ 10 h 10"/>
                <a:gd name="T8" fmla="*/ 62 w 67"/>
                <a:gd name="T9" fmla="*/ 10 h 10"/>
                <a:gd name="T10" fmla="*/ 67 w 67"/>
                <a:gd name="T11" fmla="*/ 5 h 10"/>
                <a:gd name="T12" fmla="*/ 62 w 6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0">
                  <a:moveTo>
                    <a:pt x="6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5" y="10"/>
                    <a:pt x="67" y="8"/>
                    <a:pt x="67" y="5"/>
                  </a:cubicBezTo>
                  <a:cubicBezTo>
                    <a:pt x="67" y="3"/>
                    <a:pt x="65" y="0"/>
                    <a:pt x="6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  <p:sp>
          <p:nvSpPr>
            <p:cNvPr id="42" name="Freeform 178">
              <a:extLst>
                <a:ext uri="{FF2B5EF4-FFF2-40B4-BE49-F238E27FC236}">
                  <a16:creationId xmlns:a16="http://schemas.microsoft.com/office/drawing/2014/main" id="{E966A5A5-FD6F-CF51-B263-D17B725D32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8050" y="198438"/>
              <a:ext cx="515938" cy="379413"/>
            </a:xfrm>
            <a:custGeom>
              <a:avLst/>
              <a:gdLst>
                <a:gd name="T0" fmla="*/ 176 w 238"/>
                <a:gd name="T1" fmla="*/ 0 h 175"/>
                <a:gd name="T2" fmla="*/ 119 w 238"/>
                <a:gd name="T3" fmla="*/ 12 h 175"/>
                <a:gd name="T4" fmla="*/ 62 w 238"/>
                <a:gd name="T5" fmla="*/ 0 h 175"/>
                <a:gd name="T6" fmla="*/ 0 w 238"/>
                <a:gd name="T7" fmla="*/ 21 h 175"/>
                <a:gd name="T8" fmla="*/ 0 w 238"/>
                <a:gd name="T9" fmla="*/ 170 h 175"/>
                <a:gd name="T10" fmla="*/ 2 w 238"/>
                <a:gd name="T11" fmla="*/ 174 h 175"/>
                <a:gd name="T12" fmla="*/ 6 w 238"/>
                <a:gd name="T13" fmla="*/ 175 h 175"/>
                <a:gd name="T14" fmla="*/ 118 w 238"/>
                <a:gd name="T15" fmla="*/ 175 h 175"/>
                <a:gd name="T16" fmla="*/ 119 w 238"/>
                <a:gd name="T17" fmla="*/ 175 h 175"/>
                <a:gd name="T18" fmla="*/ 119 w 238"/>
                <a:gd name="T19" fmla="*/ 175 h 175"/>
                <a:gd name="T20" fmla="*/ 120 w 238"/>
                <a:gd name="T21" fmla="*/ 175 h 175"/>
                <a:gd name="T22" fmla="*/ 232 w 238"/>
                <a:gd name="T23" fmla="*/ 175 h 175"/>
                <a:gd name="T24" fmla="*/ 233 w 238"/>
                <a:gd name="T25" fmla="*/ 175 h 175"/>
                <a:gd name="T26" fmla="*/ 236 w 238"/>
                <a:gd name="T27" fmla="*/ 174 h 175"/>
                <a:gd name="T28" fmla="*/ 238 w 238"/>
                <a:gd name="T29" fmla="*/ 170 h 175"/>
                <a:gd name="T30" fmla="*/ 238 w 238"/>
                <a:gd name="T31" fmla="*/ 21 h 175"/>
                <a:gd name="T32" fmla="*/ 176 w 238"/>
                <a:gd name="T33" fmla="*/ 0 h 175"/>
                <a:gd name="T34" fmla="*/ 62 w 238"/>
                <a:gd name="T35" fmla="*/ 161 h 175"/>
                <a:gd name="T36" fmla="*/ 10 w 238"/>
                <a:gd name="T37" fmla="*/ 164 h 175"/>
                <a:gd name="T38" fmla="*/ 10 w 238"/>
                <a:gd name="T39" fmla="*/ 21 h 175"/>
                <a:gd name="T40" fmla="*/ 62 w 238"/>
                <a:gd name="T41" fmla="*/ 9 h 175"/>
                <a:gd name="T42" fmla="*/ 114 w 238"/>
                <a:gd name="T43" fmla="*/ 21 h 175"/>
                <a:gd name="T44" fmla="*/ 114 w 238"/>
                <a:gd name="T45" fmla="*/ 164 h 175"/>
                <a:gd name="T46" fmla="*/ 62 w 238"/>
                <a:gd name="T47" fmla="*/ 161 h 175"/>
                <a:gd name="T48" fmla="*/ 228 w 238"/>
                <a:gd name="T49" fmla="*/ 164 h 175"/>
                <a:gd name="T50" fmla="*/ 124 w 238"/>
                <a:gd name="T51" fmla="*/ 164 h 175"/>
                <a:gd name="T52" fmla="*/ 124 w 238"/>
                <a:gd name="T53" fmla="*/ 21 h 175"/>
                <a:gd name="T54" fmla="*/ 176 w 238"/>
                <a:gd name="T55" fmla="*/ 9 h 175"/>
                <a:gd name="T56" fmla="*/ 228 w 238"/>
                <a:gd name="T57" fmla="*/ 21 h 175"/>
                <a:gd name="T58" fmla="*/ 228 w 238"/>
                <a:gd name="T59" fmla="*/ 16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8" h="175">
                  <a:moveTo>
                    <a:pt x="176" y="0"/>
                  </a:moveTo>
                  <a:cubicBezTo>
                    <a:pt x="153" y="0"/>
                    <a:pt x="129" y="4"/>
                    <a:pt x="119" y="12"/>
                  </a:cubicBezTo>
                  <a:cubicBezTo>
                    <a:pt x="109" y="4"/>
                    <a:pt x="85" y="0"/>
                    <a:pt x="62" y="0"/>
                  </a:cubicBezTo>
                  <a:cubicBezTo>
                    <a:pt x="32" y="0"/>
                    <a:pt x="0" y="7"/>
                    <a:pt x="0" y="21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2"/>
                    <a:pt x="1" y="173"/>
                    <a:pt x="2" y="174"/>
                  </a:cubicBezTo>
                  <a:cubicBezTo>
                    <a:pt x="3" y="175"/>
                    <a:pt x="4" y="175"/>
                    <a:pt x="6" y="175"/>
                  </a:cubicBezTo>
                  <a:cubicBezTo>
                    <a:pt x="40" y="169"/>
                    <a:pt x="84" y="169"/>
                    <a:pt x="118" y="175"/>
                  </a:cubicBezTo>
                  <a:cubicBezTo>
                    <a:pt x="118" y="175"/>
                    <a:pt x="119" y="175"/>
                    <a:pt x="119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20" y="175"/>
                    <a:pt x="120" y="175"/>
                    <a:pt x="120" y="175"/>
                  </a:cubicBezTo>
                  <a:cubicBezTo>
                    <a:pt x="154" y="169"/>
                    <a:pt x="198" y="169"/>
                    <a:pt x="232" y="175"/>
                  </a:cubicBezTo>
                  <a:cubicBezTo>
                    <a:pt x="232" y="175"/>
                    <a:pt x="233" y="175"/>
                    <a:pt x="233" y="175"/>
                  </a:cubicBezTo>
                  <a:cubicBezTo>
                    <a:pt x="234" y="175"/>
                    <a:pt x="235" y="175"/>
                    <a:pt x="236" y="174"/>
                  </a:cubicBezTo>
                  <a:cubicBezTo>
                    <a:pt x="237" y="173"/>
                    <a:pt x="238" y="172"/>
                    <a:pt x="238" y="170"/>
                  </a:cubicBezTo>
                  <a:cubicBezTo>
                    <a:pt x="238" y="21"/>
                    <a:pt x="238" y="21"/>
                    <a:pt x="238" y="21"/>
                  </a:cubicBezTo>
                  <a:cubicBezTo>
                    <a:pt x="238" y="7"/>
                    <a:pt x="206" y="0"/>
                    <a:pt x="176" y="0"/>
                  </a:cubicBezTo>
                  <a:close/>
                  <a:moveTo>
                    <a:pt x="62" y="161"/>
                  </a:moveTo>
                  <a:cubicBezTo>
                    <a:pt x="44" y="161"/>
                    <a:pt x="26" y="162"/>
                    <a:pt x="10" y="164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18"/>
                    <a:pt x="28" y="9"/>
                    <a:pt x="62" y="9"/>
                  </a:cubicBezTo>
                  <a:cubicBezTo>
                    <a:pt x="96" y="9"/>
                    <a:pt x="114" y="18"/>
                    <a:pt x="114" y="21"/>
                  </a:cubicBezTo>
                  <a:cubicBezTo>
                    <a:pt x="114" y="164"/>
                    <a:pt x="114" y="164"/>
                    <a:pt x="114" y="164"/>
                  </a:cubicBezTo>
                  <a:cubicBezTo>
                    <a:pt x="98" y="162"/>
                    <a:pt x="80" y="161"/>
                    <a:pt x="62" y="161"/>
                  </a:cubicBezTo>
                  <a:close/>
                  <a:moveTo>
                    <a:pt x="228" y="164"/>
                  </a:moveTo>
                  <a:cubicBezTo>
                    <a:pt x="196" y="160"/>
                    <a:pt x="156" y="160"/>
                    <a:pt x="124" y="164"/>
                  </a:cubicBezTo>
                  <a:cubicBezTo>
                    <a:pt x="124" y="21"/>
                    <a:pt x="124" y="21"/>
                    <a:pt x="124" y="21"/>
                  </a:cubicBezTo>
                  <a:cubicBezTo>
                    <a:pt x="124" y="18"/>
                    <a:pt x="142" y="9"/>
                    <a:pt x="176" y="9"/>
                  </a:cubicBezTo>
                  <a:cubicBezTo>
                    <a:pt x="210" y="9"/>
                    <a:pt x="228" y="18"/>
                    <a:pt x="228" y="21"/>
                  </a:cubicBezTo>
                  <a:lnTo>
                    <a:pt x="228" y="16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682" tIns="40341" rIns="80682" bIns="40341" numCol="1" anchor="t" anchorCtr="0" compatLnSpc="1">
              <a:prstTxWarp prst="textNoShape">
                <a:avLst/>
              </a:prstTxWarp>
            </a:bodyPr>
            <a:lstStyle/>
            <a:p>
              <a:endParaRPr lang="en-US" sz="1588" dirty="0"/>
            </a:p>
          </p:txBody>
        </p:sp>
      </p:grpSp>
      <p:sp>
        <p:nvSpPr>
          <p:cNvPr id="43" name="Shape 47">
            <a:extLst>
              <a:ext uri="{FF2B5EF4-FFF2-40B4-BE49-F238E27FC236}">
                <a16:creationId xmlns:a16="http://schemas.microsoft.com/office/drawing/2014/main" id="{F04B842A-8113-165C-F156-C175CDCEF420}"/>
              </a:ext>
            </a:extLst>
          </p:cNvPr>
          <p:cNvSpPr txBox="1">
            <a:spLocks/>
          </p:cNvSpPr>
          <p:nvPr/>
        </p:nvSpPr>
        <p:spPr>
          <a:xfrm>
            <a:off x="914399" y="2231002"/>
            <a:ext cx="4650059" cy="1198800"/>
          </a:xfrm>
          <a:prstGeom prst="rect">
            <a:avLst/>
          </a:prstGeom>
        </p:spPr>
        <p:txBody>
          <a:bodyPr lIns="46732" tIns="23365" rIns="46732" bIns="23365">
            <a:no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+mj-lt"/>
                <a:ea typeface="+mj-ea"/>
                <a:cs typeface="+mj-cs"/>
                <a:sym typeface="Gotham Bold" charset="0"/>
              </a:defRPr>
            </a:lvl1pPr>
            <a:lvl2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2pPr>
            <a:lvl3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3pPr>
            <a:lvl4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4pPr>
            <a:lvl5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5pPr>
            <a:lvl6pPr marL="5143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6pPr>
            <a:lvl7pPr marL="10287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7pPr>
            <a:lvl8pPr marL="15430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8pPr>
            <a:lvl9pPr marL="20574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5A5A5A"/>
                </a:solidFill>
                <a:latin typeface="Open Sans"/>
                <a:cs typeface="Frutiger Next Pro Light"/>
              </a:rPr>
              <a:t>Real-world networks are complicated and connected. Failures in one network have cascading effect on other networks.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Open Sans"/>
              <a:ea typeface="+mj-ea"/>
              <a:cs typeface="Frutiger Next Pro Light"/>
              <a:sym typeface="Gotham Bold" charset="0"/>
            </a:endParaRPr>
          </a:p>
        </p:txBody>
      </p:sp>
      <p:sp>
        <p:nvSpPr>
          <p:cNvPr id="44" name="Shape 47">
            <a:extLst>
              <a:ext uri="{FF2B5EF4-FFF2-40B4-BE49-F238E27FC236}">
                <a16:creationId xmlns:a16="http://schemas.microsoft.com/office/drawing/2014/main" id="{C6960BCF-E807-0BEB-A03F-FC15EED52C0A}"/>
              </a:ext>
            </a:extLst>
          </p:cNvPr>
          <p:cNvSpPr txBox="1">
            <a:spLocks/>
          </p:cNvSpPr>
          <p:nvPr/>
        </p:nvSpPr>
        <p:spPr>
          <a:xfrm>
            <a:off x="1413346" y="1817222"/>
            <a:ext cx="2241067" cy="297494"/>
          </a:xfrm>
          <a:prstGeom prst="rect">
            <a:avLst/>
          </a:prstGeom>
        </p:spPr>
        <p:txBody>
          <a:bodyPr lIns="46732" tIns="23365" rIns="46732" bIns="23365">
            <a:no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+mj-lt"/>
                <a:ea typeface="+mj-ea"/>
                <a:cs typeface="+mj-cs"/>
                <a:sym typeface="Gotham Bold" charset="0"/>
              </a:defRPr>
            </a:lvl1pPr>
            <a:lvl2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2pPr>
            <a:lvl3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3pPr>
            <a:lvl4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4pPr>
            <a:lvl5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5pPr>
            <a:lvl6pPr marL="5143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6pPr>
            <a:lvl7pPr marL="10287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7pPr>
            <a:lvl8pPr marL="15430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8pPr>
            <a:lvl9pPr marL="20574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Gotham Bold" charset="0"/>
              </a:rPr>
              <a:t>Background</a:t>
            </a:r>
          </a:p>
        </p:txBody>
      </p:sp>
      <p:sp>
        <p:nvSpPr>
          <p:cNvPr id="56" name="Shape 47">
            <a:extLst>
              <a:ext uri="{FF2B5EF4-FFF2-40B4-BE49-F238E27FC236}">
                <a16:creationId xmlns:a16="http://schemas.microsoft.com/office/drawing/2014/main" id="{91C31BA7-714A-9C04-6C3B-A6DCB47BD8D2}"/>
              </a:ext>
            </a:extLst>
          </p:cNvPr>
          <p:cNvSpPr txBox="1">
            <a:spLocks/>
          </p:cNvSpPr>
          <p:nvPr/>
        </p:nvSpPr>
        <p:spPr>
          <a:xfrm>
            <a:off x="934172" y="3714624"/>
            <a:ext cx="4955000" cy="1198800"/>
          </a:xfrm>
          <a:prstGeom prst="rect">
            <a:avLst/>
          </a:prstGeom>
        </p:spPr>
        <p:txBody>
          <a:bodyPr lIns="46732" tIns="23365" rIns="46732" bIns="23365">
            <a:no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+mj-lt"/>
                <a:ea typeface="+mj-ea"/>
                <a:cs typeface="+mj-cs"/>
                <a:sym typeface="Gotham Bold" charset="0"/>
              </a:defRPr>
            </a:lvl1pPr>
            <a:lvl2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2pPr>
            <a:lvl3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3pPr>
            <a:lvl4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4pPr>
            <a:lvl5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5pPr>
            <a:lvl6pPr marL="5143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6pPr>
            <a:lvl7pPr marL="10287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7pPr>
            <a:lvl8pPr marL="15430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8pPr>
            <a:lvl9pPr marL="20574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Open Sans"/>
                <a:ea typeface="+mj-ea"/>
                <a:cs typeface="Frutiger Next Pro Light"/>
                <a:sym typeface="Gotham Bold" charset="0"/>
              </a:rPr>
              <a:t>The objective is to investigate how edges should connect for maximum robustness and the threshold at which networks collapse</a:t>
            </a:r>
          </a:p>
        </p:txBody>
      </p:sp>
      <p:sp>
        <p:nvSpPr>
          <p:cNvPr id="57" name="Shape 47">
            <a:extLst>
              <a:ext uri="{FF2B5EF4-FFF2-40B4-BE49-F238E27FC236}">
                <a16:creationId xmlns:a16="http://schemas.microsoft.com/office/drawing/2014/main" id="{C7FFEDE7-9CE9-9EDD-A5FA-78B8A5B1E55B}"/>
              </a:ext>
            </a:extLst>
          </p:cNvPr>
          <p:cNvSpPr txBox="1">
            <a:spLocks/>
          </p:cNvSpPr>
          <p:nvPr/>
        </p:nvSpPr>
        <p:spPr>
          <a:xfrm>
            <a:off x="1413346" y="3300844"/>
            <a:ext cx="2241067" cy="297494"/>
          </a:xfrm>
          <a:prstGeom prst="rect">
            <a:avLst/>
          </a:prstGeom>
        </p:spPr>
        <p:txBody>
          <a:bodyPr lIns="46732" tIns="23365" rIns="46732" bIns="23365">
            <a:no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+mj-lt"/>
                <a:ea typeface="+mj-ea"/>
                <a:cs typeface="+mj-cs"/>
                <a:sym typeface="Gotham Bold" charset="0"/>
              </a:defRPr>
            </a:lvl1pPr>
            <a:lvl2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2pPr>
            <a:lvl3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3pPr>
            <a:lvl4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4pPr>
            <a:lvl5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5pPr>
            <a:lvl6pPr marL="5143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6pPr>
            <a:lvl7pPr marL="10287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7pPr>
            <a:lvl8pPr marL="15430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8pPr>
            <a:lvl9pPr marL="20574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Gotham Bold" charset="0"/>
              </a:rPr>
              <a:t>Objective</a:t>
            </a:r>
          </a:p>
        </p:txBody>
      </p:sp>
      <p:sp>
        <p:nvSpPr>
          <p:cNvPr id="58" name="Shape 47">
            <a:extLst>
              <a:ext uri="{FF2B5EF4-FFF2-40B4-BE49-F238E27FC236}">
                <a16:creationId xmlns:a16="http://schemas.microsoft.com/office/drawing/2014/main" id="{20CA30D7-2914-21A5-2996-63F87E0CABA1}"/>
              </a:ext>
            </a:extLst>
          </p:cNvPr>
          <p:cNvSpPr txBox="1">
            <a:spLocks/>
          </p:cNvSpPr>
          <p:nvPr/>
        </p:nvSpPr>
        <p:spPr>
          <a:xfrm>
            <a:off x="934171" y="5198246"/>
            <a:ext cx="4877475" cy="1198800"/>
          </a:xfrm>
          <a:prstGeom prst="rect">
            <a:avLst/>
          </a:prstGeom>
        </p:spPr>
        <p:txBody>
          <a:bodyPr lIns="46732" tIns="23365" rIns="46732" bIns="23365">
            <a:no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+mj-lt"/>
                <a:ea typeface="+mj-ea"/>
                <a:cs typeface="+mj-cs"/>
                <a:sym typeface="Gotham Bold" charset="0"/>
              </a:defRPr>
            </a:lvl1pPr>
            <a:lvl2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2pPr>
            <a:lvl3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3pPr>
            <a:lvl4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4pPr>
            <a:lvl5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5pPr>
            <a:lvl6pPr marL="5143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6pPr>
            <a:lvl7pPr marL="10287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7pPr>
            <a:lvl8pPr marL="15430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8pPr>
            <a:lvl9pPr marL="20574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Open Sans"/>
                <a:ea typeface="+mj-ea"/>
                <a:cs typeface="Frutiger Next Pro Light"/>
                <a:sym typeface="Gotham Bold" charset="0"/>
              </a:rPr>
              <a:t>Two interdependent networks are considered, and the effects of regular and random allocation are simulated.</a:t>
            </a:r>
          </a:p>
        </p:txBody>
      </p:sp>
      <p:sp>
        <p:nvSpPr>
          <p:cNvPr id="59" name="Shape 47">
            <a:extLst>
              <a:ext uri="{FF2B5EF4-FFF2-40B4-BE49-F238E27FC236}">
                <a16:creationId xmlns:a16="http://schemas.microsoft.com/office/drawing/2014/main" id="{8E21081F-69CF-86AE-6E6C-E58D20033AFA}"/>
              </a:ext>
            </a:extLst>
          </p:cNvPr>
          <p:cNvSpPr txBox="1">
            <a:spLocks/>
          </p:cNvSpPr>
          <p:nvPr/>
        </p:nvSpPr>
        <p:spPr>
          <a:xfrm>
            <a:off x="1413346" y="4784466"/>
            <a:ext cx="2241067" cy="297494"/>
          </a:xfrm>
          <a:prstGeom prst="rect">
            <a:avLst/>
          </a:prstGeom>
        </p:spPr>
        <p:txBody>
          <a:bodyPr lIns="46732" tIns="23365" rIns="46732" bIns="23365">
            <a:no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+mj-lt"/>
                <a:ea typeface="+mj-ea"/>
                <a:cs typeface="+mj-cs"/>
                <a:sym typeface="Gotham Bold" charset="0"/>
              </a:defRPr>
            </a:lvl1pPr>
            <a:lvl2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2pPr>
            <a:lvl3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3pPr>
            <a:lvl4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4pPr>
            <a:lvl5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5pPr>
            <a:lvl6pPr marL="5143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6pPr>
            <a:lvl7pPr marL="10287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7pPr>
            <a:lvl8pPr marL="154305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8pPr>
            <a:lvl9pPr marL="20574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9500">
                <a:solidFill>
                  <a:srgbClr val="FFFFFF"/>
                </a:solidFill>
                <a:latin typeface="Gotham Bold" charset="0"/>
                <a:ea typeface="ヒラギノ角ゴ ProN W6" charset="0"/>
                <a:cs typeface="ヒラギノ角ゴ ProN W6" charset="0"/>
                <a:sym typeface="Gotham Bold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Gotham Bold" charset="0"/>
              </a:rPr>
              <a:t>Setting</a:t>
            </a:r>
          </a:p>
        </p:txBody>
      </p:sp>
      <p:sp>
        <p:nvSpPr>
          <p:cNvPr id="60" name="Freeform 183">
            <a:extLst>
              <a:ext uri="{FF2B5EF4-FFF2-40B4-BE49-F238E27FC236}">
                <a16:creationId xmlns:a16="http://schemas.microsoft.com/office/drawing/2014/main" id="{9B8B9345-CE01-36CD-2A1E-8C5F34ECF313}"/>
              </a:ext>
            </a:extLst>
          </p:cNvPr>
          <p:cNvSpPr>
            <a:spLocks noEditPoints="1"/>
          </p:cNvSpPr>
          <p:nvPr/>
        </p:nvSpPr>
        <p:spPr bwMode="auto">
          <a:xfrm>
            <a:off x="971859" y="3286566"/>
            <a:ext cx="206522" cy="306452"/>
          </a:xfrm>
          <a:custGeom>
            <a:avLst/>
            <a:gdLst>
              <a:gd name="T0" fmla="*/ 157 w 159"/>
              <a:gd name="T1" fmla="*/ 22 h 236"/>
              <a:gd name="T2" fmla="*/ 111 w 159"/>
              <a:gd name="T3" fmla="*/ 4 h 236"/>
              <a:gd name="T4" fmla="*/ 70 w 159"/>
              <a:gd name="T5" fmla="*/ 12 h 236"/>
              <a:gd name="T6" fmla="*/ 32 w 159"/>
              <a:gd name="T7" fmla="*/ 19 h 236"/>
              <a:gd name="T8" fmla="*/ 10 w 159"/>
              <a:gd name="T9" fmla="*/ 15 h 236"/>
              <a:gd name="T10" fmla="*/ 10 w 159"/>
              <a:gd name="T11" fmla="*/ 5 h 236"/>
              <a:gd name="T12" fmla="*/ 5 w 159"/>
              <a:gd name="T13" fmla="*/ 0 h 236"/>
              <a:gd name="T14" fmla="*/ 0 w 159"/>
              <a:gd name="T15" fmla="*/ 5 h 236"/>
              <a:gd name="T16" fmla="*/ 0 w 159"/>
              <a:gd name="T17" fmla="*/ 18 h 236"/>
              <a:gd name="T18" fmla="*/ 0 w 159"/>
              <a:gd name="T19" fmla="*/ 127 h 236"/>
              <a:gd name="T20" fmla="*/ 0 w 159"/>
              <a:gd name="T21" fmla="*/ 231 h 236"/>
              <a:gd name="T22" fmla="*/ 5 w 159"/>
              <a:gd name="T23" fmla="*/ 236 h 236"/>
              <a:gd name="T24" fmla="*/ 10 w 159"/>
              <a:gd name="T25" fmla="*/ 231 h 236"/>
              <a:gd name="T26" fmla="*/ 10 w 159"/>
              <a:gd name="T27" fmla="*/ 133 h 236"/>
              <a:gd name="T28" fmla="*/ 29 w 159"/>
              <a:gd name="T29" fmla="*/ 134 h 236"/>
              <a:gd name="T30" fmla="*/ 73 w 159"/>
              <a:gd name="T31" fmla="*/ 130 h 236"/>
              <a:gd name="T32" fmla="*/ 116 w 159"/>
              <a:gd name="T33" fmla="*/ 125 h 236"/>
              <a:gd name="T34" fmla="*/ 152 w 159"/>
              <a:gd name="T35" fmla="*/ 132 h 236"/>
              <a:gd name="T36" fmla="*/ 157 w 159"/>
              <a:gd name="T37" fmla="*/ 131 h 236"/>
              <a:gd name="T38" fmla="*/ 159 w 159"/>
              <a:gd name="T39" fmla="*/ 127 h 236"/>
              <a:gd name="T40" fmla="*/ 159 w 159"/>
              <a:gd name="T41" fmla="*/ 26 h 236"/>
              <a:gd name="T42" fmla="*/ 157 w 159"/>
              <a:gd name="T43" fmla="*/ 22 h 236"/>
              <a:gd name="T44" fmla="*/ 149 w 159"/>
              <a:gd name="T45" fmla="*/ 120 h 236"/>
              <a:gd name="T46" fmla="*/ 116 w 159"/>
              <a:gd name="T47" fmla="*/ 116 h 236"/>
              <a:gd name="T48" fmla="*/ 71 w 159"/>
              <a:gd name="T49" fmla="*/ 120 h 236"/>
              <a:gd name="T50" fmla="*/ 29 w 159"/>
              <a:gd name="T51" fmla="*/ 124 h 236"/>
              <a:gd name="T52" fmla="*/ 10 w 159"/>
              <a:gd name="T53" fmla="*/ 123 h 236"/>
              <a:gd name="T54" fmla="*/ 10 w 159"/>
              <a:gd name="T55" fmla="*/ 25 h 236"/>
              <a:gd name="T56" fmla="*/ 32 w 159"/>
              <a:gd name="T57" fmla="*/ 29 h 236"/>
              <a:gd name="T58" fmla="*/ 73 w 159"/>
              <a:gd name="T59" fmla="*/ 21 h 236"/>
              <a:gd name="T60" fmla="*/ 111 w 159"/>
              <a:gd name="T61" fmla="*/ 13 h 236"/>
              <a:gd name="T62" fmla="*/ 149 w 159"/>
              <a:gd name="T63" fmla="*/ 28 h 236"/>
              <a:gd name="T64" fmla="*/ 149 w 159"/>
              <a:gd name="T65" fmla="*/ 12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9" h="236">
                <a:moveTo>
                  <a:pt x="157" y="22"/>
                </a:moveTo>
                <a:cubicBezTo>
                  <a:pt x="143" y="10"/>
                  <a:pt x="128" y="4"/>
                  <a:pt x="111" y="4"/>
                </a:cubicBezTo>
                <a:cubicBezTo>
                  <a:pt x="97" y="4"/>
                  <a:pt x="84" y="8"/>
                  <a:pt x="70" y="12"/>
                </a:cubicBezTo>
                <a:cubicBezTo>
                  <a:pt x="57" y="16"/>
                  <a:pt x="45" y="19"/>
                  <a:pt x="32" y="19"/>
                </a:cubicBezTo>
                <a:cubicBezTo>
                  <a:pt x="24" y="19"/>
                  <a:pt x="17" y="18"/>
                  <a:pt x="10" y="15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2"/>
                  <a:pt x="8" y="0"/>
                  <a:pt x="5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234"/>
                  <a:pt x="3" y="236"/>
                  <a:pt x="5" y="236"/>
                </a:cubicBezTo>
                <a:cubicBezTo>
                  <a:pt x="8" y="236"/>
                  <a:pt x="10" y="234"/>
                  <a:pt x="10" y="231"/>
                </a:cubicBezTo>
                <a:cubicBezTo>
                  <a:pt x="10" y="133"/>
                  <a:pt x="10" y="133"/>
                  <a:pt x="10" y="133"/>
                </a:cubicBezTo>
                <a:cubicBezTo>
                  <a:pt x="16" y="134"/>
                  <a:pt x="22" y="134"/>
                  <a:pt x="29" y="134"/>
                </a:cubicBezTo>
                <a:cubicBezTo>
                  <a:pt x="43" y="134"/>
                  <a:pt x="58" y="132"/>
                  <a:pt x="73" y="130"/>
                </a:cubicBezTo>
                <a:cubicBezTo>
                  <a:pt x="87" y="128"/>
                  <a:pt x="102" y="125"/>
                  <a:pt x="116" y="125"/>
                </a:cubicBezTo>
                <a:cubicBezTo>
                  <a:pt x="130" y="125"/>
                  <a:pt x="142" y="127"/>
                  <a:pt x="152" y="132"/>
                </a:cubicBezTo>
                <a:cubicBezTo>
                  <a:pt x="153" y="132"/>
                  <a:pt x="155" y="132"/>
                  <a:pt x="157" y="131"/>
                </a:cubicBezTo>
                <a:cubicBezTo>
                  <a:pt x="158" y="130"/>
                  <a:pt x="159" y="129"/>
                  <a:pt x="159" y="127"/>
                </a:cubicBezTo>
                <a:cubicBezTo>
                  <a:pt x="159" y="26"/>
                  <a:pt x="159" y="26"/>
                  <a:pt x="159" y="26"/>
                </a:cubicBezTo>
                <a:cubicBezTo>
                  <a:pt x="159" y="24"/>
                  <a:pt x="158" y="23"/>
                  <a:pt x="157" y="22"/>
                </a:cubicBezTo>
                <a:close/>
                <a:moveTo>
                  <a:pt x="149" y="120"/>
                </a:moveTo>
                <a:cubicBezTo>
                  <a:pt x="139" y="117"/>
                  <a:pt x="128" y="116"/>
                  <a:pt x="116" y="116"/>
                </a:cubicBezTo>
                <a:cubicBezTo>
                  <a:pt x="101" y="116"/>
                  <a:pt x="86" y="118"/>
                  <a:pt x="71" y="120"/>
                </a:cubicBezTo>
                <a:cubicBezTo>
                  <a:pt x="56" y="122"/>
                  <a:pt x="43" y="124"/>
                  <a:pt x="29" y="124"/>
                </a:cubicBezTo>
                <a:cubicBezTo>
                  <a:pt x="22" y="124"/>
                  <a:pt x="16" y="124"/>
                  <a:pt x="10" y="123"/>
                </a:cubicBezTo>
                <a:cubicBezTo>
                  <a:pt x="10" y="25"/>
                  <a:pt x="10" y="25"/>
                  <a:pt x="10" y="25"/>
                </a:cubicBezTo>
                <a:cubicBezTo>
                  <a:pt x="17" y="28"/>
                  <a:pt x="24" y="29"/>
                  <a:pt x="32" y="29"/>
                </a:cubicBezTo>
                <a:cubicBezTo>
                  <a:pt x="46" y="29"/>
                  <a:pt x="60" y="25"/>
                  <a:pt x="73" y="21"/>
                </a:cubicBezTo>
                <a:cubicBezTo>
                  <a:pt x="86" y="17"/>
                  <a:pt x="99" y="13"/>
                  <a:pt x="111" y="13"/>
                </a:cubicBezTo>
                <a:cubicBezTo>
                  <a:pt x="125" y="13"/>
                  <a:pt x="137" y="18"/>
                  <a:pt x="149" y="28"/>
                </a:cubicBezTo>
                <a:lnTo>
                  <a:pt x="149" y="12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0682" tIns="40341" rIns="80682" bIns="40341" numCol="1" anchor="t" anchorCtr="0" compatLnSpc="1">
            <a:prstTxWarp prst="textNoShape">
              <a:avLst/>
            </a:prstTxWarp>
          </a:bodyPr>
          <a:lstStyle/>
          <a:p>
            <a:endParaRPr lang="en-US" sz="1588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3CE61C3-811F-6E5B-024C-9C157253FD29}"/>
              </a:ext>
            </a:extLst>
          </p:cNvPr>
          <p:cNvGrpSpPr/>
          <p:nvPr/>
        </p:nvGrpSpPr>
        <p:grpSpPr>
          <a:xfrm>
            <a:off x="1003646" y="1734460"/>
            <a:ext cx="183379" cy="307556"/>
            <a:chOff x="1035435" y="4107405"/>
            <a:chExt cx="137840" cy="231180"/>
          </a:xfrm>
        </p:grpSpPr>
        <p:sp>
          <p:nvSpPr>
            <p:cNvPr id="63" name="Freeform 489">
              <a:extLst>
                <a:ext uri="{FF2B5EF4-FFF2-40B4-BE49-F238E27FC236}">
                  <a16:creationId xmlns:a16="http://schemas.microsoft.com/office/drawing/2014/main" id="{61ED2B65-71DB-6B86-8B98-82FC287BC6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1020" y="4291915"/>
              <a:ext cx="46670" cy="46670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21 h 64"/>
                <a:gd name="T12" fmla="*/ 21 w 64"/>
                <a:gd name="T13" fmla="*/ 32 h 64"/>
                <a:gd name="T14" fmla="*/ 32 w 64"/>
                <a:gd name="T15" fmla="*/ 42 h 64"/>
                <a:gd name="T16" fmla="*/ 42 w 64"/>
                <a:gd name="T17" fmla="*/ 32 h 64"/>
                <a:gd name="T18" fmla="*/ 32 w 64"/>
                <a:gd name="T19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49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cubicBezTo>
                    <a:pt x="64" y="49"/>
                    <a:pt x="49" y="64"/>
                    <a:pt x="32" y="64"/>
                  </a:cubicBezTo>
                  <a:close/>
                  <a:moveTo>
                    <a:pt x="32" y="21"/>
                  </a:moveTo>
                  <a:cubicBezTo>
                    <a:pt x="26" y="21"/>
                    <a:pt x="21" y="26"/>
                    <a:pt x="21" y="32"/>
                  </a:cubicBezTo>
                  <a:cubicBezTo>
                    <a:pt x="21" y="38"/>
                    <a:pt x="26" y="42"/>
                    <a:pt x="32" y="42"/>
                  </a:cubicBezTo>
                  <a:cubicBezTo>
                    <a:pt x="38" y="42"/>
                    <a:pt x="42" y="38"/>
                    <a:pt x="42" y="32"/>
                  </a:cubicBezTo>
                  <a:cubicBezTo>
                    <a:pt x="42" y="26"/>
                    <a:pt x="38" y="21"/>
                    <a:pt x="32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490">
              <a:extLst>
                <a:ext uri="{FF2B5EF4-FFF2-40B4-BE49-F238E27FC236}">
                  <a16:creationId xmlns:a16="http://schemas.microsoft.com/office/drawing/2014/main" id="{063C2078-1F22-8F01-0219-BEA534682F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5435" y="4107405"/>
              <a:ext cx="137840" cy="169315"/>
            </a:xfrm>
            <a:custGeom>
              <a:avLst/>
              <a:gdLst>
                <a:gd name="T0" fmla="*/ 116 w 191"/>
                <a:gd name="T1" fmla="*/ 234 h 234"/>
                <a:gd name="T2" fmla="*/ 73 w 191"/>
                <a:gd name="T3" fmla="*/ 234 h 234"/>
                <a:gd name="T4" fmla="*/ 63 w 191"/>
                <a:gd name="T5" fmla="*/ 224 h 234"/>
                <a:gd name="T6" fmla="*/ 63 w 191"/>
                <a:gd name="T7" fmla="*/ 138 h 234"/>
                <a:gd name="T8" fmla="*/ 66 w 191"/>
                <a:gd name="T9" fmla="*/ 131 h 234"/>
                <a:gd name="T10" fmla="*/ 73 w 191"/>
                <a:gd name="T11" fmla="*/ 128 h 234"/>
                <a:gd name="T12" fmla="*/ 95 w 191"/>
                <a:gd name="T13" fmla="*/ 128 h 234"/>
                <a:gd name="T14" fmla="*/ 127 w 191"/>
                <a:gd name="T15" fmla="*/ 96 h 234"/>
                <a:gd name="T16" fmla="*/ 95 w 191"/>
                <a:gd name="T17" fmla="*/ 64 h 234"/>
                <a:gd name="T18" fmla="*/ 63 w 191"/>
                <a:gd name="T19" fmla="*/ 90 h 234"/>
                <a:gd name="T20" fmla="*/ 53 w 191"/>
                <a:gd name="T21" fmla="*/ 99 h 234"/>
                <a:gd name="T22" fmla="*/ 10 w 191"/>
                <a:gd name="T23" fmla="*/ 96 h 234"/>
                <a:gd name="T24" fmla="*/ 0 w 191"/>
                <a:gd name="T25" fmla="*/ 85 h 234"/>
                <a:gd name="T26" fmla="*/ 0 w 191"/>
                <a:gd name="T27" fmla="*/ 80 h 234"/>
                <a:gd name="T28" fmla="*/ 95 w 191"/>
                <a:gd name="T29" fmla="*/ 0 h 234"/>
                <a:gd name="T30" fmla="*/ 191 w 191"/>
                <a:gd name="T31" fmla="*/ 96 h 234"/>
                <a:gd name="T32" fmla="*/ 127 w 191"/>
                <a:gd name="T33" fmla="*/ 186 h 234"/>
                <a:gd name="T34" fmla="*/ 127 w 191"/>
                <a:gd name="T35" fmla="*/ 224 h 234"/>
                <a:gd name="T36" fmla="*/ 116 w 191"/>
                <a:gd name="T37" fmla="*/ 234 h 234"/>
                <a:gd name="T38" fmla="*/ 84 w 191"/>
                <a:gd name="T39" fmla="*/ 213 h 234"/>
                <a:gd name="T40" fmla="*/ 105 w 191"/>
                <a:gd name="T41" fmla="*/ 213 h 234"/>
                <a:gd name="T42" fmla="*/ 105 w 191"/>
                <a:gd name="T43" fmla="*/ 178 h 234"/>
                <a:gd name="T44" fmla="*/ 113 w 191"/>
                <a:gd name="T45" fmla="*/ 168 h 234"/>
                <a:gd name="T46" fmla="*/ 169 w 191"/>
                <a:gd name="T47" fmla="*/ 96 h 234"/>
                <a:gd name="T48" fmla="*/ 95 w 191"/>
                <a:gd name="T49" fmla="*/ 21 h 234"/>
                <a:gd name="T50" fmla="*/ 23 w 191"/>
                <a:gd name="T51" fmla="*/ 75 h 234"/>
                <a:gd name="T52" fmla="*/ 45 w 191"/>
                <a:gd name="T53" fmla="*/ 77 h 234"/>
                <a:gd name="T54" fmla="*/ 95 w 191"/>
                <a:gd name="T55" fmla="*/ 42 h 234"/>
                <a:gd name="T56" fmla="*/ 148 w 191"/>
                <a:gd name="T57" fmla="*/ 96 h 234"/>
                <a:gd name="T58" fmla="*/ 95 w 191"/>
                <a:gd name="T59" fmla="*/ 149 h 234"/>
                <a:gd name="T60" fmla="*/ 84 w 191"/>
                <a:gd name="T61" fmla="*/ 149 h 234"/>
                <a:gd name="T62" fmla="*/ 84 w 191"/>
                <a:gd name="T63" fmla="*/ 21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1" h="234">
                  <a:moveTo>
                    <a:pt x="116" y="234"/>
                  </a:moveTo>
                  <a:cubicBezTo>
                    <a:pt x="73" y="234"/>
                    <a:pt x="73" y="234"/>
                    <a:pt x="73" y="234"/>
                  </a:cubicBezTo>
                  <a:cubicBezTo>
                    <a:pt x="67" y="234"/>
                    <a:pt x="63" y="230"/>
                    <a:pt x="63" y="224"/>
                  </a:cubicBezTo>
                  <a:cubicBezTo>
                    <a:pt x="63" y="138"/>
                    <a:pt x="63" y="138"/>
                    <a:pt x="63" y="138"/>
                  </a:cubicBezTo>
                  <a:cubicBezTo>
                    <a:pt x="63" y="136"/>
                    <a:pt x="64" y="133"/>
                    <a:pt x="66" y="131"/>
                  </a:cubicBezTo>
                  <a:cubicBezTo>
                    <a:pt x="68" y="129"/>
                    <a:pt x="70" y="128"/>
                    <a:pt x="73" y="128"/>
                  </a:cubicBezTo>
                  <a:cubicBezTo>
                    <a:pt x="95" y="128"/>
                    <a:pt x="95" y="128"/>
                    <a:pt x="95" y="128"/>
                  </a:cubicBezTo>
                  <a:cubicBezTo>
                    <a:pt x="111" y="128"/>
                    <a:pt x="127" y="112"/>
                    <a:pt x="127" y="96"/>
                  </a:cubicBezTo>
                  <a:cubicBezTo>
                    <a:pt x="127" y="78"/>
                    <a:pt x="112" y="64"/>
                    <a:pt x="95" y="64"/>
                  </a:cubicBezTo>
                  <a:cubicBezTo>
                    <a:pt x="79" y="64"/>
                    <a:pt x="66" y="75"/>
                    <a:pt x="63" y="90"/>
                  </a:cubicBezTo>
                  <a:cubicBezTo>
                    <a:pt x="62" y="95"/>
                    <a:pt x="58" y="99"/>
                    <a:pt x="53" y="99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5"/>
                    <a:pt x="0" y="91"/>
                    <a:pt x="0" y="85"/>
                  </a:cubicBezTo>
                  <a:cubicBezTo>
                    <a:pt x="0" y="85"/>
                    <a:pt x="0" y="82"/>
                    <a:pt x="0" y="80"/>
                  </a:cubicBezTo>
                  <a:cubicBezTo>
                    <a:pt x="8" y="33"/>
                    <a:pt x="47" y="0"/>
                    <a:pt x="95" y="0"/>
                  </a:cubicBezTo>
                  <a:cubicBezTo>
                    <a:pt x="148" y="0"/>
                    <a:pt x="191" y="43"/>
                    <a:pt x="191" y="96"/>
                  </a:cubicBezTo>
                  <a:cubicBezTo>
                    <a:pt x="191" y="137"/>
                    <a:pt x="165" y="173"/>
                    <a:pt x="127" y="186"/>
                  </a:cubicBezTo>
                  <a:cubicBezTo>
                    <a:pt x="127" y="224"/>
                    <a:pt x="127" y="224"/>
                    <a:pt x="127" y="224"/>
                  </a:cubicBezTo>
                  <a:cubicBezTo>
                    <a:pt x="127" y="230"/>
                    <a:pt x="122" y="234"/>
                    <a:pt x="116" y="234"/>
                  </a:cubicBezTo>
                  <a:close/>
                  <a:moveTo>
                    <a:pt x="84" y="213"/>
                  </a:moveTo>
                  <a:cubicBezTo>
                    <a:pt x="105" y="213"/>
                    <a:pt x="105" y="213"/>
                    <a:pt x="105" y="213"/>
                  </a:cubicBezTo>
                  <a:cubicBezTo>
                    <a:pt x="105" y="178"/>
                    <a:pt x="105" y="178"/>
                    <a:pt x="105" y="178"/>
                  </a:cubicBezTo>
                  <a:cubicBezTo>
                    <a:pt x="105" y="173"/>
                    <a:pt x="109" y="169"/>
                    <a:pt x="113" y="168"/>
                  </a:cubicBezTo>
                  <a:cubicBezTo>
                    <a:pt x="146" y="159"/>
                    <a:pt x="169" y="130"/>
                    <a:pt x="169" y="96"/>
                  </a:cubicBezTo>
                  <a:cubicBezTo>
                    <a:pt x="169" y="54"/>
                    <a:pt x="136" y="21"/>
                    <a:pt x="95" y="21"/>
                  </a:cubicBezTo>
                  <a:cubicBezTo>
                    <a:pt x="61" y="21"/>
                    <a:pt x="32" y="43"/>
                    <a:pt x="23" y="75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52" y="56"/>
                    <a:pt x="72" y="42"/>
                    <a:pt x="95" y="42"/>
                  </a:cubicBezTo>
                  <a:cubicBezTo>
                    <a:pt x="124" y="42"/>
                    <a:pt x="148" y="66"/>
                    <a:pt x="148" y="96"/>
                  </a:cubicBezTo>
                  <a:cubicBezTo>
                    <a:pt x="148" y="125"/>
                    <a:pt x="124" y="149"/>
                    <a:pt x="95" y="149"/>
                  </a:cubicBezTo>
                  <a:cubicBezTo>
                    <a:pt x="84" y="149"/>
                    <a:pt x="84" y="149"/>
                    <a:pt x="84" y="149"/>
                  </a:cubicBezTo>
                  <a:lnTo>
                    <a:pt x="84" y="21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3ABEC166-8912-5CB4-EE96-84E5480C3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592"/>
          <a:stretch/>
        </p:blipFill>
        <p:spPr>
          <a:xfrm>
            <a:off x="7557114" y="3739956"/>
            <a:ext cx="2907475" cy="167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Results and Conclusion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Key points and impact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97773F-F5C1-CB67-06D7-B4BF511ACE51}"/>
              </a:ext>
            </a:extLst>
          </p:cNvPr>
          <p:cNvSpPr/>
          <p:nvPr/>
        </p:nvSpPr>
        <p:spPr>
          <a:xfrm>
            <a:off x="914397" y="4724319"/>
            <a:ext cx="97120" cy="45722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黑体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6A6368-C879-841E-0AE3-8765B1E72B16}"/>
              </a:ext>
            </a:extLst>
          </p:cNvPr>
          <p:cNvSpPr/>
          <p:nvPr/>
        </p:nvSpPr>
        <p:spPr>
          <a:xfrm>
            <a:off x="914397" y="4724319"/>
            <a:ext cx="10559145" cy="13987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黑体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4E21D4-2EDE-06C5-71AA-484C47CA31F8}"/>
              </a:ext>
            </a:extLst>
          </p:cNvPr>
          <p:cNvSpPr/>
          <p:nvPr/>
        </p:nvSpPr>
        <p:spPr>
          <a:xfrm>
            <a:off x="1140704" y="4799551"/>
            <a:ext cx="996696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0000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Key Findings </a:t>
            </a:r>
            <a:r>
              <a:rPr lang="en-US" sz="1400" b="1">
                <a:solidFill>
                  <a:srgbClr val="000000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and Impact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129466-16DE-1C54-8B5E-04B447A6BE26}"/>
              </a:ext>
            </a:extLst>
          </p:cNvPr>
          <p:cNvGrpSpPr/>
          <p:nvPr/>
        </p:nvGrpSpPr>
        <p:grpSpPr>
          <a:xfrm>
            <a:off x="2013083" y="1300741"/>
            <a:ext cx="8165834" cy="3292721"/>
            <a:chOff x="1942891" y="1300741"/>
            <a:chExt cx="8165834" cy="3292721"/>
          </a:xfrm>
        </p:grpSpPr>
        <p:pic>
          <p:nvPicPr>
            <p:cNvPr id="16" name="Picture 15" descr="Graphical user interface, chart&#10;&#10;Description automatically generated">
              <a:extLst>
                <a:ext uri="{FF2B5EF4-FFF2-40B4-BE49-F238E27FC236}">
                  <a16:creationId xmlns:a16="http://schemas.microsoft.com/office/drawing/2014/main" id="{7B1F7604-17FE-C5F2-1BF1-3DD625B9B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315" y="1593129"/>
              <a:ext cx="3540560" cy="3000333"/>
            </a:xfrm>
            <a:prstGeom prst="rect">
              <a:avLst/>
            </a:prstGeom>
          </p:spPr>
        </p:pic>
        <p:pic>
          <p:nvPicPr>
            <p:cNvPr id="18" name="Picture 17" descr="Graphical user interface, chart&#10;&#10;Description automatically generated">
              <a:extLst>
                <a:ext uri="{FF2B5EF4-FFF2-40B4-BE49-F238E27FC236}">
                  <a16:creationId xmlns:a16="http://schemas.microsoft.com/office/drawing/2014/main" id="{17C4F1C9-E44E-3516-1FD3-6079739DF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921" y="1593129"/>
              <a:ext cx="3518199" cy="300033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1E99F5-A4BC-C623-746F-B54F3AA70974}"/>
                </a:ext>
              </a:extLst>
            </p:cNvPr>
            <p:cNvSpPr txBox="1"/>
            <p:nvPr/>
          </p:nvSpPr>
          <p:spPr>
            <a:xfrm>
              <a:off x="6523316" y="1300741"/>
              <a:ext cx="3585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Critical Value for Random Allocation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57EDB5-D0F4-4BDD-9747-9236EEB81A4D}"/>
                </a:ext>
              </a:extLst>
            </p:cNvPr>
            <p:cNvSpPr txBox="1"/>
            <p:nvPr/>
          </p:nvSpPr>
          <p:spPr>
            <a:xfrm>
              <a:off x="1942891" y="1300741"/>
              <a:ext cx="3585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Critical Value for Regular Allocation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4F13C09-615B-5CA3-7BA8-E9CB4E707FDD}"/>
                  </a:ext>
                </a:extLst>
              </p:cNvPr>
              <p:cNvSpPr/>
              <p:nvPr/>
            </p:nvSpPr>
            <p:spPr>
              <a:xfrm>
                <a:off x="141765" y="6563004"/>
                <a:ext cx="9966960" cy="24622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  <a:defRPr/>
                </a:pPr>
                <a:r>
                  <a:rPr lang="en-US" sz="1000" b="0" dirty="0">
                    <a:solidFill>
                      <a:srgbClr val="000000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rgbClr val="000000"/>
                    </a:solidFill>
                    <a:latin typeface="Open Sans"/>
                    <a:ea typeface="Verdana" panose="020B0604030504040204" pitchFamily="34" charset="0"/>
                    <a:cs typeface="Verdana" panose="020B0604030504040204" pitchFamily="34" charset="0"/>
                  </a:rPr>
                  <a:t> denotes the threshold below which the network collapses, k the number of nodes in each network, a and b the mean intra-degrees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4F13C09-615B-5CA3-7BA8-E9CB4E707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65" y="6563004"/>
                <a:ext cx="9966960" cy="246221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83327C3-77CE-064C-FD4C-9F94067940E8}"/>
              </a:ext>
            </a:extLst>
          </p:cNvPr>
          <p:cNvSpPr/>
          <p:nvPr/>
        </p:nvSpPr>
        <p:spPr>
          <a:xfrm>
            <a:off x="1140704" y="5227074"/>
            <a:ext cx="9966960" cy="67710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As k increases, the robustness of the system increases for both regular and random allocation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For random allocation, in some cases, the system collapses without attacking any node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The results conclude that regular allocation (i.e., all nodes have same number of bi-directional inter-edges) is more robust than random allocation</a:t>
            </a:r>
          </a:p>
        </p:txBody>
      </p:sp>
    </p:spTree>
    <p:extLst>
      <p:ext uri="{BB962C8B-B14F-4D97-AF65-F5344CB8AC3E}">
        <p14:creationId xmlns:p14="http://schemas.microsoft.com/office/powerpoint/2010/main" val="120856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Results and Conclusion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Key points and impact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1925E46-586A-D6B9-2ED8-68FF3121AC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62"/>
          <a:stretch/>
        </p:blipFill>
        <p:spPr>
          <a:xfrm>
            <a:off x="1925562" y="1577740"/>
            <a:ext cx="3760449" cy="3016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9653E8-52F7-8D93-0711-37E72FCC3A10}"/>
              </a:ext>
            </a:extLst>
          </p:cNvPr>
          <p:cNvSpPr/>
          <p:nvPr/>
        </p:nvSpPr>
        <p:spPr>
          <a:xfrm>
            <a:off x="914397" y="4724319"/>
            <a:ext cx="97120" cy="45722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黑体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0A8ECC-8A6F-EC0D-77F0-EF8306BFF55B}"/>
              </a:ext>
            </a:extLst>
          </p:cNvPr>
          <p:cNvSpPr/>
          <p:nvPr/>
        </p:nvSpPr>
        <p:spPr>
          <a:xfrm>
            <a:off x="914397" y="4724319"/>
            <a:ext cx="10559145" cy="13987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黑体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EB2E29-579A-29E9-F638-A2B8438FD177}"/>
              </a:ext>
            </a:extLst>
          </p:cNvPr>
          <p:cNvSpPr/>
          <p:nvPr/>
        </p:nvSpPr>
        <p:spPr>
          <a:xfrm>
            <a:off x="1140704" y="4799551"/>
            <a:ext cx="996696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0000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Key Findings and Impact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ED2853-476E-0BD1-B7C3-A81D6961E4B1}"/>
              </a:ext>
            </a:extLst>
          </p:cNvPr>
          <p:cNvSpPr/>
          <p:nvPr/>
        </p:nvSpPr>
        <p:spPr>
          <a:xfrm>
            <a:off x="141765" y="6563004"/>
            <a:ext cx="9966960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sz="1000" b="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Note: System 1 denotes the bi-directional inter-edge regular allocation strategy, and system 3 denotes unidirectional inter-edge regular allocation strategy</a:t>
            </a:r>
            <a:endParaRPr lang="en-US" sz="1000" dirty="0">
              <a:solidFill>
                <a:srgbClr val="000000"/>
              </a:solidFill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0F7A67-DED6-2E38-6B76-828DEA560842}"/>
              </a:ext>
            </a:extLst>
          </p:cNvPr>
          <p:cNvSpPr/>
          <p:nvPr/>
        </p:nvSpPr>
        <p:spPr>
          <a:xfrm>
            <a:off x="1140704" y="5227074"/>
            <a:ext cx="9966960" cy="67710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Holding the value of k constant, bi-directional inter-edge yields higher robustness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Holding the values of a and b constant, bi-directional inter-edge yields higher robustness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The result concludes that regular allocation with bi-directional inter-edge is more robust than regular allocation with unidirectional inter-edge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E71B6B-93A8-28CD-E3FF-BC743B77D883}"/>
              </a:ext>
            </a:extLst>
          </p:cNvPr>
          <p:cNvSpPr txBox="1"/>
          <p:nvPr/>
        </p:nvSpPr>
        <p:spPr>
          <a:xfrm>
            <a:off x="6593508" y="1300741"/>
            <a:ext cx="3585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Critical Value for Same a, b 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FE7249-580A-CE8C-5985-88530EF3C456}"/>
              </a:ext>
            </a:extLst>
          </p:cNvPr>
          <p:cNvSpPr txBox="1"/>
          <p:nvPr/>
        </p:nvSpPr>
        <p:spPr>
          <a:xfrm>
            <a:off x="2013083" y="1300741"/>
            <a:ext cx="3585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Critical Value for Same k Value</a:t>
            </a:r>
          </a:p>
        </p:txBody>
      </p:sp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D08A677A-1CD4-92BC-8B22-543D4150C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62"/>
          <a:stretch/>
        </p:blipFill>
        <p:spPr>
          <a:xfrm>
            <a:off x="6505987" y="1577740"/>
            <a:ext cx="3760449" cy="30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1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of the Paper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Strengths and weaknesses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Text, letter&#10;&#10;Description automatically generated">
            <a:extLst>
              <a:ext uri="{FF2B5EF4-FFF2-40B4-BE49-F238E27FC236}">
                <a16:creationId xmlns:a16="http://schemas.microsoft.com/office/drawing/2014/main" id="{AA1F9F09-EA17-28CA-764F-5BC06025D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562" y="2685909"/>
            <a:ext cx="3524956" cy="16849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704FA0F-F5D1-AA24-6C1C-5155599477B9}"/>
              </a:ext>
            </a:extLst>
          </p:cNvPr>
          <p:cNvSpPr txBox="1">
            <a:spLocks/>
          </p:cNvSpPr>
          <p:nvPr/>
        </p:nvSpPr>
        <p:spPr>
          <a:xfrm>
            <a:off x="1174046" y="4660688"/>
            <a:ext cx="3612531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1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Previous papers on similar topics use simulation to show the existence of critical threshold</a:t>
            </a:r>
          </a:p>
          <a:p>
            <a:pPr marL="1841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paper leverages the technique of generating function to determine the “equilibrium point,” which can be solved explicitly </a:t>
            </a:r>
            <a:r>
              <a:rPr lang="en-US" sz="1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given the intra-structures of the networks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A5D611-61CE-A626-AE87-28760259C804}"/>
              </a:ext>
            </a:extLst>
          </p:cNvPr>
          <p:cNvSpPr txBox="1">
            <a:spLocks/>
          </p:cNvSpPr>
          <p:nvPr/>
        </p:nvSpPr>
        <p:spPr>
          <a:xfrm>
            <a:off x="1174047" y="1921657"/>
            <a:ext cx="35343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STRENGTH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Explicit Derivation of the Critical Threshold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F5A0C7-89BC-37E7-B0C1-8BBC934F2A88}"/>
              </a:ext>
            </a:extLst>
          </p:cNvPr>
          <p:cNvCxnSpPr>
            <a:cxnSpLocks/>
          </p:cNvCxnSpPr>
          <p:nvPr/>
        </p:nvCxnSpPr>
        <p:spPr>
          <a:xfrm>
            <a:off x="1259747" y="2181499"/>
            <a:ext cx="9793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Text, letter&#10;&#10;Description automatically generated">
            <a:extLst>
              <a:ext uri="{FF2B5EF4-FFF2-40B4-BE49-F238E27FC236}">
                <a16:creationId xmlns:a16="http://schemas.microsoft.com/office/drawing/2014/main" id="{6931A5FD-A496-3C1C-A5EE-177097409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747" y="2768944"/>
            <a:ext cx="3405594" cy="11827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DFF67F7-7CB1-8F70-5BA8-C09DC4AC3FBD}"/>
              </a:ext>
            </a:extLst>
          </p:cNvPr>
          <p:cNvSpPr txBox="1">
            <a:spLocks/>
          </p:cNvSpPr>
          <p:nvPr/>
        </p:nvSpPr>
        <p:spPr>
          <a:xfrm>
            <a:off x="6096000" y="4660688"/>
            <a:ext cx="3859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1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relative robustness between regular and random allocation, and between bi-directional and unidirectional networks are mathematically proven</a:t>
            </a:r>
          </a:p>
          <a:p>
            <a:pPr marL="1841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results are generic and is applicable to other network scenario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D6FFAE-A7AA-CCE4-48BD-7C25D8190C5D}"/>
              </a:ext>
            </a:extLst>
          </p:cNvPr>
          <p:cNvSpPr txBox="1">
            <a:spLocks/>
          </p:cNvSpPr>
          <p:nvPr/>
        </p:nvSpPr>
        <p:spPr>
          <a:xfrm>
            <a:off x="6096001" y="1921657"/>
            <a:ext cx="46397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STRENGTH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Mathematical Proof of Relative Robustness of Networks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6B7A9B-F05F-EBF4-B040-5183A9780659}"/>
              </a:ext>
            </a:extLst>
          </p:cNvPr>
          <p:cNvCxnSpPr>
            <a:cxnSpLocks/>
          </p:cNvCxnSpPr>
          <p:nvPr/>
        </p:nvCxnSpPr>
        <p:spPr>
          <a:xfrm>
            <a:off x="6181701" y="2181499"/>
            <a:ext cx="9793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0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074"/>
            <a:ext cx="10363200" cy="594360"/>
          </a:xfrm>
        </p:spPr>
        <p:txBody>
          <a:bodyPr/>
          <a:lstStyle/>
          <a:p>
            <a:r>
              <a:rPr lang="en-US" dirty="0"/>
              <a:t>Weaknesses and Future Directions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Strengths and weaknesses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A72127-BD96-3C1E-7896-3BC796B52A19}"/>
              </a:ext>
            </a:extLst>
          </p:cNvPr>
          <p:cNvSpPr txBox="1">
            <a:spLocks/>
          </p:cNvSpPr>
          <p:nvPr/>
        </p:nvSpPr>
        <p:spPr>
          <a:xfrm>
            <a:off x="914400" y="4804524"/>
            <a:ext cx="361253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1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value of k ranges between 0 to 15, while the values of a/b ranges between 3 to 10</a:t>
            </a:r>
          </a:p>
          <a:p>
            <a:pPr marL="1841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networks have relatively small-size and may not be representative of real-world networks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44B43-64AF-8A86-B93E-E8239BF11304}"/>
              </a:ext>
            </a:extLst>
          </p:cNvPr>
          <p:cNvSpPr txBox="1">
            <a:spLocks/>
          </p:cNvSpPr>
          <p:nvPr/>
        </p:nvSpPr>
        <p:spPr>
          <a:xfrm>
            <a:off x="914401" y="1921657"/>
            <a:ext cx="35343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WEAKNESS 1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Limited Sets of Parameters were Tested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B7A3CD-D2E7-93D1-2399-15B695513C99}"/>
              </a:ext>
            </a:extLst>
          </p:cNvPr>
          <p:cNvCxnSpPr>
            <a:cxnSpLocks/>
          </p:cNvCxnSpPr>
          <p:nvPr/>
        </p:nvCxnSpPr>
        <p:spPr>
          <a:xfrm>
            <a:off x="1000101" y="2181499"/>
            <a:ext cx="9793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071C8CA-18F4-39B8-E67F-C08CD0C0B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528" y="2592859"/>
            <a:ext cx="2408127" cy="20406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393B0B-EC73-31FE-9D1C-4353D107FDB1}"/>
              </a:ext>
            </a:extLst>
          </p:cNvPr>
          <p:cNvSpPr txBox="1">
            <a:spLocks/>
          </p:cNvSpPr>
          <p:nvPr/>
        </p:nvSpPr>
        <p:spPr>
          <a:xfrm>
            <a:off x="4645000" y="4804524"/>
            <a:ext cx="361253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1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paper</a:t>
            </a:r>
            <a:r>
              <a:rPr lang="en-US" sz="1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assumes the absence of topological information about the networks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841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presence of information, optimal strategy may be different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892B3-AE8A-C0BB-EFE9-B53F0606457A}"/>
              </a:ext>
            </a:extLst>
          </p:cNvPr>
          <p:cNvSpPr txBox="1">
            <a:spLocks/>
          </p:cNvSpPr>
          <p:nvPr/>
        </p:nvSpPr>
        <p:spPr>
          <a:xfrm>
            <a:off x="4645001" y="1921657"/>
            <a:ext cx="35343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WEAKNESS 2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Topology Information is not Assumed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0BA469-7EF1-A81B-BA76-C1F50EC90150}"/>
              </a:ext>
            </a:extLst>
          </p:cNvPr>
          <p:cNvCxnSpPr>
            <a:cxnSpLocks/>
          </p:cNvCxnSpPr>
          <p:nvPr/>
        </p:nvCxnSpPr>
        <p:spPr>
          <a:xfrm>
            <a:off x="4730701" y="2181499"/>
            <a:ext cx="9793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F85BF5D-A6EA-4790-4D70-E0648AC80E10}"/>
              </a:ext>
            </a:extLst>
          </p:cNvPr>
          <p:cNvSpPr txBox="1">
            <a:spLocks/>
          </p:cNvSpPr>
          <p:nvPr/>
        </p:nvSpPr>
        <p:spPr>
          <a:xfrm>
            <a:off x="8179385" y="4804524"/>
            <a:ext cx="361253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1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paper</a:t>
            </a:r>
            <a:r>
              <a:rPr lang="en-US" sz="1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assumes that the intra- and inter-edges carry no weights</a:t>
            </a:r>
          </a:p>
          <a:p>
            <a:pPr marL="1841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real world, edges between systems may be correlated and thus lead to different results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D554D5-8431-0805-004F-3D1E91611503}"/>
              </a:ext>
            </a:extLst>
          </p:cNvPr>
          <p:cNvSpPr txBox="1">
            <a:spLocks/>
          </p:cNvSpPr>
          <p:nvPr/>
        </p:nvSpPr>
        <p:spPr>
          <a:xfrm>
            <a:off x="8179386" y="1921657"/>
            <a:ext cx="35343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WEAKNESS 3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Edges Contain No Information (Unweighted)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202456-BB5F-A761-DB03-4918F930C713}"/>
              </a:ext>
            </a:extLst>
          </p:cNvPr>
          <p:cNvCxnSpPr>
            <a:cxnSpLocks/>
          </p:cNvCxnSpPr>
          <p:nvPr/>
        </p:nvCxnSpPr>
        <p:spPr>
          <a:xfrm>
            <a:off x="8265086" y="2181499"/>
            <a:ext cx="9793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Diagram&#10;&#10;Description automatically generated">
            <a:extLst>
              <a:ext uri="{FF2B5EF4-FFF2-40B4-BE49-F238E27FC236}">
                <a16:creationId xmlns:a16="http://schemas.microsoft.com/office/drawing/2014/main" id="{AAAFBF60-8D72-A9EF-CF4A-8DE36F904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272" y="2631481"/>
            <a:ext cx="2054831" cy="1884687"/>
          </a:xfrm>
          <a:prstGeom prst="rect">
            <a:avLst/>
          </a:prstGeom>
        </p:spPr>
      </p:pic>
      <p:pic>
        <p:nvPicPr>
          <p:cNvPr id="36" name="Picture 35" descr="Text&#10;&#10;Description automatically generated">
            <a:extLst>
              <a:ext uri="{FF2B5EF4-FFF2-40B4-BE49-F238E27FC236}">
                <a16:creationId xmlns:a16="http://schemas.microsoft.com/office/drawing/2014/main" id="{BA72DDBB-C3EE-A5CF-4B2B-B50FA8BB8E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684"/>
          <a:stretch/>
        </p:blipFill>
        <p:spPr>
          <a:xfrm>
            <a:off x="4592625" y="3331919"/>
            <a:ext cx="3373551" cy="4040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DE7D355-6E64-20ED-8506-2F731062FEBF}"/>
              </a:ext>
            </a:extLst>
          </p:cNvPr>
          <p:cNvSpPr/>
          <p:nvPr/>
        </p:nvSpPr>
        <p:spPr>
          <a:xfrm>
            <a:off x="2940627" y="2561687"/>
            <a:ext cx="662102" cy="60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45E1BD-CFA2-5FC5-D4AD-56685951E338}"/>
              </a:ext>
            </a:extLst>
          </p:cNvPr>
          <p:cNvSpPr/>
          <p:nvPr/>
        </p:nvSpPr>
        <p:spPr>
          <a:xfrm>
            <a:off x="1273629" y="4365633"/>
            <a:ext cx="2329100" cy="338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D1211A-3F6E-A690-EB22-56C2967D45E0}"/>
              </a:ext>
            </a:extLst>
          </p:cNvPr>
          <p:cNvSpPr/>
          <p:nvPr/>
        </p:nvSpPr>
        <p:spPr>
          <a:xfrm>
            <a:off x="4557348" y="3591021"/>
            <a:ext cx="1908766" cy="223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4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0908D"/>
                </a:solidFill>
              </a:rPr>
              <a:t>APPENDIX</a:t>
            </a:r>
          </a:p>
        </p:txBody>
      </p:sp>
      <p:pic>
        <p:nvPicPr>
          <p:cNvPr id="5" name="Picture 6" descr="Homepage - CMU - Carnegie Mellon University">
            <a:extLst>
              <a:ext uri="{FF2B5EF4-FFF2-40B4-BE49-F238E27FC236}">
                <a16:creationId xmlns:a16="http://schemas.microsoft.com/office/drawing/2014/main" id="{A260E6B7-63BD-91D4-4F37-284CC376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6" y="6526196"/>
            <a:ext cx="2547257" cy="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51CCB5-D063-09A0-0F64-D960AEEF5011}"/>
              </a:ext>
            </a:extLst>
          </p:cNvPr>
          <p:cNvSpPr txBox="1"/>
          <p:nvPr/>
        </p:nvSpPr>
        <p:spPr>
          <a:xfrm>
            <a:off x="914400" y="1531345"/>
            <a:ext cx="1097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GB" sz="14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Optimal Allocation of Interconnecting Links in Cyber-Physical Systems: Interdependence, Cascading Failures and Robustness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https://ieeexplore.ieee.org/document/6148227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632</Words>
  <Application>Microsoft Macintosh PowerPoint</Application>
  <PresentationFormat>Widescreen</PresentationFormat>
  <Paragraphs>83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Open Sans</vt:lpstr>
      <vt:lpstr>Open Sans Extrabold</vt:lpstr>
      <vt:lpstr>Open Sans Semibold</vt:lpstr>
      <vt:lpstr>Wingdings 2</vt:lpstr>
      <vt:lpstr>Office Theme</vt:lpstr>
      <vt:lpstr>PowerPoint Presentation</vt:lpstr>
      <vt:lpstr>PowerPoint Presentation</vt:lpstr>
      <vt:lpstr>Overview of the Paper</vt:lpstr>
      <vt:lpstr>Background and Objective of the Paper</vt:lpstr>
      <vt:lpstr>Key Results and Conclusion</vt:lpstr>
      <vt:lpstr>Key Results and Conclusion</vt:lpstr>
      <vt:lpstr>Strengths of the Paper</vt:lpstr>
      <vt:lpstr>Weaknesses and Future Directions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Huang</dc:creator>
  <cp:lastModifiedBy>Tony Huang</cp:lastModifiedBy>
  <cp:revision>207</cp:revision>
  <dcterms:created xsi:type="dcterms:W3CDTF">2022-10-02T18:29:27Z</dcterms:created>
  <dcterms:modified xsi:type="dcterms:W3CDTF">2022-11-08T16:06:21Z</dcterms:modified>
</cp:coreProperties>
</file>