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409" r:id="rId3"/>
    <p:sldId id="1403" r:id="rId4"/>
    <p:sldId id="1404" r:id="rId5"/>
    <p:sldId id="1407" r:id="rId6"/>
    <p:sldId id="1405" r:id="rId7"/>
    <p:sldId id="1410" r:id="rId8"/>
    <p:sldId id="1406" r:id="rId9"/>
    <p:sldId id="1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B9F"/>
    <a:srgbClr val="1A2845"/>
    <a:srgbClr val="F09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419"/>
  </p:normalViewPr>
  <p:slideViewPr>
    <p:cSldViewPr snapToGrid="0">
      <p:cViewPr>
        <p:scale>
          <a:sx n="117" d="100"/>
          <a:sy n="117" d="100"/>
        </p:scale>
        <p:origin x="4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87DC-0DC9-3349-94A5-123ECE7EB1D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1AAF2-9927-AE43-A5A1-58BF43D89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FA5D-D7D5-B3D4-5101-31577F16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9FBB-5DAD-0E0B-44E9-FBCE7788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6815-98F1-A0F9-01C3-EB38299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B8A0-932A-56B9-ACAB-0AFF2F8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9877-B8BD-C1FB-91C2-4B58F882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B5C-A466-D671-9475-9ECA65F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5B7-0304-90F1-1D0C-22224E58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4058-5136-0BDF-B3AC-167AAA2C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4AAA-7A2C-E490-A5AC-5401990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1A2D-4FB5-D73F-C64A-F315839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8FC85-74FB-E73F-D777-CD8827F6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902B-B3FD-A462-29DF-D2199A41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DDF5-53E4-6E14-73FD-04914D3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9544-4427-E4DE-DC77-1833791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5DAF-C056-1661-45BB-3DC4DB68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800" spc="-7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0" y="1139886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277051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3C6-65ED-94E1-EE06-4736BA6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177-3A73-D16D-DC58-39FF91A1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C37-26FD-BED4-958A-30C64A0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1F90-F4BE-27F4-328A-318DCBE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2654-864C-C726-49E3-AB8838B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70F6-53D7-D72D-FDA1-DB478746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F0A7-671F-1FF0-FD87-8632BDBF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B9B6-0D9E-422C-74A8-27947F0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40A7-C185-61E9-6CD2-821BC7F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ABE6-4DAC-C5A8-A091-99581E2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500-DA1F-62D5-DFB5-0C74CA9F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203-8A63-C825-1B4E-72793E64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6D04-E18F-4975-7A5F-205FA2EC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2C4-E5E3-1621-D241-BAE193E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DB29-D53B-7752-A279-C5096462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CC6A-9866-F9D0-D03F-5F50827F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200-E0CB-CFA9-20D9-E7B821B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E40E-ACE2-BD3A-D56C-3EBD042B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BF06-D255-17C7-51F0-117E6CD3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B59B-9778-3773-F942-C54E7A9B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1C4E-49B9-518C-7E5F-2E83B5C9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CC39-70A1-7647-4170-81ACBC4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1F6F-3E49-1515-E4A0-2D177202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7A39-1380-81EF-D3F6-42CE067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786-D800-30BE-0E52-D417251C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CB5E-D955-8339-3FD5-ABBCAEF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62E1-7F34-5CE6-D2D1-BBE5047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8E30-EFCE-AB88-B46B-AD2543D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81EC-92CE-B02D-262E-5D5EA84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C4B2-2583-1894-2830-AF2ED818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D9E3-8F81-CED2-C4CD-8D5E875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1DE-99EF-C289-FF91-3D1A517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E4F8-BFEA-C43E-1067-60BD114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0597-D026-E50C-C1F2-86AEF3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290F-8977-7743-CB59-93A2147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CFCB-890B-F6C3-EC2B-F6C0BE5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19D5-3212-F71C-8FA0-D2C92DD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1E2B-DB2E-23A0-D17E-969E4A82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CD8DA-888E-6080-193E-0C22A209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CCB4-61C0-6EC6-79AC-4B134ECC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961A-3BFF-55BF-F517-50E5B5C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D478-F0C7-A21D-7623-53B91BF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D712-6D98-9F21-BC71-55CE9827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8DF6-514B-F546-B4F5-961FFE5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93D6-8425-745C-945C-CB302BEA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22AA-4BAC-087D-F2B2-56CA198E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FE10-C4FB-8742-846E-57AF3B0C24E3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D753-C2F1-131C-E678-19764E3C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0626-84B1-0ADC-918A-A8F077065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1482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page - CMU - Carnegie Mellon University">
            <a:extLst>
              <a:ext uri="{FF2B5EF4-FFF2-40B4-BE49-F238E27FC236}">
                <a16:creationId xmlns:a16="http://schemas.microsoft.com/office/drawing/2014/main" id="{D9AA9528-90C9-2480-65CB-A15EAB6A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44C52-9593-7E52-4D4B-BDD9F8FED196}"/>
              </a:ext>
            </a:extLst>
          </p:cNvPr>
          <p:cNvSpPr txBox="1"/>
          <p:nvPr/>
        </p:nvSpPr>
        <p:spPr>
          <a:xfrm>
            <a:off x="2177143" y="2521059"/>
            <a:ext cx="7837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"/>
              </a:rPr>
              <a:t>18755 – Paper Review Presentation</a:t>
            </a:r>
          </a:p>
          <a:p>
            <a:pPr algn="ctr"/>
            <a:endParaRPr lang="en-US" sz="3600" b="1" dirty="0">
              <a:latin typeface=""/>
            </a:endParaRPr>
          </a:p>
          <a:p>
            <a:pPr algn="ctr"/>
            <a:r>
              <a:rPr lang="en-US" sz="2000" dirty="0">
                <a:latin typeface=""/>
              </a:rPr>
              <a:t>November 9, 2022</a:t>
            </a:r>
          </a:p>
          <a:p>
            <a:pPr algn="ctr"/>
            <a:r>
              <a:rPr lang="en-US" sz="2000" dirty="0">
                <a:latin typeface=""/>
              </a:rPr>
              <a:t>Vikas Kashyap, Tony Huang (Group 8)</a:t>
            </a:r>
          </a:p>
        </p:txBody>
      </p:sp>
    </p:spTree>
    <p:extLst>
      <p:ext uri="{BB962C8B-B14F-4D97-AF65-F5344CB8AC3E}">
        <p14:creationId xmlns:p14="http://schemas.microsoft.com/office/powerpoint/2010/main" val="23443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968E9C-3FC0-C47F-3063-5A069840E405}"/>
              </a:ext>
            </a:extLst>
          </p:cNvPr>
          <p:cNvSpPr txBox="1"/>
          <p:nvPr/>
        </p:nvSpPr>
        <p:spPr>
          <a:xfrm>
            <a:off x="740230" y="2833092"/>
            <a:ext cx="228772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8B6CA-5405-DA65-76CF-319F77A202CC}"/>
              </a:ext>
            </a:extLst>
          </p:cNvPr>
          <p:cNvGrpSpPr/>
          <p:nvPr/>
        </p:nvGrpSpPr>
        <p:grpSpPr>
          <a:xfrm>
            <a:off x="3734814" y="1975870"/>
            <a:ext cx="7390391" cy="2906260"/>
            <a:chOff x="3506208" y="1721970"/>
            <a:chExt cx="7390391" cy="29062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EBE5E5-A368-3A21-F61B-3661B8406F5C}"/>
                </a:ext>
              </a:extLst>
            </p:cNvPr>
            <p:cNvSpPr txBox="1"/>
            <p:nvPr/>
          </p:nvSpPr>
          <p:spPr>
            <a:xfrm>
              <a:off x="3506208" y="3265834"/>
              <a:ext cx="7390391" cy="590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3.    Critique – </a:t>
              </a:r>
              <a:r>
                <a:rPr lang="en-US" sz="2000" b="1" spc="-50" dirty="0">
                  <a:solidFill>
                    <a:srgbClr val="000000"/>
                  </a:solidFill>
                  <a:cs typeface="Open Sans"/>
                </a:rPr>
                <a:t>Strengths and Weaknesses</a:t>
              </a:r>
              <a:endParaRPr kumimoji="0" lang="en-US" sz="200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Open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6185D-EB17-C7A2-5DA0-D5969174C5B8}"/>
                </a:ext>
              </a:extLst>
            </p:cNvPr>
            <p:cNvSpPr txBox="1"/>
            <p:nvPr/>
          </p:nvSpPr>
          <p:spPr>
            <a:xfrm>
              <a:off x="3506209" y="1721970"/>
              <a:ext cx="558534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Open Sans"/>
                </a:rPr>
                <a:t>1.    Overview – Problem Statement and Objective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hronicle Display Black" charset="0"/>
                <a:cs typeface="Chronicle Display Black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4BA2D1-4E7C-13A2-284F-441B46E7CE40}"/>
                </a:ext>
              </a:extLst>
            </p:cNvPr>
            <p:cNvSpPr txBox="1"/>
            <p:nvPr/>
          </p:nvSpPr>
          <p:spPr>
            <a:xfrm>
              <a:off x="3506209" y="2493902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2.    Highlights – Key Findings and Impacts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5BBCEB-7A10-238D-4361-921836BC6C26}"/>
                </a:ext>
              </a:extLst>
            </p:cNvPr>
            <p:cNvSpPr txBox="1"/>
            <p:nvPr/>
          </p:nvSpPr>
          <p:spPr>
            <a:xfrm>
              <a:off x="3506209" y="4166565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hronicle Display Black" charset="0"/>
                  <a:cs typeface="Chronicle Display Black" charset="0"/>
                </a:rPr>
                <a:t>4.    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7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white photo of a document&#10;&#10;Description automatically generated with low confidence">
            <a:extLst>
              <a:ext uri="{FF2B5EF4-FFF2-40B4-BE49-F238E27FC236}">
                <a16:creationId xmlns:a16="http://schemas.microsoft.com/office/drawing/2014/main" id="{E01A9A23-4926-4E41-CA48-E78A1000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75594"/>
            <a:ext cx="3649613" cy="4699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C272D2-DAF9-E826-875F-F08E5115E34B}"/>
              </a:ext>
            </a:extLst>
          </p:cNvPr>
          <p:cNvSpPr/>
          <p:nvPr/>
        </p:nvSpPr>
        <p:spPr>
          <a:xfrm>
            <a:off x="1231336" y="1648221"/>
            <a:ext cx="3174715" cy="585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7C9DB-4CDD-E407-300B-45D1E7653BC1}"/>
              </a:ext>
            </a:extLst>
          </p:cNvPr>
          <p:cNvSpPr/>
          <p:nvPr/>
        </p:nvSpPr>
        <p:spPr>
          <a:xfrm>
            <a:off x="1704442" y="2304288"/>
            <a:ext cx="2092147" cy="38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7ED7F-85ED-F56C-542F-115E3D3C5973}"/>
              </a:ext>
            </a:extLst>
          </p:cNvPr>
          <p:cNvSpPr/>
          <p:nvPr/>
        </p:nvSpPr>
        <p:spPr bwMode="gray">
          <a:xfrm>
            <a:off x="5294993" y="1635292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Title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F1811-7B9C-C8B1-B289-9BFEC3474F9A}"/>
              </a:ext>
            </a:extLst>
          </p:cNvPr>
          <p:cNvSpPr txBox="1"/>
          <p:nvPr/>
        </p:nvSpPr>
        <p:spPr>
          <a:xfrm>
            <a:off x="6687499" y="1697368"/>
            <a:ext cx="438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1CBAB-1F89-E6F7-F6A3-3E6755A5F494}"/>
              </a:ext>
            </a:extLst>
          </p:cNvPr>
          <p:cNvSpPr/>
          <p:nvPr/>
        </p:nvSpPr>
        <p:spPr bwMode="gray">
          <a:xfrm>
            <a:off x="5294993" y="2899213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2FDFB-7DF3-3FDB-A1F3-5611B4EDB44A}"/>
              </a:ext>
            </a:extLst>
          </p:cNvPr>
          <p:cNvSpPr txBox="1"/>
          <p:nvPr/>
        </p:nvSpPr>
        <p:spPr>
          <a:xfrm>
            <a:off x="6582841" y="3057893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Osman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Yagan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Dajun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Qian,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Junshan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Zhang, and Douglas Cochran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F886DF-84CA-1490-E35F-B40B02B75601}"/>
              </a:ext>
            </a:extLst>
          </p:cNvPr>
          <p:cNvSpPr/>
          <p:nvPr/>
        </p:nvSpPr>
        <p:spPr bwMode="gray">
          <a:xfrm>
            <a:off x="5294993" y="4163134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Publication &amp; 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2CF81C-544B-DBB3-FFF3-855176B10608}"/>
              </a:ext>
            </a:extLst>
          </p:cNvPr>
          <p:cNvSpPr txBox="1"/>
          <p:nvPr/>
        </p:nvSpPr>
        <p:spPr>
          <a:xfrm>
            <a:off x="6582841" y="4321814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IEEE, (Volume: 23, Issue: 9, September 2012)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99620-9C1D-C531-E302-FFED810A756D}"/>
              </a:ext>
            </a:extLst>
          </p:cNvPr>
          <p:cNvSpPr/>
          <p:nvPr/>
        </p:nvSpPr>
        <p:spPr bwMode="gray">
          <a:xfrm>
            <a:off x="5294993" y="5427055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Topics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FB24A-FD2C-B13F-3CC4-390326B0FA63}"/>
              </a:ext>
            </a:extLst>
          </p:cNvPr>
          <p:cNvSpPr txBox="1"/>
          <p:nvPr/>
        </p:nvSpPr>
        <p:spPr>
          <a:xfrm>
            <a:off x="6687499" y="5493402"/>
            <a:ext cx="45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Interdependent networks, cascading failures, network robustness, resource allocation and random graph theory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FEAC61-D27E-BDB4-29B4-515A5766FB82}"/>
              </a:ext>
            </a:extLst>
          </p:cNvPr>
          <p:cNvSpPr/>
          <p:nvPr/>
        </p:nvSpPr>
        <p:spPr>
          <a:xfrm>
            <a:off x="1066800" y="4061796"/>
            <a:ext cx="1669143" cy="19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Objective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B8C01E-CCC7-1DDD-D015-01CD212ED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3"/>
          <a:stretch/>
        </p:blipFill>
        <p:spPr>
          <a:xfrm>
            <a:off x="6627544" y="2058636"/>
            <a:ext cx="4766616" cy="167254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BC2938C-4603-A538-8995-723FC1F4774B}"/>
              </a:ext>
            </a:extLst>
          </p:cNvPr>
          <p:cNvGrpSpPr/>
          <p:nvPr/>
        </p:nvGrpSpPr>
        <p:grpSpPr>
          <a:xfrm>
            <a:off x="934171" y="4796832"/>
            <a:ext cx="322331" cy="237037"/>
            <a:chOff x="5988050" y="198438"/>
            <a:chExt cx="515938" cy="379413"/>
          </a:xfrm>
        </p:grpSpPr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id="{04ECF5A8-5C7C-BABC-8229-49F2FD1E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7" name="Freeform 173">
              <a:extLst>
                <a:ext uri="{FF2B5EF4-FFF2-40B4-BE49-F238E27FC236}">
                  <a16:creationId xmlns:a16="http://schemas.microsoft.com/office/drawing/2014/main" id="{312E0876-1CF4-BF9D-382F-67888E98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8" name="Freeform 174">
              <a:extLst>
                <a:ext uri="{FF2B5EF4-FFF2-40B4-BE49-F238E27FC236}">
                  <a16:creationId xmlns:a16="http://schemas.microsoft.com/office/drawing/2014/main" id="{5F3F7DC7-F352-2D57-90F5-D1F5EDC0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07A95813-EEE0-59DF-32FA-04E6A7ABD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0" name="Freeform 176">
              <a:extLst>
                <a:ext uri="{FF2B5EF4-FFF2-40B4-BE49-F238E27FC236}">
                  <a16:creationId xmlns:a16="http://schemas.microsoft.com/office/drawing/2014/main" id="{B19E50EF-303B-BD79-7916-A61AD446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1" name="Freeform 177">
              <a:extLst>
                <a:ext uri="{FF2B5EF4-FFF2-40B4-BE49-F238E27FC236}">
                  <a16:creationId xmlns:a16="http://schemas.microsoft.com/office/drawing/2014/main" id="{538E5BCE-A201-597E-90EF-033D29358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2" name="Freeform 178">
              <a:extLst>
                <a:ext uri="{FF2B5EF4-FFF2-40B4-BE49-F238E27FC236}">
                  <a16:creationId xmlns:a16="http://schemas.microsoft.com/office/drawing/2014/main" id="{E966A5A5-FD6F-CF51-B263-D17B725D3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0" y="198438"/>
              <a:ext cx="515938" cy="379413"/>
            </a:xfrm>
            <a:custGeom>
              <a:avLst/>
              <a:gdLst>
                <a:gd name="T0" fmla="*/ 176 w 238"/>
                <a:gd name="T1" fmla="*/ 0 h 175"/>
                <a:gd name="T2" fmla="*/ 119 w 238"/>
                <a:gd name="T3" fmla="*/ 12 h 175"/>
                <a:gd name="T4" fmla="*/ 62 w 238"/>
                <a:gd name="T5" fmla="*/ 0 h 175"/>
                <a:gd name="T6" fmla="*/ 0 w 238"/>
                <a:gd name="T7" fmla="*/ 21 h 175"/>
                <a:gd name="T8" fmla="*/ 0 w 238"/>
                <a:gd name="T9" fmla="*/ 170 h 175"/>
                <a:gd name="T10" fmla="*/ 2 w 238"/>
                <a:gd name="T11" fmla="*/ 174 h 175"/>
                <a:gd name="T12" fmla="*/ 6 w 238"/>
                <a:gd name="T13" fmla="*/ 175 h 175"/>
                <a:gd name="T14" fmla="*/ 118 w 238"/>
                <a:gd name="T15" fmla="*/ 175 h 175"/>
                <a:gd name="T16" fmla="*/ 119 w 238"/>
                <a:gd name="T17" fmla="*/ 175 h 175"/>
                <a:gd name="T18" fmla="*/ 119 w 238"/>
                <a:gd name="T19" fmla="*/ 175 h 175"/>
                <a:gd name="T20" fmla="*/ 120 w 238"/>
                <a:gd name="T21" fmla="*/ 175 h 175"/>
                <a:gd name="T22" fmla="*/ 232 w 238"/>
                <a:gd name="T23" fmla="*/ 175 h 175"/>
                <a:gd name="T24" fmla="*/ 233 w 238"/>
                <a:gd name="T25" fmla="*/ 175 h 175"/>
                <a:gd name="T26" fmla="*/ 236 w 238"/>
                <a:gd name="T27" fmla="*/ 174 h 175"/>
                <a:gd name="T28" fmla="*/ 238 w 238"/>
                <a:gd name="T29" fmla="*/ 170 h 175"/>
                <a:gd name="T30" fmla="*/ 238 w 238"/>
                <a:gd name="T31" fmla="*/ 21 h 175"/>
                <a:gd name="T32" fmla="*/ 176 w 238"/>
                <a:gd name="T33" fmla="*/ 0 h 175"/>
                <a:gd name="T34" fmla="*/ 62 w 238"/>
                <a:gd name="T35" fmla="*/ 161 h 175"/>
                <a:gd name="T36" fmla="*/ 10 w 238"/>
                <a:gd name="T37" fmla="*/ 164 h 175"/>
                <a:gd name="T38" fmla="*/ 10 w 238"/>
                <a:gd name="T39" fmla="*/ 21 h 175"/>
                <a:gd name="T40" fmla="*/ 62 w 238"/>
                <a:gd name="T41" fmla="*/ 9 h 175"/>
                <a:gd name="T42" fmla="*/ 114 w 238"/>
                <a:gd name="T43" fmla="*/ 21 h 175"/>
                <a:gd name="T44" fmla="*/ 114 w 238"/>
                <a:gd name="T45" fmla="*/ 164 h 175"/>
                <a:gd name="T46" fmla="*/ 62 w 238"/>
                <a:gd name="T47" fmla="*/ 161 h 175"/>
                <a:gd name="T48" fmla="*/ 228 w 238"/>
                <a:gd name="T49" fmla="*/ 164 h 175"/>
                <a:gd name="T50" fmla="*/ 124 w 238"/>
                <a:gd name="T51" fmla="*/ 164 h 175"/>
                <a:gd name="T52" fmla="*/ 124 w 238"/>
                <a:gd name="T53" fmla="*/ 21 h 175"/>
                <a:gd name="T54" fmla="*/ 176 w 238"/>
                <a:gd name="T55" fmla="*/ 9 h 175"/>
                <a:gd name="T56" fmla="*/ 228 w 238"/>
                <a:gd name="T57" fmla="*/ 21 h 175"/>
                <a:gd name="T58" fmla="*/ 228 w 238"/>
                <a:gd name="T59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175">
                  <a:moveTo>
                    <a:pt x="176" y="0"/>
                  </a:moveTo>
                  <a:cubicBezTo>
                    <a:pt x="153" y="0"/>
                    <a:pt x="129" y="4"/>
                    <a:pt x="119" y="12"/>
                  </a:cubicBezTo>
                  <a:cubicBezTo>
                    <a:pt x="109" y="4"/>
                    <a:pt x="85" y="0"/>
                    <a:pt x="62" y="0"/>
                  </a:cubicBezTo>
                  <a:cubicBezTo>
                    <a:pt x="32" y="0"/>
                    <a:pt x="0" y="7"/>
                    <a:pt x="0" y="21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2"/>
                    <a:pt x="1" y="173"/>
                    <a:pt x="2" y="174"/>
                  </a:cubicBezTo>
                  <a:cubicBezTo>
                    <a:pt x="3" y="175"/>
                    <a:pt x="4" y="175"/>
                    <a:pt x="6" y="175"/>
                  </a:cubicBezTo>
                  <a:cubicBezTo>
                    <a:pt x="40" y="169"/>
                    <a:pt x="84" y="169"/>
                    <a:pt x="118" y="175"/>
                  </a:cubicBezTo>
                  <a:cubicBezTo>
                    <a:pt x="118" y="175"/>
                    <a:pt x="119" y="175"/>
                    <a:pt x="119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54" y="169"/>
                    <a:pt x="198" y="169"/>
                    <a:pt x="232" y="175"/>
                  </a:cubicBezTo>
                  <a:cubicBezTo>
                    <a:pt x="232" y="175"/>
                    <a:pt x="233" y="175"/>
                    <a:pt x="233" y="175"/>
                  </a:cubicBezTo>
                  <a:cubicBezTo>
                    <a:pt x="234" y="175"/>
                    <a:pt x="235" y="175"/>
                    <a:pt x="236" y="174"/>
                  </a:cubicBezTo>
                  <a:cubicBezTo>
                    <a:pt x="237" y="173"/>
                    <a:pt x="238" y="172"/>
                    <a:pt x="238" y="170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8" y="7"/>
                    <a:pt x="206" y="0"/>
                    <a:pt x="176" y="0"/>
                  </a:cubicBezTo>
                  <a:close/>
                  <a:moveTo>
                    <a:pt x="62" y="161"/>
                  </a:moveTo>
                  <a:cubicBezTo>
                    <a:pt x="44" y="161"/>
                    <a:pt x="26" y="162"/>
                    <a:pt x="10" y="16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8"/>
                    <a:pt x="28" y="9"/>
                    <a:pt x="62" y="9"/>
                  </a:cubicBezTo>
                  <a:cubicBezTo>
                    <a:pt x="96" y="9"/>
                    <a:pt x="114" y="18"/>
                    <a:pt x="114" y="21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98" y="162"/>
                    <a:pt x="80" y="161"/>
                    <a:pt x="62" y="161"/>
                  </a:cubicBezTo>
                  <a:close/>
                  <a:moveTo>
                    <a:pt x="228" y="164"/>
                  </a:moveTo>
                  <a:cubicBezTo>
                    <a:pt x="196" y="160"/>
                    <a:pt x="156" y="160"/>
                    <a:pt x="124" y="164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18"/>
                    <a:pt x="142" y="9"/>
                    <a:pt x="176" y="9"/>
                  </a:cubicBezTo>
                  <a:cubicBezTo>
                    <a:pt x="210" y="9"/>
                    <a:pt x="228" y="18"/>
                    <a:pt x="228" y="21"/>
                  </a:cubicBezTo>
                  <a:lnTo>
                    <a:pt x="228" y="16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</p:grpSp>
      <p:sp>
        <p:nvSpPr>
          <p:cNvPr id="43" name="Shape 47">
            <a:extLst>
              <a:ext uri="{FF2B5EF4-FFF2-40B4-BE49-F238E27FC236}">
                <a16:creationId xmlns:a16="http://schemas.microsoft.com/office/drawing/2014/main" id="{F04B842A-8113-165C-F156-C175CDCEF420}"/>
              </a:ext>
            </a:extLst>
          </p:cNvPr>
          <p:cNvSpPr txBox="1">
            <a:spLocks/>
          </p:cNvSpPr>
          <p:nvPr/>
        </p:nvSpPr>
        <p:spPr>
          <a:xfrm>
            <a:off x="914399" y="2231002"/>
            <a:ext cx="4650059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A5A5A"/>
                </a:solidFill>
                <a:latin typeface="Open Sans"/>
                <a:cs typeface="Frutiger Next Pro Light"/>
              </a:rPr>
              <a:t>Real-world networks are complicated and connected. Failures in one network have cascading effect on other networks.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/>
              <a:ea typeface="+mj-ea"/>
              <a:cs typeface="Frutiger Next Pro Light"/>
              <a:sym typeface="Gotham Bold" charset="0"/>
            </a:endParaRPr>
          </a:p>
        </p:txBody>
      </p:sp>
      <p:sp>
        <p:nvSpPr>
          <p:cNvPr id="44" name="Shape 47">
            <a:extLst>
              <a:ext uri="{FF2B5EF4-FFF2-40B4-BE49-F238E27FC236}">
                <a16:creationId xmlns:a16="http://schemas.microsoft.com/office/drawing/2014/main" id="{C6960BCF-E807-0BEB-A03F-FC15EED52C0A}"/>
              </a:ext>
            </a:extLst>
          </p:cNvPr>
          <p:cNvSpPr txBox="1">
            <a:spLocks/>
          </p:cNvSpPr>
          <p:nvPr/>
        </p:nvSpPr>
        <p:spPr>
          <a:xfrm>
            <a:off x="1413346" y="1817222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Background</a:t>
            </a:r>
          </a:p>
        </p:txBody>
      </p:sp>
      <p:sp>
        <p:nvSpPr>
          <p:cNvPr id="56" name="Shape 47">
            <a:extLst>
              <a:ext uri="{FF2B5EF4-FFF2-40B4-BE49-F238E27FC236}">
                <a16:creationId xmlns:a16="http://schemas.microsoft.com/office/drawing/2014/main" id="{91C31BA7-714A-9C04-6C3B-A6DCB47BD8D2}"/>
              </a:ext>
            </a:extLst>
          </p:cNvPr>
          <p:cNvSpPr txBox="1">
            <a:spLocks/>
          </p:cNvSpPr>
          <p:nvPr/>
        </p:nvSpPr>
        <p:spPr>
          <a:xfrm>
            <a:off x="934172" y="3714624"/>
            <a:ext cx="4955000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The objective is to investigate how edges should connect for maximum robustness and the threshold at which networks collapse</a:t>
            </a:r>
          </a:p>
        </p:txBody>
      </p:sp>
      <p:sp>
        <p:nvSpPr>
          <p:cNvPr id="57" name="Shape 47">
            <a:extLst>
              <a:ext uri="{FF2B5EF4-FFF2-40B4-BE49-F238E27FC236}">
                <a16:creationId xmlns:a16="http://schemas.microsoft.com/office/drawing/2014/main" id="{C7FFEDE7-9CE9-9EDD-A5FA-78B8A5B1E55B}"/>
              </a:ext>
            </a:extLst>
          </p:cNvPr>
          <p:cNvSpPr txBox="1">
            <a:spLocks/>
          </p:cNvSpPr>
          <p:nvPr/>
        </p:nvSpPr>
        <p:spPr>
          <a:xfrm>
            <a:off x="1413346" y="3300844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Objective</a:t>
            </a:r>
          </a:p>
        </p:txBody>
      </p:sp>
      <p:sp>
        <p:nvSpPr>
          <p:cNvPr id="58" name="Shape 47">
            <a:extLst>
              <a:ext uri="{FF2B5EF4-FFF2-40B4-BE49-F238E27FC236}">
                <a16:creationId xmlns:a16="http://schemas.microsoft.com/office/drawing/2014/main" id="{20CA30D7-2914-21A5-2996-63F87E0CABA1}"/>
              </a:ext>
            </a:extLst>
          </p:cNvPr>
          <p:cNvSpPr txBox="1">
            <a:spLocks/>
          </p:cNvSpPr>
          <p:nvPr/>
        </p:nvSpPr>
        <p:spPr>
          <a:xfrm>
            <a:off x="934171" y="5198246"/>
            <a:ext cx="4877475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Two interdependent networks are considered, and the effects of regular and random allocation are simulated.</a:t>
            </a:r>
          </a:p>
        </p:txBody>
      </p:sp>
      <p:sp>
        <p:nvSpPr>
          <p:cNvPr id="59" name="Shape 47">
            <a:extLst>
              <a:ext uri="{FF2B5EF4-FFF2-40B4-BE49-F238E27FC236}">
                <a16:creationId xmlns:a16="http://schemas.microsoft.com/office/drawing/2014/main" id="{8E21081F-69CF-86AE-6E6C-E58D20033AFA}"/>
              </a:ext>
            </a:extLst>
          </p:cNvPr>
          <p:cNvSpPr txBox="1">
            <a:spLocks/>
          </p:cNvSpPr>
          <p:nvPr/>
        </p:nvSpPr>
        <p:spPr>
          <a:xfrm>
            <a:off x="1413346" y="4784466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Setting</a:t>
            </a:r>
          </a:p>
        </p:txBody>
      </p:sp>
      <p:sp>
        <p:nvSpPr>
          <p:cNvPr id="60" name="Freeform 183">
            <a:extLst>
              <a:ext uri="{FF2B5EF4-FFF2-40B4-BE49-F238E27FC236}">
                <a16:creationId xmlns:a16="http://schemas.microsoft.com/office/drawing/2014/main" id="{9B8B9345-CE01-36CD-2A1E-8C5F34ECF313}"/>
              </a:ext>
            </a:extLst>
          </p:cNvPr>
          <p:cNvSpPr>
            <a:spLocks noEditPoints="1"/>
          </p:cNvSpPr>
          <p:nvPr/>
        </p:nvSpPr>
        <p:spPr bwMode="auto">
          <a:xfrm>
            <a:off x="971859" y="3286566"/>
            <a:ext cx="206522" cy="306452"/>
          </a:xfrm>
          <a:custGeom>
            <a:avLst/>
            <a:gdLst>
              <a:gd name="T0" fmla="*/ 157 w 159"/>
              <a:gd name="T1" fmla="*/ 22 h 236"/>
              <a:gd name="T2" fmla="*/ 111 w 159"/>
              <a:gd name="T3" fmla="*/ 4 h 236"/>
              <a:gd name="T4" fmla="*/ 70 w 159"/>
              <a:gd name="T5" fmla="*/ 12 h 236"/>
              <a:gd name="T6" fmla="*/ 32 w 159"/>
              <a:gd name="T7" fmla="*/ 19 h 236"/>
              <a:gd name="T8" fmla="*/ 10 w 159"/>
              <a:gd name="T9" fmla="*/ 15 h 236"/>
              <a:gd name="T10" fmla="*/ 10 w 159"/>
              <a:gd name="T11" fmla="*/ 5 h 236"/>
              <a:gd name="T12" fmla="*/ 5 w 159"/>
              <a:gd name="T13" fmla="*/ 0 h 236"/>
              <a:gd name="T14" fmla="*/ 0 w 159"/>
              <a:gd name="T15" fmla="*/ 5 h 236"/>
              <a:gd name="T16" fmla="*/ 0 w 159"/>
              <a:gd name="T17" fmla="*/ 18 h 236"/>
              <a:gd name="T18" fmla="*/ 0 w 159"/>
              <a:gd name="T19" fmla="*/ 127 h 236"/>
              <a:gd name="T20" fmla="*/ 0 w 159"/>
              <a:gd name="T21" fmla="*/ 231 h 236"/>
              <a:gd name="T22" fmla="*/ 5 w 159"/>
              <a:gd name="T23" fmla="*/ 236 h 236"/>
              <a:gd name="T24" fmla="*/ 10 w 159"/>
              <a:gd name="T25" fmla="*/ 231 h 236"/>
              <a:gd name="T26" fmla="*/ 10 w 159"/>
              <a:gd name="T27" fmla="*/ 133 h 236"/>
              <a:gd name="T28" fmla="*/ 29 w 159"/>
              <a:gd name="T29" fmla="*/ 134 h 236"/>
              <a:gd name="T30" fmla="*/ 73 w 159"/>
              <a:gd name="T31" fmla="*/ 130 h 236"/>
              <a:gd name="T32" fmla="*/ 116 w 159"/>
              <a:gd name="T33" fmla="*/ 125 h 236"/>
              <a:gd name="T34" fmla="*/ 152 w 159"/>
              <a:gd name="T35" fmla="*/ 132 h 236"/>
              <a:gd name="T36" fmla="*/ 157 w 159"/>
              <a:gd name="T37" fmla="*/ 131 h 236"/>
              <a:gd name="T38" fmla="*/ 159 w 159"/>
              <a:gd name="T39" fmla="*/ 127 h 236"/>
              <a:gd name="T40" fmla="*/ 159 w 159"/>
              <a:gd name="T41" fmla="*/ 26 h 236"/>
              <a:gd name="T42" fmla="*/ 157 w 159"/>
              <a:gd name="T43" fmla="*/ 22 h 236"/>
              <a:gd name="T44" fmla="*/ 149 w 159"/>
              <a:gd name="T45" fmla="*/ 120 h 236"/>
              <a:gd name="T46" fmla="*/ 116 w 159"/>
              <a:gd name="T47" fmla="*/ 116 h 236"/>
              <a:gd name="T48" fmla="*/ 71 w 159"/>
              <a:gd name="T49" fmla="*/ 120 h 236"/>
              <a:gd name="T50" fmla="*/ 29 w 159"/>
              <a:gd name="T51" fmla="*/ 124 h 236"/>
              <a:gd name="T52" fmla="*/ 10 w 159"/>
              <a:gd name="T53" fmla="*/ 123 h 236"/>
              <a:gd name="T54" fmla="*/ 10 w 159"/>
              <a:gd name="T55" fmla="*/ 25 h 236"/>
              <a:gd name="T56" fmla="*/ 32 w 159"/>
              <a:gd name="T57" fmla="*/ 29 h 236"/>
              <a:gd name="T58" fmla="*/ 73 w 159"/>
              <a:gd name="T59" fmla="*/ 21 h 236"/>
              <a:gd name="T60" fmla="*/ 111 w 159"/>
              <a:gd name="T61" fmla="*/ 13 h 236"/>
              <a:gd name="T62" fmla="*/ 149 w 159"/>
              <a:gd name="T63" fmla="*/ 28 h 236"/>
              <a:gd name="T64" fmla="*/ 149 w 159"/>
              <a:gd name="T65" fmla="*/ 12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236">
                <a:moveTo>
                  <a:pt x="157" y="22"/>
                </a:moveTo>
                <a:cubicBezTo>
                  <a:pt x="143" y="10"/>
                  <a:pt x="128" y="4"/>
                  <a:pt x="111" y="4"/>
                </a:cubicBezTo>
                <a:cubicBezTo>
                  <a:pt x="97" y="4"/>
                  <a:pt x="84" y="8"/>
                  <a:pt x="70" y="12"/>
                </a:cubicBezTo>
                <a:cubicBezTo>
                  <a:pt x="57" y="16"/>
                  <a:pt x="45" y="19"/>
                  <a:pt x="32" y="19"/>
                </a:cubicBezTo>
                <a:cubicBezTo>
                  <a:pt x="24" y="19"/>
                  <a:pt x="17" y="18"/>
                  <a:pt x="10" y="1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8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34"/>
                  <a:pt x="3" y="236"/>
                  <a:pt x="5" y="236"/>
                </a:cubicBezTo>
                <a:cubicBezTo>
                  <a:pt x="8" y="236"/>
                  <a:pt x="10" y="234"/>
                  <a:pt x="10" y="231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6" y="134"/>
                  <a:pt x="22" y="134"/>
                  <a:pt x="29" y="134"/>
                </a:cubicBezTo>
                <a:cubicBezTo>
                  <a:pt x="43" y="134"/>
                  <a:pt x="58" y="132"/>
                  <a:pt x="73" y="130"/>
                </a:cubicBezTo>
                <a:cubicBezTo>
                  <a:pt x="87" y="128"/>
                  <a:pt x="102" y="125"/>
                  <a:pt x="116" y="125"/>
                </a:cubicBezTo>
                <a:cubicBezTo>
                  <a:pt x="130" y="125"/>
                  <a:pt x="142" y="127"/>
                  <a:pt x="152" y="132"/>
                </a:cubicBezTo>
                <a:cubicBezTo>
                  <a:pt x="153" y="132"/>
                  <a:pt x="155" y="132"/>
                  <a:pt x="157" y="131"/>
                </a:cubicBezTo>
                <a:cubicBezTo>
                  <a:pt x="158" y="130"/>
                  <a:pt x="159" y="129"/>
                  <a:pt x="159" y="127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9" y="24"/>
                  <a:pt x="158" y="23"/>
                  <a:pt x="157" y="22"/>
                </a:cubicBezTo>
                <a:close/>
                <a:moveTo>
                  <a:pt x="149" y="120"/>
                </a:moveTo>
                <a:cubicBezTo>
                  <a:pt x="139" y="117"/>
                  <a:pt x="128" y="116"/>
                  <a:pt x="116" y="116"/>
                </a:cubicBezTo>
                <a:cubicBezTo>
                  <a:pt x="101" y="116"/>
                  <a:pt x="86" y="118"/>
                  <a:pt x="71" y="120"/>
                </a:cubicBezTo>
                <a:cubicBezTo>
                  <a:pt x="56" y="122"/>
                  <a:pt x="43" y="124"/>
                  <a:pt x="29" y="124"/>
                </a:cubicBezTo>
                <a:cubicBezTo>
                  <a:pt x="22" y="124"/>
                  <a:pt x="16" y="124"/>
                  <a:pt x="10" y="1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7" y="28"/>
                  <a:pt x="24" y="29"/>
                  <a:pt x="32" y="29"/>
                </a:cubicBezTo>
                <a:cubicBezTo>
                  <a:pt x="46" y="29"/>
                  <a:pt x="60" y="25"/>
                  <a:pt x="73" y="21"/>
                </a:cubicBezTo>
                <a:cubicBezTo>
                  <a:pt x="86" y="17"/>
                  <a:pt x="99" y="13"/>
                  <a:pt x="111" y="13"/>
                </a:cubicBezTo>
                <a:cubicBezTo>
                  <a:pt x="125" y="13"/>
                  <a:pt x="137" y="18"/>
                  <a:pt x="149" y="28"/>
                </a:cubicBezTo>
                <a:lnTo>
                  <a:pt x="149" y="12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US" sz="1588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CE61C3-811F-6E5B-024C-9C157253FD29}"/>
              </a:ext>
            </a:extLst>
          </p:cNvPr>
          <p:cNvGrpSpPr/>
          <p:nvPr/>
        </p:nvGrpSpPr>
        <p:grpSpPr>
          <a:xfrm>
            <a:off x="1003646" y="1734460"/>
            <a:ext cx="183379" cy="307556"/>
            <a:chOff x="1035435" y="4107405"/>
            <a:chExt cx="137840" cy="231180"/>
          </a:xfrm>
        </p:grpSpPr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61ED2B65-71DB-6B86-8B98-82FC287BC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20" y="4291915"/>
              <a:ext cx="46670" cy="4667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21 w 64"/>
                <a:gd name="T13" fmla="*/ 32 h 64"/>
                <a:gd name="T14" fmla="*/ 32 w 64"/>
                <a:gd name="T15" fmla="*/ 42 h 64"/>
                <a:gd name="T16" fmla="*/ 4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063C2078-1F22-8F01-0219-BEA534682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435" y="4107405"/>
              <a:ext cx="137840" cy="169315"/>
            </a:xfrm>
            <a:custGeom>
              <a:avLst/>
              <a:gdLst>
                <a:gd name="T0" fmla="*/ 116 w 191"/>
                <a:gd name="T1" fmla="*/ 234 h 234"/>
                <a:gd name="T2" fmla="*/ 73 w 191"/>
                <a:gd name="T3" fmla="*/ 234 h 234"/>
                <a:gd name="T4" fmla="*/ 63 w 191"/>
                <a:gd name="T5" fmla="*/ 224 h 234"/>
                <a:gd name="T6" fmla="*/ 63 w 191"/>
                <a:gd name="T7" fmla="*/ 138 h 234"/>
                <a:gd name="T8" fmla="*/ 66 w 191"/>
                <a:gd name="T9" fmla="*/ 131 h 234"/>
                <a:gd name="T10" fmla="*/ 73 w 191"/>
                <a:gd name="T11" fmla="*/ 128 h 234"/>
                <a:gd name="T12" fmla="*/ 95 w 191"/>
                <a:gd name="T13" fmla="*/ 128 h 234"/>
                <a:gd name="T14" fmla="*/ 127 w 191"/>
                <a:gd name="T15" fmla="*/ 96 h 234"/>
                <a:gd name="T16" fmla="*/ 95 w 191"/>
                <a:gd name="T17" fmla="*/ 64 h 234"/>
                <a:gd name="T18" fmla="*/ 63 w 191"/>
                <a:gd name="T19" fmla="*/ 90 h 234"/>
                <a:gd name="T20" fmla="*/ 53 w 191"/>
                <a:gd name="T21" fmla="*/ 99 h 234"/>
                <a:gd name="T22" fmla="*/ 10 w 191"/>
                <a:gd name="T23" fmla="*/ 96 h 234"/>
                <a:gd name="T24" fmla="*/ 0 w 191"/>
                <a:gd name="T25" fmla="*/ 85 h 234"/>
                <a:gd name="T26" fmla="*/ 0 w 191"/>
                <a:gd name="T27" fmla="*/ 80 h 234"/>
                <a:gd name="T28" fmla="*/ 95 w 191"/>
                <a:gd name="T29" fmla="*/ 0 h 234"/>
                <a:gd name="T30" fmla="*/ 191 w 191"/>
                <a:gd name="T31" fmla="*/ 96 h 234"/>
                <a:gd name="T32" fmla="*/ 127 w 191"/>
                <a:gd name="T33" fmla="*/ 186 h 234"/>
                <a:gd name="T34" fmla="*/ 127 w 191"/>
                <a:gd name="T35" fmla="*/ 224 h 234"/>
                <a:gd name="T36" fmla="*/ 116 w 191"/>
                <a:gd name="T37" fmla="*/ 234 h 234"/>
                <a:gd name="T38" fmla="*/ 84 w 191"/>
                <a:gd name="T39" fmla="*/ 213 h 234"/>
                <a:gd name="T40" fmla="*/ 105 w 191"/>
                <a:gd name="T41" fmla="*/ 213 h 234"/>
                <a:gd name="T42" fmla="*/ 105 w 191"/>
                <a:gd name="T43" fmla="*/ 178 h 234"/>
                <a:gd name="T44" fmla="*/ 113 w 191"/>
                <a:gd name="T45" fmla="*/ 168 h 234"/>
                <a:gd name="T46" fmla="*/ 169 w 191"/>
                <a:gd name="T47" fmla="*/ 96 h 234"/>
                <a:gd name="T48" fmla="*/ 95 w 191"/>
                <a:gd name="T49" fmla="*/ 21 h 234"/>
                <a:gd name="T50" fmla="*/ 23 w 191"/>
                <a:gd name="T51" fmla="*/ 75 h 234"/>
                <a:gd name="T52" fmla="*/ 45 w 191"/>
                <a:gd name="T53" fmla="*/ 77 h 234"/>
                <a:gd name="T54" fmla="*/ 95 w 191"/>
                <a:gd name="T55" fmla="*/ 42 h 234"/>
                <a:gd name="T56" fmla="*/ 148 w 191"/>
                <a:gd name="T57" fmla="*/ 96 h 234"/>
                <a:gd name="T58" fmla="*/ 95 w 191"/>
                <a:gd name="T59" fmla="*/ 149 h 234"/>
                <a:gd name="T60" fmla="*/ 84 w 191"/>
                <a:gd name="T61" fmla="*/ 149 h 234"/>
                <a:gd name="T62" fmla="*/ 84 w 191"/>
                <a:gd name="T6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234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ABEC166-8912-5CB4-EE96-84E5480C3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92"/>
          <a:stretch/>
        </p:blipFill>
        <p:spPr>
          <a:xfrm>
            <a:off x="7557114" y="3739956"/>
            <a:ext cx="2907475" cy="1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97773F-F5C1-CB67-06D7-B4BF511ACE51}"/>
              </a:ext>
            </a:extLst>
          </p:cNvPr>
          <p:cNvSpPr/>
          <p:nvPr/>
        </p:nvSpPr>
        <p:spPr>
          <a:xfrm>
            <a:off x="914397" y="4724319"/>
            <a:ext cx="97120" cy="457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A6368-C879-841E-0AE3-8765B1E72B16}"/>
              </a:ext>
            </a:extLst>
          </p:cNvPr>
          <p:cNvSpPr/>
          <p:nvPr/>
        </p:nvSpPr>
        <p:spPr>
          <a:xfrm>
            <a:off x="914397" y="4724319"/>
            <a:ext cx="10559145" cy="13987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E21D4-2EDE-06C5-71AA-484C47CA31F8}"/>
              </a:ext>
            </a:extLst>
          </p:cNvPr>
          <p:cNvSpPr/>
          <p:nvPr/>
        </p:nvSpPr>
        <p:spPr>
          <a:xfrm>
            <a:off x="1140704" y="4799551"/>
            <a:ext cx="996696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Key Findings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29466-16DE-1C54-8B5E-04B447A6BE26}"/>
              </a:ext>
            </a:extLst>
          </p:cNvPr>
          <p:cNvGrpSpPr/>
          <p:nvPr/>
        </p:nvGrpSpPr>
        <p:grpSpPr>
          <a:xfrm>
            <a:off x="2013083" y="1300741"/>
            <a:ext cx="8165834" cy="3292721"/>
            <a:chOff x="1942891" y="1300741"/>
            <a:chExt cx="8165834" cy="3292721"/>
          </a:xfrm>
        </p:grpSpPr>
        <p:pic>
          <p:nvPicPr>
            <p:cNvPr id="16" name="Picture 15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7B1F7604-17FE-C5F2-1BF1-3DD625B9B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315" y="1593129"/>
              <a:ext cx="3540560" cy="3000333"/>
            </a:xfrm>
            <a:prstGeom prst="rect">
              <a:avLst/>
            </a:prstGeom>
          </p:spPr>
        </p:pic>
        <p:pic>
          <p:nvPicPr>
            <p:cNvPr id="18" name="Picture 17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17C4F1C9-E44E-3516-1FD3-6079739D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921" y="1593129"/>
              <a:ext cx="3518199" cy="30003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99F5-A4BC-C623-746F-B54F3AA70974}"/>
                </a:ext>
              </a:extLst>
            </p:cNvPr>
            <p:cNvSpPr txBox="1"/>
            <p:nvPr/>
          </p:nvSpPr>
          <p:spPr>
            <a:xfrm>
              <a:off x="6523316" y="1300741"/>
              <a:ext cx="358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Critical Value for Random Allocation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57EDB5-D0F4-4BDD-9747-9236EEB81A4D}"/>
                </a:ext>
              </a:extLst>
            </p:cNvPr>
            <p:cNvSpPr txBox="1"/>
            <p:nvPr/>
          </p:nvSpPr>
          <p:spPr>
            <a:xfrm>
              <a:off x="1942891" y="1300741"/>
              <a:ext cx="358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Critical Value for Regular Allocation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F13C09-615B-5CA3-7BA8-E9CB4E707FDD}"/>
                  </a:ext>
                </a:extLst>
              </p:cNvPr>
              <p:cNvSpPr/>
              <p:nvPr/>
            </p:nvSpPr>
            <p:spPr>
              <a:xfrm>
                <a:off x="141765" y="6563004"/>
                <a:ext cx="9966960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defRPr/>
                </a:pPr>
                <a:r>
                  <a:rPr lang="en-US" sz="1000" b="0" dirty="0">
                    <a:solidFill>
                      <a:srgbClr val="0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000000"/>
                    </a:solidFill>
                    <a:latin typeface="Open Sans"/>
                    <a:ea typeface="Verdana" panose="020B0604030504040204" pitchFamily="34" charset="0"/>
                    <a:cs typeface="Verdana" panose="020B0604030504040204" pitchFamily="34" charset="0"/>
                  </a:rPr>
                  <a:t> denotes the threshold below which the network collapses, k the number of nodes in each network, a and b the mean intra-degrees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F13C09-615B-5CA3-7BA8-E9CB4E707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5" y="6563004"/>
                <a:ext cx="9966960" cy="246221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83327C3-77CE-064C-FD4C-9F94067940E8}"/>
              </a:ext>
            </a:extLst>
          </p:cNvPr>
          <p:cNvSpPr/>
          <p:nvPr/>
        </p:nvSpPr>
        <p:spPr>
          <a:xfrm>
            <a:off x="1140704" y="5227074"/>
            <a:ext cx="9966960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As k increases, the robustness of the system increases for both regular and random allocation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For random allocation, in some cases, the system collapses without attacking any node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The results conclude that regular allocation (i.e., all nodes have same number of bi-directional inter-edges) is more robust than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2085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925E46-586A-D6B9-2ED8-68FF3121A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2"/>
          <a:stretch/>
        </p:blipFill>
        <p:spPr>
          <a:xfrm>
            <a:off x="1925562" y="1577740"/>
            <a:ext cx="3760449" cy="301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9653E8-52F7-8D93-0711-37E72FCC3A10}"/>
              </a:ext>
            </a:extLst>
          </p:cNvPr>
          <p:cNvSpPr/>
          <p:nvPr/>
        </p:nvSpPr>
        <p:spPr>
          <a:xfrm>
            <a:off x="914397" y="4724319"/>
            <a:ext cx="97120" cy="457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A8ECC-8A6F-EC0D-77F0-EF8306BFF55B}"/>
              </a:ext>
            </a:extLst>
          </p:cNvPr>
          <p:cNvSpPr/>
          <p:nvPr/>
        </p:nvSpPr>
        <p:spPr>
          <a:xfrm>
            <a:off x="914397" y="4724319"/>
            <a:ext cx="10559145" cy="13987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B2E29-579A-29E9-F638-A2B8438FD177}"/>
              </a:ext>
            </a:extLst>
          </p:cNvPr>
          <p:cNvSpPr/>
          <p:nvPr/>
        </p:nvSpPr>
        <p:spPr>
          <a:xfrm>
            <a:off x="1140704" y="4799551"/>
            <a:ext cx="996696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Key Findings and Impact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D2853-476E-0BD1-B7C3-A81D6961E4B1}"/>
              </a:ext>
            </a:extLst>
          </p:cNvPr>
          <p:cNvSpPr/>
          <p:nvPr/>
        </p:nvSpPr>
        <p:spPr>
          <a:xfrm>
            <a:off x="141765" y="6563004"/>
            <a:ext cx="996696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000" b="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Note: System 1 denotes the bi-directional inter-edge regular allocation strategy, and system 3 denotes unidirectional inter-edge regular allocation strategy</a:t>
            </a:r>
            <a:endParaRPr lang="en-US" sz="1000" dirty="0">
              <a:solidFill>
                <a:srgbClr val="000000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F7A67-DED6-2E38-6B76-828DEA560842}"/>
              </a:ext>
            </a:extLst>
          </p:cNvPr>
          <p:cNvSpPr/>
          <p:nvPr/>
        </p:nvSpPr>
        <p:spPr>
          <a:xfrm>
            <a:off x="1140704" y="5227074"/>
            <a:ext cx="9966960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Holding the value of k constant, bi-directional inter-edge yields higher robustness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Holding the values of a and b constant, bi-directional inter-edge yields higher robustness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The result concludes that regular allocation with bi-directional inter-edge is more robust than regular allocation with unidirectional inter-edge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71B6B-93A8-28CD-E3FF-BC743B77D883}"/>
              </a:ext>
            </a:extLst>
          </p:cNvPr>
          <p:cNvSpPr txBox="1"/>
          <p:nvPr/>
        </p:nvSpPr>
        <p:spPr>
          <a:xfrm>
            <a:off x="6593508" y="1300741"/>
            <a:ext cx="358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Critical Value for Same a, b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E7249-580A-CE8C-5985-88530EF3C456}"/>
              </a:ext>
            </a:extLst>
          </p:cNvPr>
          <p:cNvSpPr txBox="1"/>
          <p:nvPr/>
        </p:nvSpPr>
        <p:spPr>
          <a:xfrm>
            <a:off x="2013083" y="1300741"/>
            <a:ext cx="358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Critical Value for Same k Value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08A677A-1CD4-92BC-8B22-543D4150C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62"/>
          <a:stretch/>
        </p:blipFill>
        <p:spPr>
          <a:xfrm>
            <a:off x="6505987" y="1577740"/>
            <a:ext cx="3760449" cy="3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4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APPENDIX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1CCB5-D063-09A0-0F64-D960AEEF5011}"/>
              </a:ext>
            </a:extLst>
          </p:cNvPr>
          <p:cNvSpPr txBox="1"/>
          <p:nvPr/>
        </p:nvSpPr>
        <p:spPr>
          <a:xfrm>
            <a:off x="914400" y="1531345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GB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https://ieeexplore.ieee.org/document/6148227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422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Open Sans</vt:lpstr>
      <vt:lpstr>Open Sans Extrabold</vt:lpstr>
      <vt:lpstr>Open Sans Semibold</vt:lpstr>
      <vt:lpstr>Wingdings 2</vt:lpstr>
      <vt:lpstr>Office Theme</vt:lpstr>
      <vt:lpstr>PowerPoint Presentation</vt:lpstr>
      <vt:lpstr>PowerPoint Presentation</vt:lpstr>
      <vt:lpstr>Overview of the Paper</vt:lpstr>
      <vt:lpstr>Background and Objective of the Paper</vt:lpstr>
      <vt:lpstr>Key Results and Conclusion</vt:lpstr>
      <vt:lpstr>Key Results and Conclusion</vt:lpstr>
      <vt:lpstr>Strengths of the Paper</vt:lpstr>
      <vt:lpstr>Weaknesses of the Paper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191</cp:revision>
  <dcterms:created xsi:type="dcterms:W3CDTF">2022-10-02T18:29:27Z</dcterms:created>
  <dcterms:modified xsi:type="dcterms:W3CDTF">2022-11-08T01:02:06Z</dcterms:modified>
</cp:coreProperties>
</file>